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feng Sun" initials="YS" lastIdx="0" clrIdx="0">
    <p:extLst>
      <p:ext uri="{19B8F6BF-5375-455C-9EA6-DF929625EA0E}">
        <p15:presenceInfo xmlns:p15="http://schemas.microsoft.com/office/powerpoint/2012/main" userId="Yufeng S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791EE-41A7-43EB-89C0-266367EDE32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1F31-7428-488F-82C9-729DC32A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1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11F31-7428-488F-82C9-729DC32AA1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0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1A0E-917C-48AC-B05D-3C55FF09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EC5D6-9503-492A-BFE1-3556B156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675E-7A47-41DB-8131-96371E45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6FF5-1FB1-4B35-AC8A-0ADA141216F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D1CF-2CB3-4A1B-982E-D6D3604D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40709-6F38-425D-B972-6513764C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AB8C-7C21-4A4B-A25C-0A3A1F53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9271-53BA-42FC-9C6A-242C84DC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C81EC-AFD9-4652-9005-3F24CF474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5322-F9C7-4966-9991-DD06A545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6FF5-1FB1-4B35-AC8A-0ADA141216F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6256-4C32-48F7-AD8A-686E0B65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CEB3-D599-4F50-B12B-36656984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AB8C-7C21-4A4B-A25C-0A3A1F53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CB02C-019E-4279-BA32-82597DC8C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50B28-87B5-4727-A185-E41B019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5859-D339-4E5C-BEA6-1151BAC8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6FF5-1FB1-4B35-AC8A-0ADA141216F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FCD9-55B9-477D-A8AA-C8B3000A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938F-BF1A-4E32-ABEB-63B4DF32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AB8C-7C21-4A4B-A25C-0A3A1F53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5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C71B-32F2-4DAF-A52E-A3231D22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D047-1B30-4E5D-863A-A3D7DF4A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9029B-32B3-4052-8327-E2F24660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6FF5-1FB1-4B35-AC8A-0ADA141216F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6F96D-757D-4EC1-BD76-3F34DE43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E7A9-F2A5-4DD5-AECE-5B1D32BE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AB8C-7C21-4A4B-A25C-0A3A1F53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4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96AA-C104-41FF-B605-0047B766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2BDF2-A45A-4F9B-B8BC-A9880A0D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5F26E-9264-4128-8A49-FE4FF5E0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6FF5-1FB1-4B35-AC8A-0ADA141216F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DBA83-5271-4716-A205-2AAB8097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9AA9-F52A-4B54-9AC1-E9543CB7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AB8C-7C21-4A4B-A25C-0A3A1F53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32DB-7B89-4510-B6F4-DA2FB5A6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58C1-D70C-41DB-A356-FEDFC8D10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BFEF7-B67D-4930-9F63-437050C05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15C39-BCA9-43B9-87AE-8A82BEC7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6FF5-1FB1-4B35-AC8A-0ADA141216F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0BF3-4D3F-46AD-BDE6-E3425E85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EC1A2-772D-447E-BD49-D3CF07E2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AB8C-7C21-4A4B-A25C-0A3A1F53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9742-8BF3-4620-A970-0911396B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E21FC-5556-47A4-9B72-B8EB8001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15485-3614-4329-98C9-D3CB43AA4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C463B-DC22-4920-AEB6-33EF32529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1554C-CDC5-4BE5-83D6-34B474FAE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7B049-32F2-421D-9B0E-5814A849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6FF5-1FB1-4B35-AC8A-0ADA141216F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C15C0-7DA4-41B6-B88F-65544A7C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11F0B-A55A-4C5A-8C0F-767C7ECB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AB8C-7C21-4A4B-A25C-0A3A1F53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4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2A9D-9F4A-4A27-B615-2D5BE8B2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4F906-34ED-41D7-8D05-64162CE1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6FF5-1FB1-4B35-AC8A-0ADA141216F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507F3-B05E-43F3-8949-B7F51FA4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C7FFF-AA60-4973-8358-94BB9E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AB8C-7C21-4A4B-A25C-0A3A1F53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1FBCC-67A0-44C4-9FB5-DAE1D076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6FF5-1FB1-4B35-AC8A-0ADA141216F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01713-14A2-4DB4-B899-900579F5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F413D-6207-4F0C-B6BA-38D86EA3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AB8C-7C21-4A4B-A25C-0A3A1F53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5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6189-2CA1-46AC-B214-05DA486D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02C6-6698-48D8-9D06-E81AA9689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4AC26-FDF0-44DE-BDD7-0B3BD0DD7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EE925-9497-489D-93F4-19444242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6FF5-1FB1-4B35-AC8A-0ADA141216F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02C49-3DA6-4BDC-8ECA-20C0D89A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EF618-B6AF-4C6B-95D6-AD5CFD23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AB8C-7C21-4A4B-A25C-0A3A1F53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C581-9C3C-4041-B94A-2B4D2F14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EDD08-3CA0-4C31-8F50-1868A1B5A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A6F53-1CAF-4C39-96BA-EFC903AB9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5A8D0-60C0-4E76-8248-53241F2A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6FF5-1FB1-4B35-AC8A-0ADA141216F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BF8DB-CD89-49A8-A5D5-B2BB90CD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7505-E60C-4419-8636-0F2AEBED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AB8C-7C21-4A4B-A25C-0A3A1F53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0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C0980-FB24-4810-AD8A-9BFA2C05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8620-9575-4751-A954-27FAC9871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AA8E-4BCB-47F8-A4E3-BFFA457FE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86FF5-1FB1-4B35-AC8A-0ADA141216F8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DF2DB-47EA-4271-B365-4FCDA3FDA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E4786-6885-4FA5-B16B-9585BD711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AB8C-7C21-4A4B-A25C-0A3A1F53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tp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isk_matri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radartutorial.eu/" TargetMode="External"/><Relationship Id="rId7" Type="http://schemas.openxmlformats.org/officeDocument/2006/relationships/hyperlink" Target="https://learn.sparkfun.com/tutorials/gyroscope/all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vescience.com/40103-accelerometer-vs-gyroscope.html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leancrew.com/all-this/2012/05/accelerometers/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s://www.gps.gov/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723-2042-469F-AE2C-EEA27940F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Aerospace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64594-60DB-487F-8057-726F12356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Yufeng Sun 2019</a:t>
            </a:r>
          </a:p>
        </p:txBody>
      </p:sp>
    </p:spTree>
    <p:extLst>
      <p:ext uri="{BB962C8B-B14F-4D97-AF65-F5344CB8AC3E}">
        <p14:creationId xmlns:p14="http://schemas.microsoft.com/office/powerpoint/2010/main" val="86038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960AB639-3741-48C5-B3AB-75655CFA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70" y="415534"/>
            <a:ext cx="1854808" cy="268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1A55C7-CA30-418E-B2A7-4F46BF4E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Atmosphere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43E54-F860-40C9-B911-600797840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Altitude </a:t>
                </a:r>
                <a:r>
                  <a:rPr lang="en-US" altLang="zh-CN" dirty="0"/>
                  <a:t>Layer</a:t>
                </a:r>
              </a:p>
              <a:p>
                <a:pPr lvl="1"/>
                <a:r>
                  <a:rPr lang="en-US" dirty="0"/>
                  <a:t>Troposphere, Stratosphere, Mesosphere, Thermosphere, Exosphere</a:t>
                </a:r>
              </a:p>
              <a:p>
                <a:r>
                  <a:rPr lang="en-US" dirty="0"/>
                  <a:t>Composition </a:t>
                </a:r>
              </a:p>
              <a:p>
                <a:pPr lvl="1"/>
                <a:r>
                  <a:rPr lang="en-US" dirty="0"/>
                  <a:t>Nitrogen </a:t>
                </a:r>
                <a:r>
                  <a:rPr lang="en-US" altLang="zh-CN" dirty="0"/>
                  <a:t>78%,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Oxygen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21%,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Argon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1%,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endParaRPr lang="en-US" dirty="0"/>
              </a:p>
              <a:p>
                <a:r>
                  <a:rPr lang="en-US" dirty="0"/>
                  <a:t>Standard Atmosphere at Sea Level</a:t>
                </a:r>
              </a:p>
              <a:p>
                <a:pPr lvl="1"/>
                <a:r>
                  <a:rPr lang="en-US" dirty="0"/>
                  <a:t>Temperature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℉/15℃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Pressure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1013.25 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h𝑝𝑎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=14.7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Air Density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1.225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=0.00237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𝑠𝑙𝑢𝑔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Standard day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N Latitude)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43E54-F860-40C9-B911-600797840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 descr="Image result for atmosphere composition">
            <a:extLst>
              <a:ext uri="{FF2B5EF4-FFF2-40B4-BE49-F238E27FC236}">
                <a16:creationId xmlns:a16="http://schemas.microsoft.com/office/drawing/2014/main" id="{14F05753-7521-4328-9016-EDF493FC9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21" y="2725109"/>
            <a:ext cx="2316708" cy="125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9CBE0876-38D6-4838-A1C3-B757C47BF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69" y="4025459"/>
            <a:ext cx="3540089" cy="265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63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4F62-6403-4881-A1BE-7AF20F55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Test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3943A-2E3B-47D2-BEB7-2079B068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Society of Experimental Test Pilots</a:t>
            </a:r>
            <a:endParaRPr lang="en-US" dirty="0"/>
          </a:p>
          <a:p>
            <a:pPr lvl="1"/>
            <a:r>
              <a:rPr lang="en-US" dirty="0"/>
              <a:t>WHAT is being done</a:t>
            </a:r>
          </a:p>
          <a:p>
            <a:pPr lvl="1"/>
            <a:r>
              <a:rPr lang="en-US" dirty="0"/>
              <a:t>WHY it is being done</a:t>
            </a:r>
          </a:p>
          <a:p>
            <a:pPr lvl="1"/>
            <a:r>
              <a:rPr lang="en-US" dirty="0"/>
              <a:t>WHO is doing it</a:t>
            </a:r>
          </a:p>
          <a:p>
            <a:pPr lvl="1"/>
            <a:r>
              <a:rPr lang="en-US" dirty="0"/>
              <a:t>WHERE they will do it</a:t>
            </a:r>
          </a:p>
          <a:p>
            <a:pPr lvl="1"/>
            <a:r>
              <a:rPr lang="en-US" dirty="0"/>
              <a:t>HOW they will do it</a:t>
            </a:r>
          </a:p>
          <a:p>
            <a:pPr lvl="1"/>
            <a:r>
              <a:rPr lang="en-US" dirty="0"/>
              <a:t>What RESOURCE and HOW will the results reported to WHO</a:t>
            </a:r>
          </a:p>
        </p:txBody>
      </p:sp>
    </p:spTree>
    <p:extLst>
      <p:ext uri="{BB962C8B-B14F-4D97-AF65-F5344CB8AC3E}">
        <p14:creationId xmlns:p14="http://schemas.microsoft.com/office/powerpoint/2010/main" val="318427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D4F2-F68C-4499-8039-121A6C0D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–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87A0-773F-43D0-B956-B77366EC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System Safety</a:t>
            </a:r>
          </a:p>
          <a:p>
            <a:pPr lvl="1"/>
            <a:r>
              <a:rPr lang="en-US" b="1" dirty="0"/>
              <a:t>Safety hierarchy</a:t>
            </a:r>
            <a:r>
              <a:rPr lang="en-US" dirty="0"/>
              <a:t>: clearly establish priorities within an organization</a:t>
            </a:r>
          </a:p>
          <a:p>
            <a:pPr lvl="1"/>
            <a:r>
              <a:rPr lang="en-US" b="1" dirty="0"/>
              <a:t>Hazard Analysis</a:t>
            </a:r>
            <a:r>
              <a:rPr lang="en-US" dirty="0"/>
              <a:t>: Identify risks-&gt;Categorize risks-&gt;Implement mitigations (NASA </a:t>
            </a:r>
            <a:r>
              <a:rPr lang="en-US" dirty="0">
                <a:hlinkClick r:id="rId2"/>
              </a:rPr>
              <a:t>risk matrix</a:t>
            </a:r>
            <a:r>
              <a:rPr lang="en-US" dirty="0"/>
              <a:t> likelihood - severity)</a:t>
            </a:r>
          </a:p>
          <a:p>
            <a:pPr lvl="1"/>
            <a:r>
              <a:rPr lang="en-US" b="1" dirty="0"/>
              <a:t>Fault Tree Analysis</a:t>
            </a:r>
            <a:r>
              <a:rPr lang="en-US" dirty="0"/>
              <a:t>: Investigate hazards and show how it causes other</a:t>
            </a:r>
          </a:p>
          <a:p>
            <a:pPr lvl="1"/>
            <a:r>
              <a:rPr lang="en-US" b="1" dirty="0"/>
              <a:t>FMEA</a:t>
            </a:r>
            <a:r>
              <a:rPr lang="en-US" dirty="0"/>
              <a:t>: Failure Model and Effects Analysis for finding root failure causes</a:t>
            </a:r>
          </a:p>
          <a:p>
            <a:r>
              <a:rPr lang="en-US" dirty="0"/>
              <a:t>ROM (Operational Risk Management) 6 Steps:</a:t>
            </a:r>
          </a:p>
          <a:p>
            <a:pPr lvl="1"/>
            <a:r>
              <a:rPr lang="en-US" dirty="0"/>
              <a:t>Identify the Hazards</a:t>
            </a:r>
          </a:p>
          <a:p>
            <a:pPr lvl="1"/>
            <a:r>
              <a:rPr lang="en-US" dirty="0"/>
              <a:t>Assess the Risks</a:t>
            </a:r>
          </a:p>
          <a:p>
            <a:pPr lvl="1"/>
            <a:r>
              <a:rPr lang="en-US" dirty="0"/>
              <a:t>Analyze Risk Control Measures</a:t>
            </a:r>
          </a:p>
          <a:p>
            <a:pPr lvl="1"/>
            <a:r>
              <a:rPr lang="en-US" dirty="0"/>
              <a:t>Make Control Decision</a:t>
            </a:r>
          </a:p>
          <a:p>
            <a:pPr lvl="1"/>
            <a:r>
              <a:rPr lang="en-US" dirty="0"/>
              <a:t>Implement Risk Control</a:t>
            </a:r>
          </a:p>
          <a:p>
            <a:pPr lvl="1"/>
            <a:r>
              <a:rPr lang="en-US" dirty="0"/>
              <a:t>Supervise and Review</a:t>
            </a:r>
          </a:p>
        </p:txBody>
      </p:sp>
    </p:spTree>
    <p:extLst>
      <p:ext uri="{BB962C8B-B14F-4D97-AF65-F5344CB8AC3E}">
        <p14:creationId xmlns:p14="http://schemas.microsoft.com/office/powerpoint/2010/main" val="25147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334F-8A23-450E-B56A-778FC72E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Instrumentation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D39176-6936-40BF-AE4E-FA3DFEA55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hlinkClick r:id="rId3"/>
                  </a:rPr>
                  <a:t>Radar</a:t>
                </a:r>
                <a:r>
                  <a:rPr lang="en-US" dirty="0"/>
                  <a:t> (time system)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=11.8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𝑖𝑛𝑐h𝑒𝑠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𝑛𝑠𝑒𝑐</m:t>
                    </m:r>
                  </m:oMath>
                </a14:m>
                <a:r>
                  <a:rPr lang="en-US" sz="2000" b="0" dirty="0"/>
                  <a:t>  </a:t>
                </a:r>
              </a:p>
              <a:p>
                <a:r>
                  <a:rPr lang="en-US" dirty="0">
                    <a:hlinkClick r:id="rId4"/>
                  </a:rPr>
                  <a:t>GPS</a:t>
                </a:r>
                <a:r>
                  <a:rPr lang="en-US" dirty="0"/>
                  <a:t> (space/control/user segment)</a:t>
                </a:r>
              </a:p>
              <a:p>
                <a:pPr lvl="1"/>
                <a:r>
                  <a:rPr lang="en-US" dirty="0"/>
                  <a:t>55 degree inclination</a:t>
                </a:r>
              </a:p>
              <a:p>
                <a:pPr lvl="1"/>
                <a:r>
                  <a:rPr lang="en-US" dirty="0"/>
                  <a:t>Altitude 12,600 mi (20,200 km)</a:t>
                </a:r>
              </a:p>
              <a:p>
                <a:pPr lvl="1"/>
                <a:r>
                  <a:rPr lang="en-US" dirty="0"/>
                  <a:t>11 </a:t>
                </a:r>
                <a:r>
                  <a:rPr lang="en-US" dirty="0" err="1"/>
                  <a:t>hr</a:t>
                </a:r>
                <a:r>
                  <a:rPr lang="en-US" dirty="0"/>
                  <a:t> 58 min orbital period, minimum 4  per orbit, &gt; 6 in view</a:t>
                </a:r>
              </a:p>
              <a:p>
                <a:r>
                  <a:rPr lang="en-US" dirty="0">
                    <a:hlinkClick r:id="rId5"/>
                  </a:rPr>
                  <a:t>Accelerometers</a:t>
                </a:r>
                <a:r>
                  <a:rPr lang="en-US" dirty="0"/>
                  <a:t> (mass-spring-damping system)</a:t>
                </a:r>
              </a:p>
              <a:p>
                <a:pPr lvl="1"/>
                <a:r>
                  <a:rPr lang="en-US" dirty="0"/>
                  <a:t>Translational </a:t>
                </a:r>
              </a:p>
              <a:p>
                <a:pPr lvl="1"/>
                <a:r>
                  <a:rPr lang="en-US" dirty="0"/>
                  <a:t>Rotational</a:t>
                </a:r>
              </a:p>
              <a:p>
                <a:r>
                  <a:rPr lang="en-US" dirty="0">
                    <a:hlinkClick r:id="rId6"/>
                  </a:rPr>
                  <a:t>Attitude Gyroscope</a:t>
                </a:r>
                <a:r>
                  <a:rPr lang="en-US" dirty="0"/>
                  <a:t> (use gravity to determine orientation)</a:t>
                </a:r>
              </a:p>
              <a:p>
                <a:r>
                  <a:rPr lang="en-US" dirty="0">
                    <a:hlinkClick r:id="rId7"/>
                  </a:rPr>
                  <a:t>Rate Gyroscope</a:t>
                </a:r>
                <a:r>
                  <a:rPr lang="en-US" dirty="0"/>
                  <a:t> (measure rotational motion)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D39176-6936-40BF-AE4E-FA3DFEA55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928" t="-28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basic radar system">
            <a:extLst>
              <a:ext uri="{FF2B5EF4-FFF2-40B4-BE49-F238E27FC236}">
                <a16:creationId xmlns:a16="http://schemas.microsoft.com/office/drawing/2014/main" id="{832D61CC-80ED-42CA-9311-BBDB3AFE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766" y="1221560"/>
            <a:ext cx="3031192" cy="105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gps.gov/multimedia/images/constellation.jpg">
            <a:extLst>
              <a:ext uri="{FF2B5EF4-FFF2-40B4-BE49-F238E27FC236}">
                <a16:creationId xmlns:a16="http://schemas.microsoft.com/office/drawing/2014/main" id="{7EC72E17-5A20-4467-A83B-3BE1205F6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51" y="2370391"/>
            <a:ext cx="1672495" cy="142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BA5CBAC6-7247-440B-843C-D4E660DD1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646" y="3174466"/>
            <a:ext cx="1707407" cy="132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e/e2/3D_Gyroscope.png/250px-3D_Gyroscope.png">
            <a:extLst>
              <a:ext uri="{FF2B5EF4-FFF2-40B4-BE49-F238E27FC236}">
                <a16:creationId xmlns:a16="http://schemas.microsoft.com/office/drawing/2014/main" id="{CEDFC4A9-87B2-498E-93A0-F9A433D0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97" y="4698274"/>
            <a:ext cx="1896931" cy="142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03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277</Words>
  <Application>Microsoft Office PowerPoint</Application>
  <PresentationFormat>Widescreen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Cambria Math</vt:lpstr>
      <vt:lpstr>Office Theme</vt:lpstr>
      <vt:lpstr>Aerospace</vt:lpstr>
      <vt:lpstr>Atmosphere</vt:lpstr>
      <vt:lpstr>Flight Test Planning</vt:lpstr>
      <vt:lpstr>Test planning – Risk Management</vt:lpstr>
      <vt:lpstr>Instrumentation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Aerospace</dc:title>
  <dc:creator>Yufeng Sun</dc:creator>
  <cp:lastModifiedBy>Yufeng Sun</cp:lastModifiedBy>
  <cp:revision>14</cp:revision>
  <dcterms:created xsi:type="dcterms:W3CDTF">2019-03-14T21:12:54Z</dcterms:created>
  <dcterms:modified xsi:type="dcterms:W3CDTF">2019-03-15T21:37:31Z</dcterms:modified>
</cp:coreProperties>
</file>