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6" r:id="rId9"/>
    <p:sldId id="261" r:id="rId10"/>
    <p:sldId id="263" r:id="rId11"/>
    <p:sldId id="264" r:id="rId12"/>
    <p:sldId id="262" r:id="rId13"/>
    <p:sldId id="265" r:id="rId14"/>
    <p:sldId id="270" r:id="rId15"/>
    <p:sldId id="267" r:id="rId16"/>
    <p:sldId id="282" r:id="rId17"/>
    <p:sldId id="296" r:id="rId18"/>
    <p:sldId id="279" r:id="rId19"/>
    <p:sldId id="280" r:id="rId20"/>
    <p:sldId id="281" r:id="rId21"/>
    <p:sldId id="278" r:id="rId22"/>
    <p:sldId id="284" r:id="rId23"/>
    <p:sldId id="285" r:id="rId24"/>
    <p:sldId id="286" r:id="rId25"/>
    <p:sldId id="289" r:id="rId26"/>
    <p:sldId id="287" r:id="rId27"/>
    <p:sldId id="288" r:id="rId28"/>
    <p:sldId id="291" r:id="rId29"/>
    <p:sldId id="292" r:id="rId30"/>
    <p:sldId id="293" r:id="rId31"/>
    <p:sldId id="294" r:id="rId32"/>
    <p:sldId id="29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22" y="-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9D2C8-015D-4948-8F51-F5E015B00AF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A7B56-41B4-46E5-BD84-955C32985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1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https://en.wikipedia.org/wiki/Trigonometric_functions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A7B56-41B4-46E5-BD84-955C329851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89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http://mathworld.wolfram.com/FourierTransform.html</a:t>
            </a:r>
          </a:p>
          <a:p>
            <a:r>
              <a:rPr lang="en-US" dirty="0"/>
              <a:t>https://www.zhihu.com/question/34899574/answer/612923473</a:t>
            </a:r>
          </a:p>
          <a:p>
            <a:r>
              <a:rPr lang="en-US" dirty="0"/>
              <a:t>https://tracholar.github.io/math/2017/03/12/fourier-transform.html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A7B56-41B4-46E5-BD84-955C329851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59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http://mathworld.wolfram.com/LaplaceTransform.html</a:t>
            </a:r>
          </a:p>
          <a:p>
            <a:r>
              <a:rPr lang="en-US" dirty="0"/>
              <a:t>https://tracholar.github.io/math/2017/03/12/fourier-transform.html</a:t>
            </a:r>
          </a:p>
          <a:p>
            <a:r>
              <a:rPr lang="en-US" dirty="0"/>
              <a:t>https://www.zhihu.com/question/22085329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A7B56-41B4-46E5-BD84-955C329851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60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https://en.wikipedia.org/wiki/Z-transform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A7B56-41B4-46E5-BD84-955C329851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1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https://en.wikipedia.org/wiki/Cross_product</a:t>
            </a:r>
          </a:p>
          <a:p>
            <a:r>
              <a:rPr lang="en-US" dirty="0"/>
              <a:t>https://en.wikipedia.org/wiki/Dot_product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A7B56-41B4-46E5-BD84-955C329851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51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https://en.wikipedia.org/wiki/Matrix_(mathematics)</a:t>
            </a:r>
          </a:p>
          <a:p>
            <a:r>
              <a:rPr lang="en-US" dirty="0"/>
              <a:t>https://en.wikipedia.org/wiki/Determinant</a:t>
            </a:r>
          </a:p>
          <a:p>
            <a:r>
              <a:rPr lang="en-US" dirty="0"/>
              <a:t>https://en.wikipedia.org/wiki/Eigenvalues_and_eigenvectors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A7B56-41B4-46E5-BD84-955C329851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91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https://en.wikipedia.org/wiki/Force</a:t>
            </a:r>
          </a:p>
          <a:p>
            <a:r>
              <a:rPr lang="en-US" dirty="0"/>
              <a:t>https://en.wikipedia.org/wiki/Torque</a:t>
            </a:r>
          </a:p>
          <a:p>
            <a:r>
              <a:rPr lang="en-US" dirty="0"/>
              <a:t>https://en.wikipedia.org/wiki/Momentum</a:t>
            </a:r>
          </a:p>
          <a:p>
            <a:r>
              <a:rPr lang="en-US" dirty="0"/>
              <a:t>https://en.wikipedia.org/wiki/Kinetic_energy</a:t>
            </a:r>
          </a:p>
          <a:p>
            <a:r>
              <a:rPr lang="en-US" dirty="0"/>
              <a:t>https://en.wikipedia.org/wiki/Angular_momentum</a:t>
            </a:r>
          </a:p>
          <a:p>
            <a:r>
              <a:rPr lang="en-US" dirty="0"/>
              <a:t>https://en.wikipedia.org/wiki/Moment_of_inertia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0CB7C-2306-4C2B-9197-3F2FFCEC1D7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75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Inertia, the resistance of a body to change its motion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0CB7C-2306-4C2B-9197-3F2FFCEC1D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36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https://en.wikipedia.org/wiki/Kinematicshttps://en.wikipedia.org/wiki/Kinematics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0CB7C-2306-4C2B-9197-3F2FFCEC1D7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9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https://en.wikipedia.org/wiki/Denavit%E2%80%93Hartenberg_parameters</a:t>
            </a:r>
          </a:p>
          <a:p>
            <a:r>
              <a:rPr lang="en-US"/>
              <a:t>https://www.youtube.com/watch?v=rA9tm0gTln8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0CB7C-2306-4C2B-9197-3F2FFCEC1D7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62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https://en.wikipedia.org/wiki/Forward_kinematics</a:t>
            </a:r>
          </a:p>
          <a:p>
            <a:r>
              <a:rPr lang="en-US" dirty="0"/>
              <a:t>https://en.wikipedia.org/wiki/Robot_kinematics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0CB7C-2306-4C2B-9197-3F2FFCEC1D7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91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https://en.wikipedia.org/wiki/Exponential_function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A7B56-41B4-46E5-BD84-955C329851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18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https://en.wikipedia.org/wiki/Inverse_kinematics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0CB7C-2306-4C2B-9197-3F2FFCEC1D7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620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https://robotics.stackexchange.com/questions/14749/understanding-the-robot-jacobian</a:t>
            </a:r>
          </a:p>
          <a:p>
            <a:r>
              <a:rPr lang="en-US" dirty="0"/>
              <a:t>https://studywolf.wordpress.com/2013/09/02/robot-control-jacobians-velocity-and-force/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0CB7C-2306-4C2B-9197-3F2FFCEC1D7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39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https://www.quora.com/What-is-the-difference-between-derivative-and-differential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A7B56-41B4-46E5-BD84-955C329851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50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https://www.math24.net/derivatives-trigonometric-functions/</a:t>
            </a:r>
          </a:p>
          <a:p>
            <a:r>
              <a:rPr lang="en-US" dirty="0"/>
              <a:t>http://www.sosmath.com/tables/derivative/derivative.html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A7B56-41B4-46E5-BD84-955C329851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9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http://mathworld.wolfram.com/Integral.html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A7B56-41B4-46E5-BD84-955C329851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42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https://www.math.purdue.edu/~ssunshin/integral.gif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A7B56-41B4-46E5-BD84-955C329851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33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https://en.wikipedia.org/wiki/Euler%27s_formula</a:t>
            </a:r>
          </a:p>
          <a:p>
            <a:r>
              <a:rPr lang="en-US" dirty="0"/>
              <a:t>https://math.stackexchange.com/questions/3510/how-to-prove-eulers-formula-ei-varphi-cos-varphi-i-sin-varphi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A7B56-41B4-46E5-BD84-955C329851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99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http://mathworld.wolfram.com/TaylorSeries.html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A7B56-41B4-46E5-BD84-955C329851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72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http://mathworld.wolfram.com/FourierSeries.html</a:t>
            </a:r>
          </a:p>
          <a:p>
            <a:r>
              <a:rPr lang="en-US" dirty="0"/>
              <a:t>https://zhuanlan.zhihu.com/p/41455378</a:t>
            </a:r>
          </a:p>
          <a:p>
            <a:r>
              <a:rPr lang="en-US" dirty="0"/>
              <a:t>https://www.zhihu.com/question/34899574/answer/612923473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A7B56-41B4-46E5-BD84-955C329851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19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53642-2796-4BD0-9F36-5C86AC348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810A5-E4BA-4D3B-911C-4C387E87C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1D674-BA92-4958-A7C5-1BDA9432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851E-F46A-43E8-B502-DC6448933A3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1CDDF-3E6D-45FD-866D-F920161C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20B56-CA96-4D18-9122-FCF2240D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A710-78F8-4C57-9BF1-403A69A8A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1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E774-9603-4BB1-9478-7760FBB76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7F323-7B4A-48E7-896B-0A07F78BE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5AF1D-04B2-46A8-B064-18AFC21D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851E-F46A-43E8-B502-DC6448933A3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5173B-A6AE-4075-96FB-2284E9A5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C1016-DC19-4DC7-B8F9-0407C6E5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A710-78F8-4C57-9BF1-403A69A8A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3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C32BD-4908-47F9-AA26-D1599D055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3AEC3-0B57-4228-9C4B-1A8B5619F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0E2A-4AFD-4D0A-8A1A-BB73999F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851E-F46A-43E8-B502-DC6448933A3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B68AD-BC48-4C82-A0D2-AF5180AB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835FC-B929-4799-9456-1E5C1BCE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A710-78F8-4C57-9BF1-403A69A8A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96D8-CDBF-4005-A966-92BE9CD9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1548B-B6D0-4547-A0E4-02C427FD0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31580-3C4E-4837-B548-D4672776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851E-F46A-43E8-B502-DC6448933A3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D95AD-6C9E-435A-95C3-10EE0D9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62355-1941-4CDD-9961-42D32A9B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A710-78F8-4C57-9BF1-403A69A8A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0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6F50-B181-46CF-B68C-47DEAE26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E4833-F304-4FA7-BCA3-436B9FB16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E7B1C-0366-4173-9E84-A07C63EEA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851E-F46A-43E8-B502-DC6448933A3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EA4BF-9458-4747-9C7E-FA62078E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9BE93-73EA-45BB-AD2A-0E0FD5B3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A710-78F8-4C57-9BF1-403A69A8A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0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EDEF-A478-42D8-BB49-E105F2F0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D6B89-44DA-47BF-8DF7-116630F7F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23FBE-3FE0-4467-A164-654A8A668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2E0F8-362F-49B8-9BC3-34A5F6A42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851E-F46A-43E8-B502-DC6448933A3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F0F4F-7B04-480B-8144-1FF411E8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15373-0578-4D14-B3FE-2C6E6C26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A710-78F8-4C57-9BF1-403A69A8A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4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D1DF-8C3B-436B-A42A-23406D36B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19084-0C6D-45ED-ACDC-F6189E1D4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1878C-4F05-47EE-BD48-F717EC1B7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1F164-3DA9-475E-A92C-13F1CD97C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8E9DC-198A-46C7-A961-E488EA143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290BAF-5C88-4D1C-A584-68F9CA6C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851E-F46A-43E8-B502-DC6448933A3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00C28-6879-4967-B6D7-AAA5BE825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9CF2EE-A0FC-446A-AA9F-F028B1C9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A710-78F8-4C57-9BF1-403A69A8A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2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0D31-06DE-432E-AAE8-3281B202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017CC4-85D4-426A-A170-9AAC6E7F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851E-F46A-43E8-B502-DC6448933A3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D0181-6E6F-448C-8897-4D04F734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E2D1E-B2D7-45BF-BFB9-AD813602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A710-78F8-4C57-9BF1-403A69A8A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8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45658-173A-4D2D-B38E-DD95E665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851E-F46A-43E8-B502-DC6448933A3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4A3BD-CBA0-475D-8086-FDBF5FF1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9E721-353B-4324-8224-E8352459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A710-78F8-4C57-9BF1-403A69A8A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3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B2AE-B6BC-4073-8BF2-AD6776C82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11A29-B32C-41DA-A05D-49A57D233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21BF1-51B7-4A71-ABBC-CC9AA923E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2FC09-F1BD-4C02-BB8D-B0048C40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851E-F46A-43E8-B502-DC6448933A3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20D2B-5D6E-4B01-B400-CFBB350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DC28B-AAC9-43BF-9388-E545DC74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A710-78F8-4C57-9BF1-403A69A8A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5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208D-32CE-4D51-91A6-4B55BA5D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36621-351C-4F7B-BE42-E4395FCC1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8FB87-5083-49B7-9333-EFA31E5E6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73410-0664-4006-8602-9FC01A53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851E-F46A-43E8-B502-DC6448933A3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4BFD6-AAF2-4FDC-BDCC-52A1F61F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C5B02-8EB1-40BD-9161-17C75861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A710-78F8-4C57-9BF1-403A69A8A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CDA1D-7DA0-403B-9351-2D6359CE1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D8D7F-8C18-4C56-AAC8-3371528EA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C37E9-DACC-460B-B322-5B8640D77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1851E-F46A-43E8-B502-DC6448933A3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82F2B-3D62-4B24-874B-941292C59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9D64C-526E-4F1C-8CE3-5D75454AE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BA710-78F8-4C57-9BF1-403A69A8A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5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gif"/><Relationship Id="rId3" Type="http://schemas.openxmlformats.org/officeDocument/2006/relationships/image" Target="../media/image33.gif"/><Relationship Id="rId7" Type="http://schemas.openxmlformats.org/officeDocument/2006/relationships/image" Target="../media/image37.gif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gif"/><Relationship Id="rId11" Type="http://schemas.openxmlformats.org/officeDocument/2006/relationships/image" Target="../media/image41.png"/><Relationship Id="rId5" Type="http://schemas.openxmlformats.org/officeDocument/2006/relationships/image" Target="../media/image35.gif"/><Relationship Id="rId10" Type="http://schemas.openxmlformats.org/officeDocument/2006/relationships/image" Target="../media/image40.gif"/><Relationship Id="rId4" Type="http://schemas.openxmlformats.org/officeDocument/2006/relationships/image" Target="../media/image34.gif"/><Relationship Id="rId9" Type="http://schemas.openxmlformats.org/officeDocument/2006/relationships/image" Target="../media/image39.g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gi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gif"/><Relationship Id="rId3" Type="http://schemas.openxmlformats.org/officeDocument/2006/relationships/image" Target="../media/image52.gif"/><Relationship Id="rId7" Type="http://schemas.openxmlformats.org/officeDocument/2006/relationships/image" Target="../media/image56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gif"/><Relationship Id="rId5" Type="http://schemas.openxmlformats.org/officeDocument/2006/relationships/image" Target="../media/image54.gif"/><Relationship Id="rId10" Type="http://schemas.openxmlformats.org/officeDocument/2006/relationships/image" Target="../media/image59.gif"/><Relationship Id="rId4" Type="http://schemas.openxmlformats.org/officeDocument/2006/relationships/image" Target="../media/image53.gif"/><Relationship Id="rId9" Type="http://schemas.openxmlformats.org/officeDocument/2006/relationships/image" Target="../media/image58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gif"/><Relationship Id="rId3" Type="http://schemas.openxmlformats.org/officeDocument/2006/relationships/image" Target="../media/image60.gif"/><Relationship Id="rId7" Type="http://schemas.openxmlformats.org/officeDocument/2006/relationships/image" Target="../media/image64.gif"/><Relationship Id="rId12" Type="http://schemas.openxmlformats.org/officeDocument/2006/relationships/image" Target="../media/image69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gif"/><Relationship Id="rId11" Type="http://schemas.openxmlformats.org/officeDocument/2006/relationships/image" Target="../media/image68.gif"/><Relationship Id="rId5" Type="http://schemas.openxmlformats.org/officeDocument/2006/relationships/image" Target="../media/image62.gif"/><Relationship Id="rId10" Type="http://schemas.openxmlformats.org/officeDocument/2006/relationships/image" Target="../media/image67.gif"/><Relationship Id="rId4" Type="http://schemas.openxmlformats.org/officeDocument/2006/relationships/image" Target="../media/image61.gif"/><Relationship Id="rId9" Type="http://schemas.openxmlformats.org/officeDocument/2006/relationships/image" Target="../media/image66.gi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gif"/><Relationship Id="rId3" Type="http://schemas.openxmlformats.org/officeDocument/2006/relationships/image" Target="../media/image70.png"/><Relationship Id="rId7" Type="http://schemas.openxmlformats.org/officeDocument/2006/relationships/image" Target="../media/image74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gif"/><Relationship Id="rId11" Type="http://schemas.openxmlformats.org/officeDocument/2006/relationships/image" Target="../media/image78.gif"/><Relationship Id="rId5" Type="http://schemas.openxmlformats.org/officeDocument/2006/relationships/image" Target="../media/image72.gif"/><Relationship Id="rId10" Type="http://schemas.openxmlformats.org/officeDocument/2006/relationships/image" Target="../media/image77.gif"/><Relationship Id="rId4" Type="http://schemas.openxmlformats.org/officeDocument/2006/relationships/image" Target="../media/image71.gif"/><Relationship Id="rId9" Type="http://schemas.openxmlformats.org/officeDocument/2006/relationships/image" Target="../media/image7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A9tm0gTln8" TargetMode="External"/><Relationship Id="rId6" Type="http://schemas.openxmlformats.org/officeDocument/2006/relationships/image" Target="../media/image81.png"/><Relationship Id="rId5" Type="http://schemas.openxmlformats.org/officeDocument/2006/relationships/image" Target="../media/image80.gif"/><Relationship Id="rId4" Type="http://schemas.openxmlformats.org/officeDocument/2006/relationships/image" Target="../media/image7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gif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gif"/><Relationship Id="rId5" Type="http://schemas.openxmlformats.org/officeDocument/2006/relationships/image" Target="../media/image85.gif"/><Relationship Id="rId4" Type="http://schemas.openxmlformats.org/officeDocument/2006/relationships/image" Target="../media/image84.gi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gif"/><Relationship Id="rId3" Type="http://schemas.openxmlformats.org/officeDocument/2006/relationships/image" Target="../media/image89.gif"/><Relationship Id="rId7" Type="http://schemas.openxmlformats.org/officeDocument/2006/relationships/image" Target="../media/image93.png"/><Relationship Id="rId2" Type="http://schemas.openxmlformats.org/officeDocument/2006/relationships/image" Target="../media/image8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gif"/><Relationship Id="rId9" Type="http://schemas.openxmlformats.org/officeDocument/2006/relationships/image" Target="../media/image95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gif"/><Relationship Id="rId2" Type="http://schemas.openxmlformats.org/officeDocument/2006/relationships/image" Target="../media/image10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gif"/><Relationship Id="rId4" Type="http://schemas.openxmlformats.org/officeDocument/2006/relationships/image" Target="../media/image1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gif"/><Relationship Id="rId7" Type="http://schemas.openxmlformats.org/officeDocument/2006/relationships/image" Target="../media/image118.gif"/><Relationship Id="rId2" Type="http://schemas.openxmlformats.org/officeDocument/2006/relationships/image" Target="../media/image11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gif"/><Relationship Id="rId5" Type="http://schemas.openxmlformats.org/officeDocument/2006/relationships/image" Target="../media/image116.gif"/><Relationship Id="rId4" Type="http://schemas.openxmlformats.org/officeDocument/2006/relationships/image" Target="../media/image115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gif"/><Relationship Id="rId2" Type="http://schemas.openxmlformats.org/officeDocument/2006/relationships/image" Target="../media/image11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6.png"/><Relationship Id="rId7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11" Type="http://schemas.openxmlformats.org/officeDocument/2006/relationships/image" Target="../media/image13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gif"/><Relationship Id="rId3" Type="http://schemas.openxmlformats.org/officeDocument/2006/relationships/image" Target="../media/image14.gif"/><Relationship Id="rId7" Type="http://schemas.openxmlformats.org/officeDocument/2006/relationships/image" Target="../media/image1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gif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A80E-8D8F-4E3D-B8D9-2324EBE70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Foundation in Robotics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DA846-268F-43CA-9F80-14D0605A7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Yufeng Sun 2019</a:t>
            </a:r>
          </a:p>
        </p:txBody>
      </p:sp>
    </p:spTree>
    <p:extLst>
      <p:ext uri="{BB962C8B-B14F-4D97-AF65-F5344CB8AC3E}">
        <p14:creationId xmlns:p14="http://schemas.microsoft.com/office/powerpoint/2010/main" val="3282266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89DC-4D55-4F03-9056-E7A83670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896FA-E6C0-4833-8AF3-C8D9AC2A2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Fourier series is an expansion of a </a:t>
            </a:r>
            <a:r>
              <a:rPr lang="en-US" b="1" dirty="0"/>
              <a:t>periodic</a:t>
            </a:r>
            <a:r>
              <a:rPr lang="en-US" dirty="0"/>
              <a:t> function f(x) in terms of an infinite sum of sines and cosines.</a:t>
            </a:r>
          </a:p>
          <a:p>
            <a:r>
              <a:rPr lang="en-US" dirty="0"/>
              <a:t>Fourier series make use of the orthogonality relationships of the sine and cosine functions.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7AEB1E-26E6-4231-AFD6-80542DBE4CEB}"/>
                  </a:ext>
                </a:extLst>
              </p:cNvPr>
              <p:cNvSpPr txBox="1"/>
              <p:nvPr/>
            </p:nvSpPr>
            <p:spPr>
              <a:xfrm>
                <a:off x="1581052" y="3674772"/>
                <a:ext cx="4595169" cy="23212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sz="1200" i="1" dirty="0">
                    <a:latin typeface="Cambria Math" panose="02040503050406030204" pitchFamily="18" charset="0"/>
                  </a:rPr>
                  <a:t>Where</a:t>
                </a:r>
              </a:p>
              <a:p>
                <a:endParaRPr lang="en-US" sz="1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12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𝑛𝑥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12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𝑛𝑥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7AEB1E-26E6-4231-AFD6-80542DBE4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2" y="3674772"/>
                <a:ext cx="4595169" cy="2321276"/>
              </a:xfrm>
              <a:prstGeom prst="rect">
                <a:avLst/>
              </a:prstGeom>
              <a:blipFill>
                <a:blip r:embed="rId3"/>
                <a:stretch>
                  <a:fillRect l="-3979" b="-47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DA1BA55-A703-4941-B0A9-F3930F270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1567" y="3674772"/>
            <a:ext cx="3903243" cy="241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6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54A8-FACD-4A64-8892-380F6CB5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D6D498-742E-4CAB-953D-CF61DE1E7C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Fourier transform is a generalization of complex Fourier series in the limit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. Then change the sum to and integral.</a:t>
                </a:r>
              </a:p>
              <a:p>
                <a:r>
                  <a:rPr lang="en-US" dirty="0"/>
                  <a:t>Forward Fourier transform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𝑖𝑘𝑥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Inverse Fourier transform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𝑖𝑘𝑥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𝑑𝑘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D6D498-742E-4CAB-953D-CF61DE1E7C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Related image">
            <a:extLst>
              <a:ext uri="{FF2B5EF4-FFF2-40B4-BE49-F238E27FC236}">
                <a16:creationId xmlns:a16="http://schemas.microsoft.com/office/drawing/2014/main" id="{36C70920-A70A-400D-922A-EE2A3FEFB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446" y="3260853"/>
            <a:ext cx="4201704" cy="294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052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E291-767E-4DEF-A00F-C7C7ED83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60401-598B-447B-B996-A8CC611C88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The Laplace transform is an integral transform perhaps second only to the Fourier transform in its utility in solving physical problems. </a:t>
                </a:r>
              </a:p>
              <a:p>
                <a:r>
                  <a:rPr lang="en-US" dirty="0"/>
                  <a:t>The Laplace transform is particularly useful in solving linear ordinary differential equations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l-GR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𝑠𝑥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𝑖𝑤</m:t>
                    </m:r>
                  </m:oMath>
                </a14:m>
                <a:r>
                  <a:rPr lang="en-US" dirty="0"/>
                  <a:t>, which is complex frequency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60401-598B-447B-B996-A8CC611C8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 t="-224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 descr="https://pic4.zhimg.com/80/8fe13adfb55078654ebd22a9ef534acb_hd.jpg">
            <a:extLst>
              <a:ext uri="{FF2B5EF4-FFF2-40B4-BE49-F238E27FC236}">
                <a16:creationId xmlns:a16="http://schemas.microsoft.com/office/drawing/2014/main" id="{B28B6080-3FC2-4A7A-B53C-7AFF4D090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084" y="3379248"/>
            <a:ext cx="4158916" cy="31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291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34DB-696F-4B5F-B8BE-05E65B1F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7F27D-C176-4C39-9FD9-4833676594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Z-transform converts a discrete-time signal into complex frequency domain representation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is in complex frequency domain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7F27D-C176-4C39-9FD9-4833676594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 descr="https://pic3.zhimg.com/80/v2-77fac9ebae0325aaefaffbbc8b949172_hd.jpg">
            <a:extLst>
              <a:ext uri="{FF2B5EF4-FFF2-40B4-BE49-F238E27FC236}">
                <a16:creationId xmlns:a16="http://schemas.microsoft.com/office/drawing/2014/main" id="{127E102C-3B47-453F-AFC0-66E199A44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542" y="3654253"/>
            <a:ext cx="4372258" cy="265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689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F8B4-C022-4BA8-A242-869173C2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B74C16-1678-4348-BA2A-95F4D9E4E1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Cross product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Dot product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B74C16-1678-4348-BA2A-95F4D9E4E1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4" name="Picture 2" descr="https://upload.wikimedia.org/wikipedia/commons/thumb/4/4e/Cross_product_parallelogram.svg/220px-Cross_product_parallelogram.svg.png">
            <a:extLst>
              <a:ext uri="{FF2B5EF4-FFF2-40B4-BE49-F238E27FC236}">
                <a16:creationId xmlns:a16="http://schemas.microsoft.com/office/drawing/2014/main" id="{3F1AF675-C33B-4628-86C2-90516A955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2305050"/>
            <a:ext cx="20955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https://upload.wikimedia.org/wikipedia/commons/thumb/7/76/Inner-product-angle.svg/220px-Inner-product-angle.svg.png">
            <a:extLst>
              <a:ext uri="{FF2B5EF4-FFF2-40B4-BE49-F238E27FC236}">
                <a16:creationId xmlns:a16="http://schemas.microsoft.com/office/drawing/2014/main" id="{C094E372-A8C0-43FD-80A9-33AF89B0A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4614863"/>
            <a:ext cx="2095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231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2F0E-8FB6-4F98-8749-FFCEF1F1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9E1987-5622-4A50-96D6-8308366226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Square Matrix (n-by-n)</a:t>
                </a:r>
              </a:p>
              <a:p>
                <a:r>
                  <a:rPr lang="en-US" dirty="0"/>
                  <a:t>Trace, sum of diagonal entries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Determinant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sgn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Eigenvalues (</a:t>
                </a:r>
                <a:r>
                  <a:rPr lang="el-GR" dirty="0"/>
                  <a:t>λ</a:t>
                </a:r>
                <a:r>
                  <a:rPr lang="en-US" dirty="0"/>
                  <a:t>) and eigenvectors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9E1987-5622-4A50-96D6-830836622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F9DDF9-585A-4E07-9E4C-0CF6943A3649}"/>
                  </a:ext>
                </a:extLst>
              </p:cNvPr>
              <p:cNvSpPr txBox="1"/>
              <p:nvPr/>
            </p:nvSpPr>
            <p:spPr>
              <a:xfrm>
                <a:off x="7708006" y="1690688"/>
                <a:ext cx="3961327" cy="1302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𝑎𝑛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𝑎𝑛𝑛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F9DDF9-585A-4E07-9E4C-0CF6943A3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006" y="1690688"/>
                <a:ext cx="3961327" cy="13022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635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52DB-D2FA-434F-AD42-6E744516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16B81-CF67-4973-8408-DBC2FCEB0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Translate and Rotate P in frame {B} respect to frame {A}</a:t>
            </a:r>
          </a:p>
          <a:p>
            <a:endParaRPr lang="en-US" dirty="0"/>
          </a:p>
          <a:p>
            <a:r>
              <a:rPr lang="en-US" dirty="0"/>
              <a:t>Homogenous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Forward Transformation</a:t>
            </a:r>
          </a:p>
          <a:p>
            <a:endParaRPr lang="en-US" dirty="0"/>
          </a:p>
          <a:p>
            <a:r>
              <a:rPr lang="en-US" dirty="0"/>
              <a:t>Reverse Transformation</a:t>
            </a:r>
          </a:p>
          <a:p>
            <a:endParaRPr lang="en-US" dirty="0"/>
          </a:p>
        </p:txBody>
      </p:sp>
      <p:pic>
        <p:nvPicPr>
          <p:cNvPr id="11270" name="Picture 6" descr="https://latex.codecogs.com/gif.latex?%5Chuge%20%5EAP%20%3D%20%5EA_BR%5EBP%20&amp;plus;%20%5EAP_%7BBORG%7D">
            <a:extLst>
              <a:ext uri="{FF2B5EF4-FFF2-40B4-BE49-F238E27FC236}">
                <a16:creationId xmlns:a16="http://schemas.microsoft.com/office/drawing/2014/main" id="{E7F1BC4D-5D95-4C8F-9395-7F0A80279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822" y="2373758"/>
            <a:ext cx="2017961" cy="2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ttps://latex.codecogs.com/gif.latex?%5Chuge%20%5Cbegin%7Bbmatrix%7D%20%5EAP%5C%5C%201%20%5Cend%7Bbmatrix%7D%3D%5Cbegin%7Bbmatrix%7D%20%5EA_BR%20%26%20%5EAP_%7BBORG%7D%5C%5C%200%200%200%20%26%201%20%5Cend%7Bbmatrix%7D%5Cbegin%7Bbmatrix%7D%20%5EBP%5C%5C%201%20%5Cend%7Bbmatrix%7D">
            <a:extLst>
              <a:ext uri="{FF2B5EF4-FFF2-40B4-BE49-F238E27FC236}">
                <a16:creationId xmlns:a16="http://schemas.microsoft.com/office/drawing/2014/main" id="{EBF49068-32BA-49D2-89E8-F1F8113F2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68" y="3312121"/>
            <a:ext cx="2276378" cy="44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https://latex.codecogs.com/gif.latex?%5Chuge%20%5EA_CT%3D%5EA_BT%5EB_CT%3D%5Cbegin%7Bbmatrix%7D%20%5EA_BR%5EB_CR%20%26%20%5EA_BR%5EBP_%7BCORG%7D&amp;plus;%5EAP_%7BBORG%7D%5C%5C%20000%261%20%5Cend%7Bbmatrix%7D">
            <a:extLst>
              <a:ext uri="{FF2B5EF4-FFF2-40B4-BE49-F238E27FC236}">
                <a16:creationId xmlns:a16="http://schemas.microsoft.com/office/drawing/2014/main" id="{4E253799-3116-4685-BA5C-A515B269B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822" y="4309801"/>
            <a:ext cx="4197943" cy="49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 descr="https://latex.codecogs.com/gif.latex?%5Chuge%20%5EB_AT%3D%5Cbegin%7Bbmatrix%7D%20%5EA_BR%5ET%20%26%20-%5EA_BR%5ET%5EAP_%7BBORG%7D%5C%5C%20000%261%20%5Cend%7Bbmatrix%7D">
            <a:extLst>
              <a:ext uri="{FF2B5EF4-FFF2-40B4-BE49-F238E27FC236}">
                <a16:creationId xmlns:a16="http://schemas.microsoft.com/office/drawing/2014/main" id="{5BC53A47-5B68-41C1-9383-B0EBD6585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822" y="5305932"/>
            <a:ext cx="2499897" cy="49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 descr="https://latex.codecogs.com/gif.latex?%5Chuge%20%5EA_BR%3D%5EB_AR%5E%7B-1%7D%3D%5EB_AR%5ET">
            <a:extLst>
              <a:ext uri="{FF2B5EF4-FFF2-40B4-BE49-F238E27FC236}">
                <a16:creationId xmlns:a16="http://schemas.microsoft.com/office/drawing/2014/main" id="{52B06819-01D9-4E9F-947F-B10AC2FA0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934" y="2373758"/>
            <a:ext cx="1623456" cy="2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BC59FA4-16DA-4ED3-BE7E-5714F47993FC}"/>
              </a:ext>
            </a:extLst>
          </p:cNvPr>
          <p:cNvGrpSpPr/>
          <p:nvPr/>
        </p:nvGrpSpPr>
        <p:grpSpPr>
          <a:xfrm>
            <a:off x="6425392" y="2311814"/>
            <a:ext cx="2168644" cy="3293855"/>
            <a:chOff x="8247987" y="2413041"/>
            <a:chExt cx="2203555" cy="4220740"/>
          </a:xfrm>
        </p:grpSpPr>
        <p:pic>
          <p:nvPicPr>
            <p:cNvPr id="11280" name="Picture 16" descr="https://latex.codecogs.com/gif.latex?%5Chuge%20D%28q%29%3D%5Cbegin%7Bbmatrix%7D%201%20%260%20%260%20%26%20q_x%5C%5C%200%26%201%20%260%20%26%20q_y%5C%5C%200%26%200%20%26%201%20%26%20q_z%5C%5C%200%20%26%200%20%26%200%20%26%201%20%5Cend%7Bbmatrix%7D">
              <a:extLst>
                <a:ext uri="{FF2B5EF4-FFF2-40B4-BE49-F238E27FC236}">
                  <a16:creationId xmlns:a16="http://schemas.microsoft.com/office/drawing/2014/main" id="{47FEC5A9-39BE-4804-ABD2-3BE411264D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7987" y="2413041"/>
              <a:ext cx="1474035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82" name="Picture 18" descr="https://latex.codecogs.com/gif.latex?%5Chuge%20R_z%28%5Ctheta%29%3D%5Cbegin%7Bbmatrix%7D%20cos%5Ctheta%20%26-sin%5Ctheta%20%260%20%26%200%5C%5C%20sin%5Ctheta%26%20cos%5Ctheta%20%260%20%26%200%5C%5C%200%26%200%20%26%201%20%26%200%5C%5C%200%20%26%200%20%26%200%20%26%201%20%5Cend%7Bbmatrix%7D">
              <a:extLst>
                <a:ext uri="{FF2B5EF4-FFF2-40B4-BE49-F238E27FC236}">
                  <a16:creationId xmlns:a16="http://schemas.microsoft.com/office/drawing/2014/main" id="{F8B27A38-7334-43B3-A913-9C91067E30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7987" y="3515154"/>
              <a:ext cx="21336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84" name="Picture 20" descr="https://latex.codecogs.com/gif.latex?%5Chuge%20R_y%28%5Cbeta%29%3D%5Cbegin%7Bbmatrix%7D%20cos%5Cbeta%20%260%20%26sin%5Cbeta%20%26%200%5C%5C%200%26%201%20%260%20%26%200%5C%5C%20-sin%5Cbeta%26%200%20%26%20cos%5Cbeta%20%26%200%5C%5C%200%20%26%200%20%26%200%20%26%201%20%5Cend%7Bbmatrix%7D">
              <a:extLst>
                <a:ext uri="{FF2B5EF4-FFF2-40B4-BE49-F238E27FC236}">
                  <a16:creationId xmlns:a16="http://schemas.microsoft.com/office/drawing/2014/main" id="{E537B50D-4EA5-47DE-833B-03D3D90D1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7987" y="4617267"/>
              <a:ext cx="2203555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86" name="Picture 22" descr="https://latex.codecogs.com/gif.latex?%5Chuge%20R_x%28%5Cgamma%29%3D%5Cbegin%7Bbmatrix%7D%201%20%260%20%260%20%26%200%5C%5C%200%26%20cos%5Cgamma%26-sin%5Cgamma%20%26%200%5C%5C%200%26%20sin%5Cgamma%20%26%20cos%5Cgamma%20%26%200%5C%5C%200%20%26%200%20%26%200%20%26%201%20%5Cend%7Bbmatrix%7D">
              <a:extLst>
                <a:ext uri="{FF2B5EF4-FFF2-40B4-BE49-F238E27FC236}">
                  <a16:creationId xmlns:a16="http://schemas.microsoft.com/office/drawing/2014/main" id="{BF2A5B4C-2231-4EDA-B9FF-2B41E715B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7987" y="5719381"/>
              <a:ext cx="2183565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56360377-2AD6-4BE5-894F-468B34FBCD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17" y="5722467"/>
            <a:ext cx="4197943" cy="60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34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848C-2B36-4406-85EF-6181810D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Inverse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9401F-B6AC-4ACA-888D-566E774D5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X-Y-Z Fixed angles transformation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Equivalent angle-axis representation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BACD7B-D5DF-4209-AFBE-8D97BB95CC65}"/>
              </a:ext>
            </a:extLst>
          </p:cNvPr>
          <p:cNvGrpSpPr/>
          <p:nvPr/>
        </p:nvGrpSpPr>
        <p:grpSpPr>
          <a:xfrm>
            <a:off x="1071884" y="2313532"/>
            <a:ext cx="7502158" cy="897846"/>
            <a:chOff x="1071884" y="2220768"/>
            <a:chExt cx="7502158" cy="8978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B712CEC-5590-40A2-A008-FD94D26A7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884" y="2305911"/>
              <a:ext cx="3141641" cy="8127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7AB73E-B385-4E8D-AF08-4B9B1FB09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0618" y="2220768"/>
              <a:ext cx="2143424" cy="323895"/>
            </a:xfrm>
            <a:prstGeom prst="rect">
              <a:avLst/>
            </a:prstGeom>
          </p:spPr>
        </p:pic>
        <p:pic>
          <p:nvPicPr>
            <p:cNvPr id="6" name="Content Placeholder 11">
              <a:extLst>
                <a:ext uri="{FF2B5EF4-FFF2-40B4-BE49-F238E27FC236}">
                  <a16:creationId xmlns:a16="http://schemas.microsoft.com/office/drawing/2014/main" id="{82661527-4030-4779-AB7B-DDE560A39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0442" y="2937614"/>
              <a:ext cx="1952898" cy="181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A26F61B-0559-4E9C-9309-319FE8D88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0618" y="2611821"/>
              <a:ext cx="1933845" cy="1810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D2D70B-5A88-4DC4-9B02-71299224EAB6}"/>
              </a:ext>
            </a:extLst>
          </p:cNvPr>
          <p:cNvGrpSpPr/>
          <p:nvPr/>
        </p:nvGrpSpPr>
        <p:grpSpPr>
          <a:xfrm>
            <a:off x="1071884" y="4346924"/>
            <a:ext cx="7530737" cy="954025"/>
            <a:chOff x="1071884" y="4333672"/>
            <a:chExt cx="7530737" cy="95402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7AF6EE5-895E-4528-B596-F38CEBF40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884" y="4509909"/>
              <a:ext cx="4286848" cy="63826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FD4DA4D-A614-4159-86DF-F9AE8A37D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0618" y="4333672"/>
              <a:ext cx="2172003" cy="35247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148B207-47D7-4350-84B3-C331D1EA8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0442" y="4777113"/>
              <a:ext cx="1516511" cy="510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6698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65E2-47BC-495D-8311-704888DC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Newton’s 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4765-3E25-4721-B93E-5BD6BFDB8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Law: In an inertial frame of reference, an object either remains at rest or continues to move at a constant velocity, unless acted upon by a force.</a:t>
            </a:r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Law: In an inertial frame of reference, the vector sum of force on an object is equal to the mass of the object multiplied by the acceleration of the object.</a:t>
            </a:r>
          </a:p>
          <a:p>
            <a:endParaRPr lang="en-US" dirty="0"/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Law: When one body exerts a force on a second body, the second body simultaneously exerts a force equal in magnitude and opposite in direction on the first body.</a:t>
            </a:r>
          </a:p>
        </p:txBody>
      </p:sp>
      <p:pic>
        <p:nvPicPr>
          <p:cNvPr id="1026" name="Picture 2" descr="https://latex.codecogs.com/gif.latex?%5Csum%20F%20%3D%200%20%3C%3D%3E%20%5Cfrac%7Bdv%7D%7Bdt%7D%20%3D%200">
            <a:extLst>
              <a:ext uri="{FF2B5EF4-FFF2-40B4-BE49-F238E27FC236}">
                <a16:creationId xmlns:a16="http://schemas.microsoft.com/office/drawing/2014/main" id="{2A95CDE2-DF84-413D-A4AF-8BC5FBBB9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618" y="2706841"/>
            <a:ext cx="1993958" cy="41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atex.codecogs.com/gif.latex?F%20%3D%20m%20%5Cfrac%7Bdv%7D%7Bdt%7D%20%3D%20ma">
            <a:extLst>
              <a:ext uri="{FF2B5EF4-FFF2-40B4-BE49-F238E27FC236}">
                <a16:creationId xmlns:a16="http://schemas.microsoft.com/office/drawing/2014/main" id="{5FC39E08-74B8-4B19-8E75-3F7EE26BD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539" y="4191635"/>
            <a:ext cx="1665326" cy="50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atex.codecogs.com/gif.latex?F_%7B1%7D%20%3D%20-F_%7B2%7D">
            <a:extLst>
              <a:ext uri="{FF2B5EF4-FFF2-40B4-BE49-F238E27FC236}">
                <a16:creationId xmlns:a16="http://schemas.microsoft.com/office/drawing/2014/main" id="{9972F2CE-D91B-46B4-9EA4-4E944812E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584" y="5967828"/>
            <a:ext cx="1049236" cy="22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562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AE31-6837-4F45-96DC-B58D074B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8F7CA-1874-4B23-AD24-7858F241D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Cause an object with mass to change its velocity, has both magnitude and direction, making a vector quantity.</a:t>
            </a:r>
          </a:p>
          <a:p>
            <a:pPr lvl="1"/>
            <a:r>
              <a:rPr lang="en-US" dirty="0"/>
              <a:t>Trust, increase the velocity of an object</a:t>
            </a:r>
          </a:p>
          <a:p>
            <a:pPr lvl="1"/>
            <a:r>
              <a:rPr lang="en-US" dirty="0"/>
              <a:t>Drag, decrease the velocity of an object</a:t>
            </a:r>
          </a:p>
          <a:p>
            <a:pPr lvl="1"/>
            <a:r>
              <a:rPr lang="en-US" dirty="0"/>
              <a:t>Torque, produce changes in rotational speed of an object</a:t>
            </a:r>
          </a:p>
          <a:p>
            <a:r>
              <a:rPr lang="en-US" dirty="0"/>
              <a:t>Fundamental forces</a:t>
            </a:r>
          </a:p>
          <a:p>
            <a:pPr lvl="1"/>
            <a:r>
              <a:rPr lang="en-US" dirty="0"/>
              <a:t>Gravitational</a:t>
            </a:r>
          </a:p>
          <a:p>
            <a:pPr lvl="1"/>
            <a:r>
              <a:rPr lang="en-US" dirty="0"/>
              <a:t>Electromagnetic</a:t>
            </a:r>
          </a:p>
          <a:p>
            <a:pPr lvl="1"/>
            <a:r>
              <a:rPr lang="en-US" dirty="0"/>
              <a:t>Strong / Weak nuclear</a:t>
            </a:r>
          </a:p>
          <a:p>
            <a:r>
              <a:rPr lang="en-US" dirty="0"/>
              <a:t>Non-Fundamental forces</a:t>
            </a:r>
          </a:p>
          <a:p>
            <a:pPr lvl="1"/>
            <a:r>
              <a:rPr lang="en-US" dirty="0"/>
              <a:t>Normal force, repulsive forces f interaction between atoms at close contact.</a:t>
            </a:r>
          </a:p>
          <a:p>
            <a:pPr lvl="1"/>
            <a:r>
              <a:rPr lang="en-US" dirty="0"/>
              <a:t>Friction, a surface forces that opposes relative motion, static friction and kinetic friction</a:t>
            </a:r>
          </a:p>
          <a:p>
            <a:pPr lvl="1"/>
            <a:r>
              <a:rPr lang="en-US" dirty="0"/>
              <a:t>Tension</a:t>
            </a:r>
          </a:p>
          <a:p>
            <a:pPr lvl="1"/>
            <a:r>
              <a:rPr lang="en-US" dirty="0"/>
              <a:t>Elastic force, Hooke’s law </a:t>
            </a:r>
          </a:p>
          <a:p>
            <a:pPr lvl="1"/>
            <a:r>
              <a:rPr lang="en-US" dirty="0"/>
              <a:t>Centripetal force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 descr="https://latex.codecogs.com/gif.latex?%5Coverrightarrow%7BF%7D%20%3D%20m%20%5Coverrightarrow%7Bg%7D">
            <a:extLst>
              <a:ext uri="{FF2B5EF4-FFF2-40B4-BE49-F238E27FC236}">
                <a16:creationId xmlns:a16="http://schemas.microsoft.com/office/drawing/2014/main" id="{D71EE54D-9505-4F7B-ABBD-6B0DF2527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244" y="3467305"/>
            <a:ext cx="7143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atex.codecogs.com/gif.latex?%5Coverrightarrow%7BF%7D%20%3D%20-k%20%5CDelta%20x">
            <a:extLst>
              <a:ext uri="{FF2B5EF4-FFF2-40B4-BE49-F238E27FC236}">
                <a16:creationId xmlns:a16="http://schemas.microsoft.com/office/drawing/2014/main" id="{C2DF2D68-BE1A-4601-8D32-3A7D33730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068" y="5545562"/>
            <a:ext cx="893819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latex.codecogs.com/gif.latex?%28%5Coverrightarrow%7Bg%7D%20%3D%20-%5Cfrac%7BGm%7D%7BR%5E2%7D%5Cwidehat%7Br%7D%29">
            <a:extLst>
              <a:ext uri="{FF2B5EF4-FFF2-40B4-BE49-F238E27FC236}">
                <a16:creationId xmlns:a16="http://schemas.microsoft.com/office/drawing/2014/main" id="{6F4D5F30-25AD-45F7-91DA-6E2058EF3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73" y="3416101"/>
            <a:ext cx="105727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latex.codecogs.com/gif.latex?%28%5Coverrightarrow%7BF%7D%20%3D%20-%5Cfrac%7BGm_1m_2%7D%7Br%5E2%7D%5Cwidehat%7Br%7D%29">
            <a:extLst>
              <a:ext uri="{FF2B5EF4-FFF2-40B4-BE49-F238E27FC236}">
                <a16:creationId xmlns:a16="http://schemas.microsoft.com/office/drawing/2014/main" id="{6CD0757B-BAED-4756-ACE8-014B65E22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541" y="3408909"/>
            <a:ext cx="13430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s://latex.codecogs.com/gif.latex?%28%5Coverrightarrow%7BF%7D%20%3D%20-%5Cfrac%7Bmv%5E2%7D%7Br%7D%5Cwidehat%7Br%7D%29">
            <a:extLst>
              <a:ext uri="{FF2B5EF4-FFF2-40B4-BE49-F238E27FC236}">
                <a16:creationId xmlns:a16="http://schemas.microsoft.com/office/drawing/2014/main" id="{70F4AA07-F455-4891-9C0C-A60DC23DA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356" y="5673239"/>
            <a:ext cx="10763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latex.codecogs.com/gif.latex?%5Chuge%20%5Coverrightarrow%7B%5Ctau%20%7D%20%3D%20%5Cwidehat%7Br%7D%20%5Ctimes%20%5Cwidehat%7BF%7D">
            <a:extLst>
              <a:ext uri="{FF2B5EF4-FFF2-40B4-BE49-F238E27FC236}">
                <a16:creationId xmlns:a16="http://schemas.microsoft.com/office/drawing/2014/main" id="{E6C417FD-3078-4FDC-85F1-F0878906B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088" y="2790825"/>
            <a:ext cx="1156476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Torque animation.gif">
            <a:extLst>
              <a:ext uri="{FF2B5EF4-FFF2-40B4-BE49-F238E27FC236}">
                <a16:creationId xmlns:a16="http://schemas.microsoft.com/office/drawing/2014/main" id="{29438303-7A37-4EE5-BECD-B60CF844D54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432" y="2176754"/>
            <a:ext cx="209550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ttps://latex.codecogs.com/gif.latex?%5Chuge%20%5Coverrightarrow%7BF_e%7D%20%3D%20%5Cfrac%7Bq_1q_2%7D%7B4%5Cpi%20%5Cvarepsilon_0r%5E2%7D%5Cwidehat%7Br%7D">
            <a:extLst>
              <a:ext uri="{FF2B5EF4-FFF2-40B4-BE49-F238E27FC236}">
                <a16:creationId xmlns:a16="http://schemas.microsoft.com/office/drawing/2014/main" id="{406BBB26-0939-4949-9DD4-C67B563C5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239" y="3747973"/>
            <a:ext cx="97238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28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0">
                <a:extLst>
                  <a:ext uri="{FF2B5EF4-FFF2-40B4-BE49-F238E27FC236}">
                    <a16:creationId xmlns:a16="http://schemas.microsoft.com/office/drawing/2014/main" id="{496C0015-0AFD-4A78-932A-F53788CAD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Pythagorean theorem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1 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+1=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𝑠𝑒𝑐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𝑐𝑜𝑡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𝑐𝑠𝑐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b="0" dirty="0"/>
                  <a:t> </a:t>
                </a:r>
                <a:endParaRPr lang="en-US" dirty="0"/>
              </a:p>
              <a:p>
                <a:r>
                  <a:rPr lang="en-US" dirty="0"/>
                  <a:t>Angle transformation formulae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𝑠𝑖𝑛𝐴𝑐𝑜𝑠𝐵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𝑐𝑜𝑠𝐴𝑠𝑖𝑛𝐵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𝑐𝑜𝑠𝐴𝑐𝑜𝑠𝐵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∓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𝑠𝑖𝑛𝐴𝑠𝑖𝑛𝐵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dirty="0"/>
                  <a:t>Law of sines, cosines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func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𝑠𝑖𝑛𝐵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𝑠𝑖𝑛𝐶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𝑎𝑏𝑐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𝑎𝑏𝑐𝑜𝑠𝐶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Content Placeholder 20">
                <a:extLst>
                  <a:ext uri="{FF2B5EF4-FFF2-40B4-BE49-F238E27FC236}">
                    <a16:creationId xmlns:a16="http://schemas.microsoft.com/office/drawing/2014/main" id="{496C0015-0AFD-4A78-932A-F53788CAD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53DF073-2643-4D4C-BBEC-9B9908A9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Trigonometrical</a:t>
            </a:r>
          </a:p>
        </p:txBody>
      </p:sp>
      <p:pic>
        <p:nvPicPr>
          <p:cNvPr id="11276" name="Picture 12" descr="https://upload.wikimedia.org/wikipedia/commons/thumb/d/d7/Unit_Circle_Definitions_of_Six_Trigonometric_Functions.png/300px-Unit_Circle_Definitions_of_Six_Trigonometric_Functions.png">
            <a:extLst>
              <a:ext uri="{FF2B5EF4-FFF2-40B4-BE49-F238E27FC236}">
                <a16:creationId xmlns:a16="http://schemas.microsoft.com/office/drawing/2014/main" id="{6855ACAA-4797-41A5-BC46-691683DBB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758" y="1709019"/>
            <a:ext cx="3092003" cy="297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6" name="Picture 22" descr="https://upload.wikimedia.org/wikipedia/commons/thumb/2/24/Triangle_ABC_with_Sides_a_b_c_2.png/240px-Triangle_ABC_with_Sides_a_b_c_2.png">
            <a:extLst>
              <a:ext uri="{FF2B5EF4-FFF2-40B4-BE49-F238E27FC236}">
                <a16:creationId xmlns:a16="http://schemas.microsoft.com/office/drawing/2014/main" id="{8F52F6ED-FD42-4A80-B64D-EC2DC2FB5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577" y="4687649"/>
            <a:ext cx="22860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648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FAA0-6549-4406-80CD-B98F3DB4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vs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BA34F-B494-4655-81EB-69AA0C3F49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Linear momentum</a:t>
            </a:r>
          </a:p>
          <a:p>
            <a:endParaRPr lang="en-US" dirty="0"/>
          </a:p>
          <a:p>
            <a:r>
              <a:rPr lang="en-US" dirty="0"/>
              <a:t>Newton’s 2nd Law</a:t>
            </a:r>
          </a:p>
          <a:p>
            <a:endParaRPr lang="en-US" dirty="0"/>
          </a:p>
          <a:p>
            <a:r>
              <a:rPr lang="en-US" dirty="0"/>
              <a:t>Kinetic energy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EE4E0-1FB2-4605-B6F1-577C283AC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Angular momentum</a:t>
            </a:r>
          </a:p>
          <a:p>
            <a:endParaRPr lang="en-US" dirty="0"/>
          </a:p>
          <a:p>
            <a:r>
              <a:rPr lang="en-US" dirty="0"/>
              <a:t>Newton’s 2nd Law</a:t>
            </a:r>
          </a:p>
          <a:p>
            <a:endParaRPr lang="en-US" dirty="0"/>
          </a:p>
          <a:p>
            <a:r>
              <a:rPr lang="en-US" dirty="0"/>
              <a:t>Kinetic energy</a:t>
            </a:r>
          </a:p>
        </p:txBody>
      </p:sp>
      <p:pic>
        <p:nvPicPr>
          <p:cNvPr id="9218" name="Picture 2" descr="https://latex.codecogs.com/gif.latex?%5Chuge%20p%3Dmv">
            <a:extLst>
              <a:ext uri="{FF2B5EF4-FFF2-40B4-BE49-F238E27FC236}">
                <a16:creationId xmlns:a16="http://schemas.microsoft.com/office/drawing/2014/main" id="{4CF542F9-FDEE-423F-A4FA-A38707D28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297" y="2487847"/>
            <a:ext cx="11334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latex.codecogs.com/gif.latex?%5Chuge%20L%3Dr%5Ctimes%7Bp%7D%3Dr%5Ctimes%7Bmv%7D%3DI%5Comega">
            <a:extLst>
              <a:ext uri="{FF2B5EF4-FFF2-40B4-BE49-F238E27FC236}">
                <a16:creationId xmlns:a16="http://schemas.microsoft.com/office/drawing/2014/main" id="{C29056EE-B6E6-4815-A321-0CCFB2C57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477" y="2440222"/>
            <a:ext cx="39052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latex.codecogs.com/gif.latex?%5Chuge%20%5Coverrightarrow%7BF%7D%3Dm%5Coverrightarrow%7Ba%7D">
            <a:extLst>
              <a:ext uri="{FF2B5EF4-FFF2-40B4-BE49-F238E27FC236}">
                <a16:creationId xmlns:a16="http://schemas.microsoft.com/office/drawing/2014/main" id="{4BB368E7-623C-4B92-BF08-74E575D60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297" y="3378669"/>
            <a:ext cx="145732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s://latex.codecogs.com/gif.latex?%5Chuge%20%5Coverrightarrow%7B%5Ctau%20%7D%3DI%5Coverrightarrow%7B%5Calpha%20%7D">
            <a:extLst>
              <a:ext uri="{FF2B5EF4-FFF2-40B4-BE49-F238E27FC236}">
                <a16:creationId xmlns:a16="http://schemas.microsoft.com/office/drawing/2014/main" id="{987246EF-8ED0-4A32-BC2C-C862C828C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477" y="3424136"/>
            <a:ext cx="13335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https://latex.codecogs.com/gif.latex?%5Chuge%20E_t%3D%5Cfrac%7B1%7D%7B2%7Dmv%5E2">
            <a:extLst>
              <a:ext uri="{FF2B5EF4-FFF2-40B4-BE49-F238E27FC236}">
                <a16:creationId xmlns:a16="http://schemas.microsoft.com/office/drawing/2014/main" id="{ED314F50-F184-4216-8AC4-40CA0D065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297" y="4269491"/>
            <a:ext cx="165735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https://latex.codecogs.com/gif.latex?%5Chuge%20E_r%3D%5Cfrac%7B1%7D%7B2%7DI%5Comega%20%5E2">
            <a:extLst>
              <a:ext uri="{FF2B5EF4-FFF2-40B4-BE49-F238E27FC236}">
                <a16:creationId xmlns:a16="http://schemas.microsoft.com/office/drawing/2014/main" id="{B198F326-6E7B-469D-A4BE-29AE81293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477" y="4238574"/>
            <a:ext cx="16097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BEA28E-9995-4BA5-A0C0-E219CC3B131B}"/>
              </a:ext>
            </a:extLst>
          </p:cNvPr>
          <p:cNvSpPr txBox="1"/>
          <p:nvPr/>
        </p:nvSpPr>
        <p:spPr>
          <a:xfrm>
            <a:off x="838201" y="5286659"/>
            <a:ext cx="57085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Kinematic integrals</a:t>
            </a:r>
          </a:p>
          <a:p>
            <a:pPr marL="342900" indent="-342900">
              <a:buAutoNum type="arabicPeriod"/>
            </a:pPr>
            <a:r>
              <a:rPr lang="en-US" dirty="0"/>
              <a:t>Impulse, force accumulation on time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Work done, force accumulation on space</a:t>
            </a:r>
          </a:p>
          <a:p>
            <a:endParaRPr lang="en-US" dirty="0"/>
          </a:p>
        </p:txBody>
      </p:sp>
      <p:pic>
        <p:nvPicPr>
          <p:cNvPr id="9230" name="Picture 14" descr="https://latex.codecogs.com/gif.latex?%5Chuge%20%5Coverrightarrow%7BI%7D%20%3D%20%5Cint%20%5E%7Bt_2%7D_%7Bt_1%7D%5Coverrightarrow%7BF%7Ddt">
            <a:extLst>
              <a:ext uri="{FF2B5EF4-FFF2-40B4-BE49-F238E27FC236}">
                <a16:creationId xmlns:a16="http://schemas.microsoft.com/office/drawing/2014/main" id="{A7448BDE-C978-4F82-96ED-EDC163A0F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805" y="5542842"/>
            <a:ext cx="1029854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https://latex.codecogs.com/gif.latex?%5Chuge%20W%20%3D%20%5Cint%20%5E%7Bx_2%7D_%7Bx_1%7D%5Coverrightarrow%7BF%7Ddx">
            <a:extLst>
              <a:ext uri="{FF2B5EF4-FFF2-40B4-BE49-F238E27FC236}">
                <a16:creationId xmlns:a16="http://schemas.microsoft.com/office/drawing/2014/main" id="{E155555F-E5F0-45C8-BC30-7604018FD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545" y="6204546"/>
            <a:ext cx="117495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Picture 18" descr="https://latex.codecogs.com/gif.latex?%5Chuge%20Ft%20%3D%20mv_2-mv_1">
            <a:extLst>
              <a:ext uri="{FF2B5EF4-FFF2-40B4-BE49-F238E27FC236}">
                <a16:creationId xmlns:a16="http://schemas.microsoft.com/office/drawing/2014/main" id="{15A94F78-2041-4BAE-85F0-8F63617C1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715" y="5614279"/>
            <a:ext cx="25241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 descr="https://latex.codecogs.com/gif.latex?%5Chuge%20Fs%20%3D%20%5Cfrac%7B1%7D%7B2%7Dmv%5E2-%5Cfrac%7B1%7D%7B2%7Dmv_0%5E2">
            <a:extLst>
              <a:ext uri="{FF2B5EF4-FFF2-40B4-BE49-F238E27FC236}">
                <a16:creationId xmlns:a16="http://schemas.microsoft.com/office/drawing/2014/main" id="{4E003DF9-C9C4-48A4-A770-705920F53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715" y="6000042"/>
            <a:ext cx="30003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903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E52B-1A43-49C4-AC64-2CF2D9F7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3B6B6-3C59-41C1-8002-1084BD3E7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Kinematics describes motion of point, bodies and system of bodies.</a:t>
            </a:r>
          </a:p>
          <a:p>
            <a:r>
              <a:rPr lang="en-US" dirty="0"/>
              <a:t>Motion is the change of position of an object with time</a:t>
            </a:r>
          </a:p>
          <a:p>
            <a:r>
              <a:rPr lang="en-US" dirty="0"/>
              <a:t>Position</a:t>
            </a:r>
          </a:p>
          <a:p>
            <a:r>
              <a:rPr lang="en-US" dirty="0"/>
              <a:t>Trajectory </a:t>
            </a:r>
          </a:p>
          <a:p>
            <a:r>
              <a:rPr lang="en-US" dirty="0"/>
              <a:t>Linear Velocity</a:t>
            </a:r>
          </a:p>
          <a:p>
            <a:r>
              <a:rPr lang="en-US" dirty="0"/>
              <a:t>Speed</a:t>
            </a:r>
          </a:p>
          <a:p>
            <a:r>
              <a:rPr lang="en-US" dirty="0"/>
              <a:t>Linear Acceleration</a:t>
            </a:r>
          </a:p>
          <a:p>
            <a:r>
              <a:rPr lang="en-US" dirty="0"/>
              <a:t>Angular Velocity</a:t>
            </a:r>
          </a:p>
          <a:p>
            <a:r>
              <a:rPr lang="en-US" dirty="0"/>
              <a:t>Angular Acceleration </a:t>
            </a:r>
          </a:p>
        </p:txBody>
      </p:sp>
      <p:pic>
        <p:nvPicPr>
          <p:cNvPr id="6146" name="Picture 2" descr="https://upload.wikimedia.org/wikipedia/commons/thumb/9/98/Kinematics.svg/300px-Kinematics.svg.png">
            <a:extLst>
              <a:ext uri="{FF2B5EF4-FFF2-40B4-BE49-F238E27FC236}">
                <a16:creationId xmlns:a16="http://schemas.microsoft.com/office/drawing/2014/main" id="{67098500-D784-4D39-ADFC-95B3E1E54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922" y="2654342"/>
            <a:ext cx="28575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atex.codecogs.com/gif.latex?P%3D%28x_p%2C%20y_p%2C%20z_p%29%20%3D%20x_p%5Cwidehat%7Bi%7D%20&amp;plus;%20y_p%5Cwidehat%7Bj%7D&amp;plus;z_p%5Cwidehat%7Bk%7D">
            <a:extLst>
              <a:ext uri="{FF2B5EF4-FFF2-40B4-BE49-F238E27FC236}">
                <a16:creationId xmlns:a16="http://schemas.microsoft.com/office/drawing/2014/main" id="{A12BBDE4-1163-42A6-87B0-0DF10CAE4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902" y="2869160"/>
            <a:ext cx="24765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latex.codecogs.com/gif.latex?P%28t%29%3D%20x_p%28t%29%5Cwidehat%7Bi%7D%20&amp;plus;%20y_p%28t%29%5Cwidehat%7Bj%7D&amp;plus;z_p%28t%29%5Cwidehat%7Bk%7D">
            <a:extLst>
              <a:ext uri="{FF2B5EF4-FFF2-40B4-BE49-F238E27FC236}">
                <a16:creationId xmlns:a16="http://schemas.microsoft.com/office/drawing/2014/main" id="{9DCF7B53-3AB5-4552-AF7A-E8BB33691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902" y="3298368"/>
            <a:ext cx="22669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atex.codecogs.com/gif.latex?V%3D%20%5Cfrac%7B%5Cmathrm%7Bd%7D%20P%7D%7B%5Cmathrm%7Bd%7D%20x%7D%3D%5Cdot%7BP%7D%3D%5Cdot%7Bx_p%7D%5Cwidehat%7Bi%7D%20&amp;plus;%20%5Cdot%7By_p%7D%5Cwidehat%7Bj%7D&amp;plus;%5Cdot%7Bz_p%7D%5Cwidehat%7Bk%7D">
            <a:extLst>
              <a:ext uri="{FF2B5EF4-FFF2-40B4-BE49-F238E27FC236}">
                <a16:creationId xmlns:a16="http://schemas.microsoft.com/office/drawing/2014/main" id="{A1765AFD-2B3A-4540-BA7E-47167A982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902" y="3706667"/>
            <a:ext cx="235267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s://latex.codecogs.com/gif.latex?A%3D%20%5Cfrac%7B%5Cmathrm%7Bd%7D%20V%7D%7B%5Cmathrm%7Bd%7D%20x%7D%3D%5Cdot%7BV%7D%3D%5Cddot%7BP%7D%3D%5Cddot%7Bx_p%7D%5Cwidehat%7Bi%7D%20&amp;plus;%20%5Cddot%7By_p%7D%5Cwidehat%7Bj%7D&amp;plus;%5Cddot%7Bz_p%7D%5Cwidehat%7Bk%7D">
            <a:extLst>
              <a:ext uri="{FF2B5EF4-FFF2-40B4-BE49-F238E27FC236}">
                <a16:creationId xmlns:a16="http://schemas.microsoft.com/office/drawing/2014/main" id="{BAA1D046-0099-494C-9585-437B64EE0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902" y="4584705"/>
            <a:ext cx="27146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ttps://latex.codecogs.com/gif.latex?%7CV%7C%3D%7C%5Cdot%7BP%7D%7C%3D%5Cfrac%7B%5Cmathrm%7Bd%7D%20s%7D%7B%5Cmathrm%7Bd%7D%20x%7D">
            <a:extLst>
              <a:ext uri="{FF2B5EF4-FFF2-40B4-BE49-F238E27FC236}">
                <a16:creationId xmlns:a16="http://schemas.microsoft.com/office/drawing/2014/main" id="{F454395C-78CC-4574-85E9-D43D81B74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902" y="4087818"/>
            <a:ext cx="1123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https://upload.wikimedia.org/wikipedia/commons/thumb/8/89/Rotating_body.PNG/250px-Rotating_body.PNG">
            <a:extLst>
              <a:ext uri="{FF2B5EF4-FFF2-40B4-BE49-F238E27FC236}">
                <a16:creationId xmlns:a16="http://schemas.microsoft.com/office/drawing/2014/main" id="{1E3878E7-4AD7-46EC-AAB6-EB7CD01A5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027" y="4559300"/>
            <a:ext cx="23812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https://latex.codecogs.com/gif.latex?%5Comega%20%3D%20%5Cfrac%7B%5Cmathrm%7Bd%7D%20%5Ctheta%20%7D%7B%5Cmathrm%7Bd%7D%20t%7D">
            <a:extLst>
              <a:ext uri="{FF2B5EF4-FFF2-40B4-BE49-F238E27FC236}">
                <a16:creationId xmlns:a16="http://schemas.microsoft.com/office/drawing/2014/main" id="{3BEE6826-E61A-4D6C-9A0C-7A1F41722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952" y="5100250"/>
            <a:ext cx="5429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4" name="Picture 20" descr="https://latex.codecogs.com/gif.latex?%5Calpha%20%3D%20%5Cfrac%7B%5Cmathrm%7Bd%7D%20%5Comega%20%7D%7B%5Cmathrm%7Bd%7D%20t%7D">
            <a:extLst>
              <a:ext uri="{FF2B5EF4-FFF2-40B4-BE49-F238E27FC236}">
                <a16:creationId xmlns:a16="http://schemas.microsoft.com/office/drawing/2014/main" id="{22D735F8-29FA-457D-AA34-20252BE59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377" y="5574763"/>
            <a:ext cx="57150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72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E965-C678-473E-9E02-8542E92D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Denavit-Hartenberg</a:t>
            </a:r>
            <a:r>
              <a:rPr lang="en-US" dirty="0"/>
              <a:t>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AAEBA-7B9F-429D-B75A-5BAC73197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parameters</a:t>
            </a:r>
          </a:p>
          <a:p>
            <a:pPr lvl="1"/>
            <a:r>
              <a:rPr lang="en-US" dirty="0"/>
              <a:t>a</a:t>
            </a:r>
            <a:r>
              <a:rPr lang="en-US" baseline="-25000" dirty="0"/>
              <a:t>i-1</a:t>
            </a:r>
            <a:r>
              <a:rPr lang="en-US" dirty="0"/>
              <a:t>, distance of Z</a:t>
            </a:r>
            <a:r>
              <a:rPr lang="en-US" baseline="-25000" dirty="0"/>
              <a:t>i-1</a:t>
            </a:r>
            <a:r>
              <a:rPr lang="en-US" dirty="0"/>
              <a:t> to Z</a:t>
            </a:r>
            <a:r>
              <a:rPr lang="en-US" baseline="-25000" dirty="0"/>
              <a:t>i</a:t>
            </a:r>
            <a:r>
              <a:rPr lang="en-US" dirty="0"/>
              <a:t> along X</a:t>
            </a:r>
            <a:r>
              <a:rPr lang="en-US" baseline="-25000" dirty="0"/>
              <a:t>i-1</a:t>
            </a:r>
          </a:p>
          <a:p>
            <a:pPr lvl="1"/>
            <a:r>
              <a:rPr lang="en-US" dirty="0"/>
              <a:t>α</a:t>
            </a:r>
            <a:r>
              <a:rPr lang="en-US" baseline="-25000" dirty="0"/>
              <a:t>i-1</a:t>
            </a:r>
            <a:r>
              <a:rPr lang="en-US" dirty="0"/>
              <a:t>, angle between Z</a:t>
            </a:r>
            <a:r>
              <a:rPr lang="en-US" baseline="-25000" dirty="0"/>
              <a:t>i-1</a:t>
            </a:r>
            <a:r>
              <a:rPr lang="en-US" dirty="0"/>
              <a:t> and Z</a:t>
            </a:r>
            <a:r>
              <a:rPr lang="en-US" baseline="-25000" dirty="0"/>
              <a:t>i</a:t>
            </a:r>
            <a:r>
              <a:rPr lang="en-US" dirty="0"/>
              <a:t> about X</a:t>
            </a:r>
            <a:r>
              <a:rPr lang="en-US" baseline="-25000" dirty="0"/>
              <a:t>i-1</a:t>
            </a:r>
          </a:p>
          <a:p>
            <a:pPr lvl="1"/>
            <a:r>
              <a:rPr lang="en-US" dirty="0"/>
              <a:t>d</a:t>
            </a:r>
            <a:r>
              <a:rPr lang="en-US" baseline="-25000" dirty="0"/>
              <a:t>i</a:t>
            </a:r>
            <a:r>
              <a:rPr lang="en-US" dirty="0"/>
              <a:t>, distance of X</a:t>
            </a:r>
            <a:r>
              <a:rPr lang="en-US" baseline="-25000" dirty="0"/>
              <a:t>i-1</a:t>
            </a:r>
            <a:r>
              <a:rPr lang="en-US" dirty="0"/>
              <a:t> to X</a:t>
            </a:r>
            <a:r>
              <a:rPr lang="en-US" baseline="-25000" dirty="0"/>
              <a:t>i</a:t>
            </a:r>
            <a:r>
              <a:rPr lang="en-US" dirty="0"/>
              <a:t> along Z</a:t>
            </a:r>
            <a:r>
              <a:rPr lang="en-US" baseline="-25000" dirty="0"/>
              <a:t>i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θ</a:t>
            </a:r>
            <a:r>
              <a:rPr lang="en-US" baseline="-25000" dirty="0" err="1"/>
              <a:t>i</a:t>
            </a:r>
            <a:r>
              <a:rPr lang="en-US" dirty="0"/>
              <a:t>, angle between X</a:t>
            </a:r>
            <a:r>
              <a:rPr lang="en-US" baseline="-25000" dirty="0"/>
              <a:t>i-1</a:t>
            </a:r>
            <a:r>
              <a:rPr lang="en-US" dirty="0"/>
              <a:t> and X</a:t>
            </a:r>
            <a:r>
              <a:rPr lang="en-US" baseline="-25000" dirty="0"/>
              <a:t>i</a:t>
            </a:r>
            <a:r>
              <a:rPr lang="en-US" dirty="0"/>
              <a:t> about Z</a:t>
            </a:r>
            <a:r>
              <a:rPr lang="en-US" baseline="-25000" dirty="0"/>
              <a:t>i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0" name="Picture 20" descr="https://upload.wikimedia.org/wikipedia/commons/thumb/d/d8/DHParameter.png/519px-DHParameter.png">
            <a:extLst>
              <a:ext uri="{FF2B5EF4-FFF2-40B4-BE49-F238E27FC236}">
                <a16:creationId xmlns:a16="http://schemas.microsoft.com/office/drawing/2014/main" id="{64CE0926-CF12-4554-B57B-6CDFFE6F6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518" y="3962382"/>
            <a:ext cx="348097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6" name="Picture 26" descr="https://latex.codecogs.com/gif.latex?%5Chuge%20%5E%7Bi-1%7DT_i%20%3D%20%5Cbegin%7Bbmatrix%7D%20cos%5Ctheta_i%20%26%20-sin%5Ctheta_i%20%26%200%20%26%20%5Calpha_%7Bi-1%7D%5C%5C%20sin%5Ctheta_icos%5Calpha_%7Bi-1%7D%20%26%20cos%5Ctheta_icos%5Calpha_%7Bi-1%7D%20%26%20-sin%5Calpha_%7Bi-1%7D%20%26%20-sin%5Calpha_%7Bi-1%7Dd_i%5C%5C%20sin%5Ctheta_isin%5Calpha_%7Bi-1%7D%20%26%20cos%5Ctheta_isin%5Calpha_%7Bi-1%7D%20%26%20cos%5Calpha_%7Bi-1%7D%20%26%20cos%5Calpha_%7Bi-1%7Dd_i%5C%5C%200%20%26%200%20%26%200%20%26%201%20%5Cend%7Bbmatrix%7D">
            <a:extLst>
              <a:ext uri="{FF2B5EF4-FFF2-40B4-BE49-F238E27FC236}">
                <a16:creationId xmlns:a16="http://schemas.microsoft.com/office/drawing/2014/main" id="{9FC0D331-9140-4FC8-9414-A3216E90D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578" y="5145041"/>
            <a:ext cx="6492240" cy="122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nline Media 4">
            <a:hlinkClick r:id="" action="ppaction://media"/>
            <a:extLst>
              <a:ext uri="{FF2B5EF4-FFF2-40B4-BE49-F238E27FC236}">
                <a16:creationId xmlns:a16="http://schemas.microsoft.com/office/drawing/2014/main" id="{38A719E2-0819-44C4-B170-B6843106FF0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6855321" y="1962830"/>
            <a:ext cx="4717497" cy="265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13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CD1B-8274-4CCD-9C8E-825E32F9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Kinematic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4AC2-E3E7-4BC5-A6CE-5D3630FC9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use of the kinematic equations of a robot to compute the end-effector position from specific values of the joint parameters.</a:t>
            </a:r>
          </a:p>
          <a:p>
            <a:r>
              <a:rPr lang="en-US" dirty="0"/>
              <a:t>The kinematic equations of a serial chain of n links: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D-H matrix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290" name="Picture 2" descr="https://latex.codecogs.com/gif.latex?%5Chuge%20%5E0T_n%20%3D%20%5Cprod_%7Bi%3D1%7D%5E%7Bn%7D%5E%7Bi-1%7DT_i%28%5Ctheta_i%29">
            <a:extLst>
              <a:ext uri="{FF2B5EF4-FFF2-40B4-BE49-F238E27FC236}">
                <a16:creationId xmlns:a16="http://schemas.microsoft.com/office/drawing/2014/main" id="{F62FB9B9-8414-44D7-A9A5-1CAC0F078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710" y="3195538"/>
            <a:ext cx="28003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6" descr="https://latex.codecogs.com/gif.latex?%5Chuge%20%5E%7Bi-1%7DT_i%20%3D%20%5Cbegin%7Bbmatrix%7D%20cos%5Ctheta_i%20%26%20-sin%5Ctheta_i%20%26%200%20%26%20%5Calpha_%7Bi-1%7D%5C%5C%20sin%5Ctheta_icos%5Calpha_%7Bi-1%7D%20%26%20cos%5Ctheta_icos%5Calpha_%7Bi-1%7D%20%26%20-sin%5Calpha_%7Bi-1%7D%20%26%20-sin%5Calpha_%7Bi-1%7Dd_i%5C%5C%20sin%5Ctheta_isin%5Calpha_%7Bi-1%7D%20%26%20cos%5Ctheta_isin%5Calpha_%7Bi-1%7D%20%26%20cos%5Calpha_%7Bi-1%7D%20%26%20cos%5Calpha_%7Bi-1%7Dd_i%5C%5C%200%20%26%200%20%26%200%20%26%201%20%5Cend%7Bbmatrix%7D">
            <a:extLst>
              <a:ext uri="{FF2B5EF4-FFF2-40B4-BE49-F238E27FC236}">
                <a16:creationId xmlns:a16="http://schemas.microsoft.com/office/drawing/2014/main" id="{972B3A18-451F-4821-B6FC-86ED69234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765" y="4953391"/>
            <a:ext cx="6492240" cy="122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096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F849-1174-46C7-B1EE-36327115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Kinematic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BC8A4-F6A3-4DB2-A0C5-2640BD304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Specify end-effector location and compute the associated joint angles</a:t>
            </a:r>
          </a:p>
          <a:p>
            <a:r>
              <a:rPr lang="en-US" dirty="0"/>
              <a:t>Existence of solution</a:t>
            </a:r>
          </a:p>
          <a:p>
            <a:pPr lvl="1">
              <a:buFontTx/>
              <a:buChar char="-"/>
            </a:pPr>
            <a:r>
              <a:rPr lang="en-US" dirty="0"/>
              <a:t>For a solution to exist, the specified goal point must lie </a:t>
            </a:r>
          </a:p>
          <a:p>
            <a:pPr marL="457200" lvl="1" indent="0">
              <a:buNone/>
            </a:pPr>
            <a:r>
              <a:rPr lang="en-US" dirty="0"/>
              <a:t>within the workspace (dexterous space – reachable workspace)</a:t>
            </a:r>
          </a:p>
          <a:p>
            <a:r>
              <a:rPr lang="en-US" dirty="0"/>
              <a:t>Multiple solutions</a:t>
            </a:r>
          </a:p>
          <a:p>
            <a:pPr marL="457200" lvl="1" indent="0">
              <a:buNone/>
            </a:pPr>
            <a:r>
              <a:rPr lang="en-US" dirty="0"/>
              <a:t>- Choose the closet the solution if possible</a:t>
            </a:r>
          </a:p>
          <a:p>
            <a:r>
              <a:rPr lang="en-US" dirty="0"/>
              <a:t>Analytic solution (closed-form) - Approximate solution (numerical)</a:t>
            </a:r>
          </a:p>
          <a:p>
            <a:pPr lvl="1"/>
            <a:r>
              <a:rPr lang="en-US" dirty="0"/>
              <a:t>The Jacobian inverse technique</a:t>
            </a:r>
          </a:p>
          <a:p>
            <a:pPr lvl="1"/>
            <a:r>
              <a:rPr lang="en-US" dirty="0"/>
              <a:t>Heuristic method</a:t>
            </a:r>
          </a:p>
          <a:p>
            <a:r>
              <a:rPr lang="en-US" dirty="0"/>
              <a:t>Algebraic - geometric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74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BD9F9-090B-4C45-BE33-A2C82F4B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Robotic Jacobian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24035-BFBF-461D-91E4-C49C63117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Mapping joint velocity to end-effector velocity</a:t>
            </a:r>
          </a:p>
          <a:p>
            <a:pPr lvl="1"/>
            <a:r>
              <a:rPr lang="en-US" dirty="0"/>
              <a:t>Forward kinematic equation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Time derivative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of Jacobian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4338" name="Picture 2" descr="https://latex.codecogs.com/gif.latex?%5Chuge%20x%20%3D%20f%28q%29">
            <a:extLst>
              <a:ext uri="{FF2B5EF4-FFF2-40B4-BE49-F238E27FC236}">
                <a16:creationId xmlns:a16="http://schemas.microsoft.com/office/drawing/2014/main" id="{D75DFD3A-9998-43FB-83D7-13CAE2EEF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337" y="2698513"/>
            <a:ext cx="12573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latex.codecogs.com/gif.latex?%5Chuge%20%5Cfrac%7B%5Cmathrm%7Bd%7D%20x%7D%7B%5Cmathrm%7Bd%7D%20t%7D%20%3D%20%28%5Cfrac%7B%5Cmathrm%7Bd%7D%20f%7D%7B%5Cmathrm%7Bd%7D%20q%7D%29%5Cfrac%7B%5Cmathrm%7Bd%7D%20q%7D%7B%5Cmathrm%7Bd%7D%20t%7D">
            <a:extLst>
              <a:ext uri="{FF2B5EF4-FFF2-40B4-BE49-F238E27FC236}">
                <a16:creationId xmlns:a16="http://schemas.microsoft.com/office/drawing/2014/main" id="{CAFF2068-0327-4C58-BFB4-663B75EB8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34" y="3429000"/>
            <a:ext cx="193357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https://latex.codecogs.com/gif.latex?%5Chuge%20%5Cdot%7Bx%7D%20%3D%20J%28q%29%5Cdot%7Bq%7D">
            <a:extLst>
              <a:ext uri="{FF2B5EF4-FFF2-40B4-BE49-F238E27FC236}">
                <a16:creationId xmlns:a16="http://schemas.microsoft.com/office/drawing/2014/main" id="{656A3599-C5F2-4034-A17D-21CE79F01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337" y="4668501"/>
            <a:ext cx="14668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https://latex.codecogs.com/gif.latex?%5Chuge%20%5Ctau%20%3D%20J%5ET%28q%29%20F">
            <a:extLst>
              <a:ext uri="{FF2B5EF4-FFF2-40B4-BE49-F238E27FC236}">
                <a16:creationId xmlns:a16="http://schemas.microsoft.com/office/drawing/2014/main" id="{242445E2-E906-434C-9A3F-7FF80ADA9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767" y="5326264"/>
            <a:ext cx="1790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DAFA02-52D9-49D6-A8FE-1FFDDC0D8D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3962" y="5773939"/>
            <a:ext cx="21240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76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0694-BCC6-4229-B4C6-CF04420F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Velocity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49C2-EF92-4365-8584-638A34AD1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Linear velocity</a:t>
            </a:r>
          </a:p>
          <a:p>
            <a:endParaRPr lang="en-US" dirty="0"/>
          </a:p>
          <a:p>
            <a:r>
              <a:rPr lang="en-US" dirty="0"/>
              <a:t>Rotational velocity</a:t>
            </a:r>
          </a:p>
          <a:p>
            <a:endParaRPr lang="en-US" dirty="0"/>
          </a:p>
          <a:p>
            <a:r>
              <a:rPr lang="en-US" dirty="0"/>
              <a:t>Simultaneous linear and rotational velocity</a:t>
            </a:r>
          </a:p>
          <a:p>
            <a:endParaRPr lang="en-US" dirty="0"/>
          </a:p>
          <a:p>
            <a:r>
              <a:rPr lang="en-US" dirty="0"/>
              <a:t>Velocity propagation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 descr="https://latex.codecogs.com/gif.latex?%5Cbg_white%20%5Clarge%20%5EAV_Q%3D%5EAV_%7BBORG%7D&amp;plus;%5EA_BR%5EBV_Q">
            <a:extLst>
              <a:ext uri="{FF2B5EF4-FFF2-40B4-BE49-F238E27FC236}">
                <a16:creationId xmlns:a16="http://schemas.microsoft.com/office/drawing/2014/main" id="{14921379-F17F-4005-B8A5-23402C4EC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670" y="2470986"/>
            <a:ext cx="22288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atex.codecogs.com/gif.latex?%5Cbg_white%20%5Clarge%20%5EAV_Q%3D%5EA_BR%5EBV_Q&amp;plus;%5EA%5COmega_B%5Ctimes%20%5EA_BR%5EBQ">
            <a:extLst>
              <a:ext uri="{FF2B5EF4-FFF2-40B4-BE49-F238E27FC236}">
                <a16:creationId xmlns:a16="http://schemas.microsoft.com/office/drawing/2014/main" id="{4118F812-6DD9-4620-9772-10B327190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889" y="3449554"/>
            <a:ext cx="27336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latex.codecogs.com/gif.latex?%5Cbg_white%20%5Clarge%20%5EAV_Q%3D%5EAV_%7BBROG%7D&amp;plus;%5EA_BR%5EBV_Q&amp;plus;%5EA%5COmega_B%5Ctimes%20%5EA_BR%5EBQ">
            <a:extLst>
              <a:ext uri="{FF2B5EF4-FFF2-40B4-BE49-F238E27FC236}">
                <a16:creationId xmlns:a16="http://schemas.microsoft.com/office/drawing/2014/main" id="{26DB379F-54B9-45F0-A066-382D800EA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590" y="4428122"/>
            <a:ext cx="36861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2142D0-D0AE-477F-892D-BBB2BA843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642" y="1927375"/>
            <a:ext cx="2743200" cy="2329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1904F0-8F12-4E2A-8668-997BDB0FB6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1570" y="1437279"/>
            <a:ext cx="2743200" cy="18149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E92829-9353-4336-B6FB-3484143D4F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1188" y="4255272"/>
            <a:ext cx="3203726" cy="2158378"/>
          </a:xfrm>
          <a:prstGeom prst="rect">
            <a:avLst/>
          </a:prstGeom>
        </p:spPr>
      </p:pic>
      <p:pic>
        <p:nvPicPr>
          <p:cNvPr id="5128" name="Picture 8" descr="https://latex.codecogs.com/gif.latex?%5Cbg_white%20%5Clarge%20%5E%7Bi&amp;plus;1%7D%5Comega_%7Bi&amp;plus;1%7D%20%3D%20%5E%7Bi&amp;plus;1%7D_%7Bi%7DR%5C%20%5Ei%5Comega_i%20&amp;plus;%20%5Cdot%7B%5Ctheta%7D_%7Bi&amp;plus;1%7D%5C%20%5E%7Bi&amp;plus;1%7D%5Cwidehat%7BZ%7D_%7Bi&amp;plus;1%7D">
            <a:extLst>
              <a:ext uri="{FF2B5EF4-FFF2-40B4-BE49-F238E27FC236}">
                <a16:creationId xmlns:a16="http://schemas.microsoft.com/office/drawing/2014/main" id="{87703827-101A-41E3-A697-61DF939D2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554" y="5413208"/>
            <a:ext cx="286702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latex.codecogs.com/gif.latex?%5Cbg_white%20%5Clarge%20%5E%7Bi&amp;plus;1%7D%5Cnu%20_%7Bi&amp;plus;1%7D%20%3D%20%5E%7Bi&amp;plus;1%7D_%7Bi%7DR%28%5Ei%5Cnu_i%20&amp;plus;%20%5Ei%5Comega_i%20%5Ctimes%5EiP_%7Bi&amp;plus;1%7D%29">
            <a:extLst>
              <a:ext uri="{FF2B5EF4-FFF2-40B4-BE49-F238E27FC236}">
                <a16:creationId xmlns:a16="http://schemas.microsoft.com/office/drawing/2014/main" id="{780BED5D-80DE-4F40-B510-2E661C296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766" y="5855870"/>
            <a:ext cx="28003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314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515C-85DA-44F2-B599-64719D29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4A5FA-A8E6-40A6-8B53-70956E3F6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force propagation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Linear acceleration </a:t>
            </a:r>
          </a:p>
          <a:p>
            <a:endParaRPr lang="en-US" dirty="0"/>
          </a:p>
          <a:p>
            <a:r>
              <a:rPr lang="en-US" dirty="0"/>
              <a:t>Angular acceleration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16263-A22A-44C7-B771-7E33F99F5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008" y="2541193"/>
            <a:ext cx="3070538" cy="874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E6FB05-B6A9-49F0-A651-83EBD01F4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895" y="3938834"/>
            <a:ext cx="8192210" cy="281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A99581-F667-4A51-9985-2B0D3A3E7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13" y="5035953"/>
            <a:ext cx="3580327" cy="250213"/>
          </a:xfrm>
          <a:prstGeom prst="rect">
            <a:avLst/>
          </a:prstGeom>
        </p:spPr>
      </p:pic>
      <p:pic>
        <p:nvPicPr>
          <p:cNvPr id="1026" name="Picture 2" descr="Image result for robotic arm link force">
            <a:extLst>
              <a:ext uri="{FF2B5EF4-FFF2-40B4-BE49-F238E27FC236}">
                <a16:creationId xmlns:a16="http://schemas.microsoft.com/office/drawing/2014/main" id="{BE802DB1-F2A9-443C-A82C-4094DD6BE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341" y="1200900"/>
            <a:ext cx="3496459" cy="202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494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32FB-673D-4F33-8DBC-1CB48AA63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Mass Inertia tensor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Mass moments of inertia and mass products of inertia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Inertia of point in the rigid body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2CB34C-825F-46A6-BBDC-E9F137AC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distribution – Inertia tensor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BE84B-C4C1-4BF7-88B6-3407971AD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430" y="2403084"/>
            <a:ext cx="2091164" cy="71434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9A98FB75-0667-496C-BB05-1208AAC9AE03}"/>
              </a:ext>
            </a:extLst>
          </p:cNvPr>
          <p:cNvGrpSpPr/>
          <p:nvPr/>
        </p:nvGrpSpPr>
        <p:grpSpPr>
          <a:xfrm>
            <a:off x="3033425" y="3899177"/>
            <a:ext cx="1803134" cy="1358226"/>
            <a:chOff x="1697042" y="4368604"/>
            <a:chExt cx="1803134" cy="13582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B61EAD0-E81D-4032-B29D-CCB764A3A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7042" y="4368604"/>
              <a:ext cx="1803134" cy="36576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B80F5B8-FA71-43D1-AC9E-D61CFD0C9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7042" y="4864837"/>
              <a:ext cx="1803134" cy="36576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16C9461-AAEB-4722-8B12-7BC33584A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251" y="5361070"/>
              <a:ext cx="1799925" cy="36576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75D4F9-FE1F-4E86-8B43-F7A463DEE0C1}"/>
              </a:ext>
            </a:extLst>
          </p:cNvPr>
          <p:cNvGrpSpPr/>
          <p:nvPr/>
        </p:nvGrpSpPr>
        <p:grpSpPr>
          <a:xfrm>
            <a:off x="6194042" y="3899177"/>
            <a:ext cx="1395663" cy="1362690"/>
            <a:chOff x="5502628" y="3899177"/>
            <a:chExt cx="1395663" cy="136269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7776082-D637-401E-8660-45556C999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2628" y="3899177"/>
              <a:ext cx="1395663" cy="36576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48BAF49-48D8-4938-A1B7-51CFC846F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2628" y="4399874"/>
              <a:ext cx="1389246" cy="36576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BFEA5C5-609C-45ED-98E2-19D0EF0FB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2628" y="4896107"/>
              <a:ext cx="1379622" cy="36576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2630FAD0-6E0A-4C5C-9FBC-F91587D138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153" y="6086708"/>
            <a:ext cx="3431724" cy="310983"/>
          </a:xfrm>
          <a:prstGeom prst="rect">
            <a:avLst/>
          </a:prstGeom>
        </p:spPr>
      </p:pic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7C7E07EF-30F9-4977-8FC3-309C308CA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5" y="1604897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85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3CA4-B399-4F9D-B8BF-F8CE3446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 – Euler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6F801-24AD-4CC7-8D2E-1AA422A16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Newton-Euler equations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state-space equation</a:t>
            </a:r>
          </a:p>
          <a:p>
            <a:endParaRPr lang="en-US" dirty="0"/>
          </a:p>
          <a:p>
            <a:pPr lvl="1"/>
            <a:r>
              <a:rPr lang="en-US" dirty="0" err="1"/>
              <a:t>nxn</a:t>
            </a:r>
            <a:r>
              <a:rPr lang="en-US" dirty="0"/>
              <a:t> mass matrix</a:t>
            </a:r>
          </a:p>
          <a:p>
            <a:pPr lvl="1"/>
            <a:r>
              <a:rPr lang="en-US" dirty="0"/>
              <a:t>nx1 centrifugal and Coriolis terms</a:t>
            </a:r>
          </a:p>
          <a:p>
            <a:pPr lvl="1"/>
            <a:r>
              <a:rPr lang="en-US" dirty="0"/>
              <a:t>nx1 gravity terms</a:t>
            </a:r>
          </a:p>
        </p:txBody>
      </p:sp>
      <p:pic>
        <p:nvPicPr>
          <p:cNvPr id="6146" name="Picture 2" descr="https://latex.codecogs.com/gif.latex?%5Cbg_white%20%5Clarge%20F%3Dm%5Cdot%7Bv_c%7D">
            <a:extLst>
              <a:ext uri="{FF2B5EF4-FFF2-40B4-BE49-F238E27FC236}">
                <a16:creationId xmlns:a16="http://schemas.microsoft.com/office/drawing/2014/main" id="{379D0358-1B58-444F-9311-648AB1611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648" y="2403309"/>
            <a:ext cx="7715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atex.codecogs.com/gif.latex?%5Cbg_white%20%5Clarge%20N%3D%5ECI%5Cdot%7B%5Comega%7D%20&amp;plus;%20%5Comega%5Ctimes%5ECI%5Comega">
            <a:extLst>
              <a:ext uri="{FF2B5EF4-FFF2-40B4-BE49-F238E27FC236}">
                <a16:creationId xmlns:a16="http://schemas.microsoft.com/office/drawing/2014/main" id="{2A30CCBB-18DF-43CC-8025-4A7522B7E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648" y="2728746"/>
            <a:ext cx="18192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218CFE-B805-4988-B310-DE1B6B78C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96742"/>
            <a:ext cx="5305425" cy="4391025"/>
          </a:xfrm>
          <a:prstGeom prst="rect">
            <a:avLst/>
          </a:prstGeom>
        </p:spPr>
      </p:pic>
      <p:pic>
        <p:nvPicPr>
          <p:cNvPr id="6150" name="Picture 6" descr="https://latex.codecogs.com/gif.latex?%5Cbg_white%20%5Clarge%20%5Ctau%20%3D%20M%28%5Ctheta%29%5Cddot%7B%5Ctheta%7D%20&amp;plus;%20V%28%5Ctheta%2C%20%5Cdot%7B%5Ctheta%7D%29%20&amp;plus;%20G%28%5Ctheta%29">
            <a:extLst>
              <a:ext uri="{FF2B5EF4-FFF2-40B4-BE49-F238E27FC236}">
                <a16:creationId xmlns:a16="http://schemas.microsoft.com/office/drawing/2014/main" id="{CE9D1F20-FD69-4D71-A8AA-69D8BB96B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873" y="4011613"/>
            <a:ext cx="249555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45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C6BD-2435-4F8A-9CB2-B51DA909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9060A-A2F9-4616-9EC6-E78029D6F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Form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Natural exponential function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9060A-A2F9-4616-9EC6-E78029D6F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 descr="https://upload.wikimedia.org/wikipedia/commons/thumb/c/c6/Exp.svg/200px-Exp.svg.png">
            <a:extLst>
              <a:ext uri="{FF2B5EF4-FFF2-40B4-BE49-F238E27FC236}">
                <a16:creationId xmlns:a16="http://schemas.microsoft.com/office/drawing/2014/main" id="{03325EF6-C4E9-4CA0-8E21-92722EB67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93" y="3683358"/>
            <a:ext cx="3386607" cy="253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054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E9FD-94A6-45C7-A53E-232C2D5C3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Lagrangian</a:t>
            </a:r>
            <a:r>
              <a:rPr lang="en-US" dirty="0"/>
              <a:t>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2A9A7-B125-4FD6-9275-927A3ACD5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Kinetic energy of a link </a:t>
            </a:r>
          </a:p>
          <a:p>
            <a:endParaRPr lang="en-US" dirty="0"/>
          </a:p>
          <a:p>
            <a:r>
              <a:rPr lang="en-US" dirty="0"/>
              <a:t>Kinetic energy of a manipulator</a:t>
            </a:r>
          </a:p>
          <a:p>
            <a:endParaRPr lang="en-US" dirty="0"/>
          </a:p>
          <a:p>
            <a:r>
              <a:rPr lang="en-US" dirty="0"/>
              <a:t>Potential energy of a link</a:t>
            </a:r>
          </a:p>
          <a:p>
            <a:endParaRPr lang="en-US" dirty="0"/>
          </a:p>
          <a:p>
            <a:r>
              <a:rPr lang="en-US" dirty="0" err="1"/>
              <a:t>Lagrangian</a:t>
            </a:r>
            <a:r>
              <a:rPr lang="en-US" dirty="0"/>
              <a:t> dynamic formulation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 descr="https://latex.codecogs.com/gif.latex?%5Cbg_white%20%5Clarge%20k_i%20%3D%20%5Cfrac%7B1%7D%7B2%7Dm_iv%5ET_%7BC_i%7D%5C%20v_%7BC_i%7D%20&amp;plus;%20%5Cfrac%7B1%7D%7B2%7D%5C%20%5Ei%5Comega%5ET_i%5C%20%5E%7BC_i%7DI_i%5C%20%5Ei%5Comega_i">
            <a:extLst>
              <a:ext uri="{FF2B5EF4-FFF2-40B4-BE49-F238E27FC236}">
                <a16:creationId xmlns:a16="http://schemas.microsoft.com/office/drawing/2014/main" id="{81342C86-1429-47C6-8E84-94FF2B492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2285075"/>
            <a:ext cx="2333625" cy="35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atex.codecogs.com/gif.latex?%5Cbg_white%20%5Clarge%20k%28%5CTheta%2C%20%5Cdot%7B%5CTheta%7D%29%3D%5Cfrac%7B1%7D%7B2%7D%5Cdot%7B%5CTheta%7D%5ETM%28%5CTheta%29%5Cdot%7B%5CTheta%7D">
            <a:extLst>
              <a:ext uri="{FF2B5EF4-FFF2-40B4-BE49-F238E27FC236}">
                <a16:creationId xmlns:a16="http://schemas.microsoft.com/office/drawing/2014/main" id="{E537C946-497A-4B1D-A3CB-3967B97C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925" y="3292144"/>
            <a:ext cx="1776523" cy="37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latex.codecogs.com/gif.latex?%5Cbg_white%20%5Clarge%20u_i%20%3D%20-m_i%5C%20%5E0g%5ET%5C%20%5E0P_%7BC_i%7D%20&amp;plus;%20u_%7Bref_i%7D">
            <a:extLst>
              <a:ext uri="{FF2B5EF4-FFF2-40B4-BE49-F238E27FC236}">
                <a16:creationId xmlns:a16="http://schemas.microsoft.com/office/drawing/2014/main" id="{13B7B990-E8F2-4972-858A-3103958E0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3" y="4357491"/>
            <a:ext cx="225742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latex.codecogs.com/gif.latex?%5Cbg_white%20%5Clarge%20L%28%5CTheta%2C%20%5Cdot%7B%5CTheta%7D%29%20%3D%20k%28%5CTheta%2C%20%5Cdot%7B%5CTheta%7D%29%20-%20u%28%5CTheta%29">
            <a:extLst>
              <a:ext uri="{FF2B5EF4-FFF2-40B4-BE49-F238E27FC236}">
                <a16:creationId xmlns:a16="http://schemas.microsoft.com/office/drawing/2014/main" id="{69C078BA-7C39-4D81-A47B-18D6A0F4D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612" y="5448089"/>
            <a:ext cx="23336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s://latex.codecogs.com/gif.latex?%5Cbg_white%20%5Clarge%20%5Cfrac%7B%5Cpartial%20%7D%7B%5Cpartial%20t%7D%20%5Cfrac%7B%5Cpartial%20L%7D%7B%5Cpartial%20%5Cdot%7B%5CTheta%7D%7D%20-%5Cfrac%7B%5Cpartial%20L%7D%7B%5Cpartial%20%5CTheta%7D%20%3D%20%5Ctau">
            <a:extLst>
              <a:ext uri="{FF2B5EF4-FFF2-40B4-BE49-F238E27FC236}">
                <a16:creationId xmlns:a16="http://schemas.microsoft.com/office/drawing/2014/main" id="{885E118A-41B9-48A8-80AC-D4F5827A3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260" y="5338552"/>
            <a:ext cx="14763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ttps://latex.codecogs.com/gif.latex?%5Cbg_white%20%5Clarge%20%5Cfrac%7B%5Cpartial%20%7D%7B%5Cpartial%20t%7D%20%5Cfrac%7B%5Cpartial%20k%7D%7B%5Cpartial%20%5Cdot%7B%5CTheta%7D%7D%20-%5Cfrac%7B%5Cpartial%20k%7D%7B%5Cpartial%20%5CTheta%7D%20&amp;plus;%20%5Cfrac%7B%5Cpartial%20u%7D%7B%5Cpartial%20%5CTheta%7D%20%3D%20%5Ctau">
            <a:extLst>
              <a:ext uri="{FF2B5EF4-FFF2-40B4-BE49-F238E27FC236}">
                <a16:creationId xmlns:a16="http://schemas.microsoft.com/office/drawing/2014/main" id="{EFBF9C31-AA4B-4771-A824-0AC77A4DC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077" y="5338552"/>
            <a:ext cx="20383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392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0AC1-F68A-4365-AD75-E297C1AE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9E133-7EDE-43B0-92E2-7F6A02941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Joint space </a:t>
            </a:r>
          </a:p>
          <a:p>
            <a:endParaRPr lang="en-US" dirty="0"/>
          </a:p>
          <a:p>
            <a:r>
              <a:rPr lang="en-US" dirty="0"/>
              <a:t>Cartesian space</a:t>
            </a:r>
          </a:p>
          <a:p>
            <a:endParaRPr lang="en-US" dirty="0"/>
          </a:p>
          <a:p>
            <a:r>
              <a:rPr lang="en-US" dirty="0"/>
              <a:t>Simulation</a:t>
            </a:r>
          </a:p>
          <a:p>
            <a:endParaRPr lang="en-US" dirty="0"/>
          </a:p>
        </p:txBody>
      </p:sp>
      <p:pic>
        <p:nvPicPr>
          <p:cNvPr id="4" name="Picture 6" descr="https://latex.codecogs.com/gif.latex?%5Cbg_white%20%5Clarge%20%5Ctau%20%3D%20M%28%5Ctheta%29%5Cddot%7B%5Ctheta%7D%20&amp;plus;%20V%28%5Ctheta%2C%20%5Cdot%7B%5Ctheta%7D%29%20&amp;plus;%20G%28%5Ctheta%29">
            <a:extLst>
              <a:ext uri="{FF2B5EF4-FFF2-40B4-BE49-F238E27FC236}">
                <a16:creationId xmlns:a16="http://schemas.microsoft.com/office/drawing/2014/main" id="{1ABBCD21-A9D8-4324-A2F0-C6B9E8A97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037" y="2423332"/>
            <a:ext cx="249555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s://latex.codecogs.com/gif.latex?%5Cbg_white%20%5Clarge%20F%20%3D%20J%5E%7B-T%7D%20M%28%5CTheta%29J%5E%7B-1%7D%5Cddot%7Bx%7D%20-%20J%5E%7B-T%7DM%28%5CTheta%29J%5E%7B-1%7D%5Cdot%7BJ%7D%5Cdot%7B%5CTheta%7D%20&amp;plus;%20J%5E%7B-T%7D%20V%28%5CTheta%2C%20%5Cdot%7B%5CTheta%7D%29%20&amp;plus;%20J%5E%7B-T%7DG%28%5CTheta%29">
            <a:extLst>
              <a:ext uri="{FF2B5EF4-FFF2-40B4-BE49-F238E27FC236}">
                <a16:creationId xmlns:a16="http://schemas.microsoft.com/office/drawing/2014/main" id="{69052B4B-AA99-4854-953D-E9DDD7036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037" y="3364606"/>
            <a:ext cx="56673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83D887-11CA-4B7E-99C8-6A15AF1887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037" y="4342495"/>
            <a:ext cx="4764484" cy="284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0E62E2-ABAB-4C61-9216-262F4EABD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5037" y="4819738"/>
            <a:ext cx="3960588" cy="175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13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4D16-A0E0-4E3E-ABBE-43AE847E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Linear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771B-4B77-4232-9801-F9319E79B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Mass-spring-damper system</a:t>
            </a:r>
          </a:p>
          <a:p>
            <a:endParaRPr lang="en-US" dirty="0"/>
          </a:p>
          <a:p>
            <a:r>
              <a:rPr lang="en-US" dirty="0"/>
              <a:t>Laplace Transform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Control-Law Partitioning (</a:t>
            </a:r>
            <a:r>
              <a:rPr lang="en-US" sz="1600" dirty="0"/>
              <a:t>no friction, no stiffness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2E6E78-FF01-42E6-A8B8-FEE383D71BAC}"/>
                  </a:ext>
                </a:extLst>
              </p:cNvPr>
              <p:cNvSpPr txBox="1"/>
              <p:nvPr/>
            </p:nvSpPr>
            <p:spPr>
              <a:xfrm>
                <a:off x="4051924" y="2243600"/>
                <a:ext cx="3057697" cy="294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̈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2E6E78-FF01-42E6-A8B8-FEE383D71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924" y="2243600"/>
                <a:ext cx="3057697" cy="294696"/>
              </a:xfrm>
              <a:prstGeom prst="rect">
                <a:avLst/>
              </a:prstGeom>
              <a:blipFill>
                <a:blip r:embed="rId2"/>
                <a:stretch>
                  <a:fillRect l="-1597" t="-12500" r="-259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A0AA89-1586-4698-8296-3536029FD824}"/>
                  </a:ext>
                </a:extLst>
              </p:cNvPr>
              <p:cNvSpPr txBox="1"/>
              <p:nvPr/>
            </p:nvSpPr>
            <p:spPr>
              <a:xfrm>
                <a:off x="1492311" y="3245093"/>
                <a:ext cx="6967998" cy="1512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𝑀𝑠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m:rPr>
                                  <m:sty m:val="p"/>
                                </m:rPr>
                                <a:rPr lang="el-GR" sz="1400" b="0" i="1" smtClean="0">
                                  <a:latin typeface="Cambria Math" panose="02040503050406030204" pitchFamily="18" charset="0"/>
                                </a:rPr>
                                <m:t>ζ</m:t>
                              </m:r>
                              <m:sSub>
                                <m:sSubPr>
                                  <m:ctrlPr>
                                    <a:rPr lang="el-G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</a:rPr>
                            <m:t>ζ</m:t>
                          </m:r>
                          <m:sSub>
                            <m:sSubPr>
                              <m:ctrlPr>
                                <a:rPr lang="el-G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latin typeface="Cambria Math" panose="02040503050406030204" pitchFamily="18" charset="0"/>
                      </a:rPr>
                      <m:t>ζ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𝑘𝑀</m:t>
                            </m:r>
                          </m:e>
                        </m:rad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𝑑𝑎𝑚𝑝𝑖𝑛𝑔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𝑟𝑎𝑡𝑖𝑜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sz="1400" i="1">
                        <a:latin typeface="Cambria Math" panose="02040503050406030204" pitchFamily="18" charset="0"/>
                      </a:rPr>
                      <m:t>ζ</m:t>
                    </m:r>
                  </m:oMath>
                </a14:m>
                <a:r>
                  <a:rPr lang="en-US" sz="1400" b="0" i="1" dirty="0">
                    <a:latin typeface="Cambria Math" panose="02040503050406030204" pitchFamily="18" charset="0"/>
                  </a:rPr>
                  <a:t> &lt; 1: underdamped;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latin typeface="Cambria Math" panose="02040503050406030204" pitchFamily="18" charset="0"/>
                      </a:rPr>
                      <m:t>ζ</m:t>
                    </m:r>
                  </m:oMath>
                </a14:m>
                <a:r>
                  <a:rPr lang="en-US" sz="1400" b="0" i="1" dirty="0">
                    <a:latin typeface="Cambria Math" panose="02040503050406030204" pitchFamily="18" charset="0"/>
                  </a:rPr>
                  <a:t> &gt; 1: overdamped;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latin typeface="Cambria Math" panose="02040503050406030204" pitchFamily="18" charset="0"/>
                      </a:rPr>
                      <m:t>ζ</m:t>
                    </m:r>
                  </m:oMath>
                </a14:m>
                <a:r>
                  <a:rPr lang="en-US" sz="1400" b="0" i="1" dirty="0">
                    <a:latin typeface="Cambria Math" panose="02040503050406030204" pitchFamily="18" charset="0"/>
                  </a:rPr>
                  <a:t>=1: critical damping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ra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𝑛𝑎𝑡𝑢𝑟𝑎𝑙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𝑠𝑜𝑙𝑢𝑡𝑖𝑜𝑛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l-GR" sz="1400" i="1">
                        <a:latin typeface="Cambria Math" panose="02040503050406030204" pitchFamily="18" charset="0"/>
                      </a:rPr>
                      <m:t>ζ</m:t>
                    </m:r>
                  </m:oMath>
                </a14:m>
                <a:r>
                  <a:rPr lang="el-G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l-G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</a:rPr>
                              <m:t>ζ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A0AA89-1586-4698-8296-3536029FD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311" y="3245093"/>
                <a:ext cx="6967998" cy="1512402"/>
              </a:xfrm>
              <a:prstGeom prst="rect">
                <a:avLst/>
              </a:prstGeom>
              <a:blipFill>
                <a:blip r:embed="rId3"/>
                <a:stretch>
                  <a:fillRect l="-1137" r="-525" b="-3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539DE2-8F84-410C-99F0-7730614A0AAA}"/>
                  </a:ext>
                </a:extLst>
              </p:cNvPr>
              <p:cNvSpPr txBox="1"/>
              <p:nvPr/>
            </p:nvSpPr>
            <p:spPr>
              <a:xfrm>
                <a:off x="1492311" y="5391059"/>
                <a:ext cx="6420155" cy="1258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̈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̇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𝑡h𝑎𝑡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̈"/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16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𝑠𝑦𝑠𝑡𝑒𝑚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𝑐𝑟𝑖𝑡𝑖𝑐𝑎𝑙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𝑑𝑎𝑚𝑝𝑖𝑛𝑔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539DE2-8F84-410C-99F0-7730614A0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311" y="5391059"/>
                <a:ext cx="6420155" cy="1258743"/>
              </a:xfrm>
              <a:prstGeom prst="rect">
                <a:avLst/>
              </a:prstGeom>
              <a:blipFill>
                <a:blip r:embed="rId4"/>
                <a:stretch>
                  <a:fillRect l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5F4C08C-0C1F-4B25-8EAB-4930F541546A}"/>
              </a:ext>
            </a:extLst>
          </p:cNvPr>
          <p:cNvGrpSpPr/>
          <p:nvPr/>
        </p:nvGrpSpPr>
        <p:grpSpPr>
          <a:xfrm>
            <a:off x="9146473" y="1745474"/>
            <a:ext cx="1491929" cy="2241970"/>
            <a:chOff x="9161090" y="1759324"/>
            <a:chExt cx="1491929" cy="2241970"/>
          </a:xfrm>
        </p:grpSpPr>
        <p:pic>
          <p:nvPicPr>
            <p:cNvPr id="3074" name="Picture 2" descr="Image result for mass spring damper system">
              <a:extLst>
                <a:ext uri="{FF2B5EF4-FFF2-40B4-BE49-F238E27FC236}">
                  <a16:creationId xmlns:a16="http://schemas.microsoft.com/office/drawing/2014/main" id="{D8907778-C8D5-4E6A-8715-CCE831FE5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1090" y="1759324"/>
              <a:ext cx="1491929" cy="2241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B740F0A-F4C8-4ECC-99A8-44789A279C3F}"/>
                    </a:ext>
                  </a:extLst>
                </p:cNvPr>
                <p:cNvSpPr/>
                <p:nvPr/>
              </p:nvSpPr>
              <p:spPr>
                <a:xfrm>
                  <a:off x="9270427" y="2243600"/>
                  <a:ext cx="3200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B740F0A-F4C8-4ECC-99A8-44789A279C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0427" y="2243600"/>
                  <a:ext cx="32008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68A73AB-5769-4887-9DB4-9C55BDB82EFF}"/>
                    </a:ext>
                  </a:extLst>
                </p:cNvPr>
                <p:cNvSpPr/>
                <p:nvPr/>
              </p:nvSpPr>
              <p:spPr>
                <a:xfrm>
                  <a:off x="9907054" y="2058934"/>
                  <a:ext cx="3245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68A73AB-5769-4887-9DB4-9C55BDB82E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7054" y="2058934"/>
                  <a:ext cx="324576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8947A3A-ADEE-44B5-9B3E-1B650C15CBFC}"/>
              </a:ext>
            </a:extLst>
          </p:cNvPr>
          <p:cNvGrpSpPr/>
          <p:nvPr/>
        </p:nvGrpSpPr>
        <p:grpSpPr>
          <a:xfrm>
            <a:off x="7946183" y="4634858"/>
            <a:ext cx="3407617" cy="1044075"/>
            <a:chOff x="8759839" y="4832360"/>
            <a:chExt cx="3407617" cy="10440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95FDA48-B6AB-4648-9D7F-17BC8BCCE0FD}"/>
                </a:ext>
              </a:extLst>
            </p:cNvPr>
            <p:cNvSpPr/>
            <p:nvPr/>
          </p:nvSpPr>
          <p:spPr>
            <a:xfrm>
              <a:off x="11082593" y="5043586"/>
              <a:ext cx="902208" cy="3252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system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13B7919-DCF0-4F13-B82F-C598075863A8}"/>
                </a:ext>
              </a:extLst>
            </p:cNvPr>
            <p:cNvSpPr/>
            <p:nvPr/>
          </p:nvSpPr>
          <p:spPr>
            <a:xfrm>
              <a:off x="10021824" y="5069068"/>
              <a:ext cx="274320" cy="2743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D239ED5-C9E0-4EAC-B871-394B740D130A}"/>
                </a:ext>
              </a:extLst>
            </p:cNvPr>
            <p:cNvSpPr/>
            <p:nvPr/>
          </p:nvSpPr>
          <p:spPr>
            <a:xfrm>
              <a:off x="8996107" y="5069068"/>
              <a:ext cx="274320" cy="2743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BF33A23-235F-4A92-9035-063B1932EB5F}"/>
                </a:ext>
              </a:extLst>
            </p:cNvPr>
            <p:cNvCxnSpPr>
              <a:cxnSpLocks/>
              <a:stCxn id="16" idx="6"/>
              <a:endCxn id="7" idx="2"/>
            </p:cNvCxnSpPr>
            <p:nvPr/>
          </p:nvCxnSpPr>
          <p:spPr>
            <a:xfrm>
              <a:off x="9270427" y="5206228"/>
              <a:ext cx="7513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3B80354-24E7-4B0D-B61A-9B6640B561A7}"/>
                </a:ext>
              </a:extLst>
            </p:cNvPr>
            <p:cNvCxnSpPr>
              <a:cxnSpLocks/>
              <a:stCxn id="7" idx="6"/>
              <a:endCxn id="6" idx="1"/>
            </p:cNvCxnSpPr>
            <p:nvPr/>
          </p:nvCxnSpPr>
          <p:spPr>
            <a:xfrm>
              <a:off x="10296144" y="5206228"/>
              <a:ext cx="7864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2B3DE08-01AA-4214-8C65-8591E33ED5D0}"/>
                </a:ext>
              </a:extLst>
            </p:cNvPr>
            <p:cNvSpPr/>
            <p:nvPr/>
          </p:nvSpPr>
          <p:spPr>
            <a:xfrm>
              <a:off x="8819323" y="5632179"/>
              <a:ext cx="221045" cy="2138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35336CB-BF71-4BE8-AFD4-FACC3C4ABBF2}"/>
                </a:ext>
              </a:extLst>
            </p:cNvPr>
            <p:cNvSpPr/>
            <p:nvPr/>
          </p:nvSpPr>
          <p:spPr>
            <a:xfrm>
              <a:off x="9213933" y="5632179"/>
              <a:ext cx="221045" cy="2138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DE71F66-7FD2-44A1-A016-2F71AA244E95}"/>
                </a:ext>
              </a:extLst>
            </p:cNvPr>
            <p:cNvSpPr/>
            <p:nvPr/>
          </p:nvSpPr>
          <p:spPr>
            <a:xfrm>
              <a:off x="10468509" y="5632179"/>
              <a:ext cx="614084" cy="2138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FA1F2873-499B-4568-8FB4-8CC4DC89EB1A}"/>
                </a:ext>
              </a:extLst>
            </p:cNvPr>
            <p:cNvCxnSpPr>
              <a:cxnSpLocks/>
              <a:stCxn id="6" idx="2"/>
              <a:endCxn id="26" idx="2"/>
            </p:cNvCxnSpPr>
            <p:nvPr/>
          </p:nvCxnSpPr>
          <p:spPr>
            <a:xfrm rot="5400000">
              <a:off x="10190480" y="4502846"/>
              <a:ext cx="477195" cy="2209241"/>
            </a:xfrm>
            <a:prstGeom prst="bentConnector3">
              <a:avLst>
                <a:gd name="adj1" fmla="val 15046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A1B6A6EA-ABED-48FA-A58E-7DCD87E65990}"/>
                </a:ext>
              </a:extLst>
            </p:cNvPr>
            <p:cNvCxnSpPr>
              <a:cxnSpLocks/>
              <a:stCxn id="6" idx="3"/>
              <a:endCxn id="25" idx="2"/>
            </p:cNvCxnSpPr>
            <p:nvPr/>
          </p:nvCxnSpPr>
          <p:spPr>
            <a:xfrm flipH="1">
              <a:off x="8929846" y="5206228"/>
              <a:ext cx="3054955" cy="639836"/>
            </a:xfrm>
            <a:prstGeom prst="bentConnector4">
              <a:avLst>
                <a:gd name="adj1" fmla="val -3292"/>
                <a:gd name="adj2" fmla="val 17764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05AEA379-D822-49CA-9F65-BE825C218B1D}"/>
                </a:ext>
              </a:extLst>
            </p:cNvPr>
            <p:cNvCxnSpPr>
              <a:cxnSpLocks/>
              <a:stCxn id="27" idx="1"/>
              <a:endCxn id="7" idx="4"/>
            </p:cNvCxnSpPr>
            <p:nvPr/>
          </p:nvCxnSpPr>
          <p:spPr>
            <a:xfrm rot="10800000">
              <a:off x="10158985" y="5343388"/>
              <a:ext cx="309525" cy="3957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B52287A-2551-44FB-9591-5602F21C577B}"/>
                </a:ext>
              </a:extLst>
            </p:cNvPr>
            <p:cNvCxnSpPr>
              <a:cxnSpLocks/>
              <a:stCxn id="26" idx="0"/>
              <a:endCxn id="16" idx="4"/>
            </p:cNvCxnSpPr>
            <p:nvPr/>
          </p:nvCxnSpPr>
          <p:spPr>
            <a:xfrm flipH="1" flipV="1">
              <a:off x="9133267" y="5343388"/>
              <a:ext cx="191189" cy="288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21F5897-4763-47D2-B24A-FD14F8E2A5D0}"/>
                </a:ext>
              </a:extLst>
            </p:cNvPr>
            <p:cNvCxnSpPr>
              <a:cxnSpLocks/>
              <a:stCxn id="25" idx="0"/>
              <a:endCxn id="16" idx="4"/>
            </p:cNvCxnSpPr>
            <p:nvPr/>
          </p:nvCxnSpPr>
          <p:spPr>
            <a:xfrm flipV="1">
              <a:off x="8929846" y="5343388"/>
              <a:ext cx="203421" cy="288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655F7AA-4212-403F-AFD2-CFC5F240D1CF}"/>
                    </a:ext>
                  </a:extLst>
                </p:cNvPr>
                <p:cNvSpPr/>
                <p:nvPr/>
              </p:nvSpPr>
              <p:spPr>
                <a:xfrm>
                  <a:off x="9565294" y="4832360"/>
                  <a:ext cx="341760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655F7AA-4212-403F-AFD2-CFC5F240D1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5294" y="4832360"/>
                  <a:ext cx="341760" cy="261610"/>
                </a:xfrm>
                <a:prstGeom prst="rect">
                  <a:avLst/>
                </a:prstGeom>
                <a:blipFill>
                  <a:blip r:embed="rId8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45C21768-551F-4BB7-9A3A-E4CAD9574363}"/>
                    </a:ext>
                  </a:extLst>
                </p:cNvPr>
                <p:cNvSpPr/>
                <p:nvPr/>
              </p:nvSpPr>
              <p:spPr>
                <a:xfrm>
                  <a:off x="10628267" y="4832360"/>
                  <a:ext cx="294568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45C21768-551F-4BB7-9A3A-E4CAD95743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8267" y="4832360"/>
                  <a:ext cx="294568" cy="261610"/>
                </a:xfrm>
                <a:prstGeom prst="rect">
                  <a:avLst/>
                </a:prstGeom>
                <a:blipFill>
                  <a:blip r:embed="rId9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F8203F89-EDFC-4DD9-B485-58D205B3FA6E}"/>
                    </a:ext>
                  </a:extLst>
                </p:cNvPr>
                <p:cNvSpPr/>
                <p:nvPr/>
              </p:nvSpPr>
              <p:spPr>
                <a:xfrm>
                  <a:off x="11485890" y="5356978"/>
                  <a:ext cx="29315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F8203F89-EDFC-4DD9-B485-58D205B3FA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85890" y="5356978"/>
                  <a:ext cx="293157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0D7D175D-8CBD-466B-8132-D89473DEACC5}"/>
                    </a:ext>
                  </a:extLst>
                </p:cNvPr>
                <p:cNvSpPr/>
                <p:nvPr/>
              </p:nvSpPr>
              <p:spPr>
                <a:xfrm>
                  <a:off x="11874299" y="5345856"/>
                  <a:ext cx="29315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0D7D175D-8CBD-466B-8132-D89473DEAC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4299" y="5345856"/>
                  <a:ext cx="293157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0949A9E-184A-4A39-AB38-0C0F2A6B30F2}"/>
                </a:ext>
              </a:extLst>
            </p:cNvPr>
            <p:cNvCxnSpPr>
              <a:cxnSpLocks/>
            </p:cNvCxnSpPr>
            <p:nvPr/>
          </p:nvCxnSpPr>
          <p:spPr>
            <a:xfrm>
              <a:off x="11090396" y="5798275"/>
              <a:ext cx="99335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B54E37C-2F70-462E-BD73-557DDDBCCF9C}"/>
                </a:ext>
              </a:extLst>
            </p:cNvPr>
            <p:cNvCxnSpPr>
              <a:cxnSpLocks/>
            </p:cNvCxnSpPr>
            <p:nvPr/>
          </p:nvCxnSpPr>
          <p:spPr>
            <a:xfrm>
              <a:off x="11082593" y="5693503"/>
              <a:ext cx="4511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D0E5DFDA-EE98-4F2E-B9F3-8CEE5C046611}"/>
                    </a:ext>
                  </a:extLst>
                </p:cNvPr>
                <p:cNvSpPr/>
                <p:nvPr/>
              </p:nvSpPr>
              <p:spPr>
                <a:xfrm>
                  <a:off x="10431297" y="5593385"/>
                  <a:ext cx="698268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𝑏</m:t>
                        </m:r>
                        <m:acc>
                          <m:accPr>
                            <m:chr m:val="̇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𝑘𝑥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D0E5DFDA-EE98-4F2E-B9F3-8CEE5C0466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1297" y="5593385"/>
                  <a:ext cx="698268" cy="2616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B759373-C948-4EA8-92F0-85C8FB7EC0D0}"/>
                </a:ext>
              </a:extLst>
            </p:cNvPr>
            <p:cNvSpPr/>
            <p:nvPr/>
          </p:nvSpPr>
          <p:spPr>
            <a:xfrm>
              <a:off x="8993476" y="5051362"/>
              <a:ext cx="2712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∑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8BD7D98-F0E9-4A06-9810-233B0E61B492}"/>
                </a:ext>
              </a:extLst>
            </p:cNvPr>
            <p:cNvSpPr/>
            <p:nvPr/>
          </p:nvSpPr>
          <p:spPr>
            <a:xfrm>
              <a:off x="10019497" y="5047552"/>
              <a:ext cx="2712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∑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4016512-B0BA-45E2-B554-4F33B16B5236}"/>
                </a:ext>
              </a:extLst>
            </p:cNvPr>
            <p:cNvSpPr/>
            <p:nvPr/>
          </p:nvSpPr>
          <p:spPr>
            <a:xfrm>
              <a:off x="9808485" y="4868981"/>
              <a:ext cx="303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D400067-01CE-474D-9DA5-DDE8C4C33E26}"/>
                </a:ext>
              </a:extLst>
            </p:cNvPr>
            <p:cNvSpPr/>
            <p:nvPr/>
          </p:nvSpPr>
          <p:spPr>
            <a:xfrm>
              <a:off x="10131719" y="5224053"/>
              <a:ext cx="303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7A6AA8-8F3D-4384-B530-3C1F6C13CC87}"/>
                </a:ext>
              </a:extLst>
            </p:cNvPr>
            <p:cNvSpPr/>
            <p:nvPr/>
          </p:nvSpPr>
          <p:spPr>
            <a:xfrm>
              <a:off x="8859838" y="5167653"/>
              <a:ext cx="261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882CCC2-988E-4460-B521-3FFE40F1C781}"/>
                </a:ext>
              </a:extLst>
            </p:cNvPr>
            <p:cNvSpPr/>
            <p:nvPr/>
          </p:nvSpPr>
          <p:spPr>
            <a:xfrm>
              <a:off x="9149487" y="5185124"/>
              <a:ext cx="261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704F4A9C-1732-43C0-B9CE-D4B767718F81}"/>
                    </a:ext>
                  </a:extLst>
                </p:cNvPr>
                <p:cNvSpPr/>
                <p:nvPr/>
              </p:nvSpPr>
              <p:spPr>
                <a:xfrm>
                  <a:off x="9154561" y="5593385"/>
                  <a:ext cx="358239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704F4A9C-1732-43C0-B9CE-D4B767718F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4561" y="5593385"/>
                  <a:ext cx="358239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E84F7D5-97C7-4CBA-8A3F-2A03FBCDDF3A}"/>
                    </a:ext>
                  </a:extLst>
                </p:cNvPr>
                <p:cNvSpPr/>
                <p:nvPr/>
              </p:nvSpPr>
              <p:spPr>
                <a:xfrm>
                  <a:off x="8759839" y="5601808"/>
                  <a:ext cx="363305" cy="2746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E84F7D5-97C7-4CBA-8A3F-2A03FBCDDF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9839" y="5601808"/>
                  <a:ext cx="363305" cy="27462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89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B8CF-C45E-4BFA-A72C-DE7D3AED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Derivative and </a:t>
            </a:r>
            <a:r>
              <a:rPr lang="en-US" dirty="0"/>
              <a:t>Differential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2B03EB-2821-4E86-9223-4B7833E3F5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Derivative of function y(x) at x</a:t>
                </a:r>
                <a:r>
                  <a:rPr lang="en-US" sz="1600" dirty="0"/>
                  <a:t>0</a:t>
                </a: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bSup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Differential of function y(x) at x</a:t>
                </a:r>
                <a:r>
                  <a:rPr lang="en-US" sz="1600" dirty="0"/>
                  <a:t>0</a:t>
                </a:r>
              </a:p>
              <a:p>
                <a:pPr marL="0" indent="0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bSup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2B03EB-2821-4E86-9223-4B7833E3F5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AD7202A-79AB-4332-A08C-90814508B298}"/>
              </a:ext>
            </a:extLst>
          </p:cNvPr>
          <p:cNvGrpSpPr/>
          <p:nvPr/>
        </p:nvGrpSpPr>
        <p:grpSpPr>
          <a:xfrm>
            <a:off x="7728857" y="1888606"/>
            <a:ext cx="3388179" cy="1200329"/>
            <a:chOff x="6783355" y="1895816"/>
            <a:chExt cx="3388179" cy="1200329"/>
          </a:xfrm>
        </p:grpSpPr>
        <p:pic>
          <p:nvPicPr>
            <p:cNvPr id="5" name="Picture 10" descr="https://latex.codecogs.com/gif.latex?%28aF&amp;plus;bG%29%27%20%3D%20aF%27&amp;plus;bG%27">
              <a:extLst>
                <a:ext uri="{FF2B5EF4-FFF2-40B4-BE49-F238E27FC236}">
                  <a16:creationId xmlns:a16="http://schemas.microsoft.com/office/drawing/2014/main" id="{D4BC76C5-F6C1-418A-AD46-E2DBDCF36E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3684" y="1964199"/>
              <a:ext cx="1752600" cy="17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2" descr="https://latex.codecogs.com/gif.latex?%28FG%29%27%3DF%27G&amp;plus;FG%27">
              <a:extLst>
                <a:ext uri="{FF2B5EF4-FFF2-40B4-BE49-F238E27FC236}">
                  <a16:creationId xmlns:a16="http://schemas.microsoft.com/office/drawing/2014/main" id="{A494DEE1-CE59-414B-B633-2CFAFC2D26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3684" y="2272394"/>
              <a:ext cx="1485900" cy="17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4" descr="https://latex.codecogs.com/gif.latex?%28F/G%29%27%3DF%27G-FG%27/G%5E2">
              <a:extLst>
                <a:ext uri="{FF2B5EF4-FFF2-40B4-BE49-F238E27FC236}">
                  <a16:creationId xmlns:a16="http://schemas.microsoft.com/office/drawing/2014/main" id="{FE14E1AF-8E2A-4EFC-BA82-D387D2FCD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3684" y="2559179"/>
              <a:ext cx="1847850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8" descr="https://latex.codecogs.com/gif.latex?F%28G%29%27%20%3D%20F%27%28G%29G%27">
              <a:extLst>
                <a:ext uri="{FF2B5EF4-FFF2-40B4-BE49-F238E27FC236}">
                  <a16:creationId xmlns:a16="http://schemas.microsoft.com/office/drawing/2014/main" id="{30DCEDA5-1B1D-4A51-9894-58B821FDDC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3684" y="2882510"/>
              <a:ext cx="1285875" cy="17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7EB02D0-68BB-4263-9F39-89824AA4A614}"/>
                </a:ext>
              </a:extLst>
            </p:cNvPr>
            <p:cNvSpPr/>
            <p:nvPr/>
          </p:nvSpPr>
          <p:spPr>
            <a:xfrm>
              <a:off x="6783355" y="1895816"/>
              <a:ext cx="154032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Sum rule</a:t>
              </a:r>
            </a:p>
            <a:p>
              <a:r>
                <a:rPr lang="en-US" dirty="0"/>
                <a:t>Products rule</a:t>
              </a:r>
            </a:p>
            <a:p>
              <a:r>
                <a:rPr lang="en-US" dirty="0"/>
                <a:t>Quotients rule</a:t>
              </a:r>
            </a:p>
            <a:p>
              <a:r>
                <a:rPr lang="en-US" dirty="0"/>
                <a:t>Chain rule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D4F62C-118C-482B-95B8-E51D4FDFEE3E}"/>
              </a:ext>
            </a:extLst>
          </p:cNvPr>
          <p:cNvGrpSpPr/>
          <p:nvPr/>
        </p:nvGrpSpPr>
        <p:grpSpPr>
          <a:xfrm>
            <a:off x="7689397" y="4202758"/>
            <a:ext cx="3664403" cy="1200329"/>
            <a:chOff x="6544059" y="4210163"/>
            <a:chExt cx="3664403" cy="1200329"/>
          </a:xfrm>
        </p:grpSpPr>
        <p:pic>
          <p:nvPicPr>
            <p:cNvPr id="11" name="Picture 20" descr="https://latex.codecogs.com/gif.latex?d%28aF&amp;plus;bG%29%3DadF&amp;plus;bdG">
              <a:extLst>
                <a:ext uri="{FF2B5EF4-FFF2-40B4-BE49-F238E27FC236}">
                  <a16:creationId xmlns:a16="http://schemas.microsoft.com/office/drawing/2014/main" id="{3962B68C-B5F7-47C5-8C49-58EE6E3FD0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6698" y="4299977"/>
              <a:ext cx="1905000" cy="17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2" descr="https://latex.codecogs.com/gif.latex?d%28FG%29%3DGdF&amp;plus;FdG">
              <a:extLst>
                <a:ext uri="{FF2B5EF4-FFF2-40B4-BE49-F238E27FC236}">
                  <a16:creationId xmlns:a16="http://schemas.microsoft.com/office/drawing/2014/main" id="{70A2A919-CE7D-4770-AA6A-0A230746F6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6698" y="4574503"/>
              <a:ext cx="1638300" cy="17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4" descr="https://latex.codecogs.com/gif.latex?d%28F/G%29%20%3D%20%28GdF%20-%20FdG%29/G%5E2">
              <a:extLst>
                <a:ext uri="{FF2B5EF4-FFF2-40B4-BE49-F238E27FC236}">
                  <a16:creationId xmlns:a16="http://schemas.microsoft.com/office/drawing/2014/main" id="{D2F16995-2B42-44C0-B712-B9CD99E9A9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4387" y="4855431"/>
              <a:ext cx="212407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6" descr="https://latex.codecogs.com/gif.latex?dF%28G%29%20%3D%20F%27%28G%29dG">
              <a:extLst>
                <a:ext uri="{FF2B5EF4-FFF2-40B4-BE49-F238E27FC236}">
                  <a16:creationId xmlns:a16="http://schemas.microsoft.com/office/drawing/2014/main" id="{239EFBF1-FE82-4E3F-B953-DFBEB03F4F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4387" y="5158532"/>
              <a:ext cx="1381125" cy="17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AC96167-2086-413E-B438-42B71B10F29E}"/>
                </a:ext>
              </a:extLst>
            </p:cNvPr>
            <p:cNvSpPr/>
            <p:nvPr/>
          </p:nvSpPr>
          <p:spPr>
            <a:xfrm>
              <a:off x="6544059" y="4210163"/>
              <a:ext cx="154032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Sum rule</a:t>
              </a:r>
            </a:p>
            <a:p>
              <a:r>
                <a:rPr lang="en-US" dirty="0"/>
                <a:t>Products rule</a:t>
              </a:r>
            </a:p>
            <a:p>
              <a:r>
                <a:rPr lang="en-US" dirty="0"/>
                <a:t>Quotients rule</a:t>
              </a:r>
            </a:p>
            <a:p>
              <a:r>
                <a:rPr lang="en-US" dirty="0"/>
                <a:t>Chain rule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01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198E-13EC-4AC8-84D5-262ABF0F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Derivatives</a:t>
            </a:r>
          </a:p>
        </p:txBody>
      </p:sp>
      <p:pic>
        <p:nvPicPr>
          <p:cNvPr id="2050" name="Picture 2" descr="displaymath428">
            <a:extLst>
              <a:ext uri="{FF2B5EF4-FFF2-40B4-BE49-F238E27FC236}">
                <a16:creationId xmlns:a16="http://schemas.microsoft.com/office/drawing/2014/main" id="{4045D015-C26C-4C06-9722-E4A66B94F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97850"/>
            <a:ext cx="2286000" cy="37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splaymath442">
            <a:extLst>
              <a:ext uri="{FF2B5EF4-FFF2-40B4-BE49-F238E27FC236}">
                <a16:creationId xmlns:a16="http://schemas.microsoft.com/office/drawing/2014/main" id="{6B396978-5A9B-4E17-8B77-2E7E6DA3A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18" y="1485563"/>
            <a:ext cx="2468880" cy="500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isplaymath446">
            <a:extLst>
              <a:ext uri="{FF2B5EF4-FFF2-40B4-BE49-F238E27FC236}">
                <a16:creationId xmlns:a16="http://schemas.microsoft.com/office/drawing/2014/main" id="{C6B60096-02B0-4022-BB01-ADCBBB358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011" y="1485563"/>
            <a:ext cx="3383280" cy="148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isplaymath440">
            <a:extLst>
              <a:ext uri="{FF2B5EF4-FFF2-40B4-BE49-F238E27FC236}">
                <a16:creationId xmlns:a16="http://schemas.microsoft.com/office/drawing/2014/main" id="{5C4EB0BC-D174-4C27-B4B3-C382E543C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175" y="4310997"/>
            <a:ext cx="1737360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isplaymath432">
            <a:extLst>
              <a:ext uri="{FF2B5EF4-FFF2-40B4-BE49-F238E27FC236}">
                <a16:creationId xmlns:a16="http://schemas.microsoft.com/office/drawing/2014/main" id="{99C0800F-AAA2-496D-8284-5D535A24D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856" y="3603030"/>
            <a:ext cx="2103120" cy="28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displaymath454">
            <a:extLst>
              <a:ext uri="{FF2B5EF4-FFF2-40B4-BE49-F238E27FC236}">
                <a16:creationId xmlns:a16="http://schemas.microsoft.com/office/drawing/2014/main" id="{6D8F6D05-D198-4D91-AFFD-029D2AE89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849" y="1899605"/>
            <a:ext cx="2834640" cy="459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90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113E-3938-44D2-9710-7C5ECCAA1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33A06-1DB9-48A4-83F0-7A227F0F8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integral is a mathematical object that can be interpreted as an area or a generalization of area. The function of f(x) over x from a to b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E3160D-9418-465C-AB36-82966DEB8873}"/>
                  </a:ext>
                </a:extLst>
              </p:cNvPr>
              <p:cNvSpPr txBox="1"/>
              <p:nvPr/>
            </p:nvSpPr>
            <p:spPr>
              <a:xfrm>
                <a:off x="5663540" y="3291840"/>
                <a:ext cx="1063433" cy="628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E3160D-9418-465C-AB36-82966DEB8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540" y="3291840"/>
                <a:ext cx="1063433" cy="628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 descr="https://latex.codecogs.com/gif.latex?%5Cint%20%5Eb_%7Ba%7Df%28x%29%20%3D%20F%28x%29%7C%5Eb_a%20%3D%20F%28b%29-F%28a%29">
            <a:extLst>
              <a:ext uri="{FF2B5EF4-FFF2-40B4-BE49-F238E27FC236}">
                <a16:creationId xmlns:a16="http://schemas.microsoft.com/office/drawing/2014/main" id="{317A80FB-7B22-4AE9-A6B7-CA73A97A9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151" y="3105150"/>
            <a:ext cx="24288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Definite integral example">
            <a:extLst>
              <a:ext uri="{FF2B5EF4-FFF2-40B4-BE49-F238E27FC236}">
                <a16:creationId xmlns:a16="http://schemas.microsoft.com/office/drawing/2014/main" id="{E7659D44-00EF-47EA-936B-2A7BAD94D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363537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53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88DA8-C3DF-4127-833A-12E018D0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Integral</a:t>
            </a:r>
          </a:p>
        </p:txBody>
      </p:sp>
      <p:pic>
        <p:nvPicPr>
          <p:cNvPr id="4100" name="Picture 4" descr="http://fc05.deviantart.net/fs70/i/2013/076/1/c/derivative_and_integral_formula_wallpaper_2_by_sawyerthebest-d5yfd6f.png">
            <a:extLst>
              <a:ext uri="{FF2B5EF4-FFF2-40B4-BE49-F238E27FC236}">
                <a16:creationId xmlns:a16="http://schemas.microsoft.com/office/drawing/2014/main" id="{9C0A1200-706A-4E52-BDCC-807E32CD5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608" y="1310185"/>
            <a:ext cx="9862783" cy="554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93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DADC-CC4F-49FE-8739-D80D5C28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C499E6-91F8-4E2A-BF50-8D3215A985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Euler formula is a mathematical formula in complex analysis that establishes the fundamental relationship between the trigonometric functions and the complex exponential function.</a:t>
                </a:r>
              </a:p>
              <a:p>
                <a:r>
                  <a:rPr lang="en-US" dirty="0"/>
                  <a:t>Euler formula states that for any real number x: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𝑖𝑠𝑖𝑛𝑥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C499E6-91F8-4E2A-BF50-8D3215A98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Euler's formula.svg">
            <a:extLst>
              <a:ext uri="{FF2B5EF4-FFF2-40B4-BE49-F238E27FC236}">
                <a16:creationId xmlns:a16="http://schemas.microsoft.com/office/drawing/2014/main" id="{2FBCD700-1AB8-4E2D-B69D-ACC46CF66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144" y="3061532"/>
            <a:ext cx="2588656" cy="277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7B0AC79-3F90-4804-92E8-53BB3DCA4098}"/>
              </a:ext>
            </a:extLst>
          </p:cNvPr>
          <p:cNvGrpSpPr/>
          <p:nvPr/>
        </p:nvGrpSpPr>
        <p:grpSpPr>
          <a:xfrm>
            <a:off x="993306" y="4935450"/>
            <a:ext cx="7030580" cy="1867040"/>
            <a:chOff x="993306" y="4825987"/>
            <a:chExt cx="7030580" cy="18670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B84083F-71E0-4D5C-AEDF-D237BDD20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3306" y="4825987"/>
              <a:ext cx="3054372" cy="167295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E1D7E7-D27A-4AC3-9604-50D3BBC38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69513" y="4825987"/>
              <a:ext cx="3054373" cy="1867040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092F3B17-EBC9-4142-8FC1-CBC12CEEB9B1}"/>
                </a:ext>
              </a:extLst>
            </p:cNvPr>
            <p:cNvSpPr/>
            <p:nvPr/>
          </p:nvSpPr>
          <p:spPr>
            <a:xfrm rot="19604402">
              <a:off x="3930560" y="5747069"/>
              <a:ext cx="978408" cy="484632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z=ix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2EC818-D7DD-4090-8534-3360D178AC9E}"/>
              </a:ext>
            </a:extLst>
          </p:cNvPr>
          <p:cNvSpPr txBox="1"/>
          <p:nvPr/>
        </p:nvSpPr>
        <p:spPr>
          <a:xfrm>
            <a:off x="937206" y="4527293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MacLaurin</a:t>
            </a:r>
            <a:r>
              <a:rPr lang="en-US" b="1" dirty="0"/>
              <a:t> Series</a:t>
            </a:r>
          </a:p>
        </p:txBody>
      </p:sp>
    </p:spTree>
    <p:extLst>
      <p:ext uri="{BB962C8B-B14F-4D97-AF65-F5344CB8AC3E}">
        <p14:creationId xmlns:p14="http://schemas.microsoft.com/office/powerpoint/2010/main" val="1526838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64DC-AA4A-4FFC-AE2F-C2F3719B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Taylor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A157E6-D758-4C4D-9B7E-88A4598DAB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8504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A Taylor series is a series expansion of a function about a point. </a:t>
                </a:r>
              </a:p>
              <a:p>
                <a:r>
                  <a:rPr lang="en-US" dirty="0"/>
                  <a:t>A one-dimensional Taylor series is an expansion of a real function f(x) about a point x=a is given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）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！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A157E6-D758-4C4D-9B7E-88A4598DAB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8504"/>
                <a:ext cx="10515600" cy="4351338"/>
              </a:xfrm>
              <a:blipFill>
                <a:blip r:embed="rId3"/>
                <a:stretch>
                  <a:fillRect l="-1043" t="-2384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0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1721</Words>
  <Application>Microsoft Office PowerPoint</Application>
  <PresentationFormat>Widescreen</PresentationFormat>
  <Paragraphs>337</Paragraphs>
  <Slides>32</Slides>
  <Notes>21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华文楷体</vt:lpstr>
      <vt:lpstr>Arial</vt:lpstr>
      <vt:lpstr>Calibri</vt:lpstr>
      <vt:lpstr>Cambria Math</vt:lpstr>
      <vt:lpstr>Corbel</vt:lpstr>
      <vt:lpstr>Office Theme</vt:lpstr>
      <vt:lpstr>Foundation in Robotics</vt:lpstr>
      <vt:lpstr>Trigonometrical</vt:lpstr>
      <vt:lpstr>Exponential Function</vt:lpstr>
      <vt:lpstr>Derivative and Differential</vt:lpstr>
      <vt:lpstr>Table of Derivatives</vt:lpstr>
      <vt:lpstr>Integral</vt:lpstr>
      <vt:lpstr>Table of Integral</vt:lpstr>
      <vt:lpstr>Euler Formula</vt:lpstr>
      <vt:lpstr>Taylor Series</vt:lpstr>
      <vt:lpstr>Fourier Series</vt:lpstr>
      <vt:lpstr>Fourier Transform</vt:lpstr>
      <vt:lpstr>Laplace Transform</vt:lpstr>
      <vt:lpstr>Z Transform</vt:lpstr>
      <vt:lpstr>Vector</vt:lpstr>
      <vt:lpstr>Matrix</vt:lpstr>
      <vt:lpstr>Transformation</vt:lpstr>
      <vt:lpstr>Transformation Inverse Solution</vt:lpstr>
      <vt:lpstr>Newton’s Laws</vt:lpstr>
      <vt:lpstr>Force</vt:lpstr>
      <vt:lpstr>Linear vs Angular</vt:lpstr>
      <vt:lpstr>Kinematics</vt:lpstr>
      <vt:lpstr>Denavit-Hartenberg Parameters</vt:lpstr>
      <vt:lpstr>Forward Kinematic</vt:lpstr>
      <vt:lpstr>Inverse Kinematic</vt:lpstr>
      <vt:lpstr>Robotic Jacobian</vt:lpstr>
      <vt:lpstr>Velocity</vt:lpstr>
      <vt:lpstr>Dynamics</vt:lpstr>
      <vt:lpstr>Mass distribution – Inertia tensor</vt:lpstr>
      <vt:lpstr>Newton – Euler Equations</vt:lpstr>
      <vt:lpstr>Lagrangian Equations</vt:lpstr>
      <vt:lpstr>Dynamics</vt:lpstr>
      <vt:lpstr>Linear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in Robotics</dc:title>
  <dc:creator>Yufeng Sun</dc:creator>
  <cp:lastModifiedBy>Yufeng Sun</cp:lastModifiedBy>
  <cp:revision>58</cp:revision>
  <dcterms:created xsi:type="dcterms:W3CDTF">2019-03-09T17:50:21Z</dcterms:created>
  <dcterms:modified xsi:type="dcterms:W3CDTF">2019-03-10T03:45:20Z</dcterms:modified>
</cp:coreProperties>
</file>