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4A381-B6D0-4C36-843C-D427792E20CD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FD025-DF18-4ACC-90C2-EFBD5A27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3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https://en.wikipedia.org/wiki/Fuzzy_logic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FD025-DF18-4ACC-90C2-EFBD5A27EB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1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https://towardsdatascience.com/introduction-to-genetic-algorithms-including-example-code-e396e98d8bf3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FD025-DF18-4ACC-90C2-EFBD5A27EB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8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http://spinningup.openai.com/en/latest/spinningup/rl_intro3.html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FD025-DF18-4ACC-90C2-EFBD5A27EB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9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6EB6-5681-4768-9E2A-8E5B75FEF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56BB3-6264-46A7-9831-D33C3473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207FD-CF52-4852-9E36-6A9CF8D8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35B7-A945-4C6F-B700-1792D7E8FFB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AADC8-21DE-412A-B7BA-1F5303DB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CDCF3-A5F6-4982-98EB-ED85111A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0CAD-38C4-4A50-B231-577795E1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5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A514-FE14-4BF7-86BA-7BE84112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D1168-E9B0-4133-A7FE-460B74D3C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B8B91-965C-4481-81E0-03009C64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35B7-A945-4C6F-B700-1792D7E8FFB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85E68-811C-4F0D-A47D-648DBA94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102BE-4B51-4DFF-AA5D-79B196D3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0CAD-38C4-4A50-B231-577795E1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9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9CAD0-92E8-4016-8C9A-4CCEAAF45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B2A8A-6BD7-4A7E-8133-161427EEA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2383C-D7BD-4B69-9508-F5B1FC38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35B7-A945-4C6F-B700-1792D7E8FFB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EF947-17BD-4FF0-A3BF-D8638F92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8AB07-6434-47EC-A674-E79082A3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0CAD-38C4-4A50-B231-577795E1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8999-55FF-4092-A655-DCA33FC4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7A7C4-B480-488A-AB98-F5C7C05D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E3F9C-8200-47FA-B88E-DD168354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35B7-A945-4C6F-B700-1792D7E8FFB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6011D-EF5B-463B-A51B-4E27DEF4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8612A-D7FE-44E4-BDE4-2D96BAE6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0CAD-38C4-4A50-B231-577795E1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3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7807-B218-47CA-AFCB-B3E8A3EB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F88DD-EA1C-49C6-8271-D2782D8F5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9D120-6A8E-444C-8BC6-319CF6FA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35B7-A945-4C6F-B700-1792D7E8FFB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6341B-558F-44CA-9E36-90157556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CE8E6-8FAD-49BE-9AA7-9CFA341B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0CAD-38C4-4A50-B231-577795E1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7F88-3B94-42E5-8F0E-EF54EC26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B044-2C07-4BC1-A417-4FB561E13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A24DB-8F8C-46E5-9FCD-15651D7FD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5948D-FB7C-4A7A-B4D6-2BB5596F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35B7-A945-4C6F-B700-1792D7E8FFB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459F7-4762-4920-A277-AA6C49ED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1299A-11C5-4787-A9B6-D8B5D413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0CAD-38C4-4A50-B231-577795E1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3E65-EF45-4B9A-9241-7A467732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2DBC-7AE7-40F0-A50C-20FE648C0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FD84A-23EF-4DDA-AB23-58767DEF1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D772D-E3D3-447D-A28D-4A023375E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D6B26-B041-4E0F-BBA6-65023627A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E2955-A2CC-44AA-9DD4-647A3599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35B7-A945-4C6F-B700-1792D7E8FFB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A27BA-C56D-4DBC-812A-2A6EE38E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0A74C-20F1-4FB4-92A0-A2AF2D7A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0CAD-38C4-4A50-B231-577795E1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3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58F0-BC12-4F23-8B5B-87C60763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94BC0-5E32-4341-AE20-D6217176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35B7-A945-4C6F-B700-1792D7E8FFB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AEF76-FDC4-409C-A76B-3730DEE5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3A270-1AF2-4FFD-BA52-CAA89C56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0CAD-38C4-4A50-B231-577795E1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9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FB612-B3E3-4469-B903-B4221B3D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35B7-A945-4C6F-B700-1792D7E8FFB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35401-8678-4B21-81F8-DBC13EFC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3E317-7D94-498B-9549-DB64EDC5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0CAD-38C4-4A50-B231-577795E1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CA60-AA71-4354-A658-7006F375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DFD4-DAA7-4B9C-8A39-BBE3B3061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29AD0-2E37-4296-8910-43C4C960A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3975B-DBD7-4BA4-AA8F-5C2F4E63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35B7-A945-4C6F-B700-1792D7E8FFB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296C5-814F-4CBB-94AA-E33BC926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5C868-11E6-4562-BFC2-55BCCA8C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0CAD-38C4-4A50-B231-577795E1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4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F67A-3D58-49F9-9C44-28FE183E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9B08D-2C54-49D5-9D8F-DA18AB9E9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E8664-7D56-4015-98AC-ADED035A9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AED62-07C5-4BDC-B4EC-A2D963AA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35B7-A945-4C6F-B700-1792D7E8FFB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549AC-739E-4A17-A059-52D413F9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08A5B-6F7F-4596-8F85-5771D454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0CAD-38C4-4A50-B231-577795E1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4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723F0-803E-4EB3-B02A-FB12B697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F0851-D93D-43BC-AF57-67568D1E7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3FBB3-5D0B-4D43-AA60-B7A7C0C1C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35B7-A945-4C6F-B700-1792D7E8FFB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1407F-C2E8-4F0C-B0CD-C57A02E0F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2F60C-E0C0-4651-B6B8-DEF1FD58A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70CAD-38C4-4A50-B231-577795E1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4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F94E-16BD-4FCC-923A-EB71AFBD9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03800-25FA-4F5F-B8EF-93760DF0C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Yufeng Sun 2019</a:t>
            </a:r>
          </a:p>
        </p:txBody>
      </p:sp>
    </p:spTree>
    <p:extLst>
      <p:ext uri="{BB962C8B-B14F-4D97-AF65-F5344CB8AC3E}">
        <p14:creationId xmlns:p14="http://schemas.microsoft.com/office/powerpoint/2010/main" val="81889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BE10-F7C0-4886-80F6-4D27614B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CC19A-C5AE-4D08-8AD4-F5A633AED7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form of many-valued logic (truth value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sz="1800" dirty="0"/>
                  <a:t>Fuzzy set: A set without crisp, clearly defined boundary but partial degree of membership</a:t>
                </a:r>
              </a:p>
              <a:p>
                <a:pPr lvl="1"/>
                <a:r>
                  <a:rPr lang="en-US" sz="1800" dirty="0"/>
                  <a:t>Membership function: a curve define map of input space to membership value between [0, 1]</a:t>
                </a:r>
              </a:p>
              <a:p>
                <a:pPr lvl="1"/>
                <a:r>
                  <a:rPr lang="en-US" sz="1800" dirty="0"/>
                  <a:t>Fuzzy logic operators: AND=min(x, y); OR=max(x, y); NOT = 1-x</a:t>
                </a:r>
              </a:p>
              <a:p>
                <a:r>
                  <a:rPr lang="en-US" dirty="0"/>
                  <a:t>Fuzzification</a:t>
                </a:r>
              </a:p>
              <a:p>
                <a:pPr lvl="1"/>
                <a:r>
                  <a:rPr lang="en-US" sz="1800" dirty="0"/>
                  <a:t>input value to fuzzy membership value</a:t>
                </a:r>
              </a:p>
              <a:p>
                <a:r>
                  <a:rPr lang="en-US" dirty="0"/>
                  <a:t>IF-THEN rules</a:t>
                </a:r>
              </a:p>
              <a:p>
                <a:pPr lvl="1"/>
                <a:r>
                  <a:rPr lang="en-US" sz="1800" dirty="0"/>
                  <a:t>Formulate condition (</a:t>
                </a:r>
                <a:r>
                  <a:rPr lang="en-US" sz="1800" i="1" dirty="0"/>
                  <a:t>if x is A, then y is B)</a:t>
                </a:r>
              </a:p>
              <a:p>
                <a:r>
                  <a:rPr lang="en-US" dirty="0"/>
                  <a:t>Defuzzification</a:t>
                </a:r>
              </a:p>
              <a:p>
                <a:pPr lvl="1"/>
                <a:r>
                  <a:rPr lang="en-US" sz="1800" dirty="0"/>
                  <a:t>membership value to output value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CC19A-C5AE-4D08-8AD4-F5A633AED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https://www.mathworks.com/help/fuzzy/mamdani_tipping_new.png">
            <a:extLst>
              <a:ext uri="{FF2B5EF4-FFF2-40B4-BE49-F238E27FC236}">
                <a16:creationId xmlns:a16="http://schemas.microsoft.com/office/drawing/2014/main" id="{C255347B-9CCA-4B93-B9A4-8F46A4080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3193864"/>
            <a:ext cx="4495800" cy="354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3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8EDE-470F-43BB-8004-3D6CD9D4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E1D8-B28A-4E4D-8DA0-F1B806AE9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126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Initial Population</a:t>
            </a:r>
          </a:p>
          <a:p>
            <a:pPr lvl="1"/>
            <a:r>
              <a:rPr lang="en-US" dirty="0"/>
              <a:t>A set of individuals with each is a solution to the problem </a:t>
            </a:r>
          </a:p>
          <a:p>
            <a:pPr lvl="1"/>
            <a:r>
              <a:rPr lang="en-US" dirty="0"/>
              <a:t>Genes (variable/parameter) and Chromosome (solution)</a:t>
            </a:r>
          </a:p>
          <a:p>
            <a:r>
              <a:rPr lang="en-US" dirty="0"/>
              <a:t>Fitness function</a:t>
            </a:r>
          </a:p>
          <a:p>
            <a:pPr lvl="1"/>
            <a:r>
              <a:rPr lang="en-US" dirty="0"/>
              <a:t>Fitness score to each individual </a:t>
            </a:r>
          </a:p>
          <a:p>
            <a:r>
              <a:rPr lang="en-US" dirty="0"/>
              <a:t>Selection</a:t>
            </a:r>
          </a:p>
          <a:p>
            <a:pPr lvl="1"/>
            <a:r>
              <a:rPr lang="en-US" dirty="0"/>
              <a:t>Select fittest individuals and pass their genes to next generation</a:t>
            </a:r>
          </a:p>
          <a:p>
            <a:r>
              <a:rPr lang="en-US" dirty="0"/>
              <a:t>Crossover</a:t>
            </a:r>
          </a:p>
          <a:p>
            <a:pPr lvl="1"/>
            <a:r>
              <a:rPr lang="en-US" dirty="0"/>
              <a:t>Crossover point: at random within genes</a:t>
            </a:r>
          </a:p>
          <a:p>
            <a:pPr lvl="1"/>
            <a:r>
              <a:rPr lang="en-US" dirty="0"/>
              <a:t>Offspring: exchange the genes of parents among themselves before crossover point and add to the population</a:t>
            </a:r>
          </a:p>
          <a:p>
            <a:r>
              <a:rPr lang="en-US" dirty="0"/>
              <a:t>Mutation</a:t>
            </a:r>
          </a:p>
          <a:p>
            <a:pPr lvl="1"/>
            <a:r>
              <a:rPr lang="en-US" dirty="0"/>
              <a:t>Some of offspring’s genes can be mutated with a low random probability</a:t>
            </a:r>
          </a:p>
          <a:p>
            <a:pPr lvl="1"/>
            <a:r>
              <a:rPr lang="en-US" dirty="0"/>
              <a:t>Maintaining diversity and prevent premature convergence</a:t>
            </a:r>
          </a:p>
        </p:txBody>
      </p:sp>
      <p:pic>
        <p:nvPicPr>
          <p:cNvPr id="2050" name="Picture 2" descr="https://cdn-images-1.medium.com/max/1000/1*vIrsxg12DSltpdWoO561yA.png">
            <a:extLst>
              <a:ext uri="{FF2B5EF4-FFF2-40B4-BE49-F238E27FC236}">
                <a16:creationId xmlns:a16="http://schemas.microsoft.com/office/drawing/2014/main" id="{6EB711BC-6B1C-4DF7-9A1F-1F0DC57C3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377" y="516203"/>
            <a:ext cx="214249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-images-1.medium.com/max/1000/1*Wi6ou9jyMHdxrF2dgczz7g.png">
            <a:extLst>
              <a:ext uri="{FF2B5EF4-FFF2-40B4-BE49-F238E27FC236}">
                <a16:creationId xmlns:a16="http://schemas.microsoft.com/office/drawing/2014/main" id="{ECF221E1-A0FC-4E60-90BE-EEBACBDD7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20472"/>
            <a:ext cx="1371600" cy="127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-images-1.medium.com/max/1000/1*eQxFezBtdfdLxHsvSvBNGQ.png">
            <a:extLst>
              <a:ext uri="{FF2B5EF4-FFF2-40B4-BE49-F238E27FC236}">
                <a16:creationId xmlns:a16="http://schemas.microsoft.com/office/drawing/2014/main" id="{1B3C6304-6FE3-4BE7-8753-8886043C7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965024"/>
            <a:ext cx="1371600" cy="81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-images-1.medium.com/max/1000/1*_Dl6Hwkay-UU24DJ_oVrLw.png">
            <a:extLst>
              <a:ext uri="{FF2B5EF4-FFF2-40B4-BE49-F238E27FC236}">
                <a16:creationId xmlns:a16="http://schemas.microsoft.com/office/drawing/2014/main" id="{1DE317B7-7A04-4EB9-9E0B-3C7BFD841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954551"/>
            <a:ext cx="1371600" cy="53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cdn-images-1.medium.com/max/1000/1*CGt_UhRqCjIDb7dqycmOAg.png">
            <a:extLst>
              <a:ext uri="{FF2B5EF4-FFF2-40B4-BE49-F238E27FC236}">
                <a16:creationId xmlns:a16="http://schemas.microsoft.com/office/drawing/2014/main" id="{22647BC8-D4AC-42D9-82E6-3606220EC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3661809"/>
            <a:ext cx="1371600" cy="77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38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48A9-D891-4E26-98D6-47BDEAFF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RL-Policy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BE2459-B0A5-42CC-929D-D25D96C8D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/>
                  <a:t>,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and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200" i="1" dirty="0"/>
              </a:p>
              <a:p>
                <a:r>
                  <a:rPr lang="en-US" sz="2200" dirty="0"/>
                  <a:t>Environment Dynamics </a:t>
                </a:r>
              </a:p>
              <a:p>
                <a:pPr lvl="1"/>
                <a:r>
                  <a:rPr lang="en-US" sz="2200" dirty="0"/>
                  <a:t>State transition probabilities: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200" b="0" dirty="0"/>
              </a:p>
              <a:p>
                <a:pPr lvl="1"/>
                <a:r>
                  <a:rPr lang="en-US" sz="2200" dirty="0"/>
                  <a:t>Expected rewards: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Agent – Policy: </a:t>
                </a:r>
                <a14:m>
                  <m:oMath xmlns:m="http://schemas.openxmlformats.org/officeDocument/2006/math">
                    <m:r>
                      <a:rPr lang="el-GR" sz="220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200" i="1" dirty="0"/>
              </a:p>
              <a:p>
                <a:r>
                  <a:rPr lang="en-US" sz="2200" dirty="0"/>
                  <a:t>Optimize the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200" dirty="0"/>
                  <a:t>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is policy gradient,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 dirty="0"/>
                  <a:t> is learning rate)</a:t>
                </a:r>
              </a:p>
              <a:p>
                <a:r>
                  <a:rPr lang="en-US" sz="2200" dirty="0"/>
                  <a:t>Maximize the expected return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(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is trajectory) </a:t>
                </a:r>
              </a:p>
              <a:p>
                <a:r>
                  <a:rPr lang="en-US" sz="2200" dirty="0"/>
                  <a:t>For a set of trajectories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dirty="0"/>
                  <a:t>, the policy gradient can be estimated 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BE2459-B0A5-42CC-929D-D25D96C8D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696" t="-154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s://cdn-images-1.medium.com/max/1600/1*c3pEt4pFk0Mx684DDVsW-w.png">
            <a:extLst>
              <a:ext uri="{FF2B5EF4-FFF2-40B4-BE49-F238E27FC236}">
                <a16:creationId xmlns:a16="http://schemas.microsoft.com/office/drawing/2014/main" id="{158B8AF8-78A3-42D7-BB22-C5702B1F0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732" y="998896"/>
            <a:ext cx="3589412" cy="138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09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343</Words>
  <Application>Microsoft Office PowerPoint</Application>
  <PresentationFormat>Widescreen</PresentationFormat>
  <Paragraphs>43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Robot Control</vt:lpstr>
      <vt:lpstr>Fuzzy Logic</vt:lpstr>
      <vt:lpstr>Genetic Algorithm</vt:lpstr>
      <vt:lpstr>RL-Policy Gradient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of Robot</dc:title>
  <dc:creator>Yufeng Sun</dc:creator>
  <cp:lastModifiedBy>Yufeng Sun</cp:lastModifiedBy>
  <cp:revision>16</cp:revision>
  <dcterms:created xsi:type="dcterms:W3CDTF">2019-03-10T19:52:20Z</dcterms:created>
  <dcterms:modified xsi:type="dcterms:W3CDTF">2019-03-10T21:26:07Z</dcterms:modified>
</cp:coreProperties>
</file>