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57" r:id="rId3"/>
    <p:sldId id="358" r:id="rId4"/>
    <p:sldId id="260" r:id="rId5"/>
    <p:sldId id="355" r:id="rId6"/>
    <p:sldId id="258" r:id="rId7"/>
    <p:sldId id="356" r:id="rId8"/>
    <p:sldId id="365" r:id="rId9"/>
    <p:sldId id="285" r:id="rId10"/>
    <p:sldId id="267" r:id="rId11"/>
    <p:sldId id="359" r:id="rId12"/>
    <p:sldId id="360" r:id="rId13"/>
    <p:sldId id="361" r:id="rId14"/>
    <p:sldId id="362" r:id="rId15"/>
    <p:sldId id="372" r:id="rId16"/>
    <p:sldId id="286" r:id="rId17"/>
    <p:sldId id="287" r:id="rId18"/>
    <p:sldId id="363" r:id="rId19"/>
    <p:sldId id="364" r:id="rId20"/>
    <p:sldId id="288" r:id="rId21"/>
    <p:sldId id="290" r:id="rId22"/>
    <p:sldId id="366" r:id="rId23"/>
    <p:sldId id="367" r:id="rId24"/>
    <p:sldId id="373" r:id="rId25"/>
    <p:sldId id="368" r:id="rId26"/>
    <p:sldId id="369" r:id="rId27"/>
    <p:sldId id="374" r:id="rId28"/>
    <p:sldId id="292" r:id="rId29"/>
    <p:sldId id="371" r:id="rId30"/>
    <p:sldId id="375" r:id="rId31"/>
    <p:sldId id="348" r:id="rId32"/>
    <p:sldId id="353" r:id="rId33"/>
    <p:sldId id="33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凤飞 孙" initials="凤飞" lastIdx="1" clrIdx="0">
    <p:extLst>
      <p:ext uri="{19B8F6BF-5375-455C-9EA6-DF929625EA0E}">
        <p15:presenceInfo xmlns:p15="http://schemas.microsoft.com/office/powerpoint/2012/main" userId="251837ead0ec31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E4150"/>
    <a:srgbClr val="CF0101"/>
    <a:srgbClr val="FFFFFF"/>
    <a:srgbClr val="AE0B2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4" autoAdjust="0"/>
    <p:restoredTop sz="92910" autoAdjust="0"/>
  </p:normalViewPr>
  <p:slideViewPr>
    <p:cSldViewPr snapToGrid="0">
      <p:cViewPr varScale="1">
        <p:scale>
          <a:sx n="64" d="100"/>
          <a:sy n="64" d="100"/>
        </p:scale>
        <p:origin x="784" y="32"/>
      </p:cViewPr>
      <p:guideLst/>
    </p:cSldViewPr>
  </p:slideViewPr>
  <p:outlineViewPr>
    <p:cViewPr>
      <p:scale>
        <a:sx n="33" d="100"/>
        <a:sy n="33" d="100"/>
      </p:scale>
      <p:origin x="0" y="-16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6" d="100"/>
          <a:sy n="66" d="100"/>
        </p:scale>
        <p:origin x="2292" y="-3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9F472-441B-4E6A-8E84-F02B1D7B9628}" type="datetimeFigureOut">
              <a:rPr lang="zh-CN" altLang="en-US" smtClean="0"/>
              <a:t>2021/2/21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94E08-3E1C-41BB-9818-AACAF7011DCB}" type="slidenum">
              <a:rPr lang="zh-CN" altLang="en-US" smtClean="0"/>
              <a:t>‹#›</a:t>
            </a:fld>
            <a:endParaRPr lang="zh-CN" altLang="en-US"/>
          </a:p>
        </p:txBody>
      </p:sp>
    </p:spTree>
    <p:extLst>
      <p:ext uri="{BB962C8B-B14F-4D97-AF65-F5344CB8AC3E}">
        <p14:creationId xmlns:p14="http://schemas.microsoft.com/office/powerpoint/2010/main" val="76364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1</a:t>
            </a:fld>
            <a:endParaRPr lang="zh-CN" altLang="en-US"/>
          </a:p>
        </p:txBody>
      </p:sp>
    </p:spTree>
    <p:extLst>
      <p:ext uri="{BB962C8B-B14F-4D97-AF65-F5344CB8AC3E}">
        <p14:creationId xmlns:p14="http://schemas.microsoft.com/office/powerpoint/2010/main" val="3541260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avoid false consensus effects and self-serving beliefs</a:t>
            </a:r>
          </a:p>
          <a:p>
            <a:r>
              <a:rPr lang="zh-CN" altLang="en-US"/>
              <a:t>没有负值激励</a:t>
            </a:r>
            <a:endParaRPr lang="en-US" altLang="zh-CN"/>
          </a:p>
          <a:p>
            <a:r>
              <a:rPr lang="zh-CN" altLang="en-US"/>
              <a:t>担当 </a:t>
            </a:r>
            <a:r>
              <a:rPr lang="en-US" altLang="zh-CN"/>
              <a:t>principal </a:t>
            </a:r>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26</a:t>
            </a:fld>
            <a:endParaRPr lang="zh-CN" altLang="en-US"/>
          </a:p>
        </p:txBody>
      </p:sp>
    </p:spTree>
    <p:extLst>
      <p:ext uri="{BB962C8B-B14F-4D97-AF65-F5344CB8AC3E}">
        <p14:creationId xmlns:p14="http://schemas.microsoft.com/office/powerpoint/2010/main" val="75817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会按照</a:t>
            </a:r>
            <a:r>
              <a:rPr lang="en-US" altLang="zh-CN"/>
              <a:t>premise 1 2 3 </a:t>
            </a:r>
            <a:r>
              <a:rPr lang="zh-CN" altLang="en-US"/>
              <a:t>展开介绍</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27</a:t>
            </a:fld>
            <a:endParaRPr lang="zh-CN" altLang="en-US"/>
          </a:p>
        </p:txBody>
      </p:sp>
    </p:spTree>
    <p:extLst>
      <p:ext uri="{BB962C8B-B14F-4D97-AF65-F5344CB8AC3E}">
        <p14:creationId xmlns:p14="http://schemas.microsoft.com/office/powerpoint/2010/main" val="3232416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Whether information about others’ behavior affects agents’ effort choices</a:t>
            </a:r>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28</a:t>
            </a:fld>
            <a:endParaRPr lang="zh-CN" altLang="en-US"/>
          </a:p>
        </p:txBody>
      </p:sp>
    </p:spTree>
    <p:extLst>
      <p:ext uri="{BB962C8B-B14F-4D97-AF65-F5344CB8AC3E}">
        <p14:creationId xmlns:p14="http://schemas.microsoft.com/office/powerpoint/2010/main" val="403305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Whether information about others’ behavior affects agents’ effort choices</a:t>
            </a:r>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29</a:t>
            </a:fld>
            <a:endParaRPr lang="zh-CN" altLang="en-US"/>
          </a:p>
        </p:txBody>
      </p:sp>
    </p:spTree>
    <p:extLst>
      <p:ext uri="{BB962C8B-B14F-4D97-AF65-F5344CB8AC3E}">
        <p14:creationId xmlns:p14="http://schemas.microsoft.com/office/powerpoint/2010/main" val="239270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会按照</a:t>
            </a:r>
            <a:r>
              <a:rPr lang="en-US" altLang="zh-CN"/>
              <a:t>premise 1 2 3 </a:t>
            </a:r>
            <a:r>
              <a:rPr lang="zh-CN" altLang="en-US"/>
              <a:t>展开介绍</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30</a:t>
            </a:fld>
            <a:endParaRPr lang="zh-CN" altLang="en-US"/>
          </a:p>
        </p:txBody>
      </p:sp>
    </p:spTree>
    <p:extLst>
      <p:ext uri="{BB962C8B-B14F-4D97-AF65-F5344CB8AC3E}">
        <p14:creationId xmlns:p14="http://schemas.microsoft.com/office/powerpoint/2010/main" val="1967469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出让自己的部分利益</a:t>
            </a:r>
            <a:r>
              <a:rPr lang="en-US" altLang="zh-CN"/>
              <a:t>—</a:t>
            </a:r>
            <a:r>
              <a:rPr lang="zh-CN" altLang="en-US"/>
              <a:t>换取信任</a:t>
            </a:r>
            <a:endParaRPr lang="en-US" altLang="zh-CN"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32</a:t>
            </a:fld>
            <a:endParaRPr lang="zh-CN" altLang="en-US"/>
          </a:p>
        </p:txBody>
      </p:sp>
    </p:spTree>
    <p:extLst>
      <p:ext uri="{BB962C8B-B14F-4D97-AF65-F5344CB8AC3E}">
        <p14:creationId xmlns:p14="http://schemas.microsoft.com/office/powerpoint/2010/main" val="2491078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194E08-3E1C-41BB-9818-AACAF7011DCB}" type="slidenum">
              <a:rPr lang="zh-CN" altLang="en-US" smtClean="0"/>
              <a:t>33</a:t>
            </a:fld>
            <a:endParaRPr lang="zh-CN" altLang="en-US"/>
          </a:p>
        </p:txBody>
      </p:sp>
    </p:spTree>
    <p:extLst>
      <p:ext uri="{BB962C8B-B14F-4D97-AF65-F5344CB8AC3E}">
        <p14:creationId xmlns:p14="http://schemas.microsoft.com/office/powerpoint/2010/main" val="31843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4</a:t>
            </a:fld>
            <a:endParaRPr lang="zh-CN" altLang="en-US"/>
          </a:p>
        </p:txBody>
      </p:sp>
    </p:spTree>
    <p:extLst>
      <p:ext uri="{BB962C8B-B14F-4D97-AF65-F5344CB8AC3E}">
        <p14:creationId xmlns:p14="http://schemas.microsoft.com/office/powerpoint/2010/main" val="337888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5</a:t>
            </a:fld>
            <a:endParaRPr lang="zh-CN" altLang="en-US"/>
          </a:p>
        </p:txBody>
      </p:sp>
    </p:spTree>
    <p:extLst>
      <p:ext uri="{BB962C8B-B14F-4D97-AF65-F5344CB8AC3E}">
        <p14:creationId xmlns:p14="http://schemas.microsoft.com/office/powerpoint/2010/main" val="35141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会按照</a:t>
            </a:r>
            <a:r>
              <a:rPr lang="en-US" altLang="zh-CN"/>
              <a:t>premise 1 2 3 </a:t>
            </a:r>
            <a:r>
              <a:rPr lang="zh-CN" altLang="en-US"/>
              <a:t>展开介绍</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20</a:t>
            </a:fld>
            <a:endParaRPr lang="zh-CN" altLang="en-US"/>
          </a:p>
        </p:txBody>
      </p:sp>
    </p:spTree>
    <p:extLst>
      <p:ext uri="{BB962C8B-B14F-4D97-AF65-F5344CB8AC3E}">
        <p14:creationId xmlns:p14="http://schemas.microsoft.com/office/powerpoint/2010/main" val="423746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r>
              <a:rPr lang="zh-CN" altLang="en-US"/>
              <a:t>没有负值激励</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21</a:t>
            </a:fld>
            <a:endParaRPr lang="zh-CN" altLang="en-US"/>
          </a:p>
        </p:txBody>
      </p:sp>
    </p:spTree>
    <p:extLst>
      <p:ext uri="{BB962C8B-B14F-4D97-AF65-F5344CB8AC3E}">
        <p14:creationId xmlns:p14="http://schemas.microsoft.com/office/powerpoint/2010/main" val="257099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r>
              <a:rPr lang="zh-CN" altLang="en-US"/>
              <a:t>没有负值激励</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22</a:t>
            </a:fld>
            <a:endParaRPr lang="zh-CN" altLang="en-US"/>
          </a:p>
        </p:txBody>
      </p:sp>
    </p:spTree>
    <p:extLst>
      <p:ext uri="{BB962C8B-B14F-4D97-AF65-F5344CB8AC3E}">
        <p14:creationId xmlns:p14="http://schemas.microsoft.com/office/powerpoint/2010/main" val="1488080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avoid false consensus effects and self-serving beliefs</a:t>
            </a:r>
          </a:p>
          <a:p>
            <a:r>
              <a:rPr lang="zh-CN" altLang="en-US"/>
              <a:t>没有负值激励</a:t>
            </a:r>
            <a:endParaRPr lang="en-US" altLang="zh-CN"/>
          </a:p>
          <a:p>
            <a:r>
              <a:rPr lang="zh-CN" altLang="en-US"/>
              <a:t>担当 </a:t>
            </a:r>
            <a:r>
              <a:rPr lang="en-US" altLang="zh-CN"/>
              <a:t>principal </a:t>
            </a:r>
            <a:endParaRPr lang="zh-CN" altLang="en-US"/>
          </a:p>
        </p:txBody>
      </p:sp>
      <p:sp>
        <p:nvSpPr>
          <p:cNvPr id="4" name="灯片编号占位符 3"/>
          <p:cNvSpPr>
            <a:spLocks noGrp="1"/>
          </p:cNvSpPr>
          <p:nvPr>
            <p:ph type="sldNum" sz="quarter" idx="5"/>
          </p:nvPr>
        </p:nvSpPr>
        <p:spPr/>
        <p:txBody>
          <a:bodyPr/>
          <a:lstStyle/>
          <a:p>
            <a:fld id="{9B194E08-3E1C-41BB-9818-AACAF7011DCB}" type="slidenum">
              <a:rPr lang="zh-CN" altLang="en-US" smtClean="0"/>
              <a:t>23</a:t>
            </a:fld>
            <a:endParaRPr lang="zh-CN" altLang="en-US"/>
          </a:p>
        </p:txBody>
      </p:sp>
    </p:spTree>
    <p:extLst>
      <p:ext uri="{BB962C8B-B14F-4D97-AF65-F5344CB8AC3E}">
        <p14:creationId xmlns:p14="http://schemas.microsoft.com/office/powerpoint/2010/main" val="22784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会按照</a:t>
            </a:r>
            <a:r>
              <a:rPr lang="en-US" altLang="zh-CN"/>
              <a:t>premise 1 2 3 </a:t>
            </a:r>
            <a:r>
              <a:rPr lang="zh-CN" altLang="en-US"/>
              <a:t>展开介绍</a:t>
            </a:r>
          </a:p>
        </p:txBody>
      </p:sp>
      <p:sp>
        <p:nvSpPr>
          <p:cNvPr id="4" name="灯片编号占位符 3"/>
          <p:cNvSpPr>
            <a:spLocks noGrp="1"/>
          </p:cNvSpPr>
          <p:nvPr>
            <p:ph type="sldNum" sz="quarter" idx="5"/>
          </p:nvPr>
        </p:nvSpPr>
        <p:spPr/>
        <p:txBody>
          <a:bodyPr/>
          <a:lstStyle/>
          <a:p>
            <a:fld id="{9B194E08-3E1C-41BB-9818-AACAF7011DCB}" type="slidenum">
              <a:rPr lang="zh-CN" altLang="en-US" smtClean="0"/>
              <a:t>24</a:t>
            </a:fld>
            <a:endParaRPr lang="zh-CN" altLang="en-US"/>
          </a:p>
        </p:txBody>
      </p:sp>
    </p:spTree>
    <p:extLst>
      <p:ext uri="{BB962C8B-B14F-4D97-AF65-F5344CB8AC3E}">
        <p14:creationId xmlns:p14="http://schemas.microsoft.com/office/powerpoint/2010/main" val="153679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更加贴合现实</a:t>
            </a:r>
            <a:endParaRPr lang="en-US" altLang="zh-CN"/>
          </a:p>
          <a:p>
            <a:r>
              <a:rPr lang="zh-CN" altLang="en-US"/>
              <a:t>增强真实感</a:t>
            </a:r>
            <a:endParaRPr lang="en-US" altLang="zh-CN"/>
          </a:p>
        </p:txBody>
      </p:sp>
      <p:sp>
        <p:nvSpPr>
          <p:cNvPr id="4" name="灯片编号占位符 3"/>
          <p:cNvSpPr>
            <a:spLocks noGrp="1"/>
          </p:cNvSpPr>
          <p:nvPr>
            <p:ph type="sldNum" sz="quarter" idx="5"/>
          </p:nvPr>
        </p:nvSpPr>
        <p:spPr/>
        <p:txBody>
          <a:bodyPr/>
          <a:lstStyle/>
          <a:p>
            <a:fld id="{9B194E08-3E1C-41BB-9818-AACAF7011DCB}" type="slidenum">
              <a:rPr lang="zh-CN" altLang="en-US" smtClean="0"/>
              <a:t>25</a:t>
            </a:fld>
            <a:endParaRPr lang="zh-CN" altLang="en-US"/>
          </a:p>
        </p:txBody>
      </p:sp>
    </p:spTree>
    <p:extLst>
      <p:ext uri="{BB962C8B-B14F-4D97-AF65-F5344CB8AC3E}">
        <p14:creationId xmlns:p14="http://schemas.microsoft.com/office/powerpoint/2010/main" val="337194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5EE0E-AA70-4D18-82EB-08DEAE01948E}"/>
              </a:ext>
            </a:extLst>
          </p:cNvPr>
          <p:cNvSpPr>
            <a:spLocks noGrp="1"/>
          </p:cNvSpPr>
          <p:nvPr>
            <p:ph type="ctrTitle"/>
          </p:nvPr>
        </p:nvSpPr>
        <p:spPr>
          <a:xfrm>
            <a:off x="1524000" y="1122363"/>
            <a:ext cx="9144000" cy="2387600"/>
          </a:xfrm>
          <a:prstGeom prst="rect">
            <a:avLst/>
          </a:prstGeom>
        </p:spPr>
        <p:txBody>
          <a:bodyPr anchor="b"/>
          <a:lstStyle>
            <a:lvl1pPr algn="ctr">
              <a:defRPr sz="6000" b="1"/>
            </a:lvl1pPr>
          </a:lstStyle>
          <a:p>
            <a:r>
              <a:rPr lang="zh-CN" altLang="en-US"/>
              <a:t>单击此处编辑母版标题样式</a:t>
            </a:r>
          </a:p>
        </p:txBody>
      </p:sp>
      <p:sp>
        <p:nvSpPr>
          <p:cNvPr id="3" name="副标题 2">
            <a:extLst>
              <a:ext uri="{FF2B5EF4-FFF2-40B4-BE49-F238E27FC236}">
                <a16:creationId xmlns:a16="http://schemas.microsoft.com/office/drawing/2014/main" id="{A665E875-3242-4CE6-8FE7-F914E64836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3318BB-1B50-4FC4-A4A0-DCEC1CD67E8D}"/>
              </a:ext>
            </a:extLst>
          </p:cNvPr>
          <p:cNvSpPr>
            <a:spLocks noGrp="1"/>
          </p:cNvSpPr>
          <p:nvPr>
            <p:ph type="dt" sz="half" idx="10"/>
          </p:nvPr>
        </p:nvSpPr>
        <p:spPr/>
        <p:txBody>
          <a:bodyPr/>
          <a:lstStyle/>
          <a:p>
            <a:fld id="{9755F073-70BB-44EA-9811-FEB43FA744BE}" type="datetime1">
              <a:rPr lang="zh-CN" altLang="en-US" smtClean="0"/>
              <a:t>2021/2/21</a:t>
            </a:fld>
            <a:endParaRPr lang="zh-CN" altLang="en-US"/>
          </a:p>
        </p:txBody>
      </p:sp>
      <p:sp>
        <p:nvSpPr>
          <p:cNvPr id="5" name="页脚占位符 4">
            <a:extLst>
              <a:ext uri="{FF2B5EF4-FFF2-40B4-BE49-F238E27FC236}">
                <a16:creationId xmlns:a16="http://schemas.microsoft.com/office/drawing/2014/main" id="{6E9AAC94-5D3E-4BC4-8613-25CEF6E63F7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79803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334F9FE-9CEF-4161-9F54-133132653B26}"/>
              </a:ext>
            </a:extLst>
          </p:cNvPr>
          <p:cNvSpPr/>
          <p:nvPr userDrawn="1"/>
        </p:nvSpPr>
        <p:spPr>
          <a:xfrm>
            <a:off x="-1" y="18255"/>
            <a:ext cx="12192000" cy="13255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F8BA06C-0A3B-4840-A2D9-6AEBFA731E42}"/>
              </a:ext>
            </a:extLst>
          </p:cNvPr>
          <p:cNvSpPr>
            <a:spLocks noGrp="1"/>
          </p:cNvSpPr>
          <p:nvPr>
            <p:ph type="title"/>
          </p:nvPr>
        </p:nvSpPr>
        <p:spPr>
          <a:xfrm>
            <a:off x="838199" y="18254"/>
            <a:ext cx="10515600" cy="1325563"/>
          </a:xfrm>
          <a:prstGeom prst="rect">
            <a:avLst/>
          </a:prstGeom>
        </p:spPr>
        <p:txBody>
          <a:bodyPr/>
          <a:lstStyle>
            <a:lvl1pPr>
              <a:defRPr sz="3600" b="1">
                <a:latin typeface="+mj-lt"/>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53A0ED66-F25A-496D-9049-076E83F6E7DF}"/>
              </a:ext>
            </a:extLst>
          </p:cNvPr>
          <p:cNvSpPr>
            <a:spLocks noGrp="1"/>
          </p:cNvSpPr>
          <p:nvPr>
            <p:ph idx="1"/>
          </p:nvPr>
        </p:nvSpPr>
        <p:spPr>
          <a:xfrm>
            <a:off x="838199" y="1560449"/>
            <a:ext cx="10515600" cy="4351338"/>
          </a:xfrm>
          <a:prstGeom prst="rect">
            <a:avLst/>
          </a:prstGeom>
        </p:spPr>
        <p:txBody>
          <a:bodyPr/>
          <a:lstStyle>
            <a:lvl1pPr>
              <a:defRPr>
                <a:latin typeface="+mn-lt"/>
              </a:defRPr>
            </a:lvl1pPr>
            <a:lvl2pPr>
              <a:defRPr/>
            </a:lvl2pPr>
            <a:lvl3pPr>
              <a:defRPr/>
            </a:lvl3pPr>
            <a:lvl4pPr>
              <a:defRPr/>
            </a:lvl4pPr>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5E19EB-F9DE-4276-BD3D-4AD48C5F0589}"/>
              </a:ext>
            </a:extLst>
          </p:cNvPr>
          <p:cNvSpPr>
            <a:spLocks noGrp="1"/>
          </p:cNvSpPr>
          <p:nvPr>
            <p:ph type="dt" sz="half" idx="10"/>
          </p:nvPr>
        </p:nvSpPr>
        <p:spPr/>
        <p:txBody>
          <a:bodyPr/>
          <a:lstStyle/>
          <a:p>
            <a:fld id="{D7923F58-AD8F-408F-BEA3-2752F7E328DB}" type="datetime1">
              <a:rPr lang="zh-CN" altLang="en-US" smtClean="0"/>
              <a:t>2021/2/21</a:t>
            </a:fld>
            <a:endParaRPr lang="zh-CN" altLang="en-US"/>
          </a:p>
        </p:txBody>
      </p:sp>
      <p:sp>
        <p:nvSpPr>
          <p:cNvPr id="5" name="页脚占位符 4">
            <a:extLst>
              <a:ext uri="{FF2B5EF4-FFF2-40B4-BE49-F238E27FC236}">
                <a16:creationId xmlns:a16="http://schemas.microsoft.com/office/drawing/2014/main" id="{06E1A91A-3545-4920-A3EE-5D94D6A10C4D}"/>
              </a:ext>
            </a:extLst>
          </p:cNvPr>
          <p:cNvSpPr>
            <a:spLocks noGrp="1"/>
          </p:cNvSpPr>
          <p:nvPr>
            <p:ph type="ftr" sz="quarter" idx="11"/>
          </p:nvPr>
        </p:nvSpPr>
        <p:spPr/>
        <p:txBody>
          <a:bodyPr/>
          <a:lstStyle/>
          <a:p>
            <a:endParaRPr lang="zh-CN" altLang="en-US"/>
          </a:p>
        </p:txBody>
      </p:sp>
      <p:pic>
        <p:nvPicPr>
          <p:cNvPr id="10" name="图片 9">
            <a:extLst>
              <a:ext uri="{FF2B5EF4-FFF2-40B4-BE49-F238E27FC236}">
                <a16:creationId xmlns:a16="http://schemas.microsoft.com/office/drawing/2014/main" id="{267BC30F-07C5-42DE-BAD4-F6C07F97A8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0074" t="14426" b="13696"/>
          <a:stretch>
            <a:fillRect/>
          </a:stretch>
        </p:blipFill>
        <p:spPr>
          <a:xfrm>
            <a:off x="8998857" y="253710"/>
            <a:ext cx="2979302" cy="697803"/>
          </a:xfrm>
          <a:prstGeom prst="rect">
            <a:avLst/>
          </a:prstGeom>
        </p:spPr>
      </p:pic>
    </p:spTree>
    <p:extLst>
      <p:ext uri="{BB962C8B-B14F-4D97-AF65-F5344CB8AC3E}">
        <p14:creationId xmlns:p14="http://schemas.microsoft.com/office/powerpoint/2010/main" val="67557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60BB-E527-4FA9-8505-AF52AD16459B}"/>
              </a:ext>
            </a:extLst>
          </p:cNvPr>
          <p:cNvSpPr>
            <a:spLocks noGrp="1"/>
          </p:cNvSpPr>
          <p:nvPr>
            <p:ph type="title"/>
          </p:nvPr>
        </p:nvSpPr>
        <p:spPr>
          <a:xfrm>
            <a:off x="838200" y="403544"/>
            <a:ext cx="10515600" cy="2852737"/>
          </a:xfrm>
          <a:prstGeom prst="rect">
            <a:avLst/>
          </a:prstGeom>
        </p:spPr>
        <p:txBody>
          <a:bodyPr anchor="b"/>
          <a:lstStyle>
            <a:lvl1pPr>
              <a:defRPr sz="6000" b="1"/>
            </a:lvl1pPr>
          </a:lstStyle>
          <a:p>
            <a:r>
              <a:rPr lang="zh-CN" altLang="en-US"/>
              <a:t>单击此处编辑母版标题样式</a:t>
            </a:r>
          </a:p>
        </p:txBody>
      </p:sp>
      <p:sp>
        <p:nvSpPr>
          <p:cNvPr id="3" name="文本占位符 2">
            <a:extLst>
              <a:ext uri="{FF2B5EF4-FFF2-40B4-BE49-F238E27FC236}">
                <a16:creationId xmlns:a16="http://schemas.microsoft.com/office/drawing/2014/main" id="{334AE4BA-75C7-4676-A670-D88AF4333244}"/>
              </a:ext>
            </a:extLst>
          </p:cNvPr>
          <p:cNvSpPr>
            <a:spLocks noGrp="1"/>
          </p:cNvSpPr>
          <p:nvPr>
            <p:ph type="body" idx="1"/>
          </p:nvPr>
        </p:nvSpPr>
        <p:spPr>
          <a:xfrm>
            <a:off x="838200" y="3429000"/>
            <a:ext cx="10515600" cy="2625343"/>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3D37CA3-77D5-4B7A-9AD7-9F779F8CFD59}"/>
              </a:ext>
            </a:extLst>
          </p:cNvPr>
          <p:cNvSpPr>
            <a:spLocks noGrp="1"/>
          </p:cNvSpPr>
          <p:nvPr>
            <p:ph type="dt" sz="half" idx="10"/>
          </p:nvPr>
        </p:nvSpPr>
        <p:spPr/>
        <p:txBody>
          <a:bodyPr/>
          <a:lstStyle/>
          <a:p>
            <a:fld id="{7F93FA8B-3901-454B-9F45-4ACF7299699A}" type="datetime1">
              <a:rPr lang="zh-CN" altLang="en-US" smtClean="0"/>
              <a:t>2021/2/21</a:t>
            </a:fld>
            <a:endParaRPr lang="zh-CN" altLang="en-US"/>
          </a:p>
        </p:txBody>
      </p:sp>
      <p:sp>
        <p:nvSpPr>
          <p:cNvPr id="5" name="页脚占位符 4">
            <a:extLst>
              <a:ext uri="{FF2B5EF4-FFF2-40B4-BE49-F238E27FC236}">
                <a16:creationId xmlns:a16="http://schemas.microsoft.com/office/drawing/2014/main" id="{42F9D739-B174-40BF-854D-750EDFF59DD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59119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540CC-C48D-4343-AB77-791F171F675C}"/>
              </a:ext>
            </a:extLst>
          </p:cNvPr>
          <p:cNvSpPr>
            <a:spLocks noGrp="1"/>
          </p:cNvSpPr>
          <p:nvPr>
            <p:ph type="title"/>
          </p:nvPr>
        </p:nvSpPr>
        <p:spPr>
          <a:xfrm>
            <a:off x="838200" y="365125"/>
            <a:ext cx="10515600" cy="1325563"/>
          </a:xfrm>
          <a:prstGeom prst="rect">
            <a:avLst/>
          </a:prstGeom>
        </p:spPr>
        <p:txBody>
          <a:bodyPr/>
          <a:lstStyle>
            <a:lvl1pPr>
              <a:defRPr sz="3600" b="1"/>
            </a:lvl1pPr>
          </a:lstStyle>
          <a:p>
            <a:r>
              <a:rPr lang="zh-CN" altLang="en-US"/>
              <a:t>单击此处编辑母版标题样式</a:t>
            </a:r>
          </a:p>
        </p:txBody>
      </p:sp>
      <p:sp>
        <p:nvSpPr>
          <p:cNvPr id="3" name="内容占位符 2">
            <a:extLst>
              <a:ext uri="{FF2B5EF4-FFF2-40B4-BE49-F238E27FC236}">
                <a16:creationId xmlns:a16="http://schemas.microsoft.com/office/drawing/2014/main" id="{074C994D-91B1-474B-A77A-86E7A802E7D7}"/>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A1A633-7D63-473D-AFCB-0C35A00F7862}"/>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7C340F-39DA-4859-8FEF-1E26F955AB37}"/>
              </a:ext>
            </a:extLst>
          </p:cNvPr>
          <p:cNvSpPr>
            <a:spLocks noGrp="1"/>
          </p:cNvSpPr>
          <p:nvPr>
            <p:ph type="dt" sz="half" idx="10"/>
          </p:nvPr>
        </p:nvSpPr>
        <p:spPr/>
        <p:txBody>
          <a:bodyPr/>
          <a:lstStyle/>
          <a:p>
            <a:fld id="{7863FC28-05A8-4A3D-A72E-886C096D3F2D}" type="datetime1">
              <a:rPr lang="zh-CN" altLang="en-US" smtClean="0"/>
              <a:t>2021/2/21</a:t>
            </a:fld>
            <a:endParaRPr lang="zh-CN" altLang="en-US"/>
          </a:p>
        </p:txBody>
      </p:sp>
      <p:sp>
        <p:nvSpPr>
          <p:cNvPr id="6" name="页脚占位符 5">
            <a:extLst>
              <a:ext uri="{FF2B5EF4-FFF2-40B4-BE49-F238E27FC236}">
                <a16:creationId xmlns:a16="http://schemas.microsoft.com/office/drawing/2014/main" id="{3F7E235D-BD38-408F-A44B-5F6B4537CF3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23632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EDFA84-D718-457E-8D11-CBEDB9EDD2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EA1303-32B0-4992-BF9A-FF41530AE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123118-7A3A-4F12-912A-AE0134FB867F}"/>
              </a:ext>
            </a:extLst>
          </p:cNvPr>
          <p:cNvSpPr>
            <a:spLocks noGrp="1"/>
          </p:cNvSpPr>
          <p:nvPr>
            <p:ph type="dt" sz="half" idx="2"/>
          </p:nvPr>
        </p:nvSpPr>
        <p:spPr>
          <a:xfrm>
            <a:off x="-76199" y="6476999"/>
            <a:ext cx="3657599" cy="381000"/>
          </a:xfrm>
          <a:prstGeom prst="rect">
            <a:avLst/>
          </a:prstGeom>
        </p:spPr>
        <p:txBody>
          <a:bodyPr vert="horz" lIns="91440" tIns="45720" rIns="91440" bIns="45720" rtlCol="0" anchor="ctr"/>
          <a:lstStyle>
            <a:lvl1pPr algn="l">
              <a:defRPr sz="1200">
                <a:solidFill>
                  <a:schemeClr val="tx1">
                    <a:tint val="75000"/>
                  </a:schemeClr>
                </a:solidFill>
              </a:defRPr>
            </a:lvl1pPr>
          </a:lstStyle>
          <a:p>
            <a:fld id="{D1A5AD41-C35F-41D0-AA1B-4DC7E92E2ABE}" type="datetime1">
              <a:rPr lang="zh-CN" altLang="en-US" smtClean="0"/>
              <a:t>2021/2/21</a:t>
            </a:fld>
            <a:endParaRPr lang="zh-CN" altLang="en-US"/>
          </a:p>
        </p:txBody>
      </p:sp>
      <p:sp>
        <p:nvSpPr>
          <p:cNvPr id="5" name="页脚占位符 4">
            <a:extLst>
              <a:ext uri="{FF2B5EF4-FFF2-40B4-BE49-F238E27FC236}">
                <a16:creationId xmlns:a16="http://schemas.microsoft.com/office/drawing/2014/main" id="{A4C3C48B-E42D-423B-A67B-5DEB200BD8F0}"/>
              </a:ext>
            </a:extLst>
          </p:cNvPr>
          <p:cNvSpPr>
            <a:spLocks noGrp="1"/>
          </p:cNvSpPr>
          <p:nvPr>
            <p:ph type="ftr" sz="quarter" idx="3"/>
          </p:nvPr>
        </p:nvSpPr>
        <p:spPr>
          <a:xfrm>
            <a:off x="4495801" y="6492872"/>
            <a:ext cx="3265714"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4376FD-1F78-46C0-B366-0114C88E4BA2}"/>
              </a:ext>
            </a:extLst>
          </p:cNvPr>
          <p:cNvSpPr>
            <a:spLocks noGrp="1"/>
          </p:cNvSpPr>
          <p:nvPr>
            <p:ph type="sldNum" sz="quarter" idx="4"/>
          </p:nvPr>
        </p:nvSpPr>
        <p:spPr>
          <a:xfrm>
            <a:off x="7772400" y="6492872"/>
            <a:ext cx="4419599" cy="365126"/>
          </a:xfrm>
          <a:prstGeom prst="rect">
            <a:avLst/>
          </a:prstGeom>
          <a:solidFill>
            <a:schemeClr val="bg1">
              <a:lumMod val="65000"/>
            </a:schemeClr>
          </a:solidFill>
          <a:ln>
            <a:noFill/>
          </a:ln>
        </p:spPr>
        <p:txBody>
          <a:bodyPr vert="horz" lIns="91440" tIns="45720" rIns="91440" bIns="45720" rtlCol="0" anchor="ctr"/>
          <a:lstStyle>
            <a:lvl1pPr algn="ctr">
              <a:defRPr sz="1200">
                <a:solidFill>
                  <a:schemeClr val="tx1">
                    <a:tint val="75000"/>
                  </a:schemeClr>
                </a:solidFill>
              </a:defRPr>
            </a:lvl1pPr>
          </a:lstStyle>
          <a:p>
            <a:pPr algn="ctr"/>
            <a:endParaRPr lang="zh-CN" altLang="en-US"/>
          </a:p>
        </p:txBody>
      </p:sp>
      <p:pic>
        <p:nvPicPr>
          <p:cNvPr id="7" name="图片 6">
            <a:extLst>
              <a:ext uri="{FF2B5EF4-FFF2-40B4-BE49-F238E27FC236}">
                <a16:creationId xmlns:a16="http://schemas.microsoft.com/office/drawing/2014/main" id="{F34B1337-ADCB-4AF3-BA7F-B7825C03479E}"/>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30074" t="14426" b="13696"/>
          <a:stretch>
            <a:fillRect/>
          </a:stretch>
        </p:blipFill>
        <p:spPr>
          <a:xfrm>
            <a:off x="8998857" y="253710"/>
            <a:ext cx="2979302" cy="697803"/>
          </a:xfrm>
          <a:prstGeom prst="rect">
            <a:avLst/>
          </a:prstGeom>
        </p:spPr>
      </p:pic>
      <p:sp>
        <p:nvSpPr>
          <p:cNvPr id="9" name="矩形 8">
            <a:extLst>
              <a:ext uri="{FF2B5EF4-FFF2-40B4-BE49-F238E27FC236}">
                <a16:creationId xmlns:a16="http://schemas.microsoft.com/office/drawing/2014/main" id="{5B89034F-E40B-4A29-A776-41080CE4ABB1}"/>
              </a:ext>
            </a:extLst>
          </p:cNvPr>
          <p:cNvSpPr/>
          <p:nvPr userDrawn="1"/>
        </p:nvSpPr>
        <p:spPr>
          <a:xfrm>
            <a:off x="-1" y="6476997"/>
            <a:ext cx="4528457" cy="3810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Fengfei SUN(RUC)</a:t>
            </a:r>
            <a:endParaRPr lang="zh-CN" altLang="en-US"/>
          </a:p>
        </p:txBody>
      </p:sp>
      <p:sp>
        <p:nvSpPr>
          <p:cNvPr id="11" name="矩形 10">
            <a:extLst>
              <a:ext uri="{FF2B5EF4-FFF2-40B4-BE49-F238E27FC236}">
                <a16:creationId xmlns:a16="http://schemas.microsoft.com/office/drawing/2014/main" id="{F8679469-C881-4ED3-82FE-5C37CC001F66}"/>
              </a:ext>
            </a:extLst>
          </p:cNvPr>
          <p:cNvSpPr/>
          <p:nvPr userDrawn="1"/>
        </p:nvSpPr>
        <p:spPr>
          <a:xfrm>
            <a:off x="4528457" y="6476998"/>
            <a:ext cx="3233057"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A61F1545-7AAD-49B8-8925-9F4FE8365FC6}" type="slidenum">
              <a:rPr lang="zh-CN" altLang="en-US" smtClean="0"/>
              <a:t>‹#›</a:t>
            </a:fld>
            <a:endParaRPr lang="zh-CN" altLang="en-US"/>
          </a:p>
        </p:txBody>
      </p:sp>
      <p:sp>
        <p:nvSpPr>
          <p:cNvPr id="15" name="文本框 14">
            <a:extLst>
              <a:ext uri="{FF2B5EF4-FFF2-40B4-BE49-F238E27FC236}">
                <a16:creationId xmlns:a16="http://schemas.microsoft.com/office/drawing/2014/main" id="{38B584C9-0651-47F4-9D82-0EACB25E6675}"/>
              </a:ext>
            </a:extLst>
          </p:cNvPr>
          <p:cNvSpPr txBox="1"/>
          <p:nvPr userDrawn="1"/>
        </p:nvSpPr>
        <p:spPr>
          <a:xfrm>
            <a:off x="7761515" y="6476997"/>
            <a:ext cx="4430485" cy="369332"/>
          </a:xfrm>
          <a:prstGeom prst="rect">
            <a:avLst/>
          </a:prstGeom>
          <a:solidFill>
            <a:schemeClr val="bg1">
              <a:lumMod val="65000"/>
            </a:schemeClr>
          </a:solidFill>
          <a:ln>
            <a:noFill/>
          </a:ln>
        </p:spPr>
        <p:txBody>
          <a:bodyPr wrap="square" rtlCol="0">
            <a:spAutoFit/>
          </a:bodyPr>
          <a:lstStyle/>
          <a:p>
            <a:pPr algn="ctr"/>
            <a:r>
              <a:rPr lang="en-US" altLang="zh-CN"/>
              <a:t>2021/2/21</a:t>
            </a:r>
            <a:endParaRPr lang="zh-CN" altLang="en-US"/>
          </a:p>
        </p:txBody>
      </p:sp>
    </p:spTree>
    <p:extLst>
      <p:ext uri="{BB962C8B-B14F-4D97-AF65-F5344CB8AC3E}">
        <p14:creationId xmlns:p14="http://schemas.microsoft.com/office/powerpoint/2010/main" val="386458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b="1" kern="1200">
          <a:solidFill>
            <a:srgbClr val="AE0B2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nastasiadanilov.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iza.org/person/790/dirk-sliwk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538B06-0B27-486A-81F6-5B8BEA647D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489491"/>
          </a:xfrm>
          <a:prstGeom prst="rect">
            <a:avLst/>
          </a:prstGeom>
        </p:spPr>
      </p:pic>
      <p:sp>
        <p:nvSpPr>
          <p:cNvPr id="2" name="标题 1">
            <a:extLst>
              <a:ext uri="{FF2B5EF4-FFF2-40B4-BE49-F238E27FC236}">
                <a16:creationId xmlns:a16="http://schemas.microsoft.com/office/drawing/2014/main" id="{C399F747-EBEA-4CD8-BEFC-E563D56A3BD2}"/>
              </a:ext>
            </a:extLst>
          </p:cNvPr>
          <p:cNvSpPr>
            <a:spLocks noGrp="1"/>
          </p:cNvSpPr>
          <p:nvPr>
            <p:ph type="ctrTitle"/>
          </p:nvPr>
        </p:nvSpPr>
        <p:spPr>
          <a:xfrm>
            <a:off x="1163781" y="632547"/>
            <a:ext cx="10030691" cy="2743345"/>
          </a:xfrm>
        </p:spPr>
        <p:txBody>
          <a:bodyPr>
            <a:noAutofit/>
          </a:bodyPr>
          <a:lstStyle/>
          <a:p>
            <a:br>
              <a:rPr lang="en-US" altLang="zh-CN" sz="4000">
                <a:solidFill>
                  <a:schemeClr val="tx1"/>
                </a:solidFill>
              </a:rPr>
            </a:br>
            <a:r>
              <a:rPr lang="en-US" altLang="zh-CN" sz="4000">
                <a:solidFill>
                  <a:schemeClr val="tx1"/>
                </a:solidFill>
              </a:rPr>
              <a:t>Can Contracts Signal Social Norms?</a:t>
            </a:r>
            <a:br>
              <a:rPr lang="en-US" altLang="zh-CN" sz="4000">
                <a:solidFill>
                  <a:schemeClr val="tx1"/>
                </a:solidFill>
              </a:rPr>
            </a:br>
            <a:r>
              <a:rPr lang="en-US" altLang="zh-CN" sz="4000">
                <a:solidFill>
                  <a:schemeClr val="tx1"/>
                </a:solidFill>
              </a:rPr>
              <a:t> </a:t>
            </a:r>
            <a:br>
              <a:rPr lang="en-US" altLang="zh-CN" sz="4000">
                <a:solidFill>
                  <a:schemeClr val="tx1"/>
                </a:solidFill>
              </a:rPr>
            </a:br>
            <a:r>
              <a:rPr lang="en-US" altLang="zh-CN" sz="4000">
                <a:solidFill>
                  <a:schemeClr val="tx1"/>
                </a:solidFill>
              </a:rPr>
              <a:t>Experimental Evidence</a:t>
            </a:r>
            <a:endParaRPr lang="zh-CN" altLang="en-US" sz="4000">
              <a:solidFill>
                <a:schemeClr val="tx1"/>
              </a:solidFill>
            </a:endParaRPr>
          </a:p>
        </p:txBody>
      </p:sp>
      <p:sp>
        <p:nvSpPr>
          <p:cNvPr id="3" name="副标题 2">
            <a:extLst>
              <a:ext uri="{FF2B5EF4-FFF2-40B4-BE49-F238E27FC236}">
                <a16:creationId xmlns:a16="http://schemas.microsoft.com/office/drawing/2014/main" id="{34807EEA-A555-4137-B04B-75EEC95BA122}"/>
              </a:ext>
            </a:extLst>
          </p:cNvPr>
          <p:cNvSpPr>
            <a:spLocks noGrp="1"/>
          </p:cNvSpPr>
          <p:nvPr>
            <p:ph type="subTitle" idx="1"/>
          </p:nvPr>
        </p:nvSpPr>
        <p:spPr>
          <a:xfrm>
            <a:off x="1607126" y="3505689"/>
            <a:ext cx="9144000" cy="1655762"/>
          </a:xfrm>
        </p:spPr>
        <p:txBody>
          <a:bodyPr/>
          <a:lstStyle/>
          <a:p>
            <a:r>
              <a:rPr lang="en-US" altLang="zh-CN"/>
              <a:t>Anastasia Danilov and Dirk Sliwka</a:t>
            </a:r>
          </a:p>
          <a:p>
            <a:r>
              <a:rPr lang="en-US" altLang="zh-CN" i="1">
                <a:latin typeface="Times New Roman" panose="02020603050405020304" pitchFamily="18" charset="0"/>
                <a:cs typeface="Times New Roman" panose="02020603050405020304" pitchFamily="18" charset="0"/>
              </a:rPr>
              <a:t> Management Science, 2017, 63(2): 459-476.</a:t>
            </a:r>
            <a:r>
              <a:rPr lang="zh-CN" altLang="en-US">
                <a:latin typeface="Times New Roman" panose="02020603050405020304" pitchFamily="18" charset="0"/>
                <a:cs typeface="Times New Roman" panose="02020603050405020304" pitchFamily="18" charset="0"/>
              </a:rPr>
              <a:t>                                                        </a:t>
            </a:r>
          </a:p>
        </p:txBody>
      </p:sp>
      <p:sp>
        <p:nvSpPr>
          <p:cNvPr id="5" name="文本框 4">
            <a:extLst>
              <a:ext uri="{FF2B5EF4-FFF2-40B4-BE49-F238E27FC236}">
                <a16:creationId xmlns:a16="http://schemas.microsoft.com/office/drawing/2014/main" id="{0C197372-E6F5-4197-83C0-CFF16E7DA9BC}"/>
              </a:ext>
            </a:extLst>
          </p:cNvPr>
          <p:cNvSpPr txBox="1"/>
          <p:nvPr/>
        </p:nvSpPr>
        <p:spPr>
          <a:xfrm>
            <a:off x="9633098" y="5518298"/>
            <a:ext cx="2232837" cy="369332"/>
          </a:xfrm>
          <a:prstGeom prst="rect">
            <a:avLst/>
          </a:prstGeom>
          <a:noFill/>
        </p:spPr>
        <p:txBody>
          <a:bodyPr wrap="square" rtlCol="0">
            <a:spAutoFit/>
          </a:bodyPr>
          <a:lstStyle/>
          <a:p>
            <a:r>
              <a:rPr lang="en-US" altLang="zh-CN">
                <a:latin typeface="+mj-ea"/>
                <a:ea typeface="+mj-ea"/>
              </a:rPr>
              <a:t>Reporter : </a:t>
            </a:r>
            <a:r>
              <a:rPr lang="zh-CN" altLang="en-US">
                <a:latin typeface="+mj-ea"/>
                <a:ea typeface="+mj-ea"/>
              </a:rPr>
              <a:t>孙凤飞</a:t>
            </a:r>
          </a:p>
        </p:txBody>
      </p:sp>
    </p:spTree>
    <p:extLst>
      <p:ext uri="{BB962C8B-B14F-4D97-AF65-F5344CB8AC3E}">
        <p14:creationId xmlns:p14="http://schemas.microsoft.com/office/powerpoint/2010/main" val="128745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Baseline Design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r>
              <a:rPr lang="en-US" altLang="zh-CN"/>
              <a:t>Strategy method</a:t>
            </a:r>
          </a:p>
          <a:p>
            <a:r>
              <a:rPr lang="en-US" altLang="zh-CN"/>
              <a:t>One-shot principal-agent game</a:t>
            </a:r>
          </a:p>
          <a:p>
            <a:r>
              <a:rPr lang="en-US" altLang="zh-CN"/>
              <a:t>Endowment:</a:t>
            </a:r>
            <a:r>
              <a:rPr lang="zh-CN" altLang="en-US"/>
              <a:t> </a:t>
            </a:r>
            <a:r>
              <a:rPr lang="en-US" altLang="zh-CN"/>
              <a:t>6 Euro </a:t>
            </a:r>
          </a:p>
          <a:p>
            <a:r>
              <a:rPr lang="en-US" altLang="zh-CN"/>
              <a:t>Randomly matched in pairs</a:t>
            </a:r>
          </a:p>
          <a:p>
            <a:pPr lvl="1">
              <a:lnSpc>
                <a:spcPct val="150000"/>
              </a:lnSpc>
            </a:pPr>
            <a:r>
              <a:rPr lang="en-US" altLang="zh-CN"/>
              <a:t>Principal (employer) </a:t>
            </a:r>
          </a:p>
          <a:p>
            <a:pPr lvl="1">
              <a:lnSpc>
                <a:spcPct val="150000"/>
              </a:lnSpc>
            </a:pPr>
            <a:r>
              <a:rPr lang="en-US" altLang="zh-CN"/>
              <a:t>Agent (employee)</a:t>
            </a:r>
          </a:p>
          <a:p>
            <a:endParaRPr lang="en-US" altLang="zh-CN"/>
          </a:p>
          <a:p>
            <a:endParaRPr lang="en-US" altLang="zh-CN"/>
          </a:p>
          <a:p>
            <a:pPr lvl="1"/>
            <a:endParaRPr lang="en-US" altLang="zh-CN"/>
          </a:p>
          <a:p>
            <a:pPr lvl="1"/>
            <a:endParaRPr lang="en-US" altLang="zh-CN"/>
          </a:p>
          <a:p>
            <a:pPr lvl="1"/>
            <a:endParaRPr lang="en-US" altLang="zh-CN"/>
          </a:p>
        </p:txBody>
      </p:sp>
    </p:spTree>
    <p:extLst>
      <p:ext uri="{BB962C8B-B14F-4D97-AF65-F5344CB8AC3E}">
        <p14:creationId xmlns:p14="http://schemas.microsoft.com/office/powerpoint/2010/main" val="272643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Baseline Design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r>
              <a:rPr lang="zh-CN" altLang="en-US"/>
              <a:t>雇主选择激励机制</a:t>
            </a:r>
            <a:endParaRPr lang="en-US" altLang="zh-CN"/>
          </a:p>
          <a:p>
            <a:pPr lvl="1">
              <a:lnSpc>
                <a:spcPct val="150000"/>
              </a:lnSpc>
            </a:pPr>
            <a:r>
              <a:rPr lang="en-US" altLang="zh-CN"/>
              <a:t>Fixed wage (</a:t>
            </a:r>
            <a:r>
              <a:rPr lang="en-US" altLang="zh-CN" i="1">
                <a:latin typeface="Times New Roman" panose="02020603050405020304" pitchFamily="18" charset="0"/>
                <a:cs typeface="Times New Roman" panose="02020603050405020304" pitchFamily="18" charset="0"/>
              </a:rPr>
              <a:t>trust compensation</a:t>
            </a:r>
            <a:r>
              <a:rPr lang="en-US" altLang="zh-CN"/>
              <a:t>) </a:t>
            </a:r>
          </a:p>
          <a:p>
            <a:pPr lvl="1">
              <a:lnSpc>
                <a:spcPct val="150000"/>
              </a:lnSpc>
            </a:pPr>
            <a:r>
              <a:rPr lang="en-US" altLang="zh-CN"/>
              <a:t>Performance-contingent pay (</a:t>
            </a:r>
            <a:r>
              <a:rPr lang="en-US" altLang="zh-CN" i="1">
                <a:latin typeface="Times New Roman" panose="02020603050405020304" pitchFamily="18" charset="0"/>
                <a:cs typeface="Times New Roman" panose="02020603050405020304" pitchFamily="18" charset="0"/>
              </a:rPr>
              <a:t>contingent conpensation</a:t>
            </a:r>
            <a:r>
              <a:rPr lang="en-US" altLang="zh-CN"/>
              <a:t>)</a:t>
            </a:r>
          </a:p>
          <a:p>
            <a:pPr marL="457200" lvl="1" indent="0">
              <a:buNone/>
            </a:pPr>
            <a:endParaRPr lang="en-US" altLang="zh-CN"/>
          </a:p>
          <a:p>
            <a:r>
              <a:rPr lang="zh-CN" altLang="en-US"/>
              <a:t>雇员选择努力程度</a:t>
            </a:r>
            <a:endParaRPr lang="en-US" altLang="zh-CN"/>
          </a:p>
          <a:p>
            <a:pPr lvl="1"/>
            <a:r>
              <a:rPr lang="en-US" altLang="zh-CN"/>
              <a:t>Effort level : e between 0 and 100</a:t>
            </a:r>
          </a:p>
          <a:p>
            <a:pPr lvl="1"/>
            <a:r>
              <a:rPr lang="en-US" altLang="zh-CN"/>
              <a:t>Private costs</a:t>
            </a:r>
          </a:p>
          <a:p>
            <a:pPr lvl="1"/>
            <a:endParaRPr lang="en-US" altLang="zh-CN"/>
          </a:p>
          <a:p>
            <a:endParaRPr lang="en-US" altLang="zh-CN"/>
          </a:p>
          <a:p>
            <a:pPr lvl="1"/>
            <a:endParaRPr lang="en-US" altLang="zh-CN"/>
          </a:p>
          <a:p>
            <a:pPr lvl="1"/>
            <a:endParaRPr lang="en-US" altLang="zh-CN"/>
          </a:p>
          <a:p>
            <a:pPr lvl="1"/>
            <a:endParaRPr lang="en-US" altLang="zh-CN"/>
          </a:p>
          <a:p>
            <a:pPr lvl="1"/>
            <a:endParaRPr lang="en-US" altLang="zh-CN"/>
          </a:p>
        </p:txBody>
      </p:sp>
      <p:pic>
        <p:nvPicPr>
          <p:cNvPr id="5" name="图片 4">
            <a:extLst>
              <a:ext uri="{FF2B5EF4-FFF2-40B4-BE49-F238E27FC236}">
                <a16:creationId xmlns:a16="http://schemas.microsoft.com/office/drawing/2014/main" id="{BB286A1E-BDC0-4427-9A80-AE142AA6DAD4}"/>
              </a:ext>
            </a:extLst>
          </p:cNvPr>
          <p:cNvPicPr>
            <a:picLocks noChangeAspect="1"/>
          </p:cNvPicPr>
          <p:nvPr/>
        </p:nvPicPr>
        <p:blipFill>
          <a:blip r:embed="rId2"/>
          <a:stretch>
            <a:fillRect/>
          </a:stretch>
        </p:blipFill>
        <p:spPr>
          <a:xfrm>
            <a:off x="3517861" y="4765831"/>
            <a:ext cx="1498677" cy="406421"/>
          </a:xfrm>
          <a:prstGeom prst="rect">
            <a:avLst/>
          </a:prstGeom>
        </p:spPr>
      </p:pic>
    </p:spTree>
    <p:extLst>
      <p:ext uri="{BB962C8B-B14F-4D97-AF65-F5344CB8AC3E}">
        <p14:creationId xmlns:p14="http://schemas.microsoft.com/office/powerpoint/2010/main" val="144789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Baseline Design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lnSpcReduction="10000"/>
          </a:bodyPr>
          <a:lstStyle/>
          <a:p>
            <a:r>
              <a:rPr lang="zh-CN" altLang="en-US"/>
              <a:t>收益矩阵</a:t>
            </a:r>
            <a:endParaRPr lang="en-US" altLang="zh-CN"/>
          </a:p>
          <a:p>
            <a:endParaRPr lang="en-US" altLang="zh-CN"/>
          </a:p>
          <a:p>
            <a:pPr lvl="1"/>
            <a:endParaRPr lang="en-US" altLang="zh-CN"/>
          </a:p>
          <a:p>
            <a:endParaRPr lang="en-US" altLang="zh-CN"/>
          </a:p>
          <a:p>
            <a:pPr marL="457200" lvl="1" indent="0">
              <a:buNone/>
            </a:pPr>
            <a:endParaRPr lang="en-US" altLang="zh-CN"/>
          </a:p>
          <a:p>
            <a:r>
              <a:rPr lang="zh-CN" altLang="en-US"/>
              <a:t>均衡解</a:t>
            </a:r>
            <a:endParaRPr lang="en-US" altLang="zh-CN"/>
          </a:p>
          <a:p>
            <a:pPr lvl="1"/>
            <a:r>
              <a:rPr lang="en-US" altLang="zh-CN"/>
              <a:t>Second - best effort:</a:t>
            </a:r>
          </a:p>
          <a:p>
            <a:pPr lvl="2"/>
            <a:r>
              <a:rPr lang="en-US" altLang="zh-CN"/>
              <a:t>Trust pay: 0</a:t>
            </a:r>
          </a:p>
          <a:p>
            <a:pPr lvl="2"/>
            <a:r>
              <a:rPr lang="en-US" altLang="zh-CN"/>
              <a:t>Contingent pay:30</a:t>
            </a:r>
          </a:p>
          <a:p>
            <a:pPr lvl="1"/>
            <a:r>
              <a:rPr lang="en-US" altLang="zh-CN"/>
              <a:t>First – best effort:</a:t>
            </a:r>
          </a:p>
          <a:p>
            <a:pPr lvl="2"/>
            <a:r>
              <a:rPr lang="en-US" altLang="zh-CN"/>
              <a:t>Both :72</a:t>
            </a:r>
          </a:p>
          <a:p>
            <a:pPr lvl="1"/>
            <a:endParaRPr lang="en-US" altLang="zh-CN"/>
          </a:p>
          <a:p>
            <a:pPr lvl="1"/>
            <a:endParaRPr lang="en-US" altLang="zh-CN"/>
          </a:p>
        </p:txBody>
      </p:sp>
      <p:pic>
        <p:nvPicPr>
          <p:cNvPr id="8" name="图片 7">
            <a:extLst>
              <a:ext uri="{FF2B5EF4-FFF2-40B4-BE49-F238E27FC236}">
                <a16:creationId xmlns:a16="http://schemas.microsoft.com/office/drawing/2014/main" id="{E116730E-7A82-4048-9347-79FDB90D24E8}"/>
              </a:ext>
            </a:extLst>
          </p:cNvPr>
          <p:cNvPicPr>
            <a:picLocks noChangeAspect="1"/>
          </p:cNvPicPr>
          <p:nvPr/>
        </p:nvPicPr>
        <p:blipFill>
          <a:blip r:embed="rId2"/>
          <a:stretch>
            <a:fillRect/>
          </a:stretch>
        </p:blipFill>
        <p:spPr>
          <a:xfrm>
            <a:off x="838199" y="2370367"/>
            <a:ext cx="9878430" cy="1507094"/>
          </a:xfrm>
          <a:prstGeom prst="rect">
            <a:avLst/>
          </a:prstGeom>
        </p:spPr>
      </p:pic>
      <p:cxnSp>
        <p:nvCxnSpPr>
          <p:cNvPr id="5" name="连接符: 肘形 4">
            <a:extLst>
              <a:ext uri="{FF2B5EF4-FFF2-40B4-BE49-F238E27FC236}">
                <a16:creationId xmlns:a16="http://schemas.microsoft.com/office/drawing/2014/main" id="{76607AA2-6EFF-4200-99B2-F25CBEAC0AD7}"/>
              </a:ext>
            </a:extLst>
          </p:cNvPr>
          <p:cNvCxnSpPr>
            <a:cxnSpLocks/>
          </p:cNvCxnSpPr>
          <p:nvPr/>
        </p:nvCxnSpPr>
        <p:spPr>
          <a:xfrm>
            <a:off x="7094483" y="3429000"/>
            <a:ext cx="1481958" cy="375745"/>
          </a:xfrm>
          <a:prstGeom prst="bentConnector3">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9805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Baseline Design  </a:t>
            </a:r>
            <a:endParaRPr lang="zh-CN" altLang="en-US"/>
          </a:p>
        </p:txBody>
      </p:sp>
      <p:sp>
        <p:nvSpPr>
          <p:cNvPr id="3" name="内容占位符 2">
            <a:extLst>
              <a:ext uri="{FF2B5EF4-FFF2-40B4-BE49-F238E27FC236}">
                <a16:creationId xmlns:a16="http://schemas.microsoft.com/office/drawing/2014/main" id="{E1A1783C-BEDD-490C-BC17-3D490F2CFEEE}"/>
              </a:ext>
            </a:extLst>
          </p:cNvPr>
          <p:cNvSpPr>
            <a:spLocks noGrp="1"/>
          </p:cNvSpPr>
          <p:nvPr>
            <p:ph idx="1"/>
          </p:nvPr>
        </p:nvSpPr>
        <p:spPr>
          <a:xfrm>
            <a:off x="838200" y="1825625"/>
            <a:ext cx="10515600" cy="4516182"/>
          </a:xfrm>
        </p:spPr>
        <p:txBody>
          <a:bodyPr>
            <a:normAutofit/>
          </a:bodyPr>
          <a:lstStyle/>
          <a:p>
            <a:r>
              <a:rPr lang="en-US" altLang="zh-CN"/>
              <a:t>Treatment variation</a:t>
            </a:r>
          </a:p>
          <a:p>
            <a:pPr lvl="1"/>
            <a:r>
              <a:rPr lang="en-US" altLang="zh-CN"/>
              <a:t>Baseline treatment </a:t>
            </a:r>
          </a:p>
          <a:p>
            <a:pPr lvl="1"/>
            <a:r>
              <a:rPr lang="en-US" altLang="zh-CN"/>
              <a:t>Norms treatment</a:t>
            </a:r>
          </a:p>
          <a:p>
            <a:pPr lvl="1"/>
            <a:endParaRPr lang="en-US" altLang="zh-CN"/>
          </a:p>
          <a:p>
            <a:pPr lvl="1"/>
            <a:endParaRPr lang="en-US" altLang="zh-CN"/>
          </a:p>
          <a:p>
            <a:pPr lvl="1"/>
            <a:endParaRPr lang="en-US" altLang="zh-CN"/>
          </a:p>
          <a:p>
            <a:pPr lvl="1"/>
            <a:endParaRPr lang="en-US" altLang="zh-CN"/>
          </a:p>
        </p:txBody>
      </p:sp>
      <p:pic>
        <p:nvPicPr>
          <p:cNvPr id="6" name="图片 5">
            <a:extLst>
              <a:ext uri="{FF2B5EF4-FFF2-40B4-BE49-F238E27FC236}">
                <a16:creationId xmlns:a16="http://schemas.microsoft.com/office/drawing/2014/main" id="{A47B7C5D-781A-4B19-988C-44F593DA9405}"/>
              </a:ext>
            </a:extLst>
          </p:cNvPr>
          <p:cNvPicPr>
            <a:picLocks noChangeAspect="1"/>
          </p:cNvPicPr>
          <p:nvPr/>
        </p:nvPicPr>
        <p:blipFill>
          <a:blip r:embed="rId2"/>
          <a:stretch>
            <a:fillRect/>
          </a:stretch>
        </p:blipFill>
        <p:spPr>
          <a:xfrm>
            <a:off x="105104" y="3434316"/>
            <a:ext cx="5257801" cy="2222614"/>
          </a:xfrm>
          <a:prstGeom prst="rect">
            <a:avLst/>
          </a:prstGeom>
        </p:spPr>
      </p:pic>
      <p:pic>
        <p:nvPicPr>
          <p:cNvPr id="9" name="图片 8">
            <a:extLst>
              <a:ext uri="{FF2B5EF4-FFF2-40B4-BE49-F238E27FC236}">
                <a16:creationId xmlns:a16="http://schemas.microsoft.com/office/drawing/2014/main" id="{B5461D4B-3BFB-44C8-A6EE-FE87509F4871}"/>
              </a:ext>
            </a:extLst>
          </p:cNvPr>
          <p:cNvPicPr>
            <a:picLocks noChangeAspect="1"/>
          </p:cNvPicPr>
          <p:nvPr/>
        </p:nvPicPr>
        <p:blipFill>
          <a:blip r:embed="rId3"/>
          <a:stretch>
            <a:fillRect/>
          </a:stretch>
        </p:blipFill>
        <p:spPr>
          <a:xfrm>
            <a:off x="5257801" y="3434316"/>
            <a:ext cx="6926699" cy="2222614"/>
          </a:xfrm>
          <a:prstGeom prst="rect">
            <a:avLst/>
          </a:prstGeom>
        </p:spPr>
      </p:pic>
    </p:spTree>
    <p:extLst>
      <p:ext uri="{BB962C8B-B14F-4D97-AF65-F5344CB8AC3E}">
        <p14:creationId xmlns:p14="http://schemas.microsoft.com/office/powerpoint/2010/main" val="278576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Extended Design  </a:t>
            </a:r>
            <a:endParaRPr lang="zh-CN" altLang="en-US"/>
          </a:p>
        </p:txBody>
      </p:sp>
      <p:sp>
        <p:nvSpPr>
          <p:cNvPr id="6" name="内容占位符 5">
            <a:extLst>
              <a:ext uri="{FF2B5EF4-FFF2-40B4-BE49-F238E27FC236}">
                <a16:creationId xmlns:a16="http://schemas.microsoft.com/office/drawing/2014/main" id="{CF3DBDF4-7B3F-419B-95FB-E0CE1DADD8F2}"/>
              </a:ext>
            </a:extLst>
          </p:cNvPr>
          <p:cNvSpPr>
            <a:spLocks noGrp="1"/>
          </p:cNvSpPr>
          <p:nvPr>
            <p:ph idx="1"/>
          </p:nvPr>
        </p:nvSpPr>
        <p:spPr>
          <a:xfrm>
            <a:off x="838199" y="1480238"/>
            <a:ext cx="10968790" cy="4351338"/>
          </a:xfrm>
        </p:spPr>
        <p:txBody>
          <a:bodyPr/>
          <a:lstStyle/>
          <a:p>
            <a:r>
              <a:rPr lang="en-US" altLang="zh-CN"/>
              <a:t>2X2 </a:t>
            </a:r>
            <a:r>
              <a:rPr lang="zh-CN" altLang="en-US"/>
              <a:t>组间设计</a:t>
            </a:r>
            <a:endParaRPr lang="en-US" altLang="zh-CN"/>
          </a:p>
          <a:p>
            <a:pPr lvl="8"/>
            <a:endParaRPr lang="en-US" altLang="zh-CN" sz="500"/>
          </a:p>
          <a:p>
            <a:pPr lvl="1"/>
            <a:r>
              <a:rPr lang="en-US" altLang="zh-CN"/>
              <a:t>Costly treatment : additional costs of €2 when choosing the performance-contingent compensation, and the agents are aware of this information</a:t>
            </a:r>
            <a:endParaRPr lang="zh-CN" altLang="en-US"/>
          </a:p>
        </p:txBody>
      </p:sp>
      <p:pic>
        <p:nvPicPr>
          <p:cNvPr id="10" name="图片 9">
            <a:extLst>
              <a:ext uri="{FF2B5EF4-FFF2-40B4-BE49-F238E27FC236}">
                <a16:creationId xmlns:a16="http://schemas.microsoft.com/office/drawing/2014/main" id="{C9B39AB1-7447-4336-8AB5-B1D2418135C7}"/>
              </a:ext>
            </a:extLst>
          </p:cNvPr>
          <p:cNvPicPr>
            <a:picLocks noChangeAspect="1"/>
          </p:cNvPicPr>
          <p:nvPr/>
        </p:nvPicPr>
        <p:blipFill>
          <a:blip r:embed="rId2"/>
          <a:stretch>
            <a:fillRect/>
          </a:stretch>
        </p:blipFill>
        <p:spPr>
          <a:xfrm>
            <a:off x="465482" y="3172327"/>
            <a:ext cx="11714224" cy="1851212"/>
          </a:xfrm>
          <a:prstGeom prst="rect">
            <a:avLst/>
          </a:prstGeom>
        </p:spPr>
      </p:pic>
    </p:spTree>
    <p:extLst>
      <p:ext uri="{BB962C8B-B14F-4D97-AF65-F5344CB8AC3E}">
        <p14:creationId xmlns:p14="http://schemas.microsoft.com/office/powerpoint/2010/main" val="410399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D42DC-23A1-4F8E-A974-AF8423CE335E}"/>
              </a:ext>
            </a:extLst>
          </p:cNvPr>
          <p:cNvSpPr>
            <a:spLocks noGrp="1"/>
          </p:cNvSpPr>
          <p:nvPr>
            <p:ph type="title"/>
          </p:nvPr>
        </p:nvSpPr>
        <p:spPr/>
        <p:txBody>
          <a:bodyPr/>
          <a:lstStyle/>
          <a:p>
            <a:r>
              <a:rPr lang="en-US" altLang="zh-CN"/>
              <a:t>Experiment · Procedure</a:t>
            </a:r>
            <a:endParaRPr lang="zh-CN" altLang="en-US"/>
          </a:p>
        </p:txBody>
      </p:sp>
      <p:sp>
        <p:nvSpPr>
          <p:cNvPr id="6" name="内容占位符 5">
            <a:extLst>
              <a:ext uri="{FF2B5EF4-FFF2-40B4-BE49-F238E27FC236}">
                <a16:creationId xmlns:a16="http://schemas.microsoft.com/office/drawing/2014/main" id="{CF3DBDF4-7B3F-419B-95FB-E0CE1DADD8F2}"/>
              </a:ext>
            </a:extLst>
          </p:cNvPr>
          <p:cNvSpPr>
            <a:spLocks noGrp="1"/>
          </p:cNvSpPr>
          <p:nvPr>
            <p:ph idx="1"/>
          </p:nvPr>
        </p:nvSpPr>
        <p:spPr>
          <a:xfrm>
            <a:off x="838199" y="1480238"/>
            <a:ext cx="10968790" cy="4351338"/>
          </a:xfrm>
        </p:spPr>
        <p:txBody>
          <a:bodyPr/>
          <a:lstStyle/>
          <a:p>
            <a:r>
              <a:rPr lang="en-US" altLang="zh-CN"/>
              <a:t>25 sessions with 20 to 32 subjects each, 691 participants in total </a:t>
            </a:r>
          </a:p>
          <a:p>
            <a:pPr lvl="1"/>
            <a:r>
              <a:rPr lang="en-US" altLang="zh-CN"/>
              <a:t> A short quiz on the structure of the experiment and the computation of payoffs</a:t>
            </a:r>
          </a:p>
          <a:p>
            <a:pPr lvl="1"/>
            <a:r>
              <a:rPr lang="en-US" altLang="zh-CN"/>
              <a:t>Decision stage</a:t>
            </a:r>
          </a:p>
          <a:p>
            <a:pPr lvl="1"/>
            <a:r>
              <a:rPr lang="en-US" altLang="zh-CN"/>
              <a:t> anonymous and no communication was permitted</a:t>
            </a:r>
          </a:p>
          <a:p>
            <a:r>
              <a:rPr lang="en-US" altLang="zh-CN"/>
              <a:t>the Laboratory for Experimental Research of the University of Cologne</a:t>
            </a:r>
          </a:p>
          <a:p>
            <a:r>
              <a:rPr lang="en-US" altLang="zh-CN"/>
              <a:t>zTree (Fischbacher, 2007)</a:t>
            </a:r>
          </a:p>
          <a:p>
            <a:r>
              <a:rPr lang="zh-CN" altLang="en-US"/>
              <a:t>€</a:t>
            </a:r>
            <a:r>
              <a:rPr lang="en-US" altLang="zh-CN"/>
              <a:t>12.55 earnings on average</a:t>
            </a:r>
            <a:endParaRPr lang="zh-CN" altLang="en-US"/>
          </a:p>
        </p:txBody>
      </p:sp>
    </p:spTree>
    <p:extLst>
      <p:ext uri="{BB962C8B-B14F-4D97-AF65-F5344CB8AC3E}">
        <p14:creationId xmlns:p14="http://schemas.microsoft.com/office/powerpoint/2010/main" val="27918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E626B-30E3-4E16-AB58-566CC2ADD79C}"/>
              </a:ext>
            </a:extLst>
          </p:cNvPr>
          <p:cNvSpPr>
            <a:spLocks noGrp="1"/>
          </p:cNvSpPr>
          <p:nvPr>
            <p:ph type="title"/>
          </p:nvPr>
        </p:nvSpPr>
        <p:spPr/>
        <p:txBody>
          <a:bodyPr/>
          <a:lstStyle/>
          <a:p>
            <a:r>
              <a:rPr lang="en-US" altLang="zh-CN"/>
              <a:t>PART 3: Results &amp; Mechanism</a:t>
            </a:r>
            <a:endParaRPr lang="zh-CN" altLang="en-US"/>
          </a:p>
        </p:txBody>
      </p:sp>
      <p:sp>
        <p:nvSpPr>
          <p:cNvPr id="3" name="文本占位符 2">
            <a:extLst>
              <a:ext uri="{FF2B5EF4-FFF2-40B4-BE49-F238E27FC236}">
                <a16:creationId xmlns:a16="http://schemas.microsoft.com/office/drawing/2014/main" id="{E84D5815-031C-4F79-91B6-37A830A48806}"/>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altLang="zh-CN" sz="3200" b="1"/>
              <a:t>Efforts level </a:t>
            </a:r>
          </a:p>
          <a:p>
            <a:pPr marL="342900" indent="-342900">
              <a:buFont typeface="Arial" panose="020B0604020202020204" pitchFamily="34" charset="0"/>
              <a:buChar char="•"/>
            </a:pPr>
            <a:r>
              <a:rPr lang="en-US" altLang="zh-CN" sz="3200" b="1"/>
              <a:t>Efforts distribution</a:t>
            </a:r>
          </a:p>
          <a:p>
            <a:pPr marL="342900" indent="-342900">
              <a:buFont typeface="Arial" panose="020B0604020202020204" pitchFamily="34" charset="0"/>
              <a:buChar char="•"/>
            </a:pPr>
            <a:r>
              <a:rPr lang="en-US" altLang="zh-CN" sz="3200" b="1"/>
              <a:t>Three premises</a:t>
            </a:r>
          </a:p>
        </p:txBody>
      </p:sp>
    </p:spTree>
    <p:extLst>
      <p:ext uri="{BB962C8B-B14F-4D97-AF65-F5344CB8AC3E}">
        <p14:creationId xmlns:p14="http://schemas.microsoft.com/office/powerpoint/2010/main" val="343810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Efforts Level</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AD0C9F8C-8D8F-4563-96A5-B471D14A3A01}"/>
              </a:ext>
            </a:extLst>
          </p:cNvPr>
          <p:cNvPicPr>
            <a:picLocks noChangeAspect="1"/>
          </p:cNvPicPr>
          <p:nvPr/>
        </p:nvPicPr>
        <p:blipFill>
          <a:blip r:embed="rId2"/>
          <a:stretch>
            <a:fillRect/>
          </a:stretch>
        </p:blipFill>
        <p:spPr>
          <a:xfrm>
            <a:off x="1976216" y="1449293"/>
            <a:ext cx="8239568" cy="4696325"/>
          </a:xfrm>
          <a:prstGeom prst="rect">
            <a:avLst/>
          </a:prstGeom>
        </p:spPr>
      </p:pic>
      <p:cxnSp>
        <p:nvCxnSpPr>
          <p:cNvPr id="8" name="直接箭头连接符 7">
            <a:extLst>
              <a:ext uri="{FF2B5EF4-FFF2-40B4-BE49-F238E27FC236}">
                <a16:creationId xmlns:a16="http://schemas.microsoft.com/office/drawing/2014/main" id="{B787A2C0-9F59-4235-ACFD-FF488381951E}"/>
              </a:ext>
            </a:extLst>
          </p:cNvPr>
          <p:cNvCxnSpPr>
            <a:cxnSpLocks/>
          </p:cNvCxnSpPr>
          <p:nvPr/>
        </p:nvCxnSpPr>
        <p:spPr>
          <a:xfrm flipV="1">
            <a:off x="2871537" y="2418348"/>
            <a:ext cx="513348" cy="405063"/>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a16="http://schemas.microsoft.com/office/drawing/2014/main" id="{7A0FA89A-99EC-4611-8DB9-7039B963A468}"/>
              </a:ext>
            </a:extLst>
          </p:cNvPr>
          <p:cNvCxnSpPr/>
          <p:nvPr/>
        </p:nvCxnSpPr>
        <p:spPr>
          <a:xfrm flipV="1">
            <a:off x="6633410" y="2418348"/>
            <a:ext cx="577516" cy="581526"/>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455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Efforts Level</a:t>
            </a:r>
            <a:endParaRPr lang="zh-CN" altLang="en-US"/>
          </a:p>
        </p:txBody>
      </p:sp>
      <p:pic>
        <p:nvPicPr>
          <p:cNvPr id="5" name="图片 4">
            <a:extLst>
              <a:ext uri="{FF2B5EF4-FFF2-40B4-BE49-F238E27FC236}">
                <a16:creationId xmlns:a16="http://schemas.microsoft.com/office/drawing/2014/main" id="{941D0BDC-2FB9-4823-A328-42CCABE6470C}"/>
              </a:ext>
            </a:extLst>
          </p:cNvPr>
          <p:cNvPicPr>
            <a:picLocks noChangeAspect="1"/>
          </p:cNvPicPr>
          <p:nvPr/>
        </p:nvPicPr>
        <p:blipFill>
          <a:blip r:embed="rId2"/>
          <a:stretch>
            <a:fillRect/>
          </a:stretch>
        </p:blipFill>
        <p:spPr>
          <a:xfrm>
            <a:off x="3571897" y="1343817"/>
            <a:ext cx="5048204" cy="5020580"/>
          </a:xfrm>
          <a:prstGeom prst="rect">
            <a:avLst/>
          </a:prstGeom>
        </p:spPr>
      </p:pic>
      <p:sp>
        <p:nvSpPr>
          <p:cNvPr id="7" name="椭圆 6">
            <a:extLst>
              <a:ext uri="{FF2B5EF4-FFF2-40B4-BE49-F238E27FC236}">
                <a16:creationId xmlns:a16="http://schemas.microsoft.com/office/drawing/2014/main" id="{24891B1F-728C-46AA-BA5E-11331E3A9344}"/>
              </a:ext>
            </a:extLst>
          </p:cNvPr>
          <p:cNvSpPr/>
          <p:nvPr/>
        </p:nvSpPr>
        <p:spPr>
          <a:xfrm>
            <a:off x="3745632" y="2734056"/>
            <a:ext cx="5270352" cy="4754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007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Results · Efforts Distribution </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6A06413-894E-4D28-AE3B-D5A63DA9ADE8}"/>
              </a:ext>
            </a:extLst>
          </p:cNvPr>
          <p:cNvPicPr>
            <a:picLocks noChangeAspect="1"/>
          </p:cNvPicPr>
          <p:nvPr/>
        </p:nvPicPr>
        <p:blipFill>
          <a:blip r:embed="rId2"/>
          <a:stretch>
            <a:fillRect/>
          </a:stretch>
        </p:blipFill>
        <p:spPr>
          <a:xfrm>
            <a:off x="3041383" y="1328704"/>
            <a:ext cx="6109234" cy="5066194"/>
          </a:xfrm>
          <a:prstGeom prst="rect">
            <a:avLst/>
          </a:prstGeom>
        </p:spPr>
      </p:pic>
      <p:cxnSp>
        <p:nvCxnSpPr>
          <p:cNvPr id="13" name="直接连接符 12">
            <a:extLst>
              <a:ext uri="{FF2B5EF4-FFF2-40B4-BE49-F238E27FC236}">
                <a16:creationId xmlns:a16="http://schemas.microsoft.com/office/drawing/2014/main" id="{FAA3B8A1-A707-4294-B056-5023763324AC}"/>
              </a:ext>
            </a:extLst>
          </p:cNvPr>
          <p:cNvCxnSpPr/>
          <p:nvPr/>
        </p:nvCxnSpPr>
        <p:spPr>
          <a:xfrm>
            <a:off x="3483864" y="3319272"/>
            <a:ext cx="10607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480856F-79B0-466E-99B4-A6BC63D4757D}"/>
              </a:ext>
            </a:extLst>
          </p:cNvPr>
          <p:cNvCxnSpPr/>
          <p:nvPr/>
        </p:nvCxnSpPr>
        <p:spPr>
          <a:xfrm>
            <a:off x="6562344" y="3319272"/>
            <a:ext cx="10607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15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B77D7-E501-46AF-8162-C225315A3395}"/>
              </a:ext>
            </a:extLst>
          </p:cNvPr>
          <p:cNvSpPr>
            <a:spLocks noGrp="1"/>
          </p:cNvSpPr>
          <p:nvPr>
            <p:ph type="title"/>
          </p:nvPr>
        </p:nvSpPr>
        <p:spPr/>
        <p:txBody>
          <a:bodyPr>
            <a:normAutofit/>
          </a:bodyPr>
          <a:lstStyle/>
          <a:p>
            <a:r>
              <a:rPr lang="en-US" altLang="zh-CN" sz="3600"/>
              <a:t>CONTENTS</a:t>
            </a:r>
            <a:endParaRPr lang="zh-CN" altLang="en-US" sz="3600"/>
          </a:p>
        </p:txBody>
      </p:sp>
      <p:sp>
        <p:nvSpPr>
          <p:cNvPr id="3" name="内容占位符 2">
            <a:extLst>
              <a:ext uri="{FF2B5EF4-FFF2-40B4-BE49-F238E27FC236}">
                <a16:creationId xmlns:a16="http://schemas.microsoft.com/office/drawing/2014/main" id="{580F187A-6F1D-45EA-AE21-BAF7FAFEEC57}"/>
              </a:ext>
            </a:extLst>
          </p:cNvPr>
          <p:cNvSpPr>
            <a:spLocks noGrp="1"/>
          </p:cNvSpPr>
          <p:nvPr>
            <p:ph idx="1"/>
          </p:nvPr>
        </p:nvSpPr>
        <p:spPr>
          <a:xfrm>
            <a:off x="827314" y="2079172"/>
            <a:ext cx="10526486" cy="4359049"/>
          </a:xfrm>
        </p:spPr>
        <p:txBody>
          <a:bodyPr/>
          <a:lstStyle/>
          <a:p>
            <a:pPr>
              <a:lnSpc>
                <a:spcPct val="150000"/>
              </a:lnSpc>
            </a:pPr>
            <a:r>
              <a:rPr lang="en-US" altLang="zh-CN"/>
              <a:t>Overall Introduction</a:t>
            </a:r>
            <a:endParaRPr lang="en-US" altLang="zh-CN" dirty="0"/>
          </a:p>
          <a:p>
            <a:pPr>
              <a:lnSpc>
                <a:spcPct val="150000"/>
              </a:lnSpc>
            </a:pPr>
            <a:r>
              <a:rPr lang="en-US" altLang="zh-CN"/>
              <a:t>Experimental Design </a:t>
            </a:r>
            <a:endParaRPr lang="en-US" altLang="zh-CN" dirty="0"/>
          </a:p>
          <a:p>
            <a:pPr>
              <a:lnSpc>
                <a:spcPct val="150000"/>
              </a:lnSpc>
            </a:pPr>
            <a:r>
              <a:rPr lang="en-US" altLang="zh-CN"/>
              <a:t>Results &amp; Mechanism</a:t>
            </a:r>
            <a:endParaRPr lang="en-US" altLang="zh-CN" dirty="0"/>
          </a:p>
          <a:p>
            <a:pPr>
              <a:lnSpc>
                <a:spcPct val="150000"/>
              </a:lnSpc>
            </a:pPr>
            <a:r>
              <a:rPr lang="en-US" altLang="zh-CN"/>
              <a:t>Further Discussion</a:t>
            </a:r>
            <a:endParaRPr lang="zh-CN" altLang="en-US" dirty="0"/>
          </a:p>
        </p:txBody>
      </p:sp>
    </p:spTree>
    <p:extLst>
      <p:ext uri="{BB962C8B-B14F-4D97-AF65-F5344CB8AC3E}">
        <p14:creationId xmlns:p14="http://schemas.microsoft.com/office/powerpoint/2010/main" val="135177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Three Premises</a:t>
            </a:r>
            <a:endParaRPr lang="zh-CN" altLang="en-US"/>
          </a:p>
        </p:txBody>
      </p:sp>
      <p:sp>
        <p:nvSpPr>
          <p:cNvPr id="25" name="矩形 24">
            <a:extLst>
              <a:ext uri="{FF2B5EF4-FFF2-40B4-BE49-F238E27FC236}">
                <a16:creationId xmlns:a16="http://schemas.microsoft.com/office/drawing/2014/main" id="{1EA6C88A-836A-4555-9043-B917B3A7969E}"/>
              </a:ext>
            </a:extLst>
          </p:cNvPr>
          <p:cNvSpPr/>
          <p:nvPr/>
        </p:nvSpPr>
        <p:spPr>
          <a:xfrm>
            <a:off x="838199" y="1961601"/>
            <a:ext cx="2408474"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Information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CCF3630-5531-49B4-AA14-61AD8796700E}"/>
              </a:ext>
            </a:extLst>
          </p:cNvPr>
          <p:cNvSpPr/>
          <p:nvPr/>
        </p:nvSpPr>
        <p:spPr>
          <a:xfrm>
            <a:off x="3460491" y="4545141"/>
            <a:ext cx="2168286"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Principals</a:t>
            </a:r>
          </a:p>
          <a:p>
            <a:r>
              <a:rPr lang="en-US" altLang="zh-CN" b="1" noProof="1">
                <a:latin typeface="微软雅黑" panose="020B0503020204020204" pitchFamily="34" charset="-122"/>
                <a:ea typeface="微软雅黑" panose="020B0503020204020204" pitchFamily="34" charset="-122"/>
              </a:rPr>
              <a:t>Incentives choice</a:t>
            </a:r>
            <a:endParaRPr lang="de-DE" altLang="zh-CN" b="1" noProof="1">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15AA6D9-BCC5-47D9-AB5E-C3A2B0A7486D}"/>
              </a:ext>
            </a:extLst>
          </p:cNvPr>
          <p:cNvSpPr/>
          <p:nvPr/>
        </p:nvSpPr>
        <p:spPr>
          <a:xfrm>
            <a:off x="6202815" y="2075393"/>
            <a:ext cx="2408473"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Beliefs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5D29CF20-CEC1-4AA2-B5A1-2D85B2173CCE}"/>
              </a:ext>
            </a:extLst>
          </p:cNvPr>
          <p:cNvSpPr/>
          <p:nvPr/>
        </p:nvSpPr>
        <p:spPr>
          <a:xfrm>
            <a:off x="9307124" y="4544607"/>
            <a:ext cx="1575881"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Efforts level</a:t>
            </a:r>
            <a:endParaRPr lang="de-DE" altLang="zh-CN" b="1" noProof="1">
              <a:latin typeface="微软雅黑" panose="020B0503020204020204" pitchFamily="34" charset="-122"/>
              <a:ea typeface="微软雅黑" panose="020B0503020204020204" pitchFamily="34" charset="-122"/>
            </a:endParaRPr>
          </a:p>
        </p:txBody>
      </p:sp>
      <p:sp>
        <p:nvSpPr>
          <p:cNvPr id="29" name="Diamond 151">
            <a:extLst>
              <a:ext uri="{FF2B5EF4-FFF2-40B4-BE49-F238E27FC236}">
                <a16:creationId xmlns:a16="http://schemas.microsoft.com/office/drawing/2014/main" id="{F9ECEA45-1DFD-49C0-9BB5-C11B02C37D94}"/>
              </a:ext>
            </a:extLst>
          </p:cNvPr>
          <p:cNvSpPr/>
          <p:nvPr/>
        </p:nvSpPr>
        <p:spPr>
          <a:xfrm>
            <a:off x="1233299" y="2927893"/>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Diamond 152">
            <a:extLst>
              <a:ext uri="{FF2B5EF4-FFF2-40B4-BE49-F238E27FC236}">
                <a16:creationId xmlns:a16="http://schemas.microsoft.com/office/drawing/2014/main" id="{F858D18C-D215-4247-850F-EEFA56AA8276}"/>
              </a:ext>
            </a:extLst>
          </p:cNvPr>
          <p:cNvSpPr/>
          <p:nvPr/>
        </p:nvSpPr>
        <p:spPr>
          <a:xfrm>
            <a:off x="3824590" y="2938395"/>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Diamond 153">
            <a:extLst>
              <a:ext uri="{FF2B5EF4-FFF2-40B4-BE49-F238E27FC236}">
                <a16:creationId xmlns:a16="http://schemas.microsoft.com/office/drawing/2014/main" id="{463AD3B8-0FA3-4C68-9F55-A54917996EC5}"/>
              </a:ext>
            </a:extLst>
          </p:cNvPr>
          <p:cNvSpPr/>
          <p:nvPr/>
        </p:nvSpPr>
        <p:spPr>
          <a:xfrm>
            <a:off x="6565857" y="3040042"/>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Diamond 153">
            <a:extLst>
              <a:ext uri="{FF2B5EF4-FFF2-40B4-BE49-F238E27FC236}">
                <a16:creationId xmlns:a16="http://schemas.microsoft.com/office/drawing/2014/main" id="{D240914A-E649-45CE-BF80-AFC3F8DD3C43}"/>
              </a:ext>
            </a:extLst>
          </p:cNvPr>
          <p:cNvSpPr/>
          <p:nvPr/>
        </p:nvSpPr>
        <p:spPr>
          <a:xfrm>
            <a:off x="9374986" y="3009680"/>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男女小人 893">
            <a:extLst>
              <a:ext uri="{FF2B5EF4-FFF2-40B4-BE49-F238E27FC236}">
                <a16:creationId xmlns:a16="http://schemas.microsoft.com/office/drawing/2014/main" id="{23791629-251A-4BF7-8944-1FD8F3143A83}"/>
              </a:ext>
            </a:extLst>
          </p:cNvPr>
          <p:cNvSpPr>
            <a:spLocks/>
          </p:cNvSpPr>
          <p:nvPr/>
        </p:nvSpPr>
        <p:spPr bwMode="auto">
          <a:xfrm>
            <a:off x="1629165" y="3335280"/>
            <a:ext cx="628768" cy="57566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4" name="人民币 841">
            <a:extLst>
              <a:ext uri="{FF2B5EF4-FFF2-40B4-BE49-F238E27FC236}">
                <a16:creationId xmlns:a16="http://schemas.microsoft.com/office/drawing/2014/main" id="{5C5495A6-49B6-4CC3-9EBB-ABE4DB3A4F10}"/>
              </a:ext>
            </a:extLst>
          </p:cNvPr>
          <p:cNvSpPr>
            <a:spLocks/>
          </p:cNvSpPr>
          <p:nvPr/>
        </p:nvSpPr>
        <p:spPr bwMode="auto">
          <a:xfrm>
            <a:off x="4312228" y="3431168"/>
            <a:ext cx="464813" cy="490282"/>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5" name="Freeform 15">
            <a:extLst>
              <a:ext uri="{FF2B5EF4-FFF2-40B4-BE49-F238E27FC236}">
                <a16:creationId xmlns:a16="http://schemas.microsoft.com/office/drawing/2014/main" id="{D96972B6-AD9F-4647-976C-D63FE4735ADD}"/>
              </a:ext>
            </a:extLst>
          </p:cNvPr>
          <p:cNvSpPr>
            <a:spLocks noEditPoints="1" noChangeArrowheads="1"/>
          </p:cNvSpPr>
          <p:nvPr/>
        </p:nvSpPr>
        <p:spPr bwMode="auto">
          <a:xfrm>
            <a:off x="7069926" y="3456484"/>
            <a:ext cx="432019" cy="516364"/>
          </a:xfrm>
          <a:custGeom>
            <a:avLst/>
            <a:gdLst>
              <a:gd name="T0" fmla="*/ 30 w 852"/>
              <a:gd name="T1" fmla="*/ 924 h 1018"/>
              <a:gd name="T2" fmla="*/ 47 w 852"/>
              <a:gd name="T3" fmla="*/ 984 h 1018"/>
              <a:gd name="T4" fmla="*/ 86 w 852"/>
              <a:gd name="T5" fmla="*/ 1012 h 1018"/>
              <a:gd name="T6" fmla="*/ 139 w 852"/>
              <a:gd name="T7" fmla="*/ 1014 h 1018"/>
              <a:gd name="T8" fmla="*/ 39 w 852"/>
              <a:gd name="T9" fmla="*/ 892 h 1018"/>
              <a:gd name="T10" fmla="*/ 267 w 852"/>
              <a:gd name="T11" fmla="*/ 950 h 1018"/>
              <a:gd name="T12" fmla="*/ 274 w 852"/>
              <a:gd name="T13" fmla="*/ 992 h 1018"/>
              <a:gd name="T14" fmla="*/ 267 w 852"/>
              <a:gd name="T15" fmla="*/ 1005 h 1018"/>
              <a:gd name="T16" fmla="*/ 244 w 852"/>
              <a:gd name="T17" fmla="*/ 1014 h 1018"/>
              <a:gd name="T18" fmla="*/ 15 w 852"/>
              <a:gd name="T19" fmla="*/ 849 h 1018"/>
              <a:gd name="T20" fmla="*/ 0 w 852"/>
              <a:gd name="T21" fmla="*/ 826 h 1018"/>
              <a:gd name="T22" fmla="*/ 5 w 852"/>
              <a:gd name="T23" fmla="*/ 796 h 1018"/>
              <a:gd name="T24" fmla="*/ 20 w 852"/>
              <a:gd name="T25" fmla="*/ 783 h 1018"/>
              <a:gd name="T26" fmla="*/ 45 w 852"/>
              <a:gd name="T27" fmla="*/ 783 h 1018"/>
              <a:gd name="T28" fmla="*/ 722 w 852"/>
              <a:gd name="T29" fmla="*/ 506 h 1018"/>
              <a:gd name="T30" fmla="*/ 722 w 852"/>
              <a:gd name="T31" fmla="*/ 506 h 1018"/>
              <a:gd name="T32" fmla="*/ 124 w 852"/>
              <a:gd name="T33" fmla="*/ 77 h 1018"/>
              <a:gd name="T34" fmla="*/ 417 w 852"/>
              <a:gd name="T35" fmla="*/ 130 h 1018"/>
              <a:gd name="T36" fmla="*/ 417 w 852"/>
              <a:gd name="T37" fmla="*/ 130 h 1018"/>
              <a:gd name="T38" fmla="*/ 777 w 852"/>
              <a:gd name="T39" fmla="*/ 211 h 1018"/>
              <a:gd name="T40" fmla="*/ 581 w 852"/>
              <a:gd name="T41" fmla="*/ 194 h 1018"/>
              <a:gd name="T42" fmla="*/ 581 w 852"/>
              <a:gd name="T43" fmla="*/ 194 h 1018"/>
              <a:gd name="T44" fmla="*/ 318 w 852"/>
              <a:gd name="T45" fmla="*/ 860 h 1018"/>
              <a:gd name="T46" fmla="*/ 327 w 852"/>
              <a:gd name="T47" fmla="*/ 903 h 1018"/>
              <a:gd name="T48" fmla="*/ 318 w 852"/>
              <a:gd name="T49" fmla="*/ 916 h 1018"/>
              <a:gd name="T50" fmla="*/ 295 w 852"/>
              <a:gd name="T51" fmla="*/ 924 h 1018"/>
              <a:gd name="T52" fmla="*/ 69 w 852"/>
              <a:gd name="T53" fmla="*/ 760 h 1018"/>
              <a:gd name="T54" fmla="*/ 54 w 852"/>
              <a:gd name="T55" fmla="*/ 736 h 1018"/>
              <a:gd name="T56" fmla="*/ 58 w 852"/>
              <a:gd name="T57" fmla="*/ 706 h 1018"/>
              <a:gd name="T58" fmla="*/ 73 w 852"/>
              <a:gd name="T59" fmla="*/ 694 h 1018"/>
              <a:gd name="T60" fmla="*/ 99 w 852"/>
              <a:gd name="T61" fmla="*/ 694 h 1018"/>
              <a:gd name="T62" fmla="*/ 521 w 852"/>
              <a:gd name="T63" fmla="*/ 239 h 1018"/>
              <a:gd name="T64" fmla="*/ 449 w 852"/>
              <a:gd name="T65" fmla="*/ 209 h 1018"/>
              <a:gd name="T66" fmla="*/ 353 w 852"/>
              <a:gd name="T67" fmla="*/ 203 h 1018"/>
              <a:gd name="T68" fmla="*/ 263 w 852"/>
              <a:gd name="T69" fmla="*/ 233 h 1018"/>
              <a:gd name="T70" fmla="*/ 195 w 852"/>
              <a:gd name="T71" fmla="*/ 292 h 1018"/>
              <a:gd name="T72" fmla="*/ 163 w 852"/>
              <a:gd name="T73" fmla="*/ 356 h 1018"/>
              <a:gd name="T74" fmla="*/ 154 w 852"/>
              <a:gd name="T75" fmla="*/ 446 h 1018"/>
              <a:gd name="T76" fmla="*/ 163 w 852"/>
              <a:gd name="T77" fmla="*/ 583 h 1018"/>
              <a:gd name="T78" fmla="*/ 141 w 852"/>
              <a:gd name="T79" fmla="*/ 672 h 1018"/>
              <a:gd name="T80" fmla="*/ 363 w 852"/>
              <a:gd name="T81" fmla="*/ 747 h 1018"/>
              <a:gd name="T82" fmla="*/ 440 w 852"/>
              <a:gd name="T83" fmla="*/ 698 h 1018"/>
              <a:gd name="T84" fmla="*/ 562 w 852"/>
              <a:gd name="T85" fmla="*/ 636 h 1018"/>
              <a:gd name="T86" fmla="*/ 626 w 852"/>
              <a:gd name="T87" fmla="*/ 570 h 1018"/>
              <a:gd name="T88" fmla="*/ 649 w 852"/>
              <a:gd name="T89" fmla="*/ 504 h 1018"/>
              <a:gd name="T90" fmla="*/ 649 w 852"/>
              <a:gd name="T91" fmla="*/ 412 h 1018"/>
              <a:gd name="T92" fmla="*/ 613 w 852"/>
              <a:gd name="T93" fmla="*/ 324 h 1018"/>
              <a:gd name="T94" fmla="*/ 542 w 852"/>
              <a:gd name="T95" fmla="*/ 254 h 1018"/>
              <a:gd name="T96" fmla="*/ 229 w 852"/>
              <a:gd name="T97" fmla="*/ 559 h 1018"/>
              <a:gd name="T98" fmla="*/ 227 w 852"/>
              <a:gd name="T99" fmla="*/ 420 h 1018"/>
              <a:gd name="T100" fmla="*/ 256 w 852"/>
              <a:gd name="T101" fmla="*/ 320 h 1018"/>
              <a:gd name="T102" fmla="*/ 331 w 852"/>
              <a:gd name="T103" fmla="*/ 271 h 1018"/>
              <a:gd name="T104" fmla="*/ 466 w 852"/>
              <a:gd name="T105" fmla="*/ 282 h 1018"/>
              <a:gd name="T106" fmla="*/ 335 w 852"/>
              <a:gd name="T107" fmla="*/ 356 h 1018"/>
              <a:gd name="T108" fmla="*/ 284 w 852"/>
              <a:gd name="T109" fmla="*/ 412 h 1018"/>
              <a:gd name="T110" fmla="*/ 229 w 852"/>
              <a:gd name="T111" fmla="*/ 559 h 10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2"/>
              <a:gd name="T169" fmla="*/ 0 h 1018"/>
              <a:gd name="T170" fmla="*/ 852 w 852"/>
              <a:gd name="T171" fmla="*/ 1018 h 10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2" h="1018">
                <a:moveTo>
                  <a:pt x="39" y="892"/>
                </a:moveTo>
                <a:lnTo>
                  <a:pt x="39" y="892"/>
                </a:lnTo>
                <a:lnTo>
                  <a:pt x="32" y="909"/>
                </a:lnTo>
                <a:lnTo>
                  <a:pt x="30" y="924"/>
                </a:lnTo>
                <a:lnTo>
                  <a:pt x="30" y="941"/>
                </a:lnTo>
                <a:lnTo>
                  <a:pt x="32" y="956"/>
                </a:lnTo>
                <a:lnTo>
                  <a:pt x="39" y="971"/>
                </a:lnTo>
                <a:lnTo>
                  <a:pt x="47" y="984"/>
                </a:lnTo>
                <a:lnTo>
                  <a:pt x="60" y="997"/>
                </a:lnTo>
                <a:lnTo>
                  <a:pt x="73" y="1005"/>
                </a:lnTo>
                <a:lnTo>
                  <a:pt x="73" y="1005"/>
                </a:lnTo>
                <a:lnTo>
                  <a:pt x="86" y="1012"/>
                </a:lnTo>
                <a:lnTo>
                  <a:pt x="99" y="1016"/>
                </a:lnTo>
                <a:lnTo>
                  <a:pt x="111" y="1018"/>
                </a:lnTo>
                <a:lnTo>
                  <a:pt x="126" y="1018"/>
                </a:lnTo>
                <a:lnTo>
                  <a:pt x="139" y="1014"/>
                </a:lnTo>
                <a:lnTo>
                  <a:pt x="152" y="1010"/>
                </a:lnTo>
                <a:lnTo>
                  <a:pt x="163" y="1003"/>
                </a:lnTo>
                <a:lnTo>
                  <a:pt x="173" y="997"/>
                </a:lnTo>
                <a:lnTo>
                  <a:pt x="39" y="892"/>
                </a:lnTo>
                <a:lnTo>
                  <a:pt x="39" y="892"/>
                </a:lnTo>
                <a:close/>
                <a:moveTo>
                  <a:pt x="261" y="946"/>
                </a:moveTo>
                <a:lnTo>
                  <a:pt x="261" y="946"/>
                </a:lnTo>
                <a:lnTo>
                  <a:pt x="267" y="950"/>
                </a:lnTo>
                <a:lnTo>
                  <a:pt x="271" y="956"/>
                </a:lnTo>
                <a:lnTo>
                  <a:pt x="276" y="971"/>
                </a:lnTo>
                <a:lnTo>
                  <a:pt x="276" y="984"/>
                </a:lnTo>
                <a:lnTo>
                  <a:pt x="274" y="992"/>
                </a:lnTo>
                <a:lnTo>
                  <a:pt x="271" y="999"/>
                </a:lnTo>
                <a:lnTo>
                  <a:pt x="271" y="999"/>
                </a:lnTo>
                <a:lnTo>
                  <a:pt x="271" y="999"/>
                </a:lnTo>
                <a:lnTo>
                  <a:pt x="267" y="1005"/>
                </a:lnTo>
                <a:lnTo>
                  <a:pt x="263" y="1010"/>
                </a:lnTo>
                <a:lnTo>
                  <a:pt x="256" y="1012"/>
                </a:lnTo>
                <a:lnTo>
                  <a:pt x="250" y="1014"/>
                </a:lnTo>
                <a:lnTo>
                  <a:pt x="244" y="1014"/>
                </a:lnTo>
                <a:lnTo>
                  <a:pt x="237" y="1014"/>
                </a:lnTo>
                <a:lnTo>
                  <a:pt x="231" y="1012"/>
                </a:lnTo>
                <a:lnTo>
                  <a:pt x="224" y="1007"/>
                </a:lnTo>
                <a:lnTo>
                  <a:pt x="15" y="849"/>
                </a:lnTo>
                <a:lnTo>
                  <a:pt x="15" y="849"/>
                </a:lnTo>
                <a:lnTo>
                  <a:pt x="11" y="845"/>
                </a:lnTo>
                <a:lnTo>
                  <a:pt x="7" y="839"/>
                </a:lnTo>
                <a:lnTo>
                  <a:pt x="0" y="826"/>
                </a:lnTo>
                <a:lnTo>
                  <a:pt x="0" y="811"/>
                </a:lnTo>
                <a:lnTo>
                  <a:pt x="3" y="805"/>
                </a:lnTo>
                <a:lnTo>
                  <a:pt x="5" y="796"/>
                </a:lnTo>
                <a:lnTo>
                  <a:pt x="5" y="796"/>
                </a:lnTo>
                <a:lnTo>
                  <a:pt x="5" y="796"/>
                </a:lnTo>
                <a:lnTo>
                  <a:pt x="9" y="792"/>
                </a:lnTo>
                <a:lnTo>
                  <a:pt x="15" y="788"/>
                </a:lnTo>
                <a:lnTo>
                  <a:pt x="20" y="783"/>
                </a:lnTo>
                <a:lnTo>
                  <a:pt x="26" y="781"/>
                </a:lnTo>
                <a:lnTo>
                  <a:pt x="32" y="781"/>
                </a:lnTo>
                <a:lnTo>
                  <a:pt x="39" y="781"/>
                </a:lnTo>
                <a:lnTo>
                  <a:pt x="45" y="783"/>
                </a:lnTo>
                <a:lnTo>
                  <a:pt x="52" y="788"/>
                </a:lnTo>
                <a:lnTo>
                  <a:pt x="261" y="946"/>
                </a:lnTo>
                <a:lnTo>
                  <a:pt x="261" y="946"/>
                </a:lnTo>
                <a:close/>
                <a:moveTo>
                  <a:pt x="722" y="506"/>
                </a:moveTo>
                <a:lnTo>
                  <a:pt x="852" y="506"/>
                </a:lnTo>
                <a:lnTo>
                  <a:pt x="852" y="444"/>
                </a:lnTo>
                <a:lnTo>
                  <a:pt x="722" y="444"/>
                </a:lnTo>
                <a:lnTo>
                  <a:pt x="722" y="506"/>
                </a:lnTo>
                <a:lnTo>
                  <a:pt x="722" y="506"/>
                </a:lnTo>
                <a:close/>
                <a:moveTo>
                  <a:pt x="242" y="158"/>
                </a:moveTo>
                <a:lnTo>
                  <a:pt x="178" y="45"/>
                </a:lnTo>
                <a:lnTo>
                  <a:pt x="124" y="77"/>
                </a:lnTo>
                <a:lnTo>
                  <a:pt x="190" y="190"/>
                </a:lnTo>
                <a:lnTo>
                  <a:pt x="242" y="158"/>
                </a:lnTo>
                <a:lnTo>
                  <a:pt x="242" y="158"/>
                </a:lnTo>
                <a:close/>
                <a:moveTo>
                  <a:pt x="417" y="130"/>
                </a:moveTo>
                <a:lnTo>
                  <a:pt x="417" y="0"/>
                </a:lnTo>
                <a:lnTo>
                  <a:pt x="357" y="0"/>
                </a:lnTo>
                <a:lnTo>
                  <a:pt x="357" y="130"/>
                </a:lnTo>
                <a:lnTo>
                  <a:pt x="417" y="130"/>
                </a:lnTo>
                <a:lnTo>
                  <a:pt x="417" y="130"/>
                </a:lnTo>
                <a:close/>
                <a:moveTo>
                  <a:pt x="694" y="331"/>
                </a:moveTo>
                <a:lnTo>
                  <a:pt x="807" y="265"/>
                </a:lnTo>
                <a:lnTo>
                  <a:pt x="777" y="211"/>
                </a:lnTo>
                <a:lnTo>
                  <a:pt x="664" y="277"/>
                </a:lnTo>
                <a:lnTo>
                  <a:pt x="694" y="331"/>
                </a:lnTo>
                <a:lnTo>
                  <a:pt x="694" y="331"/>
                </a:lnTo>
                <a:close/>
                <a:moveTo>
                  <a:pt x="581" y="194"/>
                </a:moveTo>
                <a:lnTo>
                  <a:pt x="647" y="81"/>
                </a:lnTo>
                <a:lnTo>
                  <a:pt x="594" y="49"/>
                </a:lnTo>
                <a:lnTo>
                  <a:pt x="530" y="162"/>
                </a:lnTo>
                <a:lnTo>
                  <a:pt x="581" y="194"/>
                </a:lnTo>
                <a:lnTo>
                  <a:pt x="581" y="194"/>
                </a:lnTo>
                <a:close/>
                <a:moveTo>
                  <a:pt x="312" y="856"/>
                </a:moveTo>
                <a:lnTo>
                  <a:pt x="312" y="856"/>
                </a:lnTo>
                <a:lnTo>
                  <a:pt x="318" y="860"/>
                </a:lnTo>
                <a:lnTo>
                  <a:pt x="323" y="867"/>
                </a:lnTo>
                <a:lnTo>
                  <a:pt x="327" y="881"/>
                </a:lnTo>
                <a:lnTo>
                  <a:pt x="329" y="894"/>
                </a:lnTo>
                <a:lnTo>
                  <a:pt x="327" y="903"/>
                </a:lnTo>
                <a:lnTo>
                  <a:pt x="323" y="909"/>
                </a:lnTo>
                <a:lnTo>
                  <a:pt x="323" y="909"/>
                </a:lnTo>
                <a:lnTo>
                  <a:pt x="323" y="909"/>
                </a:lnTo>
                <a:lnTo>
                  <a:pt x="318" y="916"/>
                </a:lnTo>
                <a:lnTo>
                  <a:pt x="314" y="920"/>
                </a:lnTo>
                <a:lnTo>
                  <a:pt x="308" y="922"/>
                </a:lnTo>
                <a:lnTo>
                  <a:pt x="301" y="924"/>
                </a:lnTo>
                <a:lnTo>
                  <a:pt x="295" y="924"/>
                </a:lnTo>
                <a:lnTo>
                  <a:pt x="288" y="924"/>
                </a:lnTo>
                <a:lnTo>
                  <a:pt x="282" y="922"/>
                </a:lnTo>
                <a:lnTo>
                  <a:pt x="276" y="918"/>
                </a:lnTo>
                <a:lnTo>
                  <a:pt x="69" y="760"/>
                </a:lnTo>
                <a:lnTo>
                  <a:pt x="69" y="760"/>
                </a:lnTo>
                <a:lnTo>
                  <a:pt x="62" y="756"/>
                </a:lnTo>
                <a:lnTo>
                  <a:pt x="58" y="749"/>
                </a:lnTo>
                <a:lnTo>
                  <a:pt x="54" y="736"/>
                </a:lnTo>
                <a:lnTo>
                  <a:pt x="52" y="721"/>
                </a:lnTo>
                <a:lnTo>
                  <a:pt x="54" y="715"/>
                </a:lnTo>
                <a:lnTo>
                  <a:pt x="58" y="706"/>
                </a:lnTo>
                <a:lnTo>
                  <a:pt x="58" y="706"/>
                </a:lnTo>
                <a:lnTo>
                  <a:pt x="58" y="706"/>
                </a:lnTo>
                <a:lnTo>
                  <a:pt x="62" y="702"/>
                </a:lnTo>
                <a:lnTo>
                  <a:pt x="67" y="698"/>
                </a:lnTo>
                <a:lnTo>
                  <a:pt x="73" y="694"/>
                </a:lnTo>
                <a:lnTo>
                  <a:pt x="79" y="692"/>
                </a:lnTo>
                <a:lnTo>
                  <a:pt x="86" y="692"/>
                </a:lnTo>
                <a:lnTo>
                  <a:pt x="92" y="692"/>
                </a:lnTo>
                <a:lnTo>
                  <a:pt x="99" y="694"/>
                </a:lnTo>
                <a:lnTo>
                  <a:pt x="105" y="698"/>
                </a:lnTo>
                <a:lnTo>
                  <a:pt x="312" y="856"/>
                </a:lnTo>
                <a:lnTo>
                  <a:pt x="312" y="856"/>
                </a:lnTo>
                <a:close/>
                <a:moveTo>
                  <a:pt x="521" y="239"/>
                </a:moveTo>
                <a:lnTo>
                  <a:pt x="521" y="239"/>
                </a:lnTo>
                <a:lnTo>
                  <a:pt x="498" y="226"/>
                </a:lnTo>
                <a:lnTo>
                  <a:pt x="472" y="218"/>
                </a:lnTo>
                <a:lnTo>
                  <a:pt x="449" y="209"/>
                </a:lnTo>
                <a:lnTo>
                  <a:pt x="425" y="205"/>
                </a:lnTo>
                <a:lnTo>
                  <a:pt x="399" y="203"/>
                </a:lnTo>
                <a:lnTo>
                  <a:pt x="376" y="203"/>
                </a:lnTo>
                <a:lnTo>
                  <a:pt x="353" y="203"/>
                </a:lnTo>
                <a:lnTo>
                  <a:pt x="329" y="207"/>
                </a:lnTo>
                <a:lnTo>
                  <a:pt x="306" y="213"/>
                </a:lnTo>
                <a:lnTo>
                  <a:pt x="284" y="222"/>
                </a:lnTo>
                <a:lnTo>
                  <a:pt x="263" y="233"/>
                </a:lnTo>
                <a:lnTo>
                  <a:pt x="244" y="245"/>
                </a:lnTo>
                <a:lnTo>
                  <a:pt x="224" y="258"/>
                </a:lnTo>
                <a:lnTo>
                  <a:pt x="210" y="275"/>
                </a:lnTo>
                <a:lnTo>
                  <a:pt x="195" y="292"/>
                </a:lnTo>
                <a:lnTo>
                  <a:pt x="180" y="314"/>
                </a:lnTo>
                <a:lnTo>
                  <a:pt x="180" y="314"/>
                </a:lnTo>
                <a:lnTo>
                  <a:pt x="169" y="335"/>
                </a:lnTo>
                <a:lnTo>
                  <a:pt x="163" y="356"/>
                </a:lnTo>
                <a:lnTo>
                  <a:pt x="156" y="380"/>
                </a:lnTo>
                <a:lnTo>
                  <a:pt x="154" y="401"/>
                </a:lnTo>
                <a:lnTo>
                  <a:pt x="154" y="425"/>
                </a:lnTo>
                <a:lnTo>
                  <a:pt x="154" y="446"/>
                </a:lnTo>
                <a:lnTo>
                  <a:pt x="158" y="493"/>
                </a:lnTo>
                <a:lnTo>
                  <a:pt x="163" y="538"/>
                </a:lnTo>
                <a:lnTo>
                  <a:pt x="163" y="561"/>
                </a:lnTo>
                <a:lnTo>
                  <a:pt x="163" y="583"/>
                </a:lnTo>
                <a:lnTo>
                  <a:pt x="160" y="606"/>
                </a:lnTo>
                <a:lnTo>
                  <a:pt x="156" y="627"/>
                </a:lnTo>
                <a:lnTo>
                  <a:pt x="150" y="651"/>
                </a:lnTo>
                <a:lnTo>
                  <a:pt x="141" y="672"/>
                </a:lnTo>
                <a:lnTo>
                  <a:pt x="333" y="783"/>
                </a:lnTo>
                <a:lnTo>
                  <a:pt x="333" y="783"/>
                </a:lnTo>
                <a:lnTo>
                  <a:pt x="346" y="764"/>
                </a:lnTo>
                <a:lnTo>
                  <a:pt x="363" y="747"/>
                </a:lnTo>
                <a:lnTo>
                  <a:pt x="380" y="734"/>
                </a:lnTo>
                <a:lnTo>
                  <a:pt x="399" y="719"/>
                </a:lnTo>
                <a:lnTo>
                  <a:pt x="419" y="709"/>
                </a:lnTo>
                <a:lnTo>
                  <a:pt x="440" y="698"/>
                </a:lnTo>
                <a:lnTo>
                  <a:pt x="481" y="679"/>
                </a:lnTo>
                <a:lnTo>
                  <a:pt x="523" y="660"/>
                </a:lnTo>
                <a:lnTo>
                  <a:pt x="542" y="649"/>
                </a:lnTo>
                <a:lnTo>
                  <a:pt x="562" y="636"/>
                </a:lnTo>
                <a:lnTo>
                  <a:pt x="581" y="623"/>
                </a:lnTo>
                <a:lnTo>
                  <a:pt x="596" y="608"/>
                </a:lnTo>
                <a:lnTo>
                  <a:pt x="613" y="591"/>
                </a:lnTo>
                <a:lnTo>
                  <a:pt x="626" y="570"/>
                </a:lnTo>
                <a:lnTo>
                  <a:pt x="626" y="570"/>
                </a:lnTo>
                <a:lnTo>
                  <a:pt x="636" y="549"/>
                </a:lnTo>
                <a:lnTo>
                  <a:pt x="645" y="527"/>
                </a:lnTo>
                <a:lnTo>
                  <a:pt x="649" y="504"/>
                </a:lnTo>
                <a:lnTo>
                  <a:pt x="653" y="480"/>
                </a:lnTo>
                <a:lnTo>
                  <a:pt x="653" y="459"/>
                </a:lnTo>
                <a:lnTo>
                  <a:pt x="653" y="435"/>
                </a:lnTo>
                <a:lnTo>
                  <a:pt x="649" y="412"/>
                </a:lnTo>
                <a:lnTo>
                  <a:pt x="643" y="388"/>
                </a:lnTo>
                <a:lnTo>
                  <a:pt x="634" y="367"/>
                </a:lnTo>
                <a:lnTo>
                  <a:pt x="624" y="346"/>
                </a:lnTo>
                <a:lnTo>
                  <a:pt x="613" y="324"/>
                </a:lnTo>
                <a:lnTo>
                  <a:pt x="598" y="305"/>
                </a:lnTo>
                <a:lnTo>
                  <a:pt x="581" y="286"/>
                </a:lnTo>
                <a:lnTo>
                  <a:pt x="562" y="269"/>
                </a:lnTo>
                <a:lnTo>
                  <a:pt x="542" y="254"/>
                </a:lnTo>
                <a:lnTo>
                  <a:pt x="521" y="239"/>
                </a:lnTo>
                <a:lnTo>
                  <a:pt x="521" y="239"/>
                </a:lnTo>
                <a:close/>
                <a:moveTo>
                  <a:pt x="229" y="559"/>
                </a:moveTo>
                <a:lnTo>
                  <a:pt x="229" y="559"/>
                </a:lnTo>
                <a:lnTo>
                  <a:pt x="224" y="521"/>
                </a:lnTo>
                <a:lnTo>
                  <a:pt x="224" y="484"/>
                </a:lnTo>
                <a:lnTo>
                  <a:pt x="224" y="450"/>
                </a:lnTo>
                <a:lnTo>
                  <a:pt x="227" y="420"/>
                </a:lnTo>
                <a:lnTo>
                  <a:pt x="231" y="391"/>
                </a:lnTo>
                <a:lnTo>
                  <a:pt x="235" y="365"/>
                </a:lnTo>
                <a:lnTo>
                  <a:pt x="244" y="341"/>
                </a:lnTo>
                <a:lnTo>
                  <a:pt x="256" y="320"/>
                </a:lnTo>
                <a:lnTo>
                  <a:pt x="269" y="303"/>
                </a:lnTo>
                <a:lnTo>
                  <a:pt x="286" y="288"/>
                </a:lnTo>
                <a:lnTo>
                  <a:pt x="308" y="277"/>
                </a:lnTo>
                <a:lnTo>
                  <a:pt x="331" y="271"/>
                </a:lnTo>
                <a:lnTo>
                  <a:pt x="359" y="267"/>
                </a:lnTo>
                <a:lnTo>
                  <a:pt x="391" y="269"/>
                </a:lnTo>
                <a:lnTo>
                  <a:pt x="425" y="273"/>
                </a:lnTo>
                <a:lnTo>
                  <a:pt x="466" y="282"/>
                </a:lnTo>
                <a:lnTo>
                  <a:pt x="466" y="282"/>
                </a:lnTo>
                <a:lnTo>
                  <a:pt x="414" y="309"/>
                </a:lnTo>
                <a:lnTo>
                  <a:pt x="372" y="333"/>
                </a:lnTo>
                <a:lnTo>
                  <a:pt x="335" y="356"/>
                </a:lnTo>
                <a:lnTo>
                  <a:pt x="321" y="369"/>
                </a:lnTo>
                <a:lnTo>
                  <a:pt x="308" y="382"/>
                </a:lnTo>
                <a:lnTo>
                  <a:pt x="297" y="397"/>
                </a:lnTo>
                <a:lnTo>
                  <a:pt x="284" y="412"/>
                </a:lnTo>
                <a:lnTo>
                  <a:pt x="276" y="429"/>
                </a:lnTo>
                <a:lnTo>
                  <a:pt x="265" y="448"/>
                </a:lnTo>
                <a:lnTo>
                  <a:pt x="246" y="497"/>
                </a:lnTo>
                <a:lnTo>
                  <a:pt x="229" y="559"/>
                </a:lnTo>
                <a:lnTo>
                  <a:pt x="229" y="55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6" name="Freeform 14">
            <a:extLst>
              <a:ext uri="{FF2B5EF4-FFF2-40B4-BE49-F238E27FC236}">
                <a16:creationId xmlns:a16="http://schemas.microsoft.com/office/drawing/2014/main" id="{C5046EF8-4AC3-405F-A50E-F3994A16B548}"/>
              </a:ext>
            </a:extLst>
          </p:cNvPr>
          <p:cNvSpPr>
            <a:spLocks noEditPoints="1" noChangeArrowheads="1"/>
          </p:cNvSpPr>
          <p:nvPr/>
        </p:nvSpPr>
        <p:spPr bwMode="auto">
          <a:xfrm>
            <a:off x="9876999" y="3552027"/>
            <a:ext cx="436133" cy="318870"/>
          </a:xfrm>
          <a:custGeom>
            <a:avLst/>
            <a:gdLst>
              <a:gd name="T0" fmla="*/ 852 w 1012"/>
              <a:gd name="T1" fmla="*/ 0 h 738"/>
              <a:gd name="T2" fmla="*/ 892 w 1012"/>
              <a:gd name="T3" fmla="*/ 14 h 738"/>
              <a:gd name="T4" fmla="*/ 921 w 1012"/>
              <a:gd name="T5" fmla="*/ 46 h 738"/>
              <a:gd name="T6" fmla="*/ 927 w 1012"/>
              <a:gd name="T7" fmla="*/ 494 h 738"/>
              <a:gd name="T8" fmla="*/ 921 w 1012"/>
              <a:gd name="T9" fmla="*/ 520 h 738"/>
              <a:gd name="T10" fmla="*/ 900 w 1012"/>
              <a:gd name="T11" fmla="*/ 551 h 738"/>
              <a:gd name="T12" fmla="*/ 868 w 1012"/>
              <a:gd name="T13" fmla="*/ 567 h 738"/>
              <a:gd name="T14" fmla="*/ 0 w 1012"/>
              <a:gd name="T15" fmla="*/ 738 h 738"/>
              <a:gd name="T16" fmla="*/ 134 w 1012"/>
              <a:gd name="T17" fmla="*/ 567 h 738"/>
              <a:gd name="T18" fmla="*/ 112 w 1012"/>
              <a:gd name="T19" fmla="*/ 557 h 738"/>
              <a:gd name="T20" fmla="*/ 89 w 1012"/>
              <a:gd name="T21" fmla="*/ 530 h 738"/>
              <a:gd name="T22" fmla="*/ 79 w 1012"/>
              <a:gd name="T23" fmla="*/ 494 h 738"/>
              <a:gd name="T24" fmla="*/ 81 w 1012"/>
              <a:gd name="T25" fmla="*/ 61 h 738"/>
              <a:gd name="T26" fmla="*/ 101 w 1012"/>
              <a:gd name="T27" fmla="*/ 22 h 738"/>
              <a:gd name="T28" fmla="*/ 140 w 1012"/>
              <a:gd name="T29" fmla="*/ 2 h 738"/>
              <a:gd name="T30" fmla="*/ 583 w 1012"/>
              <a:gd name="T31" fmla="*/ 152 h 738"/>
              <a:gd name="T32" fmla="*/ 583 w 1012"/>
              <a:gd name="T33" fmla="*/ 185 h 738"/>
              <a:gd name="T34" fmla="*/ 583 w 1012"/>
              <a:gd name="T35" fmla="*/ 233 h 738"/>
              <a:gd name="T36" fmla="*/ 602 w 1012"/>
              <a:gd name="T37" fmla="*/ 233 h 738"/>
              <a:gd name="T38" fmla="*/ 602 w 1012"/>
              <a:gd name="T39" fmla="*/ 185 h 738"/>
              <a:gd name="T40" fmla="*/ 602 w 1012"/>
              <a:gd name="T41" fmla="*/ 152 h 738"/>
              <a:gd name="T42" fmla="*/ 634 w 1012"/>
              <a:gd name="T43" fmla="*/ 168 h 738"/>
              <a:gd name="T44" fmla="*/ 634 w 1012"/>
              <a:gd name="T45" fmla="*/ 201 h 738"/>
              <a:gd name="T46" fmla="*/ 650 w 1012"/>
              <a:gd name="T47" fmla="*/ 256 h 738"/>
              <a:gd name="T48" fmla="*/ 667 w 1012"/>
              <a:gd name="T49" fmla="*/ 201 h 738"/>
              <a:gd name="T50" fmla="*/ 683 w 1012"/>
              <a:gd name="T51" fmla="*/ 233 h 738"/>
              <a:gd name="T52" fmla="*/ 699 w 1012"/>
              <a:gd name="T53" fmla="*/ 233 h 738"/>
              <a:gd name="T54" fmla="*/ 732 w 1012"/>
              <a:gd name="T55" fmla="*/ 217 h 738"/>
              <a:gd name="T56" fmla="*/ 732 w 1012"/>
              <a:gd name="T57" fmla="*/ 274 h 738"/>
              <a:gd name="T58" fmla="*/ 748 w 1012"/>
              <a:gd name="T59" fmla="*/ 233 h 738"/>
              <a:gd name="T60" fmla="*/ 780 w 1012"/>
              <a:gd name="T61" fmla="*/ 250 h 738"/>
              <a:gd name="T62" fmla="*/ 764 w 1012"/>
              <a:gd name="T63" fmla="*/ 217 h 738"/>
              <a:gd name="T64" fmla="*/ 732 w 1012"/>
              <a:gd name="T65" fmla="*/ 201 h 738"/>
              <a:gd name="T66" fmla="*/ 683 w 1012"/>
              <a:gd name="T67" fmla="*/ 201 h 738"/>
              <a:gd name="T68" fmla="*/ 650 w 1012"/>
              <a:gd name="T69" fmla="*/ 185 h 738"/>
              <a:gd name="T70" fmla="*/ 650 w 1012"/>
              <a:gd name="T71" fmla="*/ 152 h 738"/>
              <a:gd name="T72" fmla="*/ 618 w 1012"/>
              <a:gd name="T73" fmla="*/ 136 h 738"/>
              <a:gd name="T74" fmla="*/ 583 w 1012"/>
              <a:gd name="T75" fmla="*/ 152 h 738"/>
              <a:gd name="T76" fmla="*/ 764 w 1012"/>
              <a:gd name="T77" fmla="*/ 435 h 738"/>
              <a:gd name="T78" fmla="*/ 780 w 1012"/>
              <a:gd name="T79" fmla="*/ 341 h 738"/>
              <a:gd name="T80" fmla="*/ 780 w 1012"/>
              <a:gd name="T81" fmla="*/ 250 h 738"/>
              <a:gd name="T82" fmla="*/ 764 w 1012"/>
              <a:gd name="T83" fmla="*/ 384 h 738"/>
              <a:gd name="T84" fmla="*/ 624 w 1012"/>
              <a:gd name="T85" fmla="*/ 435 h 738"/>
              <a:gd name="T86" fmla="*/ 608 w 1012"/>
              <a:gd name="T87" fmla="*/ 368 h 738"/>
              <a:gd name="T88" fmla="*/ 575 w 1012"/>
              <a:gd name="T89" fmla="*/ 333 h 738"/>
              <a:gd name="T90" fmla="*/ 559 w 1012"/>
              <a:gd name="T91" fmla="*/ 301 h 738"/>
              <a:gd name="T92" fmla="*/ 567 w 1012"/>
              <a:gd name="T93" fmla="*/ 264 h 738"/>
              <a:gd name="T94" fmla="*/ 526 w 1012"/>
              <a:gd name="T95" fmla="*/ 264 h 738"/>
              <a:gd name="T96" fmla="*/ 543 w 1012"/>
              <a:gd name="T97" fmla="*/ 317 h 738"/>
              <a:gd name="T98" fmla="*/ 575 w 1012"/>
              <a:gd name="T99" fmla="*/ 333 h 738"/>
              <a:gd name="T100" fmla="*/ 591 w 1012"/>
              <a:gd name="T101" fmla="*/ 402 h 738"/>
              <a:gd name="T102" fmla="*/ 624 w 1012"/>
              <a:gd name="T103" fmla="*/ 435 h 738"/>
              <a:gd name="T104" fmla="*/ 748 w 1012"/>
              <a:gd name="T105" fmla="*/ 435 h 738"/>
              <a:gd name="T106" fmla="*/ 567 w 1012"/>
              <a:gd name="T107" fmla="*/ 280 h 738"/>
              <a:gd name="T108" fmla="*/ 602 w 1012"/>
              <a:gd name="T109" fmla="*/ 303 h 738"/>
              <a:gd name="T110" fmla="*/ 583 w 1012"/>
              <a:gd name="T111" fmla="*/ 264 h 738"/>
              <a:gd name="T112" fmla="*/ 449 w 1012"/>
              <a:gd name="T113" fmla="*/ 620 h 738"/>
              <a:gd name="T114" fmla="*/ 557 w 1012"/>
              <a:gd name="T115" fmla="*/ 620 h 738"/>
              <a:gd name="T116" fmla="*/ 150 w 1012"/>
              <a:gd name="T117" fmla="*/ 79 h 738"/>
              <a:gd name="T118" fmla="*/ 856 w 1012"/>
              <a:gd name="T119" fmla="*/ 79 h 7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2"/>
              <a:gd name="T181" fmla="*/ 0 h 738"/>
              <a:gd name="T182" fmla="*/ 1012 w 1012"/>
              <a:gd name="T183" fmla="*/ 738 h 7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2" h="738">
                <a:moveTo>
                  <a:pt x="154" y="0"/>
                </a:moveTo>
                <a:lnTo>
                  <a:pt x="852" y="0"/>
                </a:lnTo>
                <a:lnTo>
                  <a:pt x="852" y="0"/>
                </a:lnTo>
                <a:lnTo>
                  <a:pt x="866" y="2"/>
                </a:lnTo>
                <a:lnTo>
                  <a:pt x="880" y="6"/>
                </a:lnTo>
                <a:lnTo>
                  <a:pt x="892" y="14"/>
                </a:lnTo>
                <a:lnTo>
                  <a:pt x="904" y="22"/>
                </a:lnTo>
                <a:lnTo>
                  <a:pt x="913" y="34"/>
                </a:lnTo>
                <a:lnTo>
                  <a:pt x="921" y="46"/>
                </a:lnTo>
                <a:lnTo>
                  <a:pt x="925" y="61"/>
                </a:lnTo>
                <a:lnTo>
                  <a:pt x="927" y="75"/>
                </a:lnTo>
                <a:lnTo>
                  <a:pt x="927" y="494"/>
                </a:lnTo>
                <a:lnTo>
                  <a:pt x="927" y="494"/>
                </a:lnTo>
                <a:lnTo>
                  <a:pt x="925" y="508"/>
                </a:lnTo>
                <a:lnTo>
                  <a:pt x="921" y="520"/>
                </a:lnTo>
                <a:lnTo>
                  <a:pt x="917" y="532"/>
                </a:lnTo>
                <a:lnTo>
                  <a:pt x="908" y="543"/>
                </a:lnTo>
                <a:lnTo>
                  <a:pt x="900" y="551"/>
                </a:lnTo>
                <a:lnTo>
                  <a:pt x="890" y="559"/>
                </a:lnTo>
                <a:lnTo>
                  <a:pt x="880" y="565"/>
                </a:lnTo>
                <a:lnTo>
                  <a:pt x="868" y="567"/>
                </a:lnTo>
                <a:lnTo>
                  <a:pt x="1012" y="673"/>
                </a:lnTo>
                <a:lnTo>
                  <a:pt x="1012" y="738"/>
                </a:lnTo>
                <a:lnTo>
                  <a:pt x="0" y="738"/>
                </a:lnTo>
                <a:lnTo>
                  <a:pt x="0" y="673"/>
                </a:lnTo>
                <a:lnTo>
                  <a:pt x="134" y="567"/>
                </a:lnTo>
                <a:lnTo>
                  <a:pt x="134" y="567"/>
                </a:lnTo>
                <a:lnTo>
                  <a:pt x="134" y="567"/>
                </a:lnTo>
                <a:lnTo>
                  <a:pt x="124" y="563"/>
                </a:lnTo>
                <a:lnTo>
                  <a:pt x="112" y="557"/>
                </a:lnTo>
                <a:lnTo>
                  <a:pt x="103" y="549"/>
                </a:lnTo>
                <a:lnTo>
                  <a:pt x="95" y="540"/>
                </a:lnTo>
                <a:lnTo>
                  <a:pt x="89" y="530"/>
                </a:lnTo>
                <a:lnTo>
                  <a:pt x="83" y="518"/>
                </a:lnTo>
                <a:lnTo>
                  <a:pt x="81" y="508"/>
                </a:lnTo>
                <a:lnTo>
                  <a:pt x="79" y="494"/>
                </a:lnTo>
                <a:lnTo>
                  <a:pt x="79" y="75"/>
                </a:lnTo>
                <a:lnTo>
                  <a:pt x="79" y="75"/>
                </a:lnTo>
                <a:lnTo>
                  <a:pt x="81" y="61"/>
                </a:lnTo>
                <a:lnTo>
                  <a:pt x="85" y="46"/>
                </a:lnTo>
                <a:lnTo>
                  <a:pt x="93" y="34"/>
                </a:lnTo>
                <a:lnTo>
                  <a:pt x="101" y="22"/>
                </a:lnTo>
                <a:lnTo>
                  <a:pt x="114" y="14"/>
                </a:lnTo>
                <a:lnTo>
                  <a:pt x="126" y="6"/>
                </a:lnTo>
                <a:lnTo>
                  <a:pt x="140" y="2"/>
                </a:lnTo>
                <a:lnTo>
                  <a:pt x="154" y="0"/>
                </a:lnTo>
                <a:lnTo>
                  <a:pt x="154" y="0"/>
                </a:lnTo>
                <a:close/>
                <a:moveTo>
                  <a:pt x="583" y="152"/>
                </a:moveTo>
                <a:lnTo>
                  <a:pt x="583" y="168"/>
                </a:lnTo>
                <a:lnTo>
                  <a:pt x="583" y="168"/>
                </a:lnTo>
                <a:lnTo>
                  <a:pt x="583" y="185"/>
                </a:lnTo>
                <a:lnTo>
                  <a:pt x="583" y="201"/>
                </a:lnTo>
                <a:lnTo>
                  <a:pt x="583" y="217"/>
                </a:lnTo>
                <a:lnTo>
                  <a:pt x="583" y="233"/>
                </a:lnTo>
                <a:lnTo>
                  <a:pt x="583" y="250"/>
                </a:lnTo>
                <a:lnTo>
                  <a:pt x="602" y="250"/>
                </a:lnTo>
                <a:lnTo>
                  <a:pt x="602" y="233"/>
                </a:lnTo>
                <a:lnTo>
                  <a:pt x="602" y="217"/>
                </a:lnTo>
                <a:lnTo>
                  <a:pt x="602" y="201"/>
                </a:lnTo>
                <a:lnTo>
                  <a:pt x="602" y="185"/>
                </a:lnTo>
                <a:lnTo>
                  <a:pt x="602" y="168"/>
                </a:lnTo>
                <a:lnTo>
                  <a:pt x="602" y="168"/>
                </a:lnTo>
                <a:lnTo>
                  <a:pt x="602" y="152"/>
                </a:lnTo>
                <a:lnTo>
                  <a:pt x="618" y="152"/>
                </a:lnTo>
                <a:lnTo>
                  <a:pt x="634" y="152"/>
                </a:lnTo>
                <a:lnTo>
                  <a:pt x="634" y="168"/>
                </a:lnTo>
                <a:lnTo>
                  <a:pt x="634" y="168"/>
                </a:lnTo>
                <a:lnTo>
                  <a:pt x="634" y="185"/>
                </a:lnTo>
                <a:lnTo>
                  <a:pt x="634" y="201"/>
                </a:lnTo>
                <a:lnTo>
                  <a:pt x="634" y="217"/>
                </a:lnTo>
                <a:lnTo>
                  <a:pt x="634" y="256"/>
                </a:lnTo>
                <a:lnTo>
                  <a:pt x="650" y="256"/>
                </a:lnTo>
                <a:lnTo>
                  <a:pt x="650" y="217"/>
                </a:lnTo>
                <a:lnTo>
                  <a:pt x="650" y="201"/>
                </a:lnTo>
                <a:lnTo>
                  <a:pt x="667" y="201"/>
                </a:lnTo>
                <a:lnTo>
                  <a:pt x="683" y="201"/>
                </a:lnTo>
                <a:lnTo>
                  <a:pt x="683" y="217"/>
                </a:lnTo>
                <a:lnTo>
                  <a:pt x="683" y="233"/>
                </a:lnTo>
                <a:lnTo>
                  <a:pt x="683" y="262"/>
                </a:lnTo>
                <a:lnTo>
                  <a:pt x="699" y="262"/>
                </a:lnTo>
                <a:lnTo>
                  <a:pt x="699" y="233"/>
                </a:lnTo>
                <a:lnTo>
                  <a:pt x="699" y="217"/>
                </a:lnTo>
                <a:lnTo>
                  <a:pt x="715" y="217"/>
                </a:lnTo>
                <a:lnTo>
                  <a:pt x="732" y="217"/>
                </a:lnTo>
                <a:lnTo>
                  <a:pt x="732" y="233"/>
                </a:lnTo>
                <a:lnTo>
                  <a:pt x="732" y="250"/>
                </a:lnTo>
                <a:lnTo>
                  <a:pt x="732" y="274"/>
                </a:lnTo>
                <a:lnTo>
                  <a:pt x="748" y="274"/>
                </a:lnTo>
                <a:lnTo>
                  <a:pt x="748" y="250"/>
                </a:lnTo>
                <a:lnTo>
                  <a:pt x="748" y="233"/>
                </a:lnTo>
                <a:lnTo>
                  <a:pt x="764" y="233"/>
                </a:lnTo>
                <a:lnTo>
                  <a:pt x="764" y="250"/>
                </a:lnTo>
                <a:lnTo>
                  <a:pt x="780" y="250"/>
                </a:lnTo>
                <a:lnTo>
                  <a:pt x="780" y="233"/>
                </a:lnTo>
                <a:lnTo>
                  <a:pt x="764" y="233"/>
                </a:lnTo>
                <a:lnTo>
                  <a:pt x="764" y="217"/>
                </a:lnTo>
                <a:lnTo>
                  <a:pt x="748" y="217"/>
                </a:lnTo>
                <a:lnTo>
                  <a:pt x="732" y="217"/>
                </a:lnTo>
                <a:lnTo>
                  <a:pt x="732" y="201"/>
                </a:lnTo>
                <a:lnTo>
                  <a:pt x="715" y="201"/>
                </a:lnTo>
                <a:lnTo>
                  <a:pt x="699" y="201"/>
                </a:lnTo>
                <a:lnTo>
                  <a:pt x="683" y="201"/>
                </a:lnTo>
                <a:lnTo>
                  <a:pt x="683" y="185"/>
                </a:lnTo>
                <a:lnTo>
                  <a:pt x="667" y="185"/>
                </a:lnTo>
                <a:lnTo>
                  <a:pt x="650" y="185"/>
                </a:lnTo>
                <a:lnTo>
                  <a:pt x="650" y="168"/>
                </a:lnTo>
                <a:lnTo>
                  <a:pt x="650" y="168"/>
                </a:lnTo>
                <a:lnTo>
                  <a:pt x="650" y="152"/>
                </a:lnTo>
                <a:lnTo>
                  <a:pt x="634" y="152"/>
                </a:lnTo>
                <a:lnTo>
                  <a:pt x="634" y="136"/>
                </a:lnTo>
                <a:lnTo>
                  <a:pt x="618" y="136"/>
                </a:lnTo>
                <a:lnTo>
                  <a:pt x="602" y="136"/>
                </a:lnTo>
                <a:lnTo>
                  <a:pt x="602" y="152"/>
                </a:lnTo>
                <a:lnTo>
                  <a:pt x="583" y="152"/>
                </a:lnTo>
                <a:lnTo>
                  <a:pt x="583" y="152"/>
                </a:lnTo>
                <a:close/>
                <a:moveTo>
                  <a:pt x="748" y="435"/>
                </a:moveTo>
                <a:lnTo>
                  <a:pt x="764" y="435"/>
                </a:lnTo>
                <a:lnTo>
                  <a:pt x="764" y="384"/>
                </a:lnTo>
                <a:lnTo>
                  <a:pt x="780" y="384"/>
                </a:lnTo>
                <a:lnTo>
                  <a:pt x="780" y="341"/>
                </a:lnTo>
                <a:lnTo>
                  <a:pt x="797" y="341"/>
                </a:lnTo>
                <a:lnTo>
                  <a:pt x="797" y="250"/>
                </a:lnTo>
                <a:lnTo>
                  <a:pt x="780" y="250"/>
                </a:lnTo>
                <a:lnTo>
                  <a:pt x="780" y="341"/>
                </a:lnTo>
                <a:lnTo>
                  <a:pt x="764" y="341"/>
                </a:lnTo>
                <a:lnTo>
                  <a:pt x="764" y="384"/>
                </a:lnTo>
                <a:lnTo>
                  <a:pt x="748" y="384"/>
                </a:lnTo>
                <a:lnTo>
                  <a:pt x="748" y="435"/>
                </a:lnTo>
                <a:lnTo>
                  <a:pt x="624" y="435"/>
                </a:lnTo>
                <a:lnTo>
                  <a:pt x="624" y="402"/>
                </a:lnTo>
                <a:lnTo>
                  <a:pt x="608" y="402"/>
                </a:lnTo>
                <a:lnTo>
                  <a:pt x="608" y="368"/>
                </a:lnTo>
                <a:lnTo>
                  <a:pt x="591" y="368"/>
                </a:lnTo>
                <a:lnTo>
                  <a:pt x="591" y="333"/>
                </a:lnTo>
                <a:lnTo>
                  <a:pt x="575" y="333"/>
                </a:lnTo>
                <a:lnTo>
                  <a:pt x="575" y="317"/>
                </a:lnTo>
                <a:lnTo>
                  <a:pt x="559" y="317"/>
                </a:lnTo>
                <a:lnTo>
                  <a:pt x="559" y="301"/>
                </a:lnTo>
                <a:lnTo>
                  <a:pt x="543" y="301"/>
                </a:lnTo>
                <a:lnTo>
                  <a:pt x="543" y="264"/>
                </a:lnTo>
                <a:lnTo>
                  <a:pt x="567" y="264"/>
                </a:lnTo>
                <a:lnTo>
                  <a:pt x="567" y="248"/>
                </a:lnTo>
                <a:lnTo>
                  <a:pt x="526" y="248"/>
                </a:lnTo>
                <a:lnTo>
                  <a:pt x="526" y="264"/>
                </a:lnTo>
                <a:lnTo>
                  <a:pt x="526" y="301"/>
                </a:lnTo>
                <a:lnTo>
                  <a:pt x="543" y="301"/>
                </a:lnTo>
                <a:lnTo>
                  <a:pt x="543" y="317"/>
                </a:lnTo>
                <a:lnTo>
                  <a:pt x="559" y="317"/>
                </a:lnTo>
                <a:lnTo>
                  <a:pt x="559" y="333"/>
                </a:lnTo>
                <a:lnTo>
                  <a:pt x="575" y="333"/>
                </a:lnTo>
                <a:lnTo>
                  <a:pt x="575" y="368"/>
                </a:lnTo>
                <a:lnTo>
                  <a:pt x="591" y="368"/>
                </a:lnTo>
                <a:lnTo>
                  <a:pt x="591" y="402"/>
                </a:lnTo>
                <a:lnTo>
                  <a:pt x="608" y="402"/>
                </a:lnTo>
                <a:lnTo>
                  <a:pt x="608" y="435"/>
                </a:lnTo>
                <a:lnTo>
                  <a:pt x="624" y="435"/>
                </a:lnTo>
                <a:lnTo>
                  <a:pt x="624" y="451"/>
                </a:lnTo>
                <a:lnTo>
                  <a:pt x="748" y="451"/>
                </a:lnTo>
                <a:lnTo>
                  <a:pt x="748" y="435"/>
                </a:lnTo>
                <a:lnTo>
                  <a:pt x="748" y="435"/>
                </a:lnTo>
                <a:close/>
                <a:moveTo>
                  <a:pt x="567" y="264"/>
                </a:moveTo>
                <a:lnTo>
                  <a:pt x="567" y="280"/>
                </a:lnTo>
                <a:lnTo>
                  <a:pt x="583" y="280"/>
                </a:lnTo>
                <a:lnTo>
                  <a:pt x="583" y="303"/>
                </a:lnTo>
                <a:lnTo>
                  <a:pt x="602" y="303"/>
                </a:lnTo>
                <a:lnTo>
                  <a:pt x="602" y="250"/>
                </a:lnTo>
                <a:lnTo>
                  <a:pt x="583" y="250"/>
                </a:lnTo>
                <a:lnTo>
                  <a:pt x="583" y="264"/>
                </a:lnTo>
                <a:lnTo>
                  <a:pt x="567" y="264"/>
                </a:lnTo>
                <a:lnTo>
                  <a:pt x="567" y="264"/>
                </a:lnTo>
                <a:close/>
                <a:moveTo>
                  <a:pt x="449" y="620"/>
                </a:moveTo>
                <a:lnTo>
                  <a:pt x="416" y="683"/>
                </a:lnTo>
                <a:lnTo>
                  <a:pt x="593" y="683"/>
                </a:lnTo>
                <a:lnTo>
                  <a:pt x="557" y="620"/>
                </a:lnTo>
                <a:lnTo>
                  <a:pt x="449" y="620"/>
                </a:lnTo>
                <a:lnTo>
                  <a:pt x="449" y="620"/>
                </a:lnTo>
                <a:close/>
                <a:moveTo>
                  <a:pt x="150" y="79"/>
                </a:moveTo>
                <a:lnTo>
                  <a:pt x="150" y="506"/>
                </a:lnTo>
                <a:lnTo>
                  <a:pt x="856" y="506"/>
                </a:lnTo>
                <a:lnTo>
                  <a:pt x="856" y="79"/>
                </a:lnTo>
                <a:lnTo>
                  <a:pt x="150" y="7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7" name="箭头: 虚尾 36">
            <a:extLst>
              <a:ext uri="{FF2B5EF4-FFF2-40B4-BE49-F238E27FC236}">
                <a16:creationId xmlns:a16="http://schemas.microsoft.com/office/drawing/2014/main" id="{60FA80B5-6FFB-4646-A393-808B4F774D29}"/>
              </a:ext>
            </a:extLst>
          </p:cNvPr>
          <p:cNvSpPr/>
          <p:nvPr/>
        </p:nvSpPr>
        <p:spPr>
          <a:xfrm>
            <a:off x="2791020" y="3552027"/>
            <a:ext cx="916007" cy="270674"/>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箭头: 虚尾 37">
            <a:extLst>
              <a:ext uri="{FF2B5EF4-FFF2-40B4-BE49-F238E27FC236}">
                <a16:creationId xmlns:a16="http://schemas.microsoft.com/office/drawing/2014/main" id="{317D6187-4693-4E38-B9FA-40965CB165C9}"/>
              </a:ext>
            </a:extLst>
          </p:cNvPr>
          <p:cNvSpPr/>
          <p:nvPr/>
        </p:nvSpPr>
        <p:spPr>
          <a:xfrm>
            <a:off x="5382312" y="3539238"/>
            <a:ext cx="1021401" cy="283463"/>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箭头: 虚尾 38">
            <a:extLst>
              <a:ext uri="{FF2B5EF4-FFF2-40B4-BE49-F238E27FC236}">
                <a16:creationId xmlns:a16="http://schemas.microsoft.com/office/drawing/2014/main" id="{87A9AC07-F6A1-47FA-AAF7-B8F5471303C7}"/>
              </a:ext>
            </a:extLst>
          </p:cNvPr>
          <p:cNvSpPr/>
          <p:nvPr/>
        </p:nvSpPr>
        <p:spPr>
          <a:xfrm>
            <a:off x="8168160" y="3607371"/>
            <a:ext cx="1003054" cy="215330"/>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358D298-F0B0-445D-B800-AA19DD3C34E3}"/>
              </a:ext>
            </a:extLst>
          </p:cNvPr>
          <p:cNvSpPr txBox="1"/>
          <p:nvPr/>
        </p:nvSpPr>
        <p:spPr>
          <a:xfrm>
            <a:off x="8303283" y="5723829"/>
            <a:ext cx="3768013" cy="369332"/>
          </a:xfrm>
          <a:prstGeom prst="rect">
            <a:avLst/>
          </a:prstGeom>
          <a:noFill/>
        </p:spPr>
        <p:txBody>
          <a:bodyPr wrap="square">
            <a:spAutoFit/>
          </a:bodyPr>
          <a:lstStyle/>
          <a:p>
            <a:r>
              <a:rPr lang="en-US" altLang="zh-CN" b="1" i="1">
                <a:latin typeface="Times New Roman" panose="02020603050405020304" pitchFamily="18" charset="0"/>
                <a:cs typeface="Times New Roman" panose="02020603050405020304" pitchFamily="18" charset="0"/>
              </a:rPr>
              <a:t>More information see Sliwka(2007) </a:t>
            </a:r>
            <a:endParaRPr lang="zh-CN" altLang="en-US" b="1"/>
          </a:p>
        </p:txBody>
      </p:sp>
      <p:sp>
        <p:nvSpPr>
          <p:cNvPr id="42" name="箭头: 上 41">
            <a:extLst>
              <a:ext uri="{FF2B5EF4-FFF2-40B4-BE49-F238E27FC236}">
                <a16:creationId xmlns:a16="http://schemas.microsoft.com/office/drawing/2014/main" id="{8529EA3E-8B5F-4205-8161-80D4171365ED}"/>
              </a:ext>
            </a:extLst>
          </p:cNvPr>
          <p:cNvSpPr/>
          <p:nvPr/>
        </p:nvSpPr>
        <p:spPr>
          <a:xfrm>
            <a:off x="3018830"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上 42">
            <a:extLst>
              <a:ext uri="{FF2B5EF4-FFF2-40B4-BE49-F238E27FC236}">
                <a16:creationId xmlns:a16="http://schemas.microsoft.com/office/drawing/2014/main" id="{48310192-25D3-439D-95AB-8CF399FA931F}"/>
              </a:ext>
            </a:extLst>
          </p:cNvPr>
          <p:cNvSpPr/>
          <p:nvPr/>
        </p:nvSpPr>
        <p:spPr>
          <a:xfrm>
            <a:off x="5749479"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 43">
            <a:extLst>
              <a:ext uri="{FF2B5EF4-FFF2-40B4-BE49-F238E27FC236}">
                <a16:creationId xmlns:a16="http://schemas.microsoft.com/office/drawing/2014/main" id="{E40A57E2-F1B3-4620-B729-A3879CC9706C}"/>
              </a:ext>
            </a:extLst>
          </p:cNvPr>
          <p:cNvSpPr/>
          <p:nvPr/>
        </p:nvSpPr>
        <p:spPr>
          <a:xfrm>
            <a:off x="8528452" y="3883930"/>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D4D1108-CDF4-4C47-9DBE-7044901C0578}"/>
              </a:ext>
            </a:extLst>
          </p:cNvPr>
          <p:cNvSpPr txBox="1"/>
          <p:nvPr/>
        </p:nvSpPr>
        <p:spPr>
          <a:xfrm>
            <a:off x="5266876" y="4545141"/>
            <a:ext cx="1289304" cy="369332"/>
          </a:xfrm>
          <a:prstGeom prst="rect">
            <a:avLst/>
          </a:prstGeom>
          <a:noFill/>
        </p:spPr>
        <p:txBody>
          <a:bodyPr wrap="square" rtlCol="0">
            <a:spAutoFit/>
          </a:bodyPr>
          <a:lstStyle/>
          <a:p>
            <a:r>
              <a:rPr lang="en-US" altLang="zh-CN" b="1">
                <a:solidFill>
                  <a:srgbClr val="00B0F0"/>
                </a:solidFill>
              </a:rPr>
              <a:t>Premise 1</a:t>
            </a:r>
            <a:endParaRPr lang="zh-CN" altLang="en-US" b="1">
              <a:solidFill>
                <a:srgbClr val="00B0F0"/>
              </a:solidFill>
            </a:endParaRPr>
          </a:p>
        </p:txBody>
      </p:sp>
      <p:sp>
        <p:nvSpPr>
          <p:cNvPr id="46" name="文本框 45">
            <a:extLst>
              <a:ext uri="{FF2B5EF4-FFF2-40B4-BE49-F238E27FC236}">
                <a16:creationId xmlns:a16="http://schemas.microsoft.com/office/drawing/2014/main" id="{77C74ECC-061A-4B02-A27E-DF63D3759BE1}"/>
              </a:ext>
            </a:extLst>
          </p:cNvPr>
          <p:cNvSpPr txBox="1"/>
          <p:nvPr/>
        </p:nvSpPr>
        <p:spPr>
          <a:xfrm>
            <a:off x="2515932" y="4544607"/>
            <a:ext cx="1289304" cy="369332"/>
          </a:xfrm>
          <a:prstGeom prst="rect">
            <a:avLst/>
          </a:prstGeom>
          <a:noFill/>
        </p:spPr>
        <p:txBody>
          <a:bodyPr wrap="square" rtlCol="0">
            <a:spAutoFit/>
          </a:bodyPr>
          <a:lstStyle/>
          <a:p>
            <a:r>
              <a:rPr lang="en-US" altLang="zh-CN" b="1">
                <a:solidFill>
                  <a:srgbClr val="00B0F0"/>
                </a:solidFill>
              </a:rPr>
              <a:t>Premise 2</a:t>
            </a:r>
            <a:endParaRPr lang="zh-CN" altLang="en-US" b="1">
              <a:solidFill>
                <a:srgbClr val="00B0F0"/>
              </a:solidFill>
            </a:endParaRPr>
          </a:p>
        </p:txBody>
      </p:sp>
      <p:sp>
        <p:nvSpPr>
          <p:cNvPr id="47" name="文本框 46">
            <a:extLst>
              <a:ext uri="{FF2B5EF4-FFF2-40B4-BE49-F238E27FC236}">
                <a16:creationId xmlns:a16="http://schemas.microsoft.com/office/drawing/2014/main" id="{16019BA0-DE57-4E0F-B4E2-5F50EA638E73}"/>
              </a:ext>
            </a:extLst>
          </p:cNvPr>
          <p:cNvSpPr txBox="1"/>
          <p:nvPr/>
        </p:nvSpPr>
        <p:spPr>
          <a:xfrm>
            <a:off x="8151590" y="4548992"/>
            <a:ext cx="1289304" cy="369332"/>
          </a:xfrm>
          <a:prstGeom prst="rect">
            <a:avLst/>
          </a:prstGeom>
          <a:noFill/>
        </p:spPr>
        <p:txBody>
          <a:bodyPr wrap="square" rtlCol="0">
            <a:spAutoFit/>
          </a:bodyPr>
          <a:lstStyle/>
          <a:p>
            <a:r>
              <a:rPr lang="en-US" altLang="zh-CN" b="1">
                <a:solidFill>
                  <a:srgbClr val="00B0F0"/>
                </a:solidFill>
              </a:rPr>
              <a:t>Premise 3</a:t>
            </a:r>
            <a:endParaRPr lang="zh-CN" altLang="en-US" b="1">
              <a:solidFill>
                <a:srgbClr val="00B0F0"/>
              </a:solidFill>
            </a:endParaRPr>
          </a:p>
        </p:txBody>
      </p:sp>
    </p:spTree>
    <p:extLst>
      <p:ext uri="{BB962C8B-B14F-4D97-AF65-F5344CB8AC3E}">
        <p14:creationId xmlns:p14="http://schemas.microsoft.com/office/powerpoint/2010/main" val="259324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Agents’ Beliefs</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Experiment 1: 16 out of the 25 sessions</a:t>
            </a:r>
          </a:p>
          <a:p>
            <a:r>
              <a:rPr lang="en-US" altLang="zh-CN"/>
              <a:t>Agents’ beliefs about the behavior of other agents under both contract types after the decision making stage</a:t>
            </a:r>
          </a:p>
          <a:p>
            <a:pPr lvl="1">
              <a:lnSpc>
                <a:spcPct val="150000"/>
              </a:lnSpc>
            </a:pPr>
            <a:r>
              <a:rPr lang="en-US" altLang="zh-CN"/>
              <a:t>additional payoff equal to €2 minus €0.01 per unit of the squared deviation between their estimate and the true session mean of efforts</a:t>
            </a:r>
            <a:endParaRPr lang="zh-CN" altLang="en-US"/>
          </a:p>
        </p:txBody>
      </p:sp>
    </p:spTree>
    <p:extLst>
      <p:ext uri="{BB962C8B-B14F-4D97-AF65-F5344CB8AC3E}">
        <p14:creationId xmlns:p14="http://schemas.microsoft.com/office/powerpoint/2010/main" val="177439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Agents’ Beliefs</a:t>
            </a:r>
            <a:endParaRPr lang="zh-CN" altLang="en-US"/>
          </a:p>
        </p:txBody>
      </p:sp>
      <p:pic>
        <p:nvPicPr>
          <p:cNvPr id="7" name="图片 6">
            <a:extLst>
              <a:ext uri="{FF2B5EF4-FFF2-40B4-BE49-F238E27FC236}">
                <a16:creationId xmlns:a16="http://schemas.microsoft.com/office/drawing/2014/main" id="{1950F478-5919-4006-80FF-EE0A6CDE5401}"/>
              </a:ext>
            </a:extLst>
          </p:cNvPr>
          <p:cNvPicPr>
            <a:picLocks noChangeAspect="1"/>
          </p:cNvPicPr>
          <p:nvPr/>
        </p:nvPicPr>
        <p:blipFill>
          <a:blip r:embed="rId3"/>
          <a:stretch>
            <a:fillRect/>
          </a:stretch>
        </p:blipFill>
        <p:spPr>
          <a:xfrm>
            <a:off x="1838509" y="1463573"/>
            <a:ext cx="8295531" cy="4799004"/>
          </a:xfrm>
          <a:prstGeom prst="rect">
            <a:avLst/>
          </a:prstGeom>
        </p:spPr>
      </p:pic>
    </p:spTree>
    <p:extLst>
      <p:ext uri="{BB962C8B-B14F-4D97-AF65-F5344CB8AC3E}">
        <p14:creationId xmlns:p14="http://schemas.microsoft.com/office/powerpoint/2010/main" val="414681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Agents’ Beliefs</a:t>
            </a:r>
            <a:endParaRPr lang="zh-CN" altLang="en-US"/>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normAutofit fontScale="92500" lnSpcReduction="20000"/>
          </a:bodyPr>
          <a:lstStyle/>
          <a:p>
            <a:r>
              <a:rPr lang="en-US" altLang="zh-CN"/>
              <a:t>Experiment 2: separate (online) experiment</a:t>
            </a:r>
          </a:p>
          <a:p>
            <a:r>
              <a:rPr lang="en-US" altLang="zh-CN"/>
              <a:t>Outside observers received instructions from the Costless Norms treatment </a:t>
            </a:r>
          </a:p>
          <a:p>
            <a:pPr lvl="1">
              <a:lnSpc>
                <a:spcPct val="150000"/>
              </a:lnSpc>
            </a:pPr>
            <a:r>
              <a:rPr lang="en-US" altLang="zh-CN" sz="2000" i="1">
                <a:latin typeface="Times New Roman" panose="02020603050405020304" pitchFamily="18" charset="0"/>
                <a:cs typeface="Times New Roman" panose="02020603050405020304" pitchFamily="18" charset="0"/>
              </a:rPr>
              <a:t>We have randomly drawn one of the prior participants in the role of an employer. This employer has observed contributions of 10 employees from the prior experiment for both the trust and the contingent contract. This employer has chosen the [Treatment Contingent Pay Beliefs] contingent contract / [Treatment Fixed Wage Beliefs] trust wage after having seen the table of the form shown in the above. What is your best estimate about the average effort under the trust contract in the table above? What is your best estimate about the average effort under the contingent contract in the table above?</a:t>
            </a:r>
          </a:p>
          <a:p>
            <a:r>
              <a:rPr lang="en-US" altLang="zh-CN">
                <a:cs typeface="Times New Roman" panose="02020603050405020304" pitchFamily="18" charset="0"/>
              </a:rPr>
              <a:t>Result: third party beliefs are affected by contract choices</a:t>
            </a:r>
          </a:p>
        </p:txBody>
      </p:sp>
    </p:spTree>
    <p:extLst>
      <p:ext uri="{BB962C8B-B14F-4D97-AF65-F5344CB8AC3E}">
        <p14:creationId xmlns:p14="http://schemas.microsoft.com/office/powerpoint/2010/main" val="368589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Three Premises</a:t>
            </a:r>
            <a:endParaRPr lang="zh-CN" altLang="en-US"/>
          </a:p>
        </p:txBody>
      </p:sp>
      <p:sp>
        <p:nvSpPr>
          <p:cNvPr id="25" name="矩形 24">
            <a:extLst>
              <a:ext uri="{FF2B5EF4-FFF2-40B4-BE49-F238E27FC236}">
                <a16:creationId xmlns:a16="http://schemas.microsoft.com/office/drawing/2014/main" id="{1EA6C88A-836A-4555-9043-B917B3A7969E}"/>
              </a:ext>
            </a:extLst>
          </p:cNvPr>
          <p:cNvSpPr/>
          <p:nvPr/>
        </p:nvSpPr>
        <p:spPr>
          <a:xfrm>
            <a:off x="838199" y="1961601"/>
            <a:ext cx="2408474"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Information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CCF3630-5531-49B4-AA14-61AD8796700E}"/>
              </a:ext>
            </a:extLst>
          </p:cNvPr>
          <p:cNvSpPr/>
          <p:nvPr/>
        </p:nvSpPr>
        <p:spPr>
          <a:xfrm>
            <a:off x="3460491" y="4545141"/>
            <a:ext cx="2168286"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Principals</a:t>
            </a:r>
          </a:p>
          <a:p>
            <a:r>
              <a:rPr lang="en-US" altLang="zh-CN" b="1" noProof="1">
                <a:latin typeface="微软雅黑" panose="020B0503020204020204" pitchFamily="34" charset="-122"/>
                <a:ea typeface="微软雅黑" panose="020B0503020204020204" pitchFamily="34" charset="-122"/>
              </a:rPr>
              <a:t>Incentives choice</a:t>
            </a:r>
            <a:endParaRPr lang="de-DE" altLang="zh-CN" b="1" noProof="1">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15AA6D9-BCC5-47D9-AB5E-C3A2B0A7486D}"/>
              </a:ext>
            </a:extLst>
          </p:cNvPr>
          <p:cNvSpPr/>
          <p:nvPr/>
        </p:nvSpPr>
        <p:spPr>
          <a:xfrm>
            <a:off x="6202815" y="2075393"/>
            <a:ext cx="2408473"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Beliefs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5D29CF20-CEC1-4AA2-B5A1-2D85B2173CCE}"/>
              </a:ext>
            </a:extLst>
          </p:cNvPr>
          <p:cNvSpPr/>
          <p:nvPr/>
        </p:nvSpPr>
        <p:spPr>
          <a:xfrm>
            <a:off x="9307124" y="4544607"/>
            <a:ext cx="1575881"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Efforts level</a:t>
            </a:r>
            <a:endParaRPr lang="de-DE" altLang="zh-CN" b="1" noProof="1">
              <a:latin typeface="微软雅黑" panose="020B0503020204020204" pitchFamily="34" charset="-122"/>
              <a:ea typeface="微软雅黑" panose="020B0503020204020204" pitchFamily="34" charset="-122"/>
            </a:endParaRPr>
          </a:p>
        </p:txBody>
      </p:sp>
      <p:sp>
        <p:nvSpPr>
          <p:cNvPr id="29" name="Diamond 151">
            <a:extLst>
              <a:ext uri="{FF2B5EF4-FFF2-40B4-BE49-F238E27FC236}">
                <a16:creationId xmlns:a16="http://schemas.microsoft.com/office/drawing/2014/main" id="{F9ECEA45-1DFD-49C0-9BB5-C11B02C37D94}"/>
              </a:ext>
            </a:extLst>
          </p:cNvPr>
          <p:cNvSpPr/>
          <p:nvPr/>
        </p:nvSpPr>
        <p:spPr>
          <a:xfrm>
            <a:off x="1233299" y="2927893"/>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Diamond 152">
            <a:extLst>
              <a:ext uri="{FF2B5EF4-FFF2-40B4-BE49-F238E27FC236}">
                <a16:creationId xmlns:a16="http://schemas.microsoft.com/office/drawing/2014/main" id="{F858D18C-D215-4247-850F-EEFA56AA8276}"/>
              </a:ext>
            </a:extLst>
          </p:cNvPr>
          <p:cNvSpPr/>
          <p:nvPr/>
        </p:nvSpPr>
        <p:spPr>
          <a:xfrm>
            <a:off x="3824590" y="2938395"/>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Diamond 153">
            <a:extLst>
              <a:ext uri="{FF2B5EF4-FFF2-40B4-BE49-F238E27FC236}">
                <a16:creationId xmlns:a16="http://schemas.microsoft.com/office/drawing/2014/main" id="{463AD3B8-0FA3-4C68-9F55-A54917996EC5}"/>
              </a:ext>
            </a:extLst>
          </p:cNvPr>
          <p:cNvSpPr/>
          <p:nvPr/>
        </p:nvSpPr>
        <p:spPr>
          <a:xfrm>
            <a:off x="6565857" y="3040042"/>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Diamond 153">
            <a:extLst>
              <a:ext uri="{FF2B5EF4-FFF2-40B4-BE49-F238E27FC236}">
                <a16:creationId xmlns:a16="http://schemas.microsoft.com/office/drawing/2014/main" id="{D240914A-E649-45CE-BF80-AFC3F8DD3C43}"/>
              </a:ext>
            </a:extLst>
          </p:cNvPr>
          <p:cNvSpPr/>
          <p:nvPr/>
        </p:nvSpPr>
        <p:spPr>
          <a:xfrm>
            <a:off x="9374986" y="3009680"/>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男女小人 893">
            <a:extLst>
              <a:ext uri="{FF2B5EF4-FFF2-40B4-BE49-F238E27FC236}">
                <a16:creationId xmlns:a16="http://schemas.microsoft.com/office/drawing/2014/main" id="{23791629-251A-4BF7-8944-1FD8F3143A83}"/>
              </a:ext>
            </a:extLst>
          </p:cNvPr>
          <p:cNvSpPr>
            <a:spLocks/>
          </p:cNvSpPr>
          <p:nvPr/>
        </p:nvSpPr>
        <p:spPr bwMode="auto">
          <a:xfrm>
            <a:off x="1629165" y="3335280"/>
            <a:ext cx="628768" cy="57566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4" name="人民币 841">
            <a:extLst>
              <a:ext uri="{FF2B5EF4-FFF2-40B4-BE49-F238E27FC236}">
                <a16:creationId xmlns:a16="http://schemas.microsoft.com/office/drawing/2014/main" id="{5C5495A6-49B6-4CC3-9EBB-ABE4DB3A4F10}"/>
              </a:ext>
            </a:extLst>
          </p:cNvPr>
          <p:cNvSpPr>
            <a:spLocks/>
          </p:cNvSpPr>
          <p:nvPr/>
        </p:nvSpPr>
        <p:spPr bwMode="auto">
          <a:xfrm>
            <a:off x="4312228" y="3431168"/>
            <a:ext cx="464813" cy="490282"/>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5" name="Freeform 15">
            <a:extLst>
              <a:ext uri="{FF2B5EF4-FFF2-40B4-BE49-F238E27FC236}">
                <a16:creationId xmlns:a16="http://schemas.microsoft.com/office/drawing/2014/main" id="{D96972B6-AD9F-4647-976C-D63FE4735ADD}"/>
              </a:ext>
            </a:extLst>
          </p:cNvPr>
          <p:cNvSpPr>
            <a:spLocks noEditPoints="1" noChangeArrowheads="1"/>
          </p:cNvSpPr>
          <p:nvPr/>
        </p:nvSpPr>
        <p:spPr bwMode="auto">
          <a:xfrm>
            <a:off x="7069926" y="3456484"/>
            <a:ext cx="432019" cy="516364"/>
          </a:xfrm>
          <a:custGeom>
            <a:avLst/>
            <a:gdLst>
              <a:gd name="T0" fmla="*/ 30 w 852"/>
              <a:gd name="T1" fmla="*/ 924 h 1018"/>
              <a:gd name="T2" fmla="*/ 47 w 852"/>
              <a:gd name="T3" fmla="*/ 984 h 1018"/>
              <a:gd name="T4" fmla="*/ 86 w 852"/>
              <a:gd name="T5" fmla="*/ 1012 h 1018"/>
              <a:gd name="T6" fmla="*/ 139 w 852"/>
              <a:gd name="T7" fmla="*/ 1014 h 1018"/>
              <a:gd name="T8" fmla="*/ 39 w 852"/>
              <a:gd name="T9" fmla="*/ 892 h 1018"/>
              <a:gd name="T10" fmla="*/ 267 w 852"/>
              <a:gd name="T11" fmla="*/ 950 h 1018"/>
              <a:gd name="T12" fmla="*/ 274 w 852"/>
              <a:gd name="T13" fmla="*/ 992 h 1018"/>
              <a:gd name="T14" fmla="*/ 267 w 852"/>
              <a:gd name="T15" fmla="*/ 1005 h 1018"/>
              <a:gd name="T16" fmla="*/ 244 w 852"/>
              <a:gd name="T17" fmla="*/ 1014 h 1018"/>
              <a:gd name="T18" fmla="*/ 15 w 852"/>
              <a:gd name="T19" fmla="*/ 849 h 1018"/>
              <a:gd name="T20" fmla="*/ 0 w 852"/>
              <a:gd name="T21" fmla="*/ 826 h 1018"/>
              <a:gd name="T22" fmla="*/ 5 w 852"/>
              <a:gd name="T23" fmla="*/ 796 h 1018"/>
              <a:gd name="T24" fmla="*/ 20 w 852"/>
              <a:gd name="T25" fmla="*/ 783 h 1018"/>
              <a:gd name="T26" fmla="*/ 45 w 852"/>
              <a:gd name="T27" fmla="*/ 783 h 1018"/>
              <a:gd name="T28" fmla="*/ 722 w 852"/>
              <a:gd name="T29" fmla="*/ 506 h 1018"/>
              <a:gd name="T30" fmla="*/ 722 w 852"/>
              <a:gd name="T31" fmla="*/ 506 h 1018"/>
              <a:gd name="T32" fmla="*/ 124 w 852"/>
              <a:gd name="T33" fmla="*/ 77 h 1018"/>
              <a:gd name="T34" fmla="*/ 417 w 852"/>
              <a:gd name="T35" fmla="*/ 130 h 1018"/>
              <a:gd name="T36" fmla="*/ 417 w 852"/>
              <a:gd name="T37" fmla="*/ 130 h 1018"/>
              <a:gd name="T38" fmla="*/ 777 w 852"/>
              <a:gd name="T39" fmla="*/ 211 h 1018"/>
              <a:gd name="T40" fmla="*/ 581 w 852"/>
              <a:gd name="T41" fmla="*/ 194 h 1018"/>
              <a:gd name="T42" fmla="*/ 581 w 852"/>
              <a:gd name="T43" fmla="*/ 194 h 1018"/>
              <a:gd name="T44" fmla="*/ 318 w 852"/>
              <a:gd name="T45" fmla="*/ 860 h 1018"/>
              <a:gd name="T46" fmla="*/ 327 w 852"/>
              <a:gd name="T47" fmla="*/ 903 h 1018"/>
              <a:gd name="T48" fmla="*/ 318 w 852"/>
              <a:gd name="T49" fmla="*/ 916 h 1018"/>
              <a:gd name="T50" fmla="*/ 295 w 852"/>
              <a:gd name="T51" fmla="*/ 924 h 1018"/>
              <a:gd name="T52" fmla="*/ 69 w 852"/>
              <a:gd name="T53" fmla="*/ 760 h 1018"/>
              <a:gd name="T54" fmla="*/ 54 w 852"/>
              <a:gd name="T55" fmla="*/ 736 h 1018"/>
              <a:gd name="T56" fmla="*/ 58 w 852"/>
              <a:gd name="T57" fmla="*/ 706 h 1018"/>
              <a:gd name="T58" fmla="*/ 73 w 852"/>
              <a:gd name="T59" fmla="*/ 694 h 1018"/>
              <a:gd name="T60" fmla="*/ 99 w 852"/>
              <a:gd name="T61" fmla="*/ 694 h 1018"/>
              <a:gd name="T62" fmla="*/ 521 w 852"/>
              <a:gd name="T63" fmla="*/ 239 h 1018"/>
              <a:gd name="T64" fmla="*/ 449 w 852"/>
              <a:gd name="T65" fmla="*/ 209 h 1018"/>
              <a:gd name="T66" fmla="*/ 353 w 852"/>
              <a:gd name="T67" fmla="*/ 203 h 1018"/>
              <a:gd name="T68" fmla="*/ 263 w 852"/>
              <a:gd name="T69" fmla="*/ 233 h 1018"/>
              <a:gd name="T70" fmla="*/ 195 w 852"/>
              <a:gd name="T71" fmla="*/ 292 h 1018"/>
              <a:gd name="T72" fmla="*/ 163 w 852"/>
              <a:gd name="T73" fmla="*/ 356 h 1018"/>
              <a:gd name="T74" fmla="*/ 154 w 852"/>
              <a:gd name="T75" fmla="*/ 446 h 1018"/>
              <a:gd name="T76" fmla="*/ 163 w 852"/>
              <a:gd name="T77" fmla="*/ 583 h 1018"/>
              <a:gd name="T78" fmla="*/ 141 w 852"/>
              <a:gd name="T79" fmla="*/ 672 h 1018"/>
              <a:gd name="T80" fmla="*/ 363 w 852"/>
              <a:gd name="T81" fmla="*/ 747 h 1018"/>
              <a:gd name="T82" fmla="*/ 440 w 852"/>
              <a:gd name="T83" fmla="*/ 698 h 1018"/>
              <a:gd name="T84" fmla="*/ 562 w 852"/>
              <a:gd name="T85" fmla="*/ 636 h 1018"/>
              <a:gd name="T86" fmla="*/ 626 w 852"/>
              <a:gd name="T87" fmla="*/ 570 h 1018"/>
              <a:gd name="T88" fmla="*/ 649 w 852"/>
              <a:gd name="T89" fmla="*/ 504 h 1018"/>
              <a:gd name="T90" fmla="*/ 649 w 852"/>
              <a:gd name="T91" fmla="*/ 412 h 1018"/>
              <a:gd name="T92" fmla="*/ 613 w 852"/>
              <a:gd name="T93" fmla="*/ 324 h 1018"/>
              <a:gd name="T94" fmla="*/ 542 w 852"/>
              <a:gd name="T95" fmla="*/ 254 h 1018"/>
              <a:gd name="T96" fmla="*/ 229 w 852"/>
              <a:gd name="T97" fmla="*/ 559 h 1018"/>
              <a:gd name="T98" fmla="*/ 227 w 852"/>
              <a:gd name="T99" fmla="*/ 420 h 1018"/>
              <a:gd name="T100" fmla="*/ 256 w 852"/>
              <a:gd name="T101" fmla="*/ 320 h 1018"/>
              <a:gd name="T102" fmla="*/ 331 w 852"/>
              <a:gd name="T103" fmla="*/ 271 h 1018"/>
              <a:gd name="T104" fmla="*/ 466 w 852"/>
              <a:gd name="T105" fmla="*/ 282 h 1018"/>
              <a:gd name="T106" fmla="*/ 335 w 852"/>
              <a:gd name="T107" fmla="*/ 356 h 1018"/>
              <a:gd name="T108" fmla="*/ 284 w 852"/>
              <a:gd name="T109" fmla="*/ 412 h 1018"/>
              <a:gd name="T110" fmla="*/ 229 w 852"/>
              <a:gd name="T111" fmla="*/ 559 h 10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2"/>
              <a:gd name="T169" fmla="*/ 0 h 1018"/>
              <a:gd name="T170" fmla="*/ 852 w 852"/>
              <a:gd name="T171" fmla="*/ 1018 h 10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2" h="1018">
                <a:moveTo>
                  <a:pt x="39" y="892"/>
                </a:moveTo>
                <a:lnTo>
                  <a:pt x="39" y="892"/>
                </a:lnTo>
                <a:lnTo>
                  <a:pt x="32" y="909"/>
                </a:lnTo>
                <a:lnTo>
                  <a:pt x="30" y="924"/>
                </a:lnTo>
                <a:lnTo>
                  <a:pt x="30" y="941"/>
                </a:lnTo>
                <a:lnTo>
                  <a:pt x="32" y="956"/>
                </a:lnTo>
                <a:lnTo>
                  <a:pt x="39" y="971"/>
                </a:lnTo>
                <a:lnTo>
                  <a:pt x="47" y="984"/>
                </a:lnTo>
                <a:lnTo>
                  <a:pt x="60" y="997"/>
                </a:lnTo>
                <a:lnTo>
                  <a:pt x="73" y="1005"/>
                </a:lnTo>
                <a:lnTo>
                  <a:pt x="73" y="1005"/>
                </a:lnTo>
                <a:lnTo>
                  <a:pt x="86" y="1012"/>
                </a:lnTo>
                <a:lnTo>
                  <a:pt x="99" y="1016"/>
                </a:lnTo>
                <a:lnTo>
                  <a:pt x="111" y="1018"/>
                </a:lnTo>
                <a:lnTo>
                  <a:pt x="126" y="1018"/>
                </a:lnTo>
                <a:lnTo>
                  <a:pt x="139" y="1014"/>
                </a:lnTo>
                <a:lnTo>
                  <a:pt x="152" y="1010"/>
                </a:lnTo>
                <a:lnTo>
                  <a:pt x="163" y="1003"/>
                </a:lnTo>
                <a:lnTo>
                  <a:pt x="173" y="997"/>
                </a:lnTo>
                <a:lnTo>
                  <a:pt x="39" y="892"/>
                </a:lnTo>
                <a:lnTo>
                  <a:pt x="39" y="892"/>
                </a:lnTo>
                <a:close/>
                <a:moveTo>
                  <a:pt x="261" y="946"/>
                </a:moveTo>
                <a:lnTo>
                  <a:pt x="261" y="946"/>
                </a:lnTo>
                <a:lnTo>
                  <a:pt x="267" y="950"/>
                </a:lnTo>
                <a:lnTo>
                  <a:pt x="271" y="956"/>
                </a:lnTo>
                <a:lnTo>
                  <a:pt x="276" y="971"/>
                </a:lnTo>
                <a:lnTo>
                  <a:pt x="276" y="984"/>
                </a:lnTo>
                <a:lnTo>
                  <a:pt x="274" y="992"/>
                </a:lnTo>
                <a:lnTo>
                  <a:pt x="271" y="999"/>
                </a:lnTo>
                <a:lnTo>
                  <a:pt x="271" y="999"/>
                </a:lnTo>
                <a:lnTo>
                  <a:pt x="271" y="999"/>
                </a:lnTo>
                <a:lnTo>
                  <a:pt x="267" y="1005"/>
                </a:lnTo>
                <a:lnTo>
                  <a:pt x="263" y="1010"/>
                </a:lnTo>
                <a:lnTo>
                  <a:pt x="256" y="1012"/>
                </a:lnTo>
                <a:lnTo>
                  <a:pt x="250" y="1014"/>
                </a:lnTo>
                <a:lnTo>
                  <a:pt x="244" y="1014"/>
                </a:lnTo>
                <a:lnTo>
                  <a:pt x="237" y="1014"/>
                </a:lnTo>
                <a:lnTo>
                  <a:pt x="231" y="1012"/>
                </a:lnTo>
                <a:lnTo>
                  <a:pt x="224" y="1007"/>
                </a:lnTo>
                <a:lnTo>
                  <a:pt x="15" y="849"/>
                </a:lnTo>
                <a:lnTo>
                  <a:pt x="15" y="849"/>
                </a:lnTo>
                <a:lnTo>
                  <a:pt x="11" y="845"/>
                </a:lnTo>
                <a:lnTo>
                  <a:pt x="7" y="839"/>
                </a:lnTo>
                <a:lnTo>
                  <a:pt x="0" y="826"/>
                </a:lnTo>
                <a:lnTo>
                  <a:pt x="0" y="811"/>
                </a:lnTo>
                <a:lnTo>
                  <a:pt x="3" y="805"/>
                </a:lnTo>
                <a:lnTo>
                  <a:pt x="5" y="796"/>
                </a:lnTo>
                <a:lnTo>
                  <a:pt x="5" y="796"/>
                </a:lnTo>
                <a:lnTo>
                  <a:pt x="5" y="796"/>
                </a:lnTo>
                <a:lnTo>
                  <a:pt x="9" y="792"/>
                </a:lnTo>
                <a:lnTo>
                  <a:pt x="15" y="788"/>
                </a:lnTo>
                <a:lnTo>
                  <a:pt x="20" y="783"/>
                </a:lnTo>
                <a:lnTo>
                  <a:pt x="26" y="781"/>
                </a:lnTo>
                <a:lnTo>
                  <a:pt x="32" y="781"/>
                </a:lnTo>
                <a:lnTo>
                  <a:pt x="39" y="781"/>
                </a:lnTo>
                <a:lnTo>
                  <a:pt x="45" y="783"/>
                </a:lnTo>
                <a:lnTo>
                  <a:pt x="52" y="788"/>
                </a:lnTo>
                <a:lnTo>
                  <a:pt x="261" y="946"/>
                </a:lnTo>
                <a:lnTo>
                  <a:pt x="261" y="946"/>
                </a:lnTo>
                <a:close/>
                <a:moveTo>
                  <a:pt x="722" y="506"/>
                </a:moveTo>
                <a:lnTo>
                  <a:pt x="852" y="506"/>
                </a:lnTo>
                <a:lnTo>
                  <a:pt x="852" y="444"/>
                </a:lnTo>
                <a:lnTo>
                  <a:pt x="722" y="444"/>
                </a:lnTo>
                <a:lnTo>
                  <a:pt x="722" y="506"/>
                </a:lnTo>
                <a:lnTo>
                  <a:pt x="722" y="506"/>
                </a:lnTo>
                <a:close/>
                <a:moveTo>
                  <a:pt x="242" y="158"/>
                </a:moveTo>
                <a:lnTo>
                  <a:pt x="178" y="45"/>
                </a:lnTo>
                <a:lnTo>
                  <a:pt x="124" y="77"/>
                </a:lnTo>
                <a:lnTo>
                  <a:pt x="190" y="190"/>
                </a:lnTo>
                <a:lnTo>
                  <a:pt x="242" y="158"/>
                </a:lnTo>
                <a:lnTo>
                  <a:pt x="242" y="158"/>
                </a:lnTo>
                <a:close/>
                <a:moveTo>
                  <a:pt x="417" y="130"/>
                </a:moveTo>
                <a:lnTo>
                  <a:pt x="417" y="0"/>
                </a:lnTo>
                <a:lnTo>
                  <a:pt x="357" y="0"/>
                </a:lnTo>
                <a:lnTo>
                  <a:pt x="357" y="130"/>
                </a:lnTo>
                <a:lnTo>
                  <a:pt x="417" y="130"/>
                </a:lnTo>
                <a:lnTo>
                  <a:pt x="417" y="130"/>
                </a:lnTo>
                <a:close/>
                <a:moveTo>
                  <a:pt x="694" y="331"/>
                </a:moveTo>
                <a:lnTo>
                  <a:pt x="807" y="265"/>
                </a:lnTo>
                <a:lnTo>
                  <a:pt x="777" y="211"/>
                </a:lnTo>
                <a:lnTo>
                  <a:pt x="664" y="277"/>
                </a:lnTo>
                <a:lnTo>
                  <a:pt x="694" y="331"/>
                </a:lnTo>
                <a:lnTo>
                  <a:pt x="694" y="331"/>
                </a:lnTo>
                <a:close/>
                <a:moveTo>
                  <a:pt x="581" y="194"/>
                </a:moveTo>
                <a:lnTo>
                  <a:pt x="647" y="81"/>
                </a:lnTo>
                <a:lnTo>
                  <a:pt x="594" y="49"/>
                </a:lnTo>
                <a:lnTo>
                  <a:pt x="530" y="162"/>
                </a:lnTo>
                <a:lnTo>
                  <a:pt x="581" y="194"/>
                </a:lnTo>
                <a:lnTo>
                  <a:pt x="581" y="194"/>
                </a:lnTo>
                <a:close/>
                <a:moveTo>
                  <a:pt x="312" y="856"/>
                </a:moveTo>
                <a:lnTo>
                  <a:pt x="312" y="856"/>
                </a:lnTo>
                <a:lnTo>
                  <a:pt x="318" y="860"/>
                </a:lnTo>
                <a:lnTo>
                  <a:pt x="323" y="867"/>
                </a:lnTo>
                <a:lnTo>
                  <a:pt x="327" y="881"/>
                </a:lnTo>
                <a:lnTo>
                  <a:pt x="329" y="894"/>
                </a:lnTo>
                <a:lnTo>
                  <a:pt x="327" y="903"/>
                </a:lnTo>
                <a:lnTo>
                  <a:pt x="323" y="909"/>
                </a:lnTo>
                <a:lnTo>
                  <a:pt x="323" y="909"/>
                </a:lnTo>
                <a:lnTo>
                  <a:pt x="323" y="909"/>
                </a:lnTo>
                <a:lnTo>
                  <a:pt x="318" y="916"/>
                </a:lnTo>
                <a:lnTo>
                  <a:pt x="314" y="920"/>
                </a:lnTo>
                <a:lnTo>
                  <a:pt x="308" y="922"/>
                </a:lnTo>
                <a:lnTo>
                  <a:pt x="301" y="924"/>
                </a:lnTo>
                <a:lnTo>
                  <a:pt x="295" y="924"/>
                </a:lnTo>
                <a:lnTo>
                  <a:pt x="288" y="924"/>
                </a:lnTo>
                <a:lnTo>
                  <a:pt x="282" y="922"/>
                </a:lnTo>
                <a:lnTo>
                  <a:pt x="276" y="918"/>
                </a:lnTo>
                <a:lnTo>
                  <a:pt x="69" y="760"/>
                </a:lnTo>
                <a:lnTo>
                  <a:pt x="69" y="760"/>
                </a:lnTo>
                <a:lnTo>
                  <a:pt x="62" y="756"/>
                </a:lnTo>
                <a:lnTo>
                  <a:pt x="58" y="749"/>
                </a:lnTo>
                <a:lnTo>
                  <a:pt x="54" y="736"/>
                </a:lnTo>
                <a:lnTo>
                  <a:pt x="52" y="721"/>
                </a:lnTo>
                <a:lnTo>
                  <a:pt x="54" y="715"/>
                </a:lnTo>
                <a:lnTo>
                  <a:pt x="58" y="706"/>
                </a:lnTo>
                <a:lnTo>
                  <a:pt x="58" y="706"/>
                </a:lnTo>
                <a:lnTo>
                  <a:pt x="58" y="706"/>
                </a:lnTo>
                <a:lnTo>
                  <a:pt x="62" y="702"/>
                </a:lnTo>
                <a:lnTo>
                  <a:pt x="67" y="698"/>
                </a:lnTo>
                <a:lnTo>
                  <a:pt x="73" y="694"/>
                </a:lnTo>
                <a:lnTo>
                  <a:pt x="79" y="692"/>
                </a:lnTo>
                <a:lnTo>
                  <a:pt x="86" y="692"/>
                </a:lnTo>
                <a:lnTo>
                  <a:pt x="92" y="692"/>
                </a:lnTo>
                <a:lnTo>
                  <a:pt x="99" y="694"/>
                </a:lnTo>
                <a:lnTo>
                  <a:pt x="105" y="698"/>
                </a:lnTo>
                <a:lnTo>
                  <a:pt x="312" y="856"/>
                </a:lnTo>
                <a:lnTo>
                  <a:pt x="312" y="856"/>
                </a:lnTo>
                <a:close/>
                <a:moveTo>
                  <a:pt x="521" y="239"/>
                </a:moveTo>
                <a:lnTo>
                  <a:pt x="521" y="239"/>
                </a:lnTo>
                <a:lnTo>
                  <a:pt x="498" y="226"/>
                </a:lnTo>
                <a:lnTo>
                  <a:pt x="472" y="218"/>
                </a:lnTo>
                <a:lnTo>
                  <a:pt x="449" y="209"/>
                </a:lnTo>
                <a:lnTo>
                  <a:pt x="425" y="205"/>
                </a:lnTo>
                <a:lnTo>
                  <a:pt x="399" y="203"/>
                </a:lnTo>
                <a:lnTo>
                  <a:pt x="376" y="203"/>
                </a:lnTo>
                <a:lnTo>
                  <a:pt x="353" y="203"/>
                </a:lnTo>
                <a:lnTo>
                  <a:pt x="329" y="207"/>
                </a:lnTo>
                <a:lnTo>
                  <a:pt x="306" y="213"/>
                </a:lnTo>
                <a:lnTo>
                  <a:pt x="284" y="222"/>
                </a:lnTo>
                <a:lnTo>
                  <a:pt x="263" y="233"/>
                </a:lnTo>
                <a:lnTo>
                  <a:pt x="244" y="245"/>
                </a:lnTo>
                <a:lnTo>
                  <a:pt x="224" y="258"/>
                </a:lnTo>
                <a:lnTo>
                  <a:pt x="210" y="275"/>
                </a:lnTo>
                <a:lnTo>
                  <a:pt x="195" y="292"/>
                </a:lnTo>
                <a:lnTo>
                  <a:pt x="180" y="314"/>
                </a:lnTo>
                <a:lnTo>
                  <a:pt x="180" y="314"/>
                </a:lnTo>
                <a:lnTo>
                  <a:pt x="169" y="335"/>
                </a:lnTo>
                <a:lnTo>
                  <a:pt x="163" y="356"/>
                </a:lnTo>
                <a:lnTo>
                  <a:pt x="156" y="380"/>
                </a:lnTo>
                <a:lnTo>
                  <a:pt x="154" y="401"/>
                </a:lnTo>
                <a:lnTo>
                  <a:pt x="154" y="425"/>
                </a:lnTo>
                <a:lnTo>
                  <a:pt x="154" y="446"/>
                </a:lnTo>
                <a:lnTo>
                  <a:pt x="158" y="493"/>
                </a:lnTo>
                <a:lnTo>
                  <a:pt x="163" y="538"/>
                </a:lnTo>
                <a:lnTo>
                  <a:pt x="163" y="561"/>
                </a:lnTo>
                <a:lnTo>
                  <a:pt x="163" y="583"/>
                </a:lnTo>
                <a:lnTo>
                  <a:pt x="160" y="606"/>
                </a:lnTo>
                <a:lnTo>
                  <a:pt x="156" y="627"/>
                </a:lnTo>
                <a:lnTo>
                  <a:pt x="150" y="651"/>
                </a:lnTo>
                <a:lnTo>
                  <a:pt x="141" y="672"/>
                </a:lnTo>
                <a:lnTo>
                  <a:pt x="333" y="783"/>
                </a:lnTo>
                <a:lnTo>
                  <a:pt x="333" y="783"/>
                </a:lnTo>
                <a:lnTo>
                  <a:pt x="346" y="764"/>
                </a:lnTo>
                <a:lnTo>
                  <a:pt x="363" y="747"/>
                </a:lnTo>
                <a:lnTo>
                  <a:pt x="380" y="734"/>
                </a:lnTo>
                <a:lnTo>
                  <a:pt x="399" y="719"/>
                </a:lnTo>
                <a:lnTo>
                  <a:pt x="419" y="709"/>
                </a:lnTo>
                <a:lnTo>
                  <a:pt x="440" y="698"/>
                </a:lnTo>
                <a:lnTo>
                  <a:pt x="481" y="679"/>
                </a:lnTo>
                <a:lnTo>
                  <a:pt x="523" y="660"/>
                </a:lnTo>
                <a:lnTo>
                  <a:pt x="542" y="649"/>
                </a:lnTo>
                <a:lnTo>
                  <a:pt x="562" y="636"/>
                </a:lnTo>
                <a:lnTo>
                  <a:pt x="581" y="623"/>
                </a:lnTo>
                <a:lnTo>
                  <a:pt x="596" y="608"/>
                </a:lnTo>
                <a:lnTo>
                  <a:pt x="613" y="591"/>
                </a:lnTo>
                <a:lnTo>
                  <a:pt x="626" y="570"/>
                </a:lnTo>
                <a:lnTo>
                  <a:pt x="626" y="570"/>
                </a:lnTo>
                <a:lnTo>
                  <a:pt x="636" y="549"/>
                </a:lnTo>
                <a:lnTo>
                  <a:pt x="645" y="527"/>
                </a:lnTo>
                <a:lnTo>
                  <a:pt x="649" y="504"/>
                </a:lnTo>
                <a:lnTo>
                  <a:pt x="653" y="480"/>
                </a:lnTo>
                <a:lnTo>
                  <a:pt x="653" y="459"/>
                </a:lnTo>
                <a:lnTo>
                  <a:pt x="653" y="435"/>
                </a:lnTo>
                <a:lnTo>
                  <a:pt x="649" y="412"/>
                </a:lnTo>
                <a:lnTo>
                  <a:pt x="643" y="388"/>
                </a:lnTo>
                <a:lnTo>
                  <a:pt x="634" y="367"/>
                </a:lnTo>
                <a:lnTo>
                  <a:pt x="624" y="346"/>
                </a:lnTo>
                <a:lnTo>
                  <a:pt x="613" y="324"/>
                </a:lnTo>
                <a:lnTo>
                  <a:pt x="598" y="305"/>
                </a:lnTo>
                <a:lnTo>
                  <a:pt x="581" y="286"/>
                </a:lnTo>
                <a:lnTo>
                  <a:pt x="562" y="269"/>
                </a:lnTo>
                <a:lnTo>
                  <a:pt x="542" y="254"/>
                </a:lnTo>
                <a:lnTo>
                  <a:pt x="521" y="239"/>
                </a:lnTo>
                <a:lnTo>
                  <a:pt x="521" y="239"/>
                </a:lnTo>
                <a:close/>
                <a:moveTo>
                  <a:pt x="229" y="559"/>
                </a:moveTo>
                <a:lnTo>
                  <a:pt x="229" y="559"/>
                </a:lnTo>
                <a:lnTo>
                  <a:pt x="224" y="521"/>
                </a:lnTo>
                <a:lnTo>
                  <a:pt x="224" y="484"/>
                </a:lnTo>
                <a:lnTo>
                  <a:pt x="224" y="450"/>
                </a:lnTo>
                <a:lnTo>
                  <a:pt x="227" y="420"/>
                </a:lnTo>
                <a:lnTo>
                  <a:pt x="231" y="391"/>
                </a:lnTo>
                <a:lnTo>
                  <a:pt x="235" y="365"/>
                </a:lnTo>
                <a:lnTo>
                  <a:pt x="244" y="341"/>
                </a:lnTo>
                <a:lnTo>
                  <a:pt x="256" y="320"/>
                </a:lnTo>
                <a:lnTo>
                  <a:pt x="269" y="303"/>
                </a:lnTo>
                <a:lnTo>
                  <a:pt x="286" y="288"/>
                </a:lnTo>
                <a:lnTo>
                  <a:pt x="308" y="277"/>
                </a:lnTo>
                <a:lnTo>
                  <a:pt x="331" y="271"/>
                </a:lnTo>
                <a:lnTo>
                  <a:pt x="359" y="267"/>
                </a:lnTo>
                <a:lnTo>
                  <a:pt x="391" y="269"/>
                </a:lnTo>
                <a:lnTo>
                  <a:pt x="425" y="273"/>
                </a:lnTo>
                <a:lnTo>
                  <a:pt x="466" y="282"/>
                </a:lnTo>
                <a:lnTo>
                  <a:pt x="466" y="282"/>
                </a:lnTo>
                <a:lnTo>
                  <a:pt x="414" y="309"/>
                </a:lnTo>
                <a:lnTo>
                  <a:pt x="372" y="333"/>
                </a:lnTo>
                <a:lnTo>
                  <a:pt x="335" y="356"/>
                </a:lnTo>
                <a:lnTo>
                  <a:pt x="321" y="369"/>
                </a:lnTo>
                <a:lnTo>
                  <a:pt x="308" y="382"/>
                </a:lnTo>
                <a:lnTo>
                  <a:pt x="297" y="397"/>
                </a:lnTo>
                <a:lnTo>
                  <a:pt x="284" y="412"/>
                </a:lnTo>
                <a:lnTo>
                  <a:pt x="276" y="429"/>
                </a:lnTo>
                <a:lnTo>
                  <a:pt x="265" y="448"/>
                </a:lnTo>
                <a:lnTo>
                  <a:pt x="246" y="497"/>
                </a:lnTo>
                <a:lnTo>
                  <a:pt x="229" y="559"/>
                </a:lnTo>
                <a:lnTo>
                  <a:pt x="229" y="55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6" name="Freeform 14">
            <a:extLst>
              <a:ext uri="{FF2B5EF4-FFF2-40B4-BE49-F238E27FC236}">
                <a16:creationId xmlns:a16="http://schemas.microsoft.com/office/drawing/2014/main" id="{C5046EF8-4AC3-405F-A50E-F3994A16B548}"/>
              </a:ext>
            </a:extLst>
          </p:cNvPr>
          <p:cNvSpPr>
            <a:spLocks noEditPoints="1" noChangeArrowheads="1"/>
          </p:cNvSpPr>
          <p:nvPr/>
        </p:nvSpPr>
        <p:spPr bwMode="auto">
          <a:xfrm>
            <a:off x="9876999" y="3552027"/>
            <a:ext cx="436133" cy="318870"/>
          </a:xfrm>
          <a:custGeom>
            <a:avLst/>
            <a:gdLst>
              <a:gd name="T0" fmla="*/ 852 w 1012"/>
              <a:gd name="T1" fmla="*/ 0 h 738"/>
              <a:gd name="T2" fmla="*/ 892 w 1012"/>
              <a:gd name="T3" fmla="*/ 14 h 738"/>
              <a:gd name="T4" fmla="*/ 921 w 1012"/>
              <a:gd name="T5" fmla="*/ 46 h 738"/>
              <a:gd name="T6" fmla="*/ 927 w 1012"/>
              <a:gd name="T7" fmla="*/ 494 h 738"/>
              <a:gd name="T8" fmla="*/ 921 w 1012"/>
              <a:gd name="T9" fmla="*/ 520 h 738"/>
              <a:gd name="T10" fmla="*/ 900 w 1012"/>
              <a:gd name="T11" fmla="*/ 551 h 738"/>
              <a:gd name="T12" fmla="*/ 868 w 1012"/>
              <a:gd name="T13" fmla="*/ 567 h 738"/>
              <a:gd name="T14" fmla="*/ 0 w 1012"/>
              <a:gd name="T15" fmla="*/ 738 h 738"/>
              <a:gd name="T16" fmla="*/ 134 w 1012"/>
              <a:gd name="T17" fmla="*/ 567 h 738"/>
              <a:gd name="T18" fmla="*/ 112 w 1012"/>
              <a:gd name="T19" fmla="*/ 557 h 738"/>
              <a:gd name="T20" fmla="*/ 89 w 1012"/>
              <a:gd name="T21" fmla="*/ 530 h 738"/>
              <a:gd name="T22" fmla="*/ 79 w 1012"/>
              <a:gd name="T23" fmla="*/ 494 h 738"/>
              <a:gd name="T24" fmla="*/ 81 w 1012"/>
              <a:gd name="T25" fmla="*/ 61 h 738"/>
              <a:gd name="T26" fmla="*/ 101 w 1012"/>
              <a:gd name="T27" fmla="*/ 22 h 738"/>
              <a:gd name="T28" fmla="*/ 140 w 1012"/>
              <a:gd name="T29" fmla="*/ 2 h 738"/>
              <a:gd name="T30" fmla="*/ 583 w 1012"/>
              <a:gd name="T31" fmla="*/ 152 h 738"/>
              <a:gd name="T32" fmla="*/ 583 w 1012"/>
              <a:gd name="T33" fmla="*/ 185 h 738"/>
              <a:gd name="T34" fmla="*/ 583 w 1012"/>
              <a:gd name="T35" fmla="*/ 233 h 738"/>
              <a:gd name="T36" fmla="*/ 602 w 1012"/>
              <a:gd name="T37" fmla="*/ 233 h 738"/>
              <a:gd name="T38" fmla="*/ 602 w 1012"/>
              <a:gd name="T39" fmla="*/ 185 h 738"/>
              <a:gd name="T40" fmla="*/ 602 w 1012"/>
              <a:gd name="T41" fmla="*/ 152 h 738"/>
              <a:gd name="T42" fmla="*/ 634 w 1012"/>
              <a:gd name="T43" fmla="*/ 168 h 738"/>
              <a:gd name="T44" fmla="*/ 634 w 1012"/>
              <a:gd name="T45" fmla="*/ 201 h 738"/>
              <a:gd name="T46" fmla="*/ 650 w 1012"/>
              <a:gd name="T47" fmla="*/ 256 h 738"/>
              <a:gd name="T48" fmla="*/ 667 w 1012"/>
              <a:gd name="T49" fmla="*/ 201 h 738"/>
              <a:gd name="T50" fmla="*/ 683 w 1012"/>
              <a:gd name="T51" fmla="*/ 233 h 738"/>
              <a:gd name="T52" fmla="*/ 699 w 1012"/>
              <a:gd name="T53" fmla="*/ 233 h 738"/>
              <a:gd name="T54" fmla="*/ 732 w 1012"/>
              <a:gd name="T55" fmla="*/ 217 h 738"/>
              <a:gd name="T56" fmla="*/ 732 w 1012"/>
              <a:gd name="T57" fmla="*/ 274 h 738"/>
              <a:gd name="T58" fmla="*/ 748 w 1012"/>
              <a:gd name="T59" fmla="*/ 233 h 738"/>
              <a:gd name="T60" fmla="*/ 780 w 1012"/>
              <a:gd name="T61" fmla="*/ 250 h 738"/>
              <a:gd name="T62" fmla="*/ 764 w 1012"/>
              <a:gd name="T63" fmla="*/ 217 h 738"/>
              <a:gd name="T64" fmla="*/ 732 w 1012"/>
              <a:gd name="T65" fmla="*/ 201 h 738"/>
              <a:gd name="T66" fmla="*/ 683 w 1012"/>
              <a:gd name="T67" fmla="*/ 201 h 738"/>
              <a:gd name="T68" fmla="*/ 650 w 1012"/>
              <a:gd name="T69" fmla="*/ 185 h 738"/>
              <a:gd name="T70" fmla="*/ 650 w 1012"/>
              <a:gd name="T71" fmla="*/ 152 h 738"/>
              <a:gd name="T72" fmla="*/ 618 w 1012"/>
              <a:gd name="T73" fmla="*/ 136 h 738"/>
              <a:gd name="T74" fmla="*/ 583 w 1012"/>
              <a:gd name="T75" fmla="*/ 152 h 738"/>
              <a:gd name="T76" fmla="*/ 764 w 1012"/>
              <a:gd name="T77" fmla="*/ 435 h 738"/>
              <a:gd name="T78" fmla="*/ 780 w 1012"/>
              <a:gd name="T79" fmla="*/ 341 h 738"/>
              <a:gd name="T80" fmla="*/ 780 w 1012"/>
              <a:gd name="T81" fmla="*/ 250 h 738"/>
              <a:gd name="T82" fmla="*/ 764 w 1012"/>
              <a:gd name="T83" fmla="*/ 384 h 738"/>
              <a:gd name="T84" fmla="*/ 624 w 1012"/>
              <a:gd name="T85" fmla="*/ 435 h 738"/>
              <a:gd name="T86" fmla="*/ 608 w 1012"/>
              <a:gd name="T87" fmla="*/ 368 h 738"/>
              <a:gd name="T88" fmla="*/ 575 w 1012"/>
              <a:gd name="T89" fmla="*/ 333 h 738"/>
              <a:gd name="T90" fmla="*/ 559 w 1012"/>
              <a:gd name="T91" fmla="*/ 301 h 738"/>
              <a:gd name="T92" fmla="*/ 567 w 1012"/>
              <a:gd name="T93" fmla="*/ 264 h 738"/>
              <a:gd name="T94" fmla="*/ 526 w 1012"/>
              <a:gd name="T95" fmla="*/ 264 h 738"/>
              <a:gd name="T96" fmla="*/ 543 w 1012"/>
              <a:gd name="T97" fmla="*/ 317 h 738"/>
              <a:gd name="T98" fmla="*/ 575 w 1012"/>
              <a:gd name="T99" fmla="*/ 333 h 738"/>
              <a:gd name="T100" fmla="*/ 591 w 1012"/>
              <a:gd name="T101" fmla="*/ 402 h 738"/>
              <a:gd name="T102" fmla="*/ 624 w 1012"/>
              <a:gd name="T103" fmla="*/ 435 h 738"/>
              <a:gd name="T104" fmla="*/ 748 w 1012"/>
              <a:gd name="T105" fmla="*/ 435 h 738"/>
              <a:gd name="T106" fmla="*/ 567 w 1012"/>
              <a:gd name="T107" fmla="*/ 280 h 738"/>
              <a:gd name="T108" fmla="*/ 602 w 1012"/>
              <a:gd name="T109" fmla="*/ 303 h 738"/>
              <a:gd name="T110" fmla="*/ 583 w 1012"/>
              <a:gd name="T111" fmla="*/ 264 h 738"/>
              <a:gd name="T112" fmla="*/ 449 w 1012"/>
              <a:gd name="T113" fmla="*/ 620 h 738"/>
              <a:gd name="T114" fmla="*/ 557 w 1012"/>
              <a:gd name="T115" fmla="*/ 620 h 738"/>
              <a:gd name="T116" fmla="*/ 150 w 1012"/>
              <a:gd name="T117" fmla="*/ 79 h 738"/>
              <a:gd name="T118" fmla="*/ 856 w 1012"/>
              <a:gd name="T119" fmla="*/ 79 h 7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2"/>
              <a:gd name="T181" fmla="*/ 0 h 738"/>
              <a:gd name="T182" fmla="*/ 1012 w 1012"/>
              <a:gd name="T183" fmla="*/ 738 h 7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2" h="738">
                <a:moveTo>
                  <a:pt x="154" y="0"/>
                </a:moveTo>
                <a:lnTo>
                  <a:pt x="852" y="0"/>
                </a:lnTo>
                <a:lnTo>
                  <a:pt x="852" y="0"/>
                </a:lnTo>
                <a:lnTo>
                  <a:pt x="866" y="2"/>
                </a:lnTo>
                <a:lnTo>
                  <a:pt x="880" y="6"/>
                </a:lnTo>
                <a:lnTo>
                  <a:pt x="892" y="14"/>
                </a:lnTo>
                <a:lnTo>
                  <a:pt x="904" y="22"/>
                </a:lnTo>
                <a:lnTo>
                  <a:pt x="913" y="34"/>
                </a:lnTo>
                <a:lnTo>
                  <a:pt x="921" y="46"/>
                </a:lnTo>
                <a:lnTo>
                  <a:pt x="925" y="61"/>
                </a:lnTo>
                <a:lnTo>
                  <a:pt x="927" y="75"/>
                </a:lnTo>
                <a:lnTo>
                  <a:pt x="927" y="494"/>
                </a:lnTo>
                <a:lnTo>
                  <a:pt x="927" y="494"/>
                </a:lnTo>
                <a:lnTo>
                  <a:pt x="925" y="508"/>
                </a:lnTo>
                <a:lnTo>
                  <a:pt x="921" y="520"/>
                </a:lnTo>
                <a:lnTo>
                  <a:pt x="917" y="532"/>
                </a:lnTo>
                <a:lnTo>
                  <a:pt x="908" y="543"/>
                </a:lnTo>
                <a:lnTo>
                  <a:pt x="900" y="551"/>
                </a:lnTo>
                <a:lnTo>
                  <a:pt x="890" y="559"/>
                </a:lnTo>
                <a:lnTo>
                  <a:pt x="880" y="565"/>
                </a:lnTo>
                <a:lnTo>
                  <a:pt x="868" y="567"/>
                </a:lnTo>
                <a:lnTo>
                  <a:pt x="1012" y="673"/>
                </a:lnTo>
                <a:lnTo>
                  <a:pt x="1012" y="738"/>
                </a:lnTo>
                <a:lnTo>
                  <a:pt x="0" y="738"/>
                </a:lnTo>
                <a:lnTo>
                  <a:pt x="0" y="673"/>
                </a:lnTo>
                <a:lnTo>
                  <a:pt x="134" y="567"/>
                </a:lnTo>
                <a:lnTo>
                  <a:pt x="134" y="567"/>
                </a:lnTo>
                <a:lnTo>
                  <a:pt x="134" y="567"/>
                </a:lnTo>
                <a:lnTo>
                  <a:pt x="124" y="563"/>
                </a:lnTo>
                <a:lnTo>
                  <a:pt x="112" y="557"/>
                </a:lnTo>
                <a:lnTo>
                  <a:pt x="103" y="549"/>
                </a:lnTo>
                <a:lnTo>
                  <a:pt x="95" y="540"/>
                </a:lnTo>
                <a:lnTo>
                  <a:pt x="89" y="530"/>
                </a:lnTo>
                <a:lnTo>
                  <a:pt x="83" y="518"/>
                </a:lnTo>
                <a:lnTo>
                  <a:pt x="81" y="508"/>
                </a:lnTo>
                <a:lnTo>
                  <a:pt x="79" y="494"/>
                </a:lnTo>
                <a:lnTo>
                  <a:pt x="79" y="75"/>
                </a:lnTo>
                <a:lnTo>
                  <a:pt x="79" y="75"/>
                </a:lnTo>
                <a:lnTo>
                  <a:pt x="81" y="61"/>
                </a:lnTo>
                <a:lnTo>
                  <a:pt x="85" y="46"/>
                </a:lnTo>
                <a:lnTo>
                  <a:pt x="93" y="34"/>
                </a:lnTo>
                <a:lnTo>
                  <a:pt x="101" y="22"/>
                </a:lnTo>
                <a:lnTo>
                  <a:pt x="114" y="14"/>
                </a:lnTo>
                <a:lnTo>
                  <a:pt x="126" y="6"/>
                </a:lnTo>
                <a:lnTo>
                  <a:pt x="140" y="2"/>
                </a:lnTo>
                <a:lnTo>
                  <a:pt x="154" y="0"/>
                </a:lnTo>
                <a:lnTo>
                  <a:pt x="154" y="0"/>
                </a:lnTo>
                <a:close/>
                <a:moveTo>
                  <a:pt x="583" y="152"/>
                </a:moveTo>
                <a:lnTo>
                  <a:pt x="583" y="168"/>
                </a:lnTo>
                <a:lnTo>
                  <a:pt x="583" y="168"/>
                </a:lnTo>
                <a:lnTo>
                  <a:pt x="583" y="185"/>
                </a:lnTo>
                <a:lnTo>
                  <a:pt x="583" y="201"/>
                </a:lnTo>
                <a:lnTo>
                  <a:pt x="583" y="217"/>
                </a:lnTo>
                <a:lnTo>
                  <a:pt x="583" y="233"/>
                </a:lnTo>
                <a:lnTo>
                  <a:pt x="583" y="250"/>
                </a:lnTo>
                <a:lnTo>
                  <a:pt x="602" y="250"/>
                </a:lnTo>
                <a:lnTo>
                  <a:pt x="602" y="233"/>
                </a:lnTo>
                <a:lnTo>
                  <a:pt x="602" y="217"/>
                </a:lnTo>
                <a:lnTo>
                  <a:pt x="602" y="201"/>
                </a:lnTo>
                <a:lnTo>
                  <a:pt x="602" y="185"/>
                </a:lnTo>
                <a:lnTo>
                  <a:pt x="602" y="168"/>
                </a:lnTo>
                <a:lnTo>
                  <a:pt x="602" y="168"/>
                </a:lnTo>
                <a:lnTo>
                  <a:pt x="602" y="152"/>
                </a:lnTo>
                <a:lnTo>
                  <a:pt x="618" y="152"/>
                </a:lnTo>
                <a:lnTo>
                  <a:pt x="634" y="152"/>
                </a:lnTo>
                <a:lnTo>
                  <a:pt x="634" y="168"/>
                </a:lnTo>
                <a:lnTo>
                  <a:pt x="634" y="168"/>
                </a:lnTo>
                <a:lnTo>
                  <a:pt x="634" y="185"/>
                </a:lnTo>
                <a:lnTo>
                  <a:pt x="634" y="201"/>
                </a:lnTo>
                <a:lnTo>
                  <a:pt x="634" y="217"/>
                </a:lnTo>
                <a:lnTo>
                  <a:pt x="634" y="256"/>
                </a:lnTo>
                <a:lnTo>
                  <a:pt x="650" y="256"/>
                </a:lnTo>
                <a:lnTo>
                  <a:pt x="650" y="217"/>
                </a:lnTo>
                <a:lnTo>
                  <a:pt x="650" y="201"/>
                </a:lnTo>
                <a:lnTo>
                  <a:pt x="667" y="201"/>
                </a:lnTo>
                <a:lnTo>
                  <a:pt x="683" y="201"/>
                </a:lnTo>
                <a:lnTo>
                  <a:pt x="683" y="217"/>
                </a:lnTo>
                <a:lnTo>
                  <a:pt x="683" y="233"/>
                </a:lnTo>
                <a:lnTo>
                  <a:pt x="683" y="262"/>
                </a:lnTo>
                <a:lnTo>
                  <a:pt x="699" y="262"/>
                </a:lnTo>
                <a:lnTo>
                  <a:pt x="699" y="233"/>
                </a:lnTo>
                <a:lnTo>
                  <a:pt x="699" y="217"/>
                </a:lnTo>
                <a:lnTo>
                  <a:pt x="715" y="217"/>
                </a:lnTo>
                <a:lnTo>
                  <a:pt x="732" y="217"/>
                </a:lnTo>
                <a:lnTo>
                  <a:pt x="732" y="233"/>
                </a:lnTo>
                <a:lnTo>
                  <a:pt x="732" y="250"/>
                </a:lnTo>
                <a:lnTo>
                  <a:pt x="732" y="274"/>
                </a:lnTo>
                <a:lnTo>
                  <a:pt x="748" y="274"/>
                </a:lnTo>
                <a:lnTo>
                  <a:pt x="748" y="250"/>
                </a:lnTo>
                <a:lnTo>
                  <a:pt x="748" y="233"/>
                </a:lnTo>
                <a:lnTo>
                  <a:pt x="764" y="233"/>
                </a:lnTo>
                <a:lnTo>
                  <a:pt x="764" y="250"/>
                </a:lnTo>
                <a:lnTo>
                  <a:pt x="780" y="250"/>
                </a:lnTo>
                <a:lnTo>
                  <a:pt x="780" y="233"/>
                </a:lnTo>
                <a:lnTo>
                  <a:pt x="764" y="233"/>
                </a:lnTo>
                <a:lnTo>
                  <a:pt x="764" y="217"/>
                </a:lnTo>
                <a:lnTo>
                  <a:pt x="748" y="217"/>
                </a:lnTo>
                <a:lnTo>
                  <a:pt x="732" y="217"/>
                </a:lnTo>
                <a:lnTo>
                  <a:pt x="732" y="201"/>
                </a:lnTo>
                <a:lnTo>
                  <a:pt x="715" y="201"/>
                </a:lnTo>
                <a:lnTo>
                  <a:pt x="699" y="201"/>
                </a:lnTo>
                <a:lnTo>
                  <a:pt x="683" y="201"/>
                </a:lnTo>
                <a:lnTo>
                  <a:pt x="683" y="185"/>
                </a:lnTo>
                <a:lnTo>
                  <a:pt x="667" y="185"/>
                </a:lnTo>
                <a:lnTo>
                  <a:pt x="650" y="185"/>
                </a:lnTo>
                <a:lnTo>
                  <a:pt x="650" y="168"/>
                </a:lnTo>
                <a:lnTo>
                  <a:pt x="650" y="168"/>
                </a:lnTo>
                <a:lnTo>
                  <a:pt x="650" y="152"/>
                </a:lnTo>
                <a:lnTo>
                  <a:pt x="634" y="152"/>
                </a:lnTo>
                <a:lnTo>
                  <a:pt x="634" y="136"/>
                </a:lnTo>
                <a:lnTo>
                  <a:pt x="618" y="136"/>
                </a:lnTo>
                <a:lnTo>
                  <a:pt x="602" y="136"/>
                </a:lnTo>
                <a:lnTo>
                  <a:pt x="602" y="152"/>
                </a:lnTo>
                <a:lnTo>
                  <a:pt x="583" y="152"/>
                </a:lnTo>
                <a:lnTo>
                  <a:pt x="583" y="152"/>
                </a:lnTo>
                <a:close/>
                <a:moveTo>
                  <a:pt x="748" y="435"/>
                </a:moveTo>
                <a:lnTo>
                  <a:pt x="764" y="435"/>
                </a:lnTo>
                <a:lnTo>
                  <a:pt x="764" y="384"/>
                </a:lnTo>
                <a:lnTo>
                  <a:pt x="780" y="384"/>
                </a:lnTo>
                <a:lnTo>
                  <a:pt x="780" y="341"/>
                </a:lnTo>
                <a:lnTo>
                  <a:pt x="797" y="341"/>
                </a:lnTo>
                <a:lnTo>
                  <a:pt x="797" y="250"/>
                </a:lnTo>
                <a:lnTo>
                  <a:pt x="780" y="250"/>
                </a:lnTo>
                <a:lnTo>
                  <a:pt x="780" y="341"/>
                </a:lnTo>
                <a:lnTo>
                  <a:pt x="764" y="341"/>
                </a:lnTo>
                <a:lnTo>
                  <a:pt x="764" y="384"/>
                </a:lnTo>
                <a:lnTo>
                  <a:pt x="748" y="384"/>
                </a:lnTo>
                <a:lnTo>
                  <a:pt x="748" y="435"/>
                </a:lnTo>
                <a:lnTo>
                  <a:pt x="624" y="435"/>
                </a:lnTo>
                <a:lnTo>
                  <a:pt x="624" y="402"/>
                </a:lnTo>
                <a:lnTo>
                  <a:pt x="608" y="402"/>
                </a:lnTo>
                <a:lnTo>
                  <a:pt x="608" y="368"/>
                </a:lnTo>
                <a:lnTo>
                  <a:pt x="591" y="368"/>
                </a:lnTo>
                <a:lnTo>
                  <a:pt x="591" y="333"/>
                </a:lnTo>
                <a:lnTo>
                  <a:pt x="575" y="333"/>
                </a:lnTo>
                <a:lnTo>
                  <a:pt x="575" y="317"/>
                </a:lnTo>
                <a:lnTo>
                  <a:pt x="559" y="317"/>
                </a:lnTo>
                <a:lnTo>
                  <a:pt x="559" y="301"/>
                </a:lnTo>
                <a:lnTo>
                  <a:pt x="543" y="301"/>
                </a:lnTo>
                <a:lnTo>
                  <a:pt x="543" y="264"/>
                </a:lnTo>
                <a:lnTo>
                  <a:pt x="567" y="264"/>
                </a:lnTo>
                <a:lnTo>
                  <a:pt x="567" y="248"/>
                </a:lnTo>
                <a:lnTo>
                  <a:pt x="526" y="248"/>
                </a:lnTo>
                <a:lnTo>
                  <a:pt x="526" y="264"/>
                </a:lnTo>
                <a:lnTo>
                  <a:pt x="526" y="301"/>
                </a:lnTo>
                <a:lnTo>
                  <a:pt x="543" y="301"/>
                </a:lnTo>
                <a:lnTo>
                  <a:pt x="543" y="317"/>
                </a:lnTo>
                <a:lnTo>
                  <a:pt x="559" y="317"/>
                </a:lnTo>
                <a:lnTo>
                  <a:pt x="559" y="333"/>
                </a:lnTo>
                <a:lnTo>
                  <a:pt x="575" y="333"/>
                </a:lnTo>
                <a:lnTo>
                  <a:pt x="575" y="368"/>
                </a:lnTo>
                <a:lnTo>
                  <a:pt x="591" y="368"/>
                </a:lnTo>
                <a:lnTo>
                  <a:pt x="591" y="402"/>
                </a:lnTo>
                <a:lnTo>
                  <a:pt x="608" y="402"/>
                </a:lnTo>
                <a:lnTo>
                  <a:pt x="608" y="435"/>
                </a:lnTo>
                <a:lnTo>
                  <a:pt x="624" y="435"/>
                </a:lnTo>
                <a:lnTo>
                  <a:pt x="624" y="451"/>
                </a:lnTo>
                <a:lnTo>
                  <a:pt x="748" y="451"/>
                </a:lnTo>
                <a:lnTo>
                  <a:pt x="748" y="435"/>
                </a:lnTo>
                <a:lnTo>
                  <a:pt x="748" y="435"/>
                </a:lnTo>
                <a:close/>
                <a:moveTo>
                  <a:pt x="567" y="264"/>
                </a:moveTo>
                <a:lnTo>
                  <a:pt x="567" y="280"/>
                </a:lnTo>
                <a:lnTo>
                  <a:pt x="583" y="280"/>
                </a:lnTo>
                <a:lnTo>
                  <a:pt x="583" y="303"/>
                </a:lnTo>
                <a:lnTo>
                  <a:pt x="602" y="303"/>
                </a:lnTo>
                <a:lnTo>
                  <a:pt x="602" y="250"/>
                </a:lnTo>
                <a:lnTo>
                  <a:pt x="583" y="250"/>
                </a:lnTo>
                <a:lnTo>
                  <a:pt x="583" y="264"/>
                </a:lnTo>
                <a:lnTo>
                  <a:pt x="567" y="264"/>
                </a:lnTo>
                <a:lnTo>
                  <a:pt x="567" y="264"/>
                </a:lnTo>
                <a:close/>
                <a:moveTo>
                  <a:pt x="449" y="620"/>
                </a:moveTo>
                <a:lnTo>
                  <a:pt x="416" y="683"/>
                </a:lnTo>
                <a:lnTo>
                  <a:pt x="593" y="683"/>
                </a:lnTo>
                <a:lnTo>
                  <a:pt x="557" y="620"/>
                </a:lnTo>
                <a:lnTo>
                  <a:pt x="449" y="620"/>
                </a:lnTo>
                <a:lnTo>
                  <a:pt x="449" y="620"/>
                </a:lnTo>
                <a:close/>
                <a:moveTo>
                  <a:pt x="150" y="79"/>
                </a:moveTo>
                <a:lnTo>
                  <a:pt x="150" y="506"/>
                </a:lnTo>
                <a:lnTo>
                  <a:pt x="856" y="506"/>
                </a:lnTo>
                <a:lnTo>
                  <a:pt x="856" y="79"/>
                </a:lnTo>
                <a:lnTo>
                  <a:pt x="150" y="7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7" name="箭头: 虚尾 36">
            <a:extLst>
              <a:ext uri="{FF2B5EF4-FFF2-40B4-BE49-F238E27FC236}">
                <a16:creationId xmlns:a16="http://schemas.microsoft.com/office/drawing/2014/main" id="{60FA80B5-6FFB-4646-A393-808B4F774D29}"/>
              </a:ext>
            </a:extLst>
          </p:cNvPr>
          <p:cNvSpPr/>
          <p:nvPr/>
        </p:nvSpPr>
        <p:spPr>
          <a:xfrm>
            <a:off x="2791020" y="3552027"/>
            <a:ext cx="916007" cy="270674"/>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箭头: 虚尾 37">
            <a:extLst>
              <a:ext uri="{FF2B5EF4-FFF2-40B4-BE49-F238E27FC236}">
                <a16:creationId xmlns:a16="http://schemas.microsoft.com/office/drawing/2014/main" id="{317D6187-4693-4E38-B9FA-40965CB165C9}"/>
              </a:ext>
            </a:extLst>
          </p:cNvPr>
          <p:cNvSpPr/>
          <p:nvPr/>
        </p:nvSpPr>
        <p:spPr>
          <a:xfrm>
            <a:off x="5382312" y="3539238"/>
            <a:ext cx="1021401" cy="283463"/>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箭头: 虚尾 38">
            <a:extLst>
              <a:ext uri="{FF2B5EF4-FFF2-40B4-BE49-F238E27FC236}">
                <a16:creationId xmlns:a16="http://schemas.microsoft.com/office/drawing/2014/main" id="{87A9AC07-F6A1-47FA-AAF7-B8F5471303C7}"/>
              </a:ext>
            </a:extLst>
          </p:cNvPr>
          <p:cNvSpPr/>
          <p:nvPr/>
        </p:nvSpPr>
        <p:spPr>
          <a:xfrm>
            <a:off x="8168160" y="3607371"/>
            <a:ext cx="1003054" cy="215330"/>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358D298-F0B0-445D-B800-AA19DD3C34E3}"/>
              </a:ext>
            </a:extLst>
          </p:cNvPr>
          <p:cNvSpPr txBox="1"/>
          <p:nvPr/>
        </p:nvSpPr>
        <p:spPr>
          <a:xfrm>
            <a:off x="8303283" y="5723829"/>
            <a:ext cx="3768013" cy="369332"/>
          </a:xfrm>
          <a:prstGeom prst="rect">
            <a:avLst/>
          </a:prstGeom>
          <a:noFill/>
        </p:spPr>
        <p:txBody>
          <a:bodyPr wrap="square">
            <a:spAutoFit/>
          </a:bodyPr>
          <a:lstStyle/>
          <a:p>
            <a:r>
              <a:rPr lang="en-US" altLang="zh-CN" b="1" i="1">
                <a:latin typeface="Times New Roman" panose="02020603050405020304" pitchFamily="18" charset="0"/>
                <a:cs typeface="Times New Roman" panose="02020603050405020304" pitchFamily="18" charset="0"/>
              </a:rPr>
              <a:t>More information see Sliwka(2007) </a:t>
            </a:r>
            <a:endParaRPr lang="zh-CN" altLang="en-US" b="1"/>
          </a:p>
        </p:txBody>
      </p:sp>
      <p:sp>
        <p:nvSpPr>
          <p:cNvPr id="42" name="箭头: 上 41">
            <a:extLst>
              <a:ext uri="{FF2B5EF4-FFF2-40B4-BE49-F238E27FC236}">
                <a16:creationId xmlns:a16="http://schemas.microsoft.com/office/drawing/2014/main" id="{8529EA3E-8B5F-4205-8161-80D4171365ED}"/>
              </a:ext>
            </a:extLst>
          </p:cNvPr>
          <p:cNvSpPr/>
          <p:nvPr/>
        </p:nvSpPr>
        <p:spPr>
          <a:xfrm>
            <a:off x="3018830"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上 42">
            <a:extLst>
              <a:ext uri="{FF2B5EF4-FFF2-40B4-BE49-F238E27FC236}">
                <a16:creationId xmlns:a16="http://schemas.microsoft.com/office/drawing/2014/main" id="{48310192-25D3-439D-95AB-8CF399FA931F}"/>
              </a:ext>
            </a:extLst>
          </p:cNvPr>
          <p:cNvSpPr/>
          <p:nvPr/>
        </p:nvSpPr>
        <p:spPr>
          <a:xfrm>
            <a:off x="5749479"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 43">
            <a:extLst>
              <a:ext uri="{FF2B5EF4-FFF2-40B4-BE49-F238E27FC236}">
                <a16:creationId xmlns:a16="http://schemas.microsoft.com/office/drawing/2014/main" id="{E40A57E2-F1B3-4620-B729-A3879CC9706C}"/>
              </a:ext>
            </a:extLst>
          </p:cNvPr>
          <p:cNvSpPr/>
          <p:nvPr/>
        </p:nvSpPr>
        <p:spPr>
          <a:xfrm>
            <a:off x="8528452" y="3883930"/>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D4D1108-CDF4-4C47-9DBE-7044901C0578}"/>
              </a:ext>
            </a:extLst>
          </p:cNvPr>
          <p:cNvSpPr txBox="1"/>
          <p:nvPr/>
        </p:nvSpPr>
        <p:spPr>
          <a:xfrm>
            <a:off x="5266876" y="4545141"/>
            <a:ext cx="1289304" cy="369332"/>
          </a:xfrm>
          <a:prstGeom prst="rect">
            <a:avLst/>
          </a:prstGeom>
          <a:noFill/>
        </p:spPr>
        <p:txBody>
          <a:bodyPr wrap="square" rtlCol="0">
            <a:spAutoFit/>
          </a:bodyPr>
          <a:lstStyle/>
          <a:p>
            <a:r>
              <a:rPr lang="en-US" altLang="zh-CN" b="1">
                <a:solidFill>
                  <a:srgbClr val="00B0F0"/>
                </a:solidFill>
              </a:rPr>
              <a:t>Premise 1</a:t>
            </a:r>
            <a:endParaRPr lang="zh-CN" altLang="en-US" b="1">
              <a:solidFill>
                <a:srgbClr val="00B0F0"/>
              </a:solidFill>
            </a:endParaRPr>
          </a:p>
        </p:txBody>
      </p:sp>
      <p:sp>
        <p:nvSpPr>
          <p:cNvPr id="46" name="文本框 45">
            <a:extLst>
              <a:ext uri="{FF2B5EF4-FFF2-40B4-BE49-F238E27FC236}">
                <a16:creationId xmlns:a16="http://schemas.microsoft.com/office/drawing/2014/main" id="{77C74ECC-061A-4B02-A27E-DF63D3759BE1}"/>
              </a:ext>
            </a:extLst>
          </p:cNvPr>
          <p:cNvSpPr txBox="1"/>
          <p:nvPr/>
        </p:nvSpPr>
        <p:spPr>
          <a:xfrm>
            <a:off x="2515932" y="4544607"/>
            <a:ext cx="1289304" cy="369332"/>
          </a:xfrm>
          <a:prstGeom prst="rect">
            <a:avLst/>
          </a:prstGeom>
          <a:noFill/>
        </p:spPr>
        <p:txBody>
          <a:bodyPr wrap="square" rtlCol="0">
            <a:spAutoFit/>
          </a:bodyPr>
          <a:lstStyle/>
          <a:p>
            <a:r>
              <a:rPr lang="en-US" altLang="zh-CN" b="1">
                <a:solidFill>
                  <a:srgbClr val="00B0F0"/>
                </a:solidFill>
              </a:rPr>
              <a:t>Premise 2</a:t>
            </a:r>
            <a:endParaRPr lang="zh-CN" altLang="en-US" b="1">
              <a:solidFill>
                <a:srgbClr val="00B0F0"/>
              </a:solidFill>
            </a:endParaRPr>
          </a:p>
        </p:txBody>
      </p:sp>
      <p:sp>
        <p:nvSpPr>
          <p:cNvPr id="47" name="文本框 46">
            <a:extLst>
              <a:ext uri="{FF2B5EF4-FFF2-40B4-BE49-F238E27FC236}">
                <a16:creationId xmlns:a16="http://schemas.microsoft.com/office/drawing/2014/main" id="{16019BA0-DE57-4E0F-B4E2-5F50EA638E73}"/>
              </a:ext>
            </a:extLst>
          </p:cNvPr>
          <p:cNvSpPr txBox="1"/>
          <p:nvPr/>
        </p:nvSpPr>
        <p:spPr>
          <a:xfrm>
            <a:off x="8151590" y="4548992"/>
            <a:ext cx="1289304" cy="369332"/>
          </a:xfrm>
          <a:prstGeom prst="rect">
            <a:avLst/>
          </a:prstGeom>
          <a:noFill/>
        </p:spPr>
        <p:txBody>
          <a:bodyPr wrap="square" rtlCol="0">
            <a:spAutoFit/>
          </a:bodyPr>
          <a:lstStyle/>
          <a:p>
            <a:r>
              <a:rPr lang="en-US" altLang="zh-CN" b="1">
                <a:solidFill>
                  <a:srgbClr val="00B0F0"/>
                </a:solidFill>
              </a:rPr>
              <a:t>Premise 3</a:t>
            </a:r>
            <a:endParaRPr lang="zh-CN" altLang="en-US" b="1">
              <a:solidFill>
                <a:srgbClr val="00B0F0"/>
              </a:solidFill>
            </a:endParaRPr>
          </a:p>
        </p:txBody>
      </p:sp>
    </p:spTree>
    <p:extLst>
      <p:ext uri="{BB962C8B-B14F-4D97-AF65-F5344CB8AC3E}">
        <p14:creationId xmlns:p14="http://schemas.microsoft.com/office/powerpoint/2010/main" val="181725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normAutofit/>
          </a:bodyPr>
          <a:lstStyle/>
          <a:p>
            <a:r>
              <a:rPr lang="en-US" altLang="zh-CN" sz="2800"/>
              <a:t>Mechanism · Principals’ Contract Choice Behavior</a:t>
            </a:r>
            <a:endParaRPr lang="zh-CN" altLang="en-US" sz="280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a:xfrm>
            <a:off x="838199" y="1560449"/>
            <a:ext cx="10354057" cy="4351338"/>
          </a:xfrm>
        </p:spPr>
        <p:txBody>
          <a:bodyPr>
            <a:normAutofit fontScale="70000" lnSpcReduction="20000"/>
          </a:bodyPr>
          <a:lstStyle/>
          <a:p>
            <a:pPr>
              <a:lnSpc>
                <a:spcPct val="120000"/>
              </a:lnSpc>
            </a:pPr>
            <a:r>
              <a:rPr lang="en-US" altLang="zh-CN"/>
              <a:t>Strategy method in six sessions of the Costly contract choice experiment : a different decision procedure</a:t>
            </a:r>
          </a:p>
          <a:p>
            <a:pPr lvl="1">
              <a:lnSpc>
                <a:spcPct val="170000"/>
              </a:lnSpc>
            </a:pPr>
            <a:r>
              <a:rPr lang="zh-CN" altLang="en-US" sz="2600">
                <a:latin typeface="+mn-ea"/>
              </a:rPr>
              <a:t>“雇主”看到五张不同的表格，每张都有上一回合</a:t>
            </a:r>
            <a:r>
              <a:rPr lang="en-US" altLang="zh-CN" sz="2600">
                <a:latin typeface="+mn-ea"/>
              </a:rPr>
              <a:t>10</a:t>
            </a:r>
            <a:r>
              <a:rPr lang="zh-CN" altLang="en-US" sz="2600">
                <a:latin typeface="+mn-ea"/>
              </a:rPr>
              <a:t>位“员工”在两种薪酬机制下不同的努力水平</a:t>
            </a:r>
            <a:endParaRPr lang="en-US" altLang="zh-CN" sz="2600">
              <a:latin typeface="+mn-ea"/>
            </a:endParaRPr>
          </a:p>
          <a:p>
            <a:pPr lvl="1">
              <a:lnSpc>
                <a:spcPct val="170000"/>
              </a:lnSpc>
            </a:pPr>
            <a:r>
              <a:rPr lang="zh-CN" altLang="en-US" sz="2600">
                <a:latin typeface="+mn-ea"/>
              </a:rPr>
              <a:t>其中只有一张表格在上一回合真实发生，但参与者不知晓哪一张是真实的表格</a:t>
            </a:r>
            <a:endParaRPr lang="en-US" altLang="zh-CN" sz="2600">
              <a:latin typeface="+mn-ea"/>
            </a:endParaRPr>
          </a:p>
          <a:p>
            <a:pPr lvl="1">
              <a:lnSpc>
                <a:spcPct val="170000"/>
              </a:lnSpc>
            </a:pPr>
            <a:r>
              <a:rPr lang="zh-CN" altLang="en-US" sz="2600">
                <a:latin typeface="+mn-ea"/>
              </a:rPr>
              <a:t>其中两张表格中下“雇主”收益在固定工资情形下高于灵活工资，其余三张相反。该信息“雇主”无法直接从表格中获取。</a:t>
            </a:r>
            <a:endParaRPr lang="en-US" altLang="zh-CN" sz="2600">
              <a:latin typeface="+mn-ea"/>
            </a:endParaRPr>
          </a:p>
          <a:p>
            <a:pPr>
              <a:lnSpc>
                <a:spcPct val="120000"/>
              </a:lnSpc>
            </a:pPr>
            <a:r>
              <a:rPr lang="en-US" altLang="zh-CN" sz="2500">
                <a:latin typeface="+mn-ea"/>
              </a:rPr>
              <a:t>Baseline treatment: </a:t>
            </a:r>
            <a:r>
              <a:rPr lang="zh-CN" altLang="en-US" sz="2500">
                <a:latin typeface="+mn-ea"/>
              </a:rPr>
              <a:t>“员工”不知晓“雇主”已了解其他“员工”过往行为这件事，且“雇主”知晓以上信息。</a:t>
            </a:r>
            <a:endParaRPr lang="en-US" altLang="zh-CN" sz="2500">
              <a:latin typeface="+mn-ea"/>
            </a:endParaRPr>
          </a:p>
          <a:p>
            <a:pPr>
              <a:lnSpc>
                <a:spcPct val="120000"/>
              </a:lnSpc>
            </a:pPr>
            <a:r>
              <a:rPr lang="en-US" altLang="zh-CN" sz="2500">
                <a:latin typeface="+mn-ea"/>
              </a:rPr>
              <a:t>Norms treatment: </a:t>
            </a:r>
            <a:r>
              <a:rPr lang="zh-CN" altLang="en-US" sz="2500">
                <a:latin typeface="+mn-ea"/>
              </a:rPr>
              <a:t>“员工”知晓“雇主”已了解其他“员工”过往行为这件事，且“雇主”知晓以上信息。</a:t>
            </a:r>
            <a:endParaRPr lang="en-US" altLang="zh-CN" sz="2500">
              <a:latin typeface="+mn-ea"/>
            </a:endParaRPr>
          </a:p>
          <a:p>
            <a:pPr lvl="1"/>
            <a:endParaRPr lang="en-US" altLang="zh-CN"/>
          </a:p>
          <a:p>
            <a:pPr lvl="1"/>
            <a:endParaRPr lang="en-US" altLang="zh-CN"/>
          </a:p>
        </p:txBody>
      </p:sp>
    </p:spTree>
    <p:extLst>
      <p:ext uri="{BB962C8B-B14F-4D97-AF65-F5344CB8AC3E}">
        <p14:creationId xmlns:p14="http://schemas.microsoft.com/office/powerpoint/2010/main" val="1969887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normAutofit/>
          </a:bodyPr>
          <a:lstStyle/>
          <a:p>
            <a:r>
              <a:rPr lang="en-US" altLang="zh-CN" sz="2800"/>
              <a:t>Mechanism · Principals’ Contract Choice Behavior</a:t>
            </a:r>
            <a:endParaRPr lang="zh-CN" altLang="en-US" sz="280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normAutofit/>
          </a:bodyPr>
          <a:lstStyle/>
          <a:p>
            <a:endParaRPr lang="en-US" altLang="zh-CN"/>
          </a:p>
        </p:txBody>
      </p:sp>
      <p:pic>
        <p:nvPicPr>
          <p:cNvPr id="5" name="图片 4">
            <a:extLst>
              <a:ext uri="{FF2B5EF4-FFF2-40B4-BE49-F238E27FC236}">
                <a16:creationId xmlns:a16="http://schemas.microsoft.com/office/drawing/2014/main" id="{C0875C72-E414-429F-AC59-7A5DD193F757}"/>
              </a:ext>
            </a:extLst>
          </p:cNvPr>
          <p:cNvPicPr>
            <a:picLocks noChangeAspect="1"/>
          </p:cNvPicPr>
          <p:nvPr/>
        </p:nvPicPr>
        <p:blipFill>
          <a:blip r:embed="rId3"/>
          <a:stretch>
            <a:fillRect/>
          </a:stretch>
        </p:blipFill>
        <p:spPr>
          <a:xfrm>
            <a:off x="3257869" y="1343817"/>
            <a:ext cx="5676262" cy="5023169"/>
          </a:xfrm>
          <a:prstGeom prst="rect">
            <a:avLst/>
          </a:prstGeom>
        </p:spPr>
      </p:pic>
    </p:spTree>
    <p:extLst>
      <p:ext uri="{BB962C8B-B14F-4D97-AF65-F5344CB8AC3E}">
        <p14:creationId xmlns:p14="http://schemas.microsoft.com/office/powerpoint/2010/main" val="52527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Three Premises</a:t>
            </a:r>
            <a:endParaRPr lang="zh-CN" altLang="en-US"/>
          </a:p>
        </p:txBody>
      </p:sp>
      <p:sp>
        <p:nvSpPr>
          <p:cNvPr id="25" name="矩形 24">
            <a:extLst>
              <a:ext uri="{FF2B5EF4-FFF2-40B4-BE49-F238E27FC236}">
                <a16:creationId xmlns:a16="http://schemas.microsoft.com/office/drawing/2014/main" id="{1EA6C88A-836A-4555-9043-B917B3A7969E}"/>
              </a:ext>
            </a:extLst>
          </p:cNvPr>
          <p:cNvSpPr/>
          <p:nvPr/>
        </p:nvSpPr>
        <p:spPr>
          <a:xfrm>
            <a:off x="838199" y="1961601"/>
            <a:ext cx="2408474"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Information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CCF3630-5531-49B4-AA14-61AD8796700E}"/>
              </a:ext>
            </a:extLst>
          </p:cNvPr>
          <p:cNvSpPr/>
          <p:nvPr/>
        </p:nvSpPr>
        <p:spPr>
          <a:xfrm>
            <a:off x="3460491" y="4545141"/>
            <a:ext cx="2168286"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Principals</a:t>
            </a:r>
          </a:p>
          <a:p>
            <a:r>
              <a:rPr lang="en-US" altLang="zh-CN" b="1" noProof="1">
                <a:latin typeface="微软雅黑" panose="020B0503020204020204" pitchFamily="34" charset="-122"/>
                <a:ea typeface="微软雅黑" panose="020B0503020204020204" pitchFamily="34" charset="-122"/>
              </a:rPr>
              <a:t>Incentives choice</a:t>
            </a:r>
            <a:endParaRPr lang="de-DE" altLang="zh-CN" b="1" noProof="1">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15AA6D9-BCC5-47D9-AB5E-C3A2B0A7486D}"/>
              </a:ext>
            </a:extLst>
          </p:cNvPr>
          <p:cNvSpPr/>
          <p:nvPr/>
        </p:nvSpPr>
        <p:spPr>
          <a:xfrm>
            <a:off x="6202815" y="2075393"/>
            <a:ext cx="2408473"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Beliefs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5D29CF20-CEC1-4AA2-B5A1-2D85B2173CCE}"/>
              </a:ext>
            </a:extLst>
          </p:cNvPr>
          <p:cNvSpPr/>
          <p:nvPr/>
        </p:nvSpPr>
        <p:spPr>
          <a:xfrm>
            <a:off x="9307124" y="4544607"/>
            <a:ext cx="1575881"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Efforts level</a:t>
            </a:r>
            <a:endParaRPr lang="de-DE" altLang="zh-CN" b="1" noProof="1">
              <a:latin typeface="微软雅黑" panose="020B0503020204020204" pitchFamily="34" charset="-122"/>
              <a:ea typeface="微软雅黑" panose="020B0503020204020204" pitchFamily="34" charset="-122"/>
            </a:endParaRPr>
          </a:p>
        </p:txBody>
      </p:sp>
      <p:sp>
        <p:nvSpPr>
          <p:cNvPr id="29" name="Diamond 151">
            <a:extLst>
              <a:ext uri="{FF2B5EF4-FFF2-40B4-BE49-F238E27FC236}">
                <a16:creationId xmlns:a16="http://schemas.microsoft.com/office/drawing/2014/main" id="{F9ECEA45-1DFD-49C0-9BB5-C11B02C37D94}"/>
              </a:ext>
            </a:extLst>
          </p:cNvPr>
          <p:cNvSpPr/>
          <p:nvPr/>
        </p:nvSpPr>
        <p:spPr>
          <a:xfrm>
            <a:off x="1233299" y="2927893"/>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Diamond 152">
            <a:extLst>
              <a:ext uri="{FF2B5EF4-FFF2-40B4-BE49-F238E27FC236}">
                <a16:creationId xmlns:a16="http://schemas.microsoft.com/office/drawing/2014/main" id="{F858D18C-D215-4247-850F-EEFA56AA8276}"/>
              </a:ext>
            </a:extLst>
          </p:cNvPr>
          <p:cNvSpPr/>
          <p:nvPr/>
        </p:nvSpPr>
        <p:spPr>
          <a:xfrm>
            <a:off x="3824590" y="2938395"/>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Diamond 153">
            <a:extLst>
              <a:ext uri="{FF2B5EF4-FFF2-40B4-BE49-F238E27FC236}">
                <a16:creationId xmlns:a16="http://schemas.microsoft.com/office/drawing/2014/main" id="{463AD3B8-0FA3-4C68-9F55-A54917996EC5}"/>
              </a:ext>
            </a:extLst>
          </p:cNvPr>
          <p:cNvSpPr/>
          <p:nvPr/>
        </p:nvSpPr>
        <p:spPr>
          <a:xfrm>
            <a:off x="6565857" y="3040042"/>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Diamond 153">
            <a:extLst>
              <a:ext uri="{FF2B5EF4-FFF2-40B4-BE49-F238E27FC236}">
                <a16:creationId xmlns:a16="http://schemas.microsoft.com/office/drawing/2014/main" id="{D240914A-E649-45CE-BF80-AFC3F8DD3C43}"/>
              </a:ext>
            </a:extLst>
          </p:cNvPr>
          <p:cNvSpPr/>
          <p:nvPr/>
        </p:nvSpPr>
        <p:spPr>
          <a:xfrm>
            <a:off x="9374986" y="3009680"/>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男女小人 893">
            <a:extLst>
              <a:ext uri="{FF2B5EF4-FFF2-40B4-BE49-F238E27FC236}">
                <a16:creationId xmlns:a16="http://schemas.microsoft.com/office/drawing/2014/main" id="{23791629-251A-4BF7-8944-1FD8F3143A83}"/>
              </a:ext>
            </a:extLst>
          </p:cNvPr>
          <p:cNvSpPr>
            <a:spLocks/>
          </p:cNvSpPr>
          <p:nvPr/>
        </p:nvSpPr>
        <p:spPr bwMode="auto">
          <a:xfrm>
            <a:off x="1629165" y="3335280"/>
            <a:ext cx="628768" cy="57566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4" name="人民币 841">
            <a:extLst>
              <a:ext uri="{FF2B5EF4-FFF2-40B4-BE49-F238E27FC236}">
                <a16:creationId xmlns:a16="http://schemas.microsoft.com/office/drawing/2014/main" id="{5C5495A6-49B6-4CC3-9EBB-ABE4DB3A4F10}"/>
              </a:ext>
            </a:extLst>
          </p:cNvPr>
          <p:cNvSpPr>
            <a:spLocks/>
          </p:cNvSpPr>
          <p:nvPr/>
        </p:nvSpPr>
        <p:spPr bwMode="auto">
          <a:xfrm>
            <a:off x="4312228" y="3431168"/>
            <a:ext cx="464813" cy="490282"/>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5" name="Freeform 15">
            <a:extLst>
              <a:ext uri="{FF2B5EF4-FFF2-40B4-BE49-F238E27FC236}">
                <a16:creationId xmlns:a16="http://schemas.microsoft.com/office/drawing/2014/main" id="{D96972B6-AD9F-4647-976C-D63FE4735ADD}"/>
              </a:ext>
            </a:extLst>
          </p:cNvPr>
          <p:cNvSpPr>
            <a:spLocks noEditPoints="1" noChangeArrowheads="1"/>
          </p:cNvSpPr>
          <p:nvPr/>
        </p:nvSpPr>
        <p:spPr bwMode="auto">
          <a:xfrm>
            <a:off x="7069926" y="3456484"/>
            <a:ext cx="432019" cy="516364"/>
          </a:xfrm>
          <a:custGeom>
            <a:avLst/>
            <a:gdLst>
              <a:gd name="T0" fmla="*/ 30 w 852"/>
              <a:gd name="T1" fmla="*/ 924 h 1018"/>
              <a:gd name="T2" fmla="*/ 47 w 852"/>
              <a:gd name="T3" fmla="*/ 984 h 1018"/>
              <a:gd name="T4" fmla="*/ 86 w 852"/>
              <a:gd name="T5" fmla="*/ 1012 h 1018"/>
              <a:gd name="T6" fmla="*/ 139 w 852"/>
              <a:gd name="T7" fmla="*/ 1014 h 1018"/>
              <a:gd name="T8" fmla="*/ 39 w 852"/>
              <a:gd name="T9" fmla="*/ 892 h 1018"/>
              <a:gd name="T10" fmla="*/ 267 w 852"/>
              <a:gd name="T11" fmla="*/ 950 h 1018"/>
              <a:gd name="T12" fmla="*/ 274 w 852"/>
              <a:gd name="T13" fmla="*/ 992 h 1018"/>
              <a:gd name="T14" fmla="*/ 267 w 852"/>
              <a:gd name="T15" fmla="*/ 1005 h 1018"/>
              <a:gd name="T16" fmla="*/ 244 w 852"/>
              <a:gd name="T17" fmla="*/ 1014 h 1018"/>
              <a:gd name="T18" fmla="*/ 15 w 852"/>
              <a:gd name="T19" fmla="*/ 849 h 1018"/>
              <a:gd name="T20" fmla="*/ 0 w 852"/>
              <a:gd name="T21" fmla="*/ 826 h 1018"/>
              <a:gd name="T22" fmla="*/ 5 w 852"/>
              <a:gd name="T23" fmla="*/ 796 h 1018"/>
              <a:gd name="T24" fmla="*/ 20 w 852"/>
              <a:gd name="T25" fmla="*/ 783 h 1018"/>
              <a:gd name="T26" fmla="*/ 45 w 852"/>
              <a:gd name="T27" fmla="*/ 783 h 1018"/>
              <a:gd name="T28" fmla="*/ 722 w 852"/>
              <a:gd name="T29" fmla="*/ 506 h 1018"/>
              <a:gd name="T30" fmla="*/ 722 w 852"/>
              <a:gd name="T31" fmla="*/ 506 h 1018"/>
              <a:gd name="T32" fmla="*/ 124 w 852"/>
              <a:gd name="T33" fmla="*/ 77 h 1018"/>
              <a:gd name="T34" fmla="*/ 417 w 852"/>
              <a:gd name="T35" fmla="*/ 130 h 1018"/>
              <a:gd name="T36" fmla="*/ 417 w 852"/>
              <a:gd name="T37" fmla="*/ 130 h 1018"/>
              <a:gd name="T38" fmla="*/ 777 w 852"/>
              <a:gd name="T39" fmla="*/ 211 h 1018"/>
              <a:gd name="T40" fmla="*/ 581 w 852"/>
              <a:gd name="T41" fmla="*/ 194 h 1018"/>
              <a:gd name="T42" fmla="*/ 581 w 852"/>
              <a:gd name="T43" fmla="*/ 194 h 1018"/>
              <a:gd name="T44" fmla="*/ 318 w 852"/>
              <a:gd name="T45" fmla="*/ 860 h 1018"/>
              <a:gd name="T46" fmla="*/ 327 w 852"/>
              <a:gd name="T47" fmla="*/ 903 h 1018"/>
              <a:gd name="T48" fmla="*/ 318 w 852"/>
              <a:gd name="T49" fmla="*/ 916 h 1018"/>
              <a:gd name="T50" fmla="*/ 295 w 852"/>
              <a:gd name="T51" fmla="*/ 924 h 1018"/>
              <a:gd name="T52" fmla="*/ 69 w 852"/>
              <a:gd name="T53" fmla="*/ 760 h 1018"/>
              <a:gd name="T54" fmla="*/ 54 w 852"/>
              <a:gd name="T55" fmla="*/ 736 h 1018"/>
              <a:gd name="T56" fmla="*/ 58 w 852"/>
              <a:gd name="T57" fmla="*/ 706 h 1018"/>
              <a:gd name="T58" fmla="*/ 73 w 852"/>
              <a:gd name="T59" fmla="*/ 694 h 1018"/>
              <a:gd name="T60" fmla="*/ 99 w 852"/>
              <a:gd name="T61" fmla="*/ 694 h 1018"/>
              <a:gd name="T62" fmla="*/ 521 w 852"/>
              <a:gd name="T63" fmla="*/ 239 h 1018"/>
              <a:gd name="T64" fmla="*/ 449 w 852"/>
              <a:gd name="T65" fmla="*/ 209 h 1018"/>
              <a:gd name="T66" fmla="*/ 353 w 852"/>
              <a:gd name="T67" fmla="*/ 203 h 1018"/>
              <a:gd name="T68" fmla="*/ 263 w 852"/>
              <a:gd name="T69" fmla="*/ 233 h 1018"/>
              <a:gd name="T70" fmla="*/ 195 w 852"/>
              <a:gd name="T71" fmla="*/ 292 h 1018"/>
              <a:gd name="T72" fmla="*/ 163 w 852"/>
              <a:gd name="T73" fmla="*/ 356 h 1018"/>
              <a:gd name="T74" fmla="*/ 154 w 852"/>
              <a:gd name="T75" fmla="*/ 446 h 1018"/>
              <a:gd name="T76" fmla="*/ 163 w 852"/>
              <a:gd name="T77" fmla="*/ 583 h 1018"/>
              <a:gd name="T78" fmla="*/ 141 w 852"/>
              <a:gd name="T79" fmla="*/ 672 h 1018"/>
              <a:gd name="T80" fmla="*/ 363 w 852"/>
              <a:gd name="T81" fmla="*/ 747 h 1018"/>
              <a:gd name="T82" fmla="*/ 440 w 852"/>
              <a:gd name="T83" fmla="*/ 698 h 1018"/>
              <a:gd name="T84" fmla="*/ 562 w 852"/>
              <a:gd name="T85" fmla="*/ 636 h 1018"/>
              <a:gd name="T86" fmla="*/ 626 w 852"/>
              <a:gd name="T87" fmla="*/ 570 h 1018"/>
              <a:gd name="T88" fmla="*/ 649 w 852"/>
              <a:gd name="T89" fmla="*/ 504 h 1018"/>
              <a:gd name="T90" fmla="*/ 649 w 852"/>
              <a:gd name="T91" fmla="*/ 412 h 1018"/>
              <a:gd name="T92" fmla="*/ 613 w 852"/>
              <a:gd name="T93" fmla="*/ 324 h 1018"/>
              <a:gd name="T94" fmla="*/ 542 w 852"/>
              <a:gd name="T95" fmla="*/ 254 h 1018"/>
              <a:gd name="T96" fmla="*/ 229 w 852"/>
              <a:gd name="T97" fmla="*/ 559 h 1018"/>
              <a:gd name="T98" fmla="*/ 227 w 852"/>
              <a:gd name="T99" fmla="*/ 420 h 1018"/>
              <a:gd name="T100" fmla="*/ 256 w 852"/>
              <a:gd name="T101" fmla="*/ 320 h 1018"/>
              <a:gd name="T102" fmla="*/ 331 w 852"/>
              <a:gd name="T103" fmla="*/ 271 h 1018"/>
              <a:gd name="T104" fmla="*/ 466 w 852"/>
              <a:gd name="T105" fmla="*/ 282 h 1018"/>
              <a:gd name="T106" fmla="*/ 335 w 852"/>
              <a:gd name="T107" fmla="*/ 356 h 1018"/>
              <a:gd name="T108" fmla="*/ 284 w 852"/>
              <a:gd name="T109" fmla="*/ 412 h 1018"/>
              <a:gd name="T110" fmla="*/ 229 w 852"/>
              <a:gd name="T111" fmla="*/ 559 h 10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2"/>
              <a:gd name="T169" fmla="*/ 0 h 1018"/>
              <a:gd name="T170" fmla="*/ 852 w 852"/>
              <a:gd name="T171" fmla="*/ 1018 h 10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2" h="1018">
                <a:moveTo>
                  <a:pt x="39" y="892"/>
                </a:moveTo>
                <a:lnTo>
                  <a:pt x="39" y="892"/>
                </a:lnTo>
                <a:lnTo>
                  <a:pt x="32" y="909"/>
                </a:lnTo>
                <a:lnTo>
                  <a:pt x="30" y="924"/>
                </a:lnTo>
                <a:lnTo>
                  <a:pt x="30" y="941"/>
                </a:lnTo>
                <a:lnTo>
                  <a:pt x="32" y="956"/>
                </a:lnTo>
                <a:lnTo>
                  <a:pt x="39" y="971"/>
                </a:lnTo>
                <a:lnTo>
                  <a:pt x="47" y="984"/>
                </a:lnTo>
                <a:lnTo>
                  <a:pt x="60" y="997"/>
                </a:lnTo>
                <a:lnTo>
                  <a:pt x="73" y="1005"/>
                </a:lnTo>
                <a:lnTo>
                  <a:pt x="73" y="1005"/>
                </a:lnTo>
                <a:lnTo>
                  <a:pt x="86" y="1012"/>
                </a:lnTo>
                <a:lnTo>
                  <a:pt x="99" y="1016"/>
                </a:lnTo>
                <a:lnTo>
                  <a:pt x="111" y="1018"/>
                </a:lnTo>
                <a:lnTo>
                  <a:pt x="126" y="1018"/>
                </a:lnTo>
                <a:lnTo>
                  <a:pt x="139" y="1014"/>
                </a:lnTo>
                <a:lnTo>
                  <a:pt x="152" y="1010"/>
                </a:lnTo>
                <a:lnTo>
                  <a:pt x="163" y="1003"/>
                </a:lnTo>
                <a:lnTo>
                  <a:pt x="173" y="997"/>
                </a:lnTo>
                <a:lnTo>
                  <a:pt x="39" y="892"/>
                </a:lnTo>
                <a:lnTo>
                  <a:pt x="39" y="892"/>
                </a:lnTo>
                <a:close/>
                <a:moveTo>
                  <a:pt x="261" y="946"/>
                </a:moveTo>
                <a:lnTo>
                  <a:pt x="261" y="946"/>
                </a:lnTo>
                <a:lnTo>
                  <a:pt x="267" y="950"/>
                </a:lnTo>
                <a:lnTo>
                  <a:pt x="271" y="956"/>
                </a:lnTo>
                <a:lnTo>
                  <a:pt x="276" y="971"/>
                </a:lnTo>
                <a:lnTo>
                  <a:pt x="276" y="984"/>
                </a:lnTo>
                <a:lnTo>
                  <a:pt x="274" y="992"/>
                </a:lnTo>
                <a:lnTo>
                  <a:pt x="271" y="999"/>
                </a:lnTo>
                <a:lnTo>
                  <a:pt x="271" y="999"/>
                </a:lnTo>
                <a:lnTo>
                  <a:pt x="271" y="999"/>
                </a:lnTo>
                <a:lnTo>
                  <a:pt x="267" y="1005"/>
                </a:lnTo>
                <a:lnTo>
                  <a:pt x="263" y="1010"/>
                </a:lnTo>
                <a:lnTo>
                  <a:pt x="256" y="1012"/>
                </a:lnTo>
                <a:lnTo>
                  <a:pt x="250" y="1014"/>
                </a:lnTo>
                <a:lnTo>
                  <a:pt x="244" y="1014"/>
                </a:lnTo>
                <a:lnTo>
                  <a:pt x="237" y="1014"/>
                </a:lnTo>
                <a:lnTo>
                  <a:pt x="231" y="1012"/>
                </a:lnTo>
                <a:lnTo>
                  <a:pt x="224" y="1007"/>
                </a:lnTo>
                <a:lnTo>
                  <a:pt x="15" y="849"/>
                </a:lnTo>
                <a:lnTo>
                  <a:pt x="15" y="849"/>
                </a:lnTo>
                <a:lnTo>
                  <a:pt x="11" y="845"/>
                </a:lnTo>
                <a:lnTo>
                  <a:pt x="7" y="839"/>
                </a:lnTo>
                <a:lnTo>
                  <a:pt x="0" y="826"/>
                </a:lnTo>
                <a:lnTo>
                  <a:pt x="0" y="811"/>
                </a:lnTo>
                <a:lnTo>
                  <a:pt x="3" y="805"/>
                </a:lnTo>
                <a:lnTo>
                  <a:pt x="5" y="796"/>
                </a:lnTo>
                <a:lnTo>
                  <a:pt x="5" y="796"/>
                </a:lnTo>
                <a:lnTo>
                  <a:pt x="5" y="796"/>
                </a:lnTo>
                <a:lnTo>
                  <a:pt x="9" y="792"/>
                </a:lnTo>
                <a:lnTo>
                  <a:pt x="15" y="788"/>
                </a:lnTo>
                <a:lnTo>
                  <a:pt x="20" y="783"/>
                </a:lnTo>
                <a:lnTo>
                  <a:pt x="26" y="781"/>
                </a:lnTo>
                <a:lnTo>
                  <a:pt x="32" y="781"/>
                </a:lnTo>
                <a:lnTo>
                  <a:pt x="39" y="781"/>
                </a:lnTo>
                <a:lnTo>
                  <a:pt x="45" y="783"/>
                </a:lnTo>
                <a:lnTo>
                  <a:pt x="52" y="788"/>
                </a:lnTo>
                <a:lnTo>
                  <a:pt x="261" y="946"/>
                </a:lnTo>
                <a:lnTo>
                  <a:pt x="261" y="946"/>
                </a:lnTo>
                <a:close/>
                <a:moveTo>
                  <a:pt x="722" y="506"/>
                </a:moveTo>
                <a:lnTo>
                  <a:pt x="852" y="506"/>
                </a:lnTo>
                <a:lnTo>
                  <a:pt x="852" y="444"/>
                </a:lnTo>
                <a:lnTo>
                  <a:pt x="722" y="444"/>
                </a:lnTo>
                <a:lnTo>
                  <a:pt x="722" y="506"/>
                </a:lnTo>
                <a:lnTo>
                  <a:pt x="722" y="506"/>
                </a:lnTo>
                <a:close/>
                <a:moveTo>
                  <a:pt x="242" y="158"/>
                </a:moveTo>
                <a:lnTo>
                  <a:pt x="178" y="45"/>
                </a:lnTo>
                <a:lnTo>
                  <a:pt x="124" y="77"/>
                </a:lnTo>
                <a:lnTo>
                  <a:pt x="190" y="190"/>
                </a:lnTo>
                <a:lnTo>
                  <a:pt x="242" y="158"/>
                </a:lnTo>
                <a:lnTo>
                  <a:pt x="242" y="158"/>
                </a:lnTo>
                <a:close/>
                <a:moveTo>
                  <a:pt x="417" y="130"/>
                </a:moveTo>
                <a:lnTo>
                  <a:pt x="417" y="0"/>
                </a:lnTo>
                <a:lnTo>
                  <a:pt x="357" y="0"/>
                </a:lnTo>
                <a:lnTo>
                  <a:pt x="357" y="130"/>
                </a:lnTo>
                <a:lnTo>
                  <a:pt x="417" y="130"/>
                </a:lnTo>
                <a:lnTo>
                  <a:pt x="417" y="130"/>
                </a:lnTo>
                <a:close/>
                <a:moveTo>
                  <a:pt x="694" y="331"/>
                </a:moveTo>
                <a:lnTo>
                  <a:pt x="807" y="265"/>
                </a:lnTo>
                <a:lnTo>
                  <a:pt x="777" y="211"/>
                </a:lnTo>
                <a:lnTo>
                  <a:pt x="664" y="277"/>
                </a:lnTo>
                <a:lnTo>
                  <a:pt x="694" y="331"/>
                </a:lnTo>
                <a:lnTo>
                  <a:pt x="694" y="331"/>
                </a:lnTo>
                <a:close/>
                <a:moveTo>
                  <a:pt x="581" y="194"/>
                </a:moveTo>
                <a:lnTo>
                  <a:pt x="647" y="81"/>
                </a:lnTo>
                <a:lnTo>
                  <a:pt x="594" y="49"/>
                </a:lnTo>
                <a:lnTo>
                  <a:pt x="530" y="162"/>
                </a:lnTo>
                <a:lnTo>
                  <a:pt x="581" y="194"/>
                </a:lnTo>
                <a:lnTo>
                  <a:pt x="581" y="194"/>
                </a:lnTo>
                <a:close/>
                <a:moveTo>
                  <a:pt x="312" y="856"/>
                </a:moveTo>
                <a:lnTo>
                  <a:pt x="312" y="856"/>
                </a:lnTo>
                <a:lnTo>
                  <a:pt x="318" y="860"/>
                </a:lnTo>
                <a:lnTo>
                  <a:pt x="323" y="867"/>
                </a:lnTo>
                <a:lnTo>
                  <a:pt x="327" y="881"/>
                </a:lnTo>
                <a:lnTo>
                  <a:pt x="329" y="894"/>
                </a:lnTo>
                <a:lnTo>
                  <a:pt x="327" y="903"/>
                </a:lnTo>
                <a:lnTo>
                  <a:pt x="323" y="909"/>
                </a:lnTo>
                <a:lnTo>
                  <a:pt x="323" y="909"/>
                </a:lnTo>
                <a:lnTo>
                  <a:pt x="323" y="909"/>
                </a:lnTo>
                <a:lnTo>
                  <a:pt x="318" y="916"/>
                </a:lnTo>
                <a:lnTo>
                  <a:pt x="314" y="920"/>
                </a:lnTo>
                <a:lnTo>
                  <a:pt x="308" y="922"/>
                </a:lnTo>
                <a:lnTo>
                  <a:pt x="301" y="924"/>
                </a:lnTo>
                <a:lnTo>
                  <a:pt x="295" y="924"/>
                </a:lnTo>
                <a:lnTo>
                  <a:pt x="288" y="924"/>
                </a:lnTo>
                <a:lnTo>
                  <a:pt x="282" y="922"/>
                </a:lnTo>
                <a:lnTo>
                  <a:pt x="276" y="918"/>
                </a:lnTo>
                <a:lnTo>
                  <a:pt x="69" y="760"/>
                </a:lnTo>
                <a:lnTo>
                  <a:pt x="69" y="760"/>
                </a:lnTo>
                <a:lnTo>
                  <a:pt x="62" y="756"/>
                </a:lnTo>
                <a:lnTo>
                  <a:pt x="58" y="749"/>
                </a:lnTo>
                <a:lnTo>
                  <a:pt x="54" y="736"/>
                </a:lnTo>
                <a:lnTo>
                  <a:pt x="52" y="721"/>
                </a:lnTo>
                <a:lnTo>
                  <a:pt x="54" y="715"/>
                </a:lnTo>
                <a:lnTo>
                  <a:pt x="58" y="706"/>
                </a:lnTo>
                <a:lnTo>
                  <a:pt x="58" y="706"/>
                </a:lnTo>
                <a:lnTo>
                  <a:pt x="58" y="706"/>
                </a:lnTo>
                <a:lnTo>
                  <a:pt x="62" y="702"/>
                </a:lnTo>
                <a:lnTo>
                  <a:pt x="67" y="698"/>
                </a:lnTo>
                <a:lnTo>
                  <a:pt x="73" y="694"/>
                </a:lnTo>
                <a:lnTo>
                  <a:pt x="79" y="692"/>
                </a:lnTo>
                <a:lnTo>
                  <a:pt x="86" y="692"/>
                </a:lnTo>
                <a:lnTo>
                  <a:pt x="92" y="692"/>
                </a:lnTo>
                <a:lnTo>
                  <a:pt x="99" y="694"/>
                </a:lnTo>
                <a:lnTo>
                  <a:pt x="105" y="698"/>
                </a:lnTo>
                <a:lnTo>
                  <a:pt x="312" y="856"/>
                </a:lnTo>
                <a:lnTo>
                  <a:pt x="312" y="856"/>
                </a:lnTo>
                <a:close/>
                <a:moveTo>
                  <a:pt x="521" y="239"/>
                </a:moveTo>
                <a:lnTo>
                  <a:pt x="521" y="239"/>
                </a:lnTo>
                <a:lnTo>
                  <a:pt x="498" y="226"/>
                </a:lnTo>
                <a:lnTo>
                  <a:pt x="472" y="218"/>
                </a:lnTo>
                <a:lnTo>
                  <a:pt x="449" y="209"/>
                </a:lnTo>
                <a:lnTo>
                  <a:pt x="425" y="205"/>
                </a:lnTo>
                <a:lnTo>
                  <a:pt x="399" y="203"/>
                </a:lnTo>
                <a:lnTo>
                  <a:pt x="376" y="203"/>
                </a:lnTo>
                <a:lnTo>
                  <a:pt x="353" y="203"/>
                </a:lnTo>
                <a:lnTo>
                  <a:pt x="329" y="207"/>
                </a:lnTo>
                <a:lnTo>
                  <a:pt x="306" y="213"/>
                </a:lnTo>
                <a:lnTo>
                  <a:pt x="284" y="222"/>
                </a:lnTo>
                <a:lnTo>
                  <a:pt x="263" y="233"/>
                </a:lnTo>
                <a:lnTo>
                  <a:pt x="244" y="245"/>
                </a:lnTo>
                <a:lnTo>
                  <a:pt x="224" y="258"/>
                </a:lnTo>
                <a:lnTo>
                  <a:pt x="210" y="275"/>
                </a:lnTo>
                <a:lnTo>
                  <a:pt x="195" y="292"/>
                </a:lnTo>
                <a:lnTo>
                  <a:pt x="180" y="314"/>
                </a:lnTo>
                <a:lnTo>
                  <a:pt x="180" y="314"/>
                </a:lnTo>
                <a:lnTo>
                  <a:pt x="169" y="335"/>
                </a:lnTo>
                <a:lnTo>
                  <a:pt x="163" y="356"/>
                </a:lnTo>
                <a:lnTo>
                  <a:pt x="156" y="380"/>
                </a:lnTo>
                <a:lnTo>
                  <a:pt x="154" y="401"/>
                </a:lnTo>
                <a:lnTo>
                  <a:pt x="154" y="425"/>
                </a:lnTo>
                <a:lnTo>
                  <a:pt x="154" y="446"/>
                </a:lnTo>
                <a:lnTo>
                  <a:pt x="158" y="493"/>
                </a:lnTo>
                <a:lnTo>
                  <a:pt x="163" y="538"/>
                </a:lnTo>
                <a:lnTo>
                  <a:pt x="163" y="561"/>
                </a:lnTo>
                <a:lnTo>
                  <a:pt x="163" y="583"/>
                </a:lnTo>
                <a:lnTo>
                  <a:pt x="160" y="606"/>
                </a:lnTo>
                <a:lnTo>
                  <a:pt x="156" y="627"/>
                </a:lnTo>
                <a:lnTo>
                  <a:pt x="150" y="651"/>
                </a:lnTo>
                <a:lnTo>
                  <a:pt x="141" y="672"/>
                </a:lnTo>
                <a:lnTo>
                  <a:pt x="333" y="783"/>
                </a:lnTo>
                <a:lnTo>
                  <a:pt x="333" y="783"/>
                </a:lnTo>
                <a:lnTo>
                  <a:pt x="346" y="764"/>
                </a:lnTo>
                <a:lnTo>
                  <a:pt x="363" y="747"/>
                </a:lnTo>
                <a:lnTo>
                  <a:pt x="380" y="734"/>
                </a:lnTo>
                <a:lnTo>
                  <a:pt x="399" y="719"/>
                </a:lnTo>
                <a:lnTo>
                  <a:pt x="419" y="709"/>
                </a:lnTo>
                <a:lnTo>
                  <a:pt x="440" y="698"/>
                </a:lnTo>
                <a:lnTo>
                  <a:pt x="481" y="679"/>
                </a:lnTo>
                <a:lnTo>
                  <a:pt x="523" y="660"/>
                </a:lnTo>
                <a:lnTo>
                  <a:pt x="542" y="649"/>
                </a:lnTo>
                <a:lnTo>
                  <a:pt x="562" y="636"/>
                </a:lnTo>
                <a:lnTo>
                  <a:pt x="581" y="623"/>
                </a:lnTo>
                <a:lnTo>
                  <a:pt x="596" y="608"/>
                </a:lnTo>
                <a:lnTo>
                  <a:pt x="613" y="591"/>
                </a:lnTo>
                <a:lnTo>
                  <a:pt x="626" y="570"/>
                </a:lnTo>
                <a:lnTo>
                  <a:pt x="626" y="570"/>
                </a:lnTo>
                <a:lnTo>
                  <a:pt x="636" y="549"/>
                </a:lnTo>
                <a:lnTo>
                  <a:pt x="645" y="527"/>
                </a:lnTo>
                <a:lnTo>
                  <a:pt x="649" y="504"/>
                </a:lnTo>
                <a:lnTo>
                  <a:pt x="653" y="480"/>
                </a:lnTo>
                <a:lnTo>
                  <a:pt x="653" y="459"/>
                </a:lnTo>
                <a:lnTo>
                  <a:pt x="653" y="435"/>
                </a:lnTo>
                <a:lnTo>
                  <a:pt x="649" y="412"/>
                </a:lnTo>
                <a:lnTo>
                  <a:pt x="643" y="388"/>
                </a:lnTo>
                <a:lnTo>
                  <a:pt x="634" y="367"/>
                </a:lnTo>
                <a:lnTo>
                  <a:pt x="624" y="346"/>
                </a:lnTo>
                <a:lnTo>
                  <a:pt x="613" y="324"/>
                </a:lnTo>
                <a:lnTo>
                  <a:pt x="598" y="305"/>
                </a:lnTo>
                <a:lnTo>
                  <a:pt x="581" y="286"/>
                </a:lnTo>
                <a:lnTo>
                  <a:pt x="562" y="269"/>
                </a:lnTo>
                <a:lnTo>
                  <a:pt x="542" y="254"/>
                </a:lnTo>
                <a:lnTo>
                  <a:pt x="521" y="239"/>
                </a:lnTo>
                <a:lnTo>
                  <a:pt x="521" y="239"/>
                </a:lnTo>
                <a:close/>
                <a:moveTo>
                  <a:pt x="229" y="559"/>
                </a:moveTo>
                <a:lnTo>
                  <a:pt x="229" y="559"/>
                </a:lnTo>
                <a:lnTo>
                  <a:pt x="224" y="521"/>
                </a:lnTo>
                <a:lnTo>
                  <a:pt x="224" y="484"/>
                </a:lnTo>
                <a:lnTo>
                  <a:pt x="224" y="450"/>
                </a:lnTo>
                <a:lnTo>
                  <a:pt x="227" y="420"/>
                </a:lnTo>
                <a:lnTo>
                  <a:pt x="231" y="391"/>
                </a:lnTo>
                <a:lnTo>
                  <a:pt x="235" y="365"/>
                </a:lnTo>
                <a:lnTo>
                  <a:pt x="244" y="341"/>
                </a:lnTo>
                <a:lnTo>
                  <a:pt x="256" y="320"/>
                </a:lnTo>
                <a:lnTo>
                  <a:pt x="269" y="303"/>
                </a:lnTo>
                <a:lnTo>
                  <a:pt x="286" y="288"/>
                </a:lnTo>
                <a:lnTo>
                  <a:pt x="308" y="277"/>
                </a:lnTo>
                <a:lnTo>
                  <a:pt x="331" y="271"/>
                </a:lnTo>
                <a:lnTo>
                  <a:pt x="359" y="267"/>
                </a:lnTo>
                <a:lnTo>
                  <a:pt x="391" y="269"/>
                </a:lnTo>
                <a:lnTo>
                  <a:pt x="425" y="273"/>
                </a:lnTo>
                <a:lnTo>
                  <a:pt x="466" y="282"/>
                </a:lnTo>
                <a:lnTo>
                  <a:pt x="466" y="282"/>
                </a:lnTo>
                <a:lnTo>
                  <a:pt x="414" y="309"/>
                </a:lnTo>
                <a:lnTo>
                  <a:pt x="372" y="333"/>
                </a:lnTo>
                <a:lnTo>
                  <a:pt x="335" y="356"/>
                </a:lnTo>
                <a:lnTo>
                  <a:pt x="321" y="369"/>
                </a:lnTo>
                <a:lnTo>
                  <a:pt x="308" y="382"/>
                </a:lnTo>
                <a:lnTo>
                  <a:pt x="297" y="397"/>
                </a:lnTo>
                <a:lnTo>
                  <a:pt x="284" y="412"/>
                </a:lnTo>
                <a:lnTo>
                  <a:pt x="276" y="429"/>
                </a:lnTo>
                <a:lnTo>
                  <a:pt x="265" y="448"/>
                </a:lnTo>
                <a:lnTo>
                  <a:pt x="246" y="497"/>
                </a:lnTo>
                <a:lnTo>
                  <a:pt x="229" y="559"/>
                </a:lnTo>
                <a:lnTo>
                  <a:pt x="229" y="55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6" name="Freeform 14">
            <a:extLst>
              <a:ext uri="{FF2B5EF4-FFF2-40B4-BE49-F238E27FC236}">
                <a16:creationId xmlns:a16="http://schemas.microsoft.com/office/drawing/2014/main" id="{C5046EF8-4AC3-405F-A50E-F3994A16B548}"/>
              </a:ext>
            </a:extLst>
          </p:cNvPr>
          <p:cNvSpPr>
            <a:spLocks noEditPoints="1" noChangeArrowheads="1"/>
          </p:cNvSpPr>
          <p:nvPr/>
        </p:nvSpPr>
        <p:spPr bwMode="auto">
          <a:xfrm>
            <a:off x="9876999" y="3552027"/>
            <a:ext cx="436133" cy="318870"/>
          </a:xfrm>
          <a:custGeom>
            <a:avLst/>
            <a:gdLst>
              <a:gd name="T0" fmla="*/ 852 w 1012"/>
              <a:gd name="T1" fmla="*/ 0 h 738"/>
              <a:gd name="T2" fmla="*/ 892 w 1012"/>
              <a:gd name="T3" fmla="*/ 14 h 738"/>
              <a:gd name="T4" fmla="*/ 921 w 1012"/>
              <a:gd name="T5" fmla="*/ 46 h 738"/>
              <a:gd name="T6" fmla="*/ 927 w 1012"/>
              <a:gd name="T7" fmla="*/ 494 h 738"/>
              <a:gd name="T8" fmla="*/ 921 w 1012"/>
              <a:gd name="T9" fmla="*/ 520 h 738"/>
              <a:gd name="T10" fmla="*/ 900 w 1012"/>
              <a:gd name="T11" fmla="*/ 551 h 738"/>
              <a:gd name="T12" fmla="*/ 868 w 1012"/>
              <a:gd name="T13" fmla="*/ 567 h 738"/>
              <a:gd name="T14" fmla="*/ 0 w 1012"/>
              <a:gd name="T15" fmla="*/ 738 h 738"/>
              <a:gd name="T16" fmla="*/ 134 w 1012"/>
              <a:gd name="T17" fmla="*/ 567 h 738"/>
              <a:gd name="T18" fmla="*/ 112 w 1012"/>
              <a:gd name="T19" fmla="*/ 557 h 738"/>
              <a:gd name="T20" fmla="*/ 89 w 1012"/>
              <a:gd name="T21" fmla="*/ 530 h 738"/>
              <a:gd name="T22" fmla="*/ 79 w 1012"/>
              <a:gd name="T23" fmla="*/ 494 h 738"/>
              <a:gd name="T24" fmla="*/ 81 w 1012"/>
              <a:gd name="T25" fmla="*/ 61 h 738"/>
              <a:gd name="T26" fmla="*/ 101 w 1012"/>
              <a:gd name="T27" fmla="*/ 22 h 738"/>
              <a:gd name="T28" fmla="*/ 140 w 1012"/>
              <a:gd name="T29" fmla="*/ 2 h 738"/>
              <a:gd name="T30" fmla="*/ 583 w 1012"/>
              <a:gd name="T31" fmla="*/ 152 h 738"/>
              <a:gd name="T32" fmla="*/ 583 w 1012"/>
              <a:gd name="T33" fmla="*/ 185 h 738"/>
              <a:gd name="T34" fmla="*/ 583 w 1012"/>
              <a:gd name="T35" fmla="*/ 233 h 738"/>
              <a:gd name="T36" fmla="*/ 602 w 1012"/>
              <a:gd name="T37" fmla="*/ 233 h 738"/>
              <a:gd name="T38" fmla="*/ 602 w 1012"/>
              <a:gd name="T39" fmla="*/ 185 h 738"/>
              <a:gd name="T40" fmla="*/ 602 w 1012"/>
              <a:gd name="T41" fmla="*/ 152 h 738"/>
              <a:gd name="T42" fmla="*/ 634 w 1012"/>
              <a:gd name="T43" fmla="*/ 168 h 738"/>
              <a:gd name="T44" fmla="*/ 634 w 1012"/>
              <a:gd name="T45" fmla="*/ 201 h 738"/>
              <a:gd name="T46" fmla="*/ 650 w 1012"/>
              <a:gd name="T47" fmla="*/ 256 h 738"/>
              <a:gd name="T48" fmla="*/ 667 w 1012"/>
              <a:gd name="T49" fmla="*/ 201 h 738"/>
              <a:gd name="T50" fmla="*/ 683 w 1012"/>
              <a:gd name="T51" fmla="*/ 233 h 738"/>
              <a:gd name="T52" fmla="*/ 699 w 1012"/>
              <a:gd name="T53" fmla="*/ 233 h 738"/>
              <a:gd name="T54" fmla="*/ 732 w 1012"/>
              <a:gd name="T55" fmla="*/ 217 h 738"/>
              <a:gd name="T56" fmla="*/ 732 w 1012"/>
              <a:gd name="T57" fmla="*/ 274 h 738"/>
              <a:gd name="T58" fmla="*/ 748 w 1012"/>
              <a:gd name="T59" fmla="*/ 233 h 738"/>
              <a:gd name="T60" fmla="*/ 780 w 1012"/>
              <a:gd name="T61" fmla="*/ 250 h 738"/>
              <a:gd name="T62" fmla="*/ 764 w 1012"/>
              <a:gd name="T63" fmla="*/ 217 h 738"/>
              <a:gd name="T64" fmla="*/ 732 w 1012"/>
              <a:gd name="T65" fmla="*/ 201 h 738"/>
              <a:gd name="T66" fmla="*/ 683 w 1012"/>
              <a:gd name="T67" fmla="*/ 201 h 738"/>
              <a:gd name="T68" fmla="*/ 650 w 1012"/>
              <a:gd name="T69" fmla="*/ 185 h 738"/>
              <a:gd name="T70" fmla="*/ 650 w 1012"/>
              <a:gd name="T71" fmla="*/ 152 h 738"/>
              <a:gd name="T72" fmla="*/ 618 w 1012"/>
              <a:gd name="T73" fmla="*/ 136 h 738"/>
              <a:gd name="T74" fmla="*/ 583 w 1012"/>
              <a:gd name="T75" fmla="*/ 152 h 738"/>
              <a:gd name="T76" fmla="*/ 764 w 1012"/>
              <a:gd name="T77" fmla="*/ 435 h 738"/>
              <a:gd name="T78" fmla="*/ 780 w 1012"/>
              <a:gd name="T79" fmla="*/ 341 h 738"/>
              <a:gd name="T80" fmla="*/ 780 w 1012"/>
              <a:gd name="T81" fmla="*/ 250 h 738"/>
              <a:gd name="T82" fmla="*/ 764 w 1012"/>
              <a:gd name="T83" fmla="*/ 384 h 738"/>
              <a:gd name="T84" fmla="*/ 624 w 1012"/>
              <a:gd name="T85" fmla="*/ 435 h 738"/>
              <a:gd name="T86" fmla="*/ 608 w 1012"/>
              <a:gd name="T87" fmla="*/ 368 h 738"/>
              <a:gd name="T88" fmla="*/ 575 w 1012"/>
              <a:gd name="T89" fmla="*/ 333 h 738"/>
              <a:gd name="T90" fmla="*/ 559 w 1012"/>
              <a:gd name="T91" fmla="*/ 301 h 738"/>
              <a:gd name="T92" fmla="*/ 567 w 1012"/>
              <a:gd name="T93" fmla="*/ 264 h 738"/>
              <a:gd name="T94" fmla="*/ 526 w 1012"/>
              <a:gd name="T95" fmla="*/ 264 h 738"/>
              <a:gd name="T96" fmla="*/ 543 w 1012"/>
              <a:gd name="T97" fmla="*/ 317 h 738"/>
              <a:gd name="T98" fmla="*/ 575 w 1012"/>
              <a:gd name="T99" fmla="*/ 333 h 738"/>
              <a:gd name="T100" fmla="*/ 591 w 1012"/>
              <a:gd name="T101" fmla="*/ 402 h 738"/>
              <a:gd name="T102" fmla="*/ 624 w 1012"/>
              <a:gd name="T103" fmla="*/ 435 h 738"/>
              <a:gd name="T104" fmla="*/ 748 w 1012"/>
              <a:gd name="T105" fmla="*/ 435 h 738"/>
              <a:gd name="T106" fmla="*/ 567 w 1012"/>
              <a:gd name="T107" fmla="*/ 280 h 738"/>
              <a:gd name="T108" fmla="*/ 602 w 1012"/>
              <a:gd name="T109" fmla="*/ 303 h 738"/>
              <a:gd name="T110" fmla="*/ 583 w 1012"/>
              <a:gd name="T111" fmla="*/ 264 h 738"/>
              <a:gd name="T112" fmla="*/ 449 w 1012"/>
              <a:gd name="T113" fmla="*/ 620 h 738"/>
              <a:gd name="T114" fmla="*/ 557 w 1012"/>
              <a:gd name="T115" fmla="*/ 620 h 738"/>
              <a:gd name="T116" fmla="*/ 150 w 1012"/>
              <a:gd name="T117" fmla="*/ 79 h 738"/>
              <a:gd name="T118" fmla="*/ 856 w 1012"/>
              <a:gd name="T119" fmla="*/ 79 h 7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2"/>
              <a:gd name="T181" fmla="*/ 0 h 738"/>
              <a:gd name="T182" fmla="*/ 1012 w 1012"/>
              <a:gd name="T183" fmla="*/ 738 h 7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2" h="738">
                <a:moveTo>
                  <a:pt x="154" y="0"/>
                </a:moveTo>
                <a:lnTo>
                  <a:pt x="852" y="0"/>
                </a:lnTo>
                <a:lnTo>
                  <a:pt x="852" y="0"/>
                </a:lnTo>
                <a:lnTo>
                  <a:pt x="866" y="2"/>
                </a:lnTo>
                <a:lnTo>
                  <a:pt x="880" y="6"/>
                </a:lnTo>
                <a:lnTo>
                  <a:pt x="892" y="14"/>
                </a:lnTo>
                <a:lnTo>
                  <a:pt x="904" y="22"/>
                </a:lnTo>
                <a:lnTo>
                  <a:pt x="913" y="34"/>
                </a:lnTo>
                <a:lnTo>
                  <a:pt x="921" y="46"/>
                </a:lnTo>
                <a:lnTo>
                  <a:pt x="925" y="61"/>
                </a:lnTo>
                <a:lnTo>
                  <a:pt x="927" y="75"/>
                </a:lnTo>
                <a:lnTo>
                  <a:pt x="927" y="494"/>
                </a:lnTo>
                <a:lnTo>
                  <a:pt x="927" y="494"/>
                </a:lnTo>
                <a:lnTo>
                  <a:pt x="925" y="508"/>
                </a:lnTo>
                <a:lnTo>
                  <a:pt x="921" y="520"/>
                </a:lnTo>
                <a:lnTo>
                  <a:pt x="917" y="532"/>
                </a:lnTo>
                <a:lnTo>
                  <a:pt x="908" y="543"/>
                </a:lnTo>
                <a:lnTo>
                  <a:pt x="900" y="551"/>
                </a:lnTo>
                <a:lnTo>
                  <a:pt x="890" y="559"/>
                </a:lnTo>
                <a:lnTo>
                  <a:pt x="880" y="565"/>
                </a:lnTo>
                <a:lnTo>
                  <a:pt x="868" y="567"/>
                </a:lnTo>
                <a:lnTo>
                  <a:pt x="1012" y="673"/>
                </a:lnTo>
                <a:lnTo>
                  <a:pt x="1012" y="738"/>
                </a:lnTo>
                <a:lnTo>
                  <a:pt x="0" y="738"/>
                </a:lnTo>
                <a:lnTo>
                  <a:pt x="0" y="673"/>
                </a:lnTo>
                <a:lnTo>
                  <a:pt x="134" y="567"/>
                </a:lnTo>
                <a:lnTo>
                  <a:pt x="134" y="567"/>
                </a:lnTo>
                <a:lnTo>
                  <a:pt x="134" y="567"/>
                </a:lnTo>
                <a:lnTo>
                  <a:pt x="124" y="563"/>
                </a:lnTo>
                <a:lnTo>
                  <a:pt x="112" y="557"/>
                </a:lnTo>
                <a:lnTo>
                  <a:pt x="103" y="549"/>
                </a:lnTo>
                <a:lnTo>
                  <a:pt x="95" y="540"/>
                </a:lnTo>
                <a:lnTo>
                  <a:pt x="89" y="530"/>
                </a:lnTo>
                <a:lnTo>
                  <a:pt x="83" y="518"/>
                </a:lnTo>
                <a:lnTo>
                  <a:pt x="81" y="508"/>
                </a:lnTo>
                <a:lnTo>
                  <a:pt x="79" y="494"/>
                </a:lnTo>
                <a:lnTo>
                  <a:pt x="79" y="75"/>
                </a:lnTo>
                <a:lnTo>
                  <a:pt x="79" y="75"/>
                </a:lnTo>
                <a:lnTo>
                  <a:pt x="81" y="61"/>
                </a:lnTo>
                <a:lnTo>
                  <a:pt x="85" y="46"/>
                </a:lnTo>
                <a:lnTo>
                  <a:pt x="93" y="34"/>
                </a:lnTo>
                <a:lnTo>
                  <a:pt x="101" y="22"/>
                </a:lnTo>
                <a:lnTo>
                  <a:pt x="114" y="14"/>
                </a:lnTo>
                <a:lnTo>
                  <a:pt x="126" y="6"/>
                </a:lnTo>
                <a:lnTo>
                  <a:pt x="140" y="2"/>
                </a:lnTo>
                <a:lnTo>
                  <a:pt x="154" y="0"/>
                </a:lnTo>
                <a:lnTo>
                  <a:pt x="154" y="0"/>
                </a:lnTo>
                <a:close/>
                <a:moveTo>
                  <a:pt x="583" y="152"/>
                </a:moveTo>
                <a:lnTo>
                  <a:pt x="583" y="168"/>
                </a:lnTo>
                <a:lnTo>
                  <a:pt x="583" y="168"/>
                </a:lnTo>
                <a:lnTo>
                  <a:pt x="583" y="185"/>
                </a:lnTo>
                <a:lnTo>
                  <a:pt x="583" y="201"/>
                </a:lnTo>
                <a:lnTo>
                  <a:pt x="583" y="217"/>
                </a:lnTo>
                <a:lnTo>
                  <a:pt x="583" y="233"/>
                </a:lnTo>
                <a:lnTo>
                  <a:pt x="583" y="250"/>
                </a:lnTo>
                <a:lnTo>
                  <a:pt x="602" y="250"/>
                </a:lnTo>
                <a:lnTo>
                  <a:pt x="602" y="233"/>
                </a:lnTo>
                <a:lnTo>
                  <a:pt x="602" y="217"/>
                </a:lnTo>
                <a:lnTo>
                  <a:pt x="602" y="201"/>
                </a:lnTo>
                <a:lnTo>
                  <a:pt x="602" y="185"/>
                </a:lnTo>
                <a:lnTo>
                  <a:pt x="602" y="168"/>
                </a:lnTo>
                <a:lnTo>
                  <a:pt x="602" y="168"/>
                </a:lnTo>
                <a:lnTo>
                  <a:pt x="602" y="152"/>
                </a:lnTo>
                <a:lnTo>
                  <a:pt x="618" y="152"/>
                </a:lnTo>
                <a:lnTo>
                  <a:pt x="634" y="152"/>
                </a:lnTo>
                <a:lnTo>
                  <a:pt x="634" y="168"/>
                </a:lnTo>
                <a:lnTo>
                  <a:pt x="634" y="168"/>
                </a:lnTo>
                <a:lnTo>
                  <a:pt x="634" y="185"/>
                </a:lnTo>
                <a:lnTo>
                  <a:pt x="634" y="201"/>
                </a:lnTo>
                <a:lnTo>
                  <a:pt x="634" y="217"/>
                </a:lnTo>
                <a:lnTo>
                  <a:pt x="634" y="256"/>
                </a:lnTo>
                <a:lnTo>
                  <a:pt x="650" y="256"/>
                </a:lnTo>
                <a:lnTo>
                  <a:pt x="650" y="217"/>
                </a:lnTo>
                <a:lnTo>
                  <a:pt x="650" y="201"/>
                </a:lnTo>
                <a:lnTo>
                  <a:pt x="667" y="201"/>
                </a:lnTo>
                <a:lnTo>
                  <a:pt x="683" y="201"/>
                </a:lnTo>
                <a:lnTo>
                  <a:pt x="683" y="217"/>
                </a:lnTo>
                <a:lnTo>
                  <a:pt x="683" y="233"/>
                </a:lnTo>
                <a:lnTo>
                  <a:pt x="683" y="262"/>
                </a:lnTo>
                <a:lnTo>
                  <a:pt x="699" y="262"/>
                </a:lnTo>
                <a:lnTo>
                  <a:pt x="699" y="233"/>
                </a:lnTo>
                <a:lnTo>
                  <a:pt x="699" y="217"/>
                </a:lnTo>
                <a:lnTo>
                  <a:pt x="715" y="217"/>
                </a:lnTo>
                <a:lnTo>
                  <a:pt x="732" y="217"/>
                </a:lnTo>
                <a:lnTo>
                  <a:pt x="732" y="233"/>
                </a:lnTo>
                <a:lnTo>
                  <a:pt x="732" y="250"/>
                </a:lnTo>
                <a:lnTo>
                  <a:pt x="732" y="274"/>
                </a:lnTo>
                <a:lnTo>
                  <a:pt x="748" y="274"/>
                </a:lnTo>
                <a:lnTo>
                  <a:pt x="748" y="250"/>
                </a:lnTo>
                <a:lnTo>
                  <a:pt x="748" y="233"/>
                </a:lnTo>
                <a:lnTo>
                  <a:pt x="764" y="233"/>
                </a:lnTo>
                <a:lnTo>
                  <a:pt x="764" y="250"/>
                </a:lnTo>
                <a:lnTo>
                  <a:pt x="780" y="250"/>
                </a:lnTo>
                <a:lnTo>
                  <a:pt x="780" y="233"/>
                </a:lnTo>
                <a:lnTo>
                  <a:pt x="764" y="233"/>
                </a:lnTo>
                <a:lnTo>
                  <a:pt x="764" y="217"/>
                </a:lnTo>
                <a:lnTo>
                  <a:pt x="748" y="217"/>
                </a:lnTo>
                <a:lnTo>
                  <a:pt x="732" y="217"/>
                </a:lnTo>
                <a:lnTo>
                  <a:pt x="732" y="201"/>
                </a:lnTo>
                <a:lnTo>
                  <a:pt x="715" y="201"/>
                </a:lnTo>
                <a:lnTo>
                  <a:pt x="699" y="201"/>
                </a:lnTo>
                <a:lnTo>
                  <a:pt x="683" y="201"/>
                </a:lnTo>
                <a:lnTo>
                  <a:pt x="683" y="185"/>
                </a:lnTo>
                <a:lnTo>
                  <a:pt x="667" y="185"/>
                </a:lnTo>
                <a:lnTo>
                  <a:pt x="650" y="185"/>
                </a:lnTo>
                <a:lnTo>
                  <a:pt x="650" y="168"/>
                </a:lnTo>
                <a:lnTo>
                  <a:pt x="650" y="168"/>
                </a:lnTo>
                <a:lnTo>
                  <a:pt x="650" y="152"/>
                </a:lnTo>
                <a:lnTo>
                  <a:pt x="634" y="152"/>
                </a:lnTo>
                <a:lnTo>
                  <a:pt x="634" y="136"/>
                </a:lnTo>
                <a:lnTo>
                  <a:pt x="618" y="136"/>
                </a:lnTo>
                <a:lnTo>
                  <a:pt x="602" y="136"/>
                </a:lnTo>
                <a:lnTo>
                  <a:pt x="602" y="152"/>
                </a:lnTo>
                <a:lnTo>
                  <a:pt x="583" y="152"/>
                </a:lnTo>
                <a:lnTo>
                  <a:pt x="583" y="152"/>
                </a:lnTo>
                <a:close/>
                <a:moveTo>
                  <a:pt x="748" y="435"/>
                </a:moveTo>
                <a:lnTo>
                  <a:pt x="764" y="435"/>
                </a:lnTo>
                <a:lnTo>
                  <a:pt x="764" y="384"/>
                </a:lnTo>
                <a:lnTo>
                  <a:pt x="780" y="384"/>
                </a:lnTo>
                <a:lnTo>
                  <a:pt x="780" y="341"/>
                </a:lnTo>
                <a:lnTo>
                  <a:pt x="797" y="341"/>
                </a:lnTo>
                <a:lnTo>
                  <a:pt x="797" y="250"/>
                </a:lnTo>
                <a:lnTo>
                  <a:pt x="780" y="250"/>
                </a:lnTo>
                <a:lnTo>
                  <a:pt x="780" y="341"/>
                </a:lnTo>
                <a:lnTo>
                  <a:pt x="764" y="341"/>
                </a:lnTo>
                <a:lnTo>
                  <a:pt x="764" y="384"/>
                </a:lnTo>
                <a:lnTo>
                  <a:pt x="748" y="384"/>
                </a:lnTo>
                <a:lnTo>
                  <a:pt x="748" y="435"/>
                </a:lnTo>
                <a:lnTo>
                  <a:pt x="624" y="435"/>
                </a:lnTo>
                <a:lnTo>
                  <a:pt x="624" y="402"/>
                </a:lnTo>
                <a:lnTo>
                  <a:pt x="608" y="402"/>
                </a:lnTo>
                <a:lnTo>
                  <a:pt x="608" y="368"/>
                </a:lnTo>
                <a:lnTo>
                  <a:pt x="591" y="368"/>
                </a:lnTo>
                <a:lnTo>
                  <a:pt x="591" y="333"/>
                </a:lnTo>
                <a:lnTo>
                  <a:pt x="575" y="333"/>
                </a:lnTo>
                <a:lnTo>
                  <a:pt x="575" y="317"/>
                </a:lnTo>
                <a:lnTo>
                  <a:pt x="559" y="317"/>
                </a:lnTo>
                <a:lnTo>
                  <a:pt x="559" y="301"/>
                </a:lnTo>
                <a:lnTo>
                  <a:pt x="543" y="301"/>
                </a:lnTo>
                <a:lnTo>
                  <a:pt x="543" y="264"/>
                </a:lnTo>
                <a:lnTo>
                  <a:pt x="567" y="264"/>
                </a:lnTo>
                <a:lnTo>
                  <a:pt x="567" y="248"/>
                </a:lnTo>
                <a:lnTo>
                  <a:pt x="526" y="248"/>
                </a:lnTo>
                <a:lnTo>
                  <a:pt x="526" y="264"/>
                </a:lnTo>
                <a:lnTo>
                  <a:pt x="526" y="301"/>
                </a:lnTo>
                <a:lnTo>
                  <a:pt x="543" y="301"/>
                </a:lnTo>
                <a:lnTo>
                  <a:pt x="543" y="317"/>
                </a:lnTo>
                <a:lnTo>
                  <a:pt x="559" y="317"/>
                </a:lnTo>
                <a:lnTo>
                  <a:pt x="559" y="333"/>
                </a:lnTo>
                <a:lnTo>
                  <a:pt x="575" y="333"/>
                </a:lnTo>
                <a:lnTo>
                  <a:pt x="575" y="368"/>
                </a:lnTo>
                <a:lnTo>
                  <a:pt x="591" y="368"/>
                </a:lnTo>
                <a:lnTo>
                  <a:pt x="591" y="402"/>
                </a:lnTo>
                <a:lnTo>
                  <a:pt x="608" y="402"/>
                </a:lnTo>
                <a:lnTo>
                  <a:pt x="608" y="435"/>
                </a:lnTo>
                <a:lnTo>
                  <a:pt x="624" y="435"/>
                </a:lnTo>
                <a:lnTo>
                  <a:pt x="624" y="451"/>
                </a:lnTo>
                <a:lnTo>
                  <a:pt x="748" y="451"/>
                </a:lnTo>
                <a:lnTo>
                  <a:pt x="748" y="435"/>
                </a:lnTo>
                <a:lnTo>
                  <a:pt x="748" y="435"/>
                </a:lnTo>
                <a:close/>
                <a:moveTo>
                  <a:pt x="567" y="264"/>
                </a:moveTo>
                <a:lnTo>
                  <a:pt x="567" y="280"/>
                </a:lnTo>
                <a:lnTo>
                  <a:pt x="583" y="280"/>
                </a:lnTo>
                <a:lnTo>
                  <a:pt x="583" y="303"/>
                </a:lnTo>
                <a:lnTo>
                  <a:pt x="602" y="303"/>
                </a:lnTo>
                <a:lnTo>
                  <a:pt x="602" y="250"/>
                </a:lnTo>
                <a:lnTo>
                  <a:pt x="583" y="250"/>
                </a:lnTo>
                <a:lnTo>
                  <a:pt x="583" y="264"/>
                </a:lnTo>
                <a:lnTo>
                  <a:pt x="567" y="264"/>
                </a:lnTo>
                <a:lnTo>
                  <a:pt x="567" y="264"/>
                </a:lnTo>
                <a:close/>
                <a:moveTo>
                  <a:pt x="449" y="620"/>
                </a:moveTo>
                <a:lnTo>
                  <a:pt x="416" y="683"/>
                </a:lnTo>
                <a:lnTo>
                  <a:pt x="593" y="683"/>
                </a:lnTo>
                <a:lnTo>
                  <a:pt x="557" y="620"/>
                </a:lnTo>
                <a:lnTo>
                  <a:pt x="449" y="620"/>
                </a:lnTo>
                <a:lnTo>
                  <a:pt x="449" y="620"/>
                </a:lnTo>
                <a:close/>
                <a:moveTo>
                  <a:pt x="150" y="79"/>
                </a:moveTo>
                <a:lnTo>
                  <a:pt x="150" y="506"/>
                </a:lnTo>
                <a:lnTo>
                  <a:pt x="856" y="506"/>
                </a:lnTo>
                <a:lnTo>
                  <a:pt x="856" y="79"/>
                </a:lnTo>
                <a:lnTo>
                  <a:pt x="150" y="7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7" name="箭头: 虚尾 36">
            <a:extLst>
              <a:ext uri="{FF2B5EF4-FFF2-40B4-BE49-F238E27FC236}">
                <a16:creationId xmlns:a16="http://schemas.microsoft.com/office/drawing/2014/main" id="{60FA80B5-6FFB-4646-A393-808B4F774D29}"/>
              </a:ext>
            </a:extLst>
          </p:cNvPr>
          <p:cNvSpPr/>
          <p:nvPr/>
        </p:nvSpPr>
        <p:spPr>
          <a:xfrm>
            <a:off x="2791020" y="3552027"/>
            <a:ext cx="916007" cy="270674"/>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箭头: 虚尾 37">
            <a:extLst>
              <a:ext uri="{FF2B5EF4-FFF2-40B4-BE49-F238E27FC236}">
                <a16:creationId xmlns:a16="http://schemas.microsoft.com/office/drawing/2014/main" id="{317D6187-4693-4E38-B9FA-40965CB165C9}"/>
              </a:ext>
            </a:extLst>
          </p:cNvPr>
          <p:cNvSpPr/>
          <p:nvPr/>
        </p:nvSpPr>
        <p:spPr>
          <a:xfrm>
            <a:off x="5382312" y="3539238"/>
            <a:ext cx="1021401" cy="283463"/>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箭头: 虚尾 38">
            <a:extLst>
              <a:ext uri="{FF2B5EF4-FFF2-40B4-BE49-F238E27FC236}">
                <a16:creationId xmlns:a16="http://schemas.microsoft.com/office/drawing/2014/main" id="{87A9AC07-F6A1-47FA-AAF7-B8F5471303C7}"/>
              </a:ext>
            </a:extLst>
          </p:cNvPr>
          <p:cNvSpPr/>
          <p:nvPr/>
        </p:nvSpPr>
        <p:spPr>
          <a:xfrm>
            <a:off x="8168160" y="3607371"/>
            <a:ext cx="1003054" cy="215330"/>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358D298-F0B0-445D-B800-AA19DD3C34E3}"/>
              </a:ext>
            </a:extLst>
          </p:cNvPr>
          <p:cNvSpPr txBox="1"/>
          <p:nvPr/>
        </p:nvSpPr>
        <p:spPr>
          <a:xfrm>
            <a:off x="8303283" y="5723829"/>
            <a:ext cx="3768013" cy="369332"/>
          </a:xfrm>
          <a:prstGeom prst="rect">
            <a:avLst/>
          </a:prstGeom>
          <a:noFill/>
        </p:spPr>
        <p:txBody>
          <a:bodyPr wrap="square">
            <a:spAutoFit/>
          </a:bodyPr>
          <a:lstStyle/>
          <a:p>
            <a:r>
              <a:rPr lang="en-US" altLang="zh-CN" b="1" i="1">
                <a:latin typeface="Times New Roman" panose="02020603050405020304" pitchFamily="18" charset="0"/>
                <a:cs typeface="Times New Roman" panose="02020603050405020304" pitchFamily="18" charset="0"/>
              </a:rPr>
              <a:t>More information see Sliwka(2007) </a:t>
            </a:r>
            <a:endParaRPr lang="zh-CN" altLang="en-US" b="1"/>
          </a:p>
        </p:txBody>
      </p:sp>
      <p:sp>
        <p:nvSpPr>
          <p:cNvPr id="42" name="箭头: 上 41">
            <a:extLst>
              <a:ext uri="{FF2B5EF4-FFF2-40B4-BE49-F238E27FC236}">
                <a16:creationId xmlns:a16="http://schemas.microsoft.com/office/drawing/2014/main" id="{8529EA3E-8B5F-4205-8161-80D4171365ED}"/>
              </a:ext>
            </a:extLst>
          </p:cNvPr>
          <p:cNvSpPr/>
          <p:nvPr/>
        </p:nvSpPr>
        <p:spPr>
          <a:xfrm>
            <a:off x="3018830"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上 42">
            <a:extLst>
              <a:ext uri="{FF2B5EF4-FFF2-40B4-BE49-F238E27FC236}">
                <a16:creationId xmlns:a16="http://schemas.microsoft.com/office/drawing/2014/main" id="{48310192-25D3-439D-95AB-8CF399FA931F}"/>
              </a:ext>
            </a:extLst>
          </p:cNvPr>
          <p:cNvSpPr/>
          <p:nvPr/>
        </p:nvSpPr>
        <p:spPr>
          <a:xfrm>
            <a:off x="5749479"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 43">
            <a:extLst>
              <a:ext uri="{FF2B5EF4-FFF2-40B4-BE49-F238E27FC236}">
                <a16:creationId xmlns:a16="http://schemas.microsoft.com/office/drawing/2014/main" id="{E40A57E2-F1B3-4620-B729-A3879CC9706C}"/>
              </a:ext>
            </a:extLst>
          </p:cNvPr>
          <p:cNvSpPr/>
          <p:nvPr/>
        </p:nvSpPr>
        <p:spPr>
          <a:xfrm>
            <a:off x="8528452" y="3883930"/>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D4D1108-CDF4-4C47-9DBE-7044901C0578}"/>
              </a:ext>
            </a:extLst>
          </p:cNvPr>
          <p:cNvSpPr txBox="1"/>
          <p:nvPr/>
        </p:nvSpPr>
        <p:spPr>
          <a:xfrm>
            <a:off x="5266876" y="4545141"/>
            <a:ext cx="1289304" cy="369332"/>
          </a:xfrm>
          <a:prstGeom prst="rect">
            <a:avLst/>
          </a:prstGeom>
          <a:noFill/>
        </p:spPr>
        <p:txBody>
          <a:bodyPr wrap="square" rtlCol="0">
            <a:spAutoFit/>
          </a:bodyPr>
          <a:lstStyle/>
          <a:p>
            <a:r>
              <a:rPr lang="en-US" altLang="zh-CN" b="1">
                <a:solidFill>
                  <a:srgbClr val="00B0F0"/>
                </a:solidFill>
              </a:rPr>
              <a:t>Premise 1</a:t>
            </a:r>
            <a:endParaRPr lang="zh-CN" altLang="en-US" b="1">
              <a:solidFill>
                <a:srgbClr val="00B0F0"/>
              </a:solidFill>
            </a:endParaRPr>
          </a:p>
        </p:txBody>
      </p:sp>
      <p:sp>
        <p:nvSpPr>
          <p:cNvPr id="46" name="文本框 45">
            <a:extLst>
              <a:ext uri="{FF2B5EF4-FFF2-40B4-BE49-F238E27FC236}">
                <a16:creationId xmlns:a16="http://schemas.microsoft.com/office/drawing/2014/main" id="{77C74ECC-061A-4B02-A27E-DF63D3759BE1}"/>
              </a:ext>
            </a:extLst>
          </p:cNvPr>
          <p:cNvSpPr txBox="1"/>
          <p:nvPr/>
        </p:nvSpPr>
        <p:spPr>
          <a:xfrm>
            <a:off x="2515932" y="4544607"/>
            <a:ext cx="1289304" cy="369332"/>
          </a:xfrm>
          <a:prstGeom prst="rect">
            <a:avLst/>
          </a:prstGeom>
          <a:noFill/>
        </p:spPr>
        <p:txBody>
          <a:bodyPr wrap="square" rtlCol="0">
            <a:spAutoFit/>
          </a:bodyPr>
          <a:lstStyle/>
          <a:p>
            <a:r>
              <a:rPr lang="en-US" altLang="zh-CN" b="1">
                <a:solidFill>
                  <a:srgbClr val="00B0F0"/>
                </a:solidFill>
              </a:rPr>
              <a:t>Premise 2</a:t>
            </a:r>
            <a:endParaRPr lang="zh-CN" altLang="en-US" b="1">
              <a:solidFill>
                <a:srgbClr val="00B0F0"/>
              </a:solidFill>
            </a:endParaRPr>
          </a:p>
        </p:txBody>
      </p:sp>
      <p:sp>
        <p:nvSpPr>
          <p:cNvPr id="47" name="文本框 46">
            <a:extLst>
              <a:ext uri="{FF2B5EF4-FFF2-40B4-BE49-F238E27FC236}">
                <a16:creationId xmlns:a16="http://schemas.microsoft.com/office/drawing/2014/main" id="{16019BA0-DE57-4E0F-B4E2-5F50EA638E73}"/>
              </a:ext>
            </a:extLst>
          </p:cNvPr>
          <p:cNvSpPr txBox="1"/>
          <p:nvPr/>
        </p:nvSpPr>
        <p:spPr>
          <a:xfrm>
            <a:off x="8151590" y="4548992"/>
            <a:ext cx="1289304" cy="369332"/>
          </a:xfrm>
          <a:prstGeom prst="rect">
            <a:avLst/>
          </a:prstGeom>
          <a:noFill/>
        </p:spPr>
        <p:txBody>
          <a:bodyPr wrap="square" rtlCol="0">
            <a:spAutoFit/>
          </a:bodyPr>
          <a:lstStyle/>
          <a:p>
            <a:r>
              <a:rPr lang="en-US" altLang="zh-CN" b="1">
                <a:solidFill>
                  <a:srgbClr val="00B0F0"/>
                </a:solidFill>
              </a:rPr>
              <a:t>Premise 3</a:t>
            </a:r>
            <a:endParaRPr lang="zh-CN" altLang="en-US" b="1">
              <a:solidFill>
                <a:srgbClr val="00B0F0"/>
              </a:solidFill>
            </a:endParaRPr>
          </a:p>
        </p:txBody>
      </p:sp>
    </p:spTree>
    <p:extLst>
      <p:ext uri="{BB962C8B-B14F-4D97-AF65-F5344CB8AC3E}">
        <p14:creationId xmlns:p14="http://schemas.microsoft.com/office/powerpoint/2010/main" val="3189646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a:xfrm>
            <a:off x="838198" y="449178"/>
            <a:ext cx="11479926" cy="1325563"/>
          </a:xfrm>
        </p:spPr>
        <p:txBody>
          <a:bodyPr>
            <a:normAutofit/>
          </a:bodyPr>
          <a:lstStyle/>
          <a:p>
            <a:r>
              <a:rPr lang="en-US" altLang="zh-CN" sz="3200"/>
              <a:t>Mechanism ·  Effects of Explicit Norms Disclosure</a:t>
            </a:r>
            <a:endParaRPr lang="zh-CN" altLang="en-US" sz="320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a:t>similar to our Costless Baseline treatment</a:t>
            </a:r>
          </a:p>
          <a:p>
            <a:pPr lvl="1"/>
            <a:r>
              <a:rPr lang="en-US" altLang="zh-CN"/>
              <a:t>Difference:  agents see a table similar to the one in the Norms treatment with efforts of 10 selected employees from a previous experiment</a:t>
            </a:r>
            <a:endParaRPr lang="zh-CN" altLang="en-US"/>
          </a:p>
        </p:txBody>
      </p:sp>
      <p:pic>
        <p:nvPicPr>
          <p:cNvPr id="5" name="图片 4">
            <a:extLst>
              <a:ext uri="{FF2B5EF4-FFF2-40B4-BE49-F238E27FC236}">
                <a16:creationId xmlns:a16="http://schemas.microsoft.com/office/drawing/2014/main" id="{FB925C7A-D37C-44A6-AA4E-FE0902BED688}"/>
              </a:ext>
            </a:extLst>
          </p:cNvPr>
          <p:cNvPicPr>
            <a:picLocks noChangeAspect="1"/>
          </p:cNvPicPr>
          <p:nvPr/>
        </p:nvPicPr>
        <p:blipFill>
          <a:blip r:embed="rId3"/>
          <a:stretch>
            <a:fillRect/>
          </a:stretch>
        </p:blipFill>
        <p:spPr>
          <a:xfrm>
            <a:off x="2551138" y="3131403"/>
            <a:ext cx="7089721" cy="2997016"/>
          </a:xfrm>
          <a:prstGeom prst="rect">
            <a:avLst/>
          </a:prstGeom>
        </p:spPr>
      </p:pic>
    </p:spTree>
    <p:extLst>
      <p:ext uri="{BB962C8B-B14F-4D97-AF65-F5344CB8AC3E}">
        <p14:creationId xmlns:p14="http://schemas.microsoft.com/office/powerpoint/2010/main" val="232854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a:xfrm>
            <a:off x="585950" y="411950"/>
            <a:ext cx="11353801" cy="1325563"/>
          </a:xfrm>
        </p:spPr>
        <p:txBody>
          <a:bodyPr>
            <a:normAutofit/>
          </a:bodyPr>
          <a:lstStyle/>
          <a:p>
            <a:r>
              <a:rPr lang="en-US" altLang="zh-CN" sz="3200"/>
              <a:t>Mechanism ·  Effects of Explicit Norms Disclosure</a:t>
            </a:r>
            <a:endParaRPr lang="zh-CN" altLang="en-US" sz="3200"/>
          </a:p>
        </p:txBody>
      </p:sp>
      <p:sp>
        <p:nvSpPr>
          <p:cNvPr id="3" name="内容占位符 2">
            <a:extLst>
              <a:ext uri="{FF2B5EF4-FFF2-40B4-BE49-F238E27FC236}">
                <a16:creationId xmlns:a16="http://schemas.microsoft.com/office/drawing/2014/main" id="{2AB038E7-92F0-48BE-83DD-1B3F7B480103}"/>
              </a:ext>
            </a:extLst>
          </p:cNvPr>
          <p:cNvSpPr>
            <a:spLocks noGrp="1"/>
          </p:cNvSpPr>
          <p:nvPr>
            <p:ph idx="1"/>
          </p:nvPr>
        </p:nvSpPr>
        <p:spPr/>
        <p:txBody>
          <a:bodyPr/>
          <a:lstStyle/>
          <a:p>
            <a:r>
              <a:rPr lang="en-US" altLang="zh-CN" b="1"/>
              <a:t>Selfish Norm </a:t>
            </a:r>
            <a:r>
              <a:rPr lang="en-US" altLang="zh-CN"/>
              <a:t>treatment and </a:t>
            </a:r>
            <a:r>
              <a:rPr lang="en-US" altLang="zh-CN" b="1"/>
              <a:t>Prosocial Norm </a:t>
            </a:r>
            <a:r>
              <a:rPr lang="en-US" altLang="zh-CN"/>
              <a:t>treatment agents</a:t>
            </a:r>
          </a:p>
          <a:p>
            <a:pPr lvl="1"/>
            <a:r>
              <a:rPr lang="en-US" altLang="zh-CN"/>
              <a:t> a sample of 10 selected agents with very high contributions under the fixed wage and the contingent contract  respectively</a:t>
            </a:r>
          </a:p>
          <a:p>
            <a:pPr lvl="1"/>
            <a:endParaRPr lang="zh-CN" altLang="en-US"/>
          </a:p>
        </p:txBody>
      </p:sp>
      <p:pic>
        <p:nvPicPr>
          <p:cNvPr id="6" name="图片 5">
            <a:extLst>
              <a:ext uri="{FF2B5EF4-FFF2-40B4-BE49-F238E27FC236}">
                <a16:creationId xmlns:a16="http://schemas.microsoft.com/office/drawing/2014/main" id="{370FE1DC-744B-48A7-9B28-1B1499390856}"/>
              </a:ext>
            </a:extLst>
          </p:cNvPr>
          <p:cNvPicPr>
            <a:picLocks noChangeAspect="1"/>
          </p:cNvPicPr>
          <p:nvPr/>
        </p:nvPicPr>
        <p:blipFill>
          <a:blip r:embed="rId3"/>
          <a:stretch>
            <a:fillRect/>
          </a:stretch>
        </p:blipFill>
        <p:spPr>
          <a:xfrm>
            <a:off x="3702881" y="2721846"/>
            <a:ext cx="4786237" cy="3675658"/>
          </a:xfrm>
          <a:prstGeom prst="rect">
            <a:avLst/>
          </a:prstGeom>
        </p:spPr>
      </p:pic>
    </p:spTree>
    <p:extLst>
      <p:ext uri="{BB962C8B-B14F-4D97-AF65-F5344CB8AC3E}">
        <p14:creationId xmlns:p14="http://schemas.microsoft.com/office/powerpoint/2010/main" val="355061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639D9-0A5A-4CD2-8585-5BCD04436748}"/>
              </a:ext>
            </a:extLst>
          </p:cNvPr>
          <p:cNvSpPr>
            <a:spLocks noGrp="1"/>
          </p:cNvSpPr>
          <p:nvPr>
            <p:ph type="title"/>
          </p:nvPr>
        </p:nvSpPr>
        <p:spPr/>
        <p:txBody>
          <a:bodyPr/>
          <a:lstStyle/>
          <a:p>
            <a:r>
              <a:rPr lang="en-US" altLang="zh-CN"/>
              <a:t>PART 1: Introduction</a:t>
            </a:r>
            <a:endParaRPr lang="zh-CN" altLang="en-US"/>
          </a:p>
        </p:txBody>
      </p:sp>
      <p:sp>
        <p:nvSpPr>
          <p:cNvPr id="3" name="文本占位符 2">
            <a:extLst>
              <a:ext uri="{FF2B5EF4-FFF2-40B4-BE49-F238E27FC236}">
                <a16:creationId xmlns:a16="http://schemas.microsoft.com/office/drawing/2014/main" id="{75A2DA9B-1890-4DB1-9B7E-F942B276D024}"/>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altLang="zh-CN" sz="3200" b="1"/>
              <a:t>Authors</a:t>
            </a:r>
          </a:p>
          <a:p>
            <a:pPr marL="342900" indent="-342900">
              <a:buFont typeface="Arial" panose="020B0604020202020204" pitchFamily="34" charset="0"/>
              <a:buChar char="•"/>
            </a:pPr>
            <a:r>
              <a:rPr lang="en-US" altLang="zh-CN" sz="3200" b="1"/>
              <a:t>Background</a:t>
            </a:r>
          </a:p>
          <a:p>
            <a:pPr marL="342900" indent="-342900">
              <a:buFont typeface="Arial" panose="020B0604020202020204" pitchFamily="34" charset="0"/>
              <a:buChar char="•"/>
            </a:pPr>
            <a:r>
              <a:rPr lang="en-US" altLang="zh-CN" sz="3200" b="1"/>
              <a:t>Organization</a:t>
            </a:r>
          </a:p>
          <a:p>
            <a:pPr marL="342900" indent="-342900">
              <a:buFont typeface="Arial" panose="020B0604020202020204" pitchFamily="34" charset="0"/>
              <a:buChar char="•"/>
            </a:pPr>
            <a:endParaRPr lang="zh-CN" altLang="en-US" sz="3200" b="1"/>
          </a:p>
        </p:txBody>
      </p:sp>
    </p:spTree>
    <p:extLst>
      <p:ext uri="{BB962C8B-B14F-4D97-AF65-F5344CB8AC3E}">
        <p14:creationId xmlns:p14="http://schemas.microsoft.com/office/powerpoint/2010/main" val="1097423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Mechanism · Three Premises</a:t>
            </a:r>
            <a:endParaRPr lang="zh-CN" altLang="en-US"/>
          </a:p>
        </p:txBody>
      </p:sp>
      <p:sp>
        <p:nvSpPr>
          <p:cNvPr id="25" name="矩形 24">
            <a:extLst>
              <a:ext uri="{FF2B5EF4-FFF2-40B4-BE49-F238E27FC236}">
                <a16:creationId xmlns:a16="http://schemas.microsoft.com/office/drawing/2014/main" id="{1EA6C88A-836A-4555-9043-B917B3A7969E}"/>
              </a:ext>
            </a:extLst>
          </p:cNvPr>
          <p:cNvSpPr/>
          <p:nvPr/>
        </p:nvSpPr>
        <p:spPr>
          <a:xfrm>
            <a:off x="838199" y="1961601"/>
            <a:ext cx="2408474"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Information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CCF3630-5531-49B4-AA14-61AD8796700E}"/>
              </a:ext>
            </a:extLst>
          </p:cNvPr>
          <p:cNvSpPr/>
          <p:nvPr/>
        </p:nvSpPr>
        <p:spPr>
          <a:xfrm>
            <a:off x="3460491" y="4545141"/>
            <a:ext cx="2168286"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Principals</a:t>
            </a:r>
          </a:p>
          <a:p>
            <a:r>
              <a:rPr lang="en-US" altLang="zh-CN" b="1" noProof="1">
                <a:latin typeface="微软雅黑" panose="020B0503020204020204" pitchFamily="34" charset="-122"/>
                <a:ea typeface="微软雅黑" panose="020B0503020204020204" pitchFamily="34" charset="-122"/>
              </a:rPr>
              <a:t>Incentives choice</a:t>
            </a:r>
            <a:endParaRPr lang="de-DE" altLang="zh-CN" b="1" noProof="1">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15AA6D9-BCC5-47D9-AB5E-C3A2B0A7486D}"/>
              </a:ext>
            </a:extLst>
          </p:cNvPr>
          <p:cNvSpPr/>
          <p:nvPr/>
        </p:nvSpPr>
        <p:spPr>
          <a:xfrm>
            <a:off x="6202815" y="2075393"/>
            <a:ext cx="2408473"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Beliefs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5D29CF20-CEC1-4AA2-B5A1-2D85B2173CCE}"/>
              </a:ext>
            </a:extLst>
          </p:cNvPr>
          <p:cNvSpPr/>
          <p:nvPr/>
        </p:nvSpPr>
        <p:spPr>
          <a:xfrm>
            <a:off x="9307124" y="4544607"/>
            <a:ext cx="1575881"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Efforts level</a:t>
            </a:r>
            <a:endParaRPr lang="de-DE" altLang="zh-CN" b="1" noProof="1">
              <a:latin typeface="微软雅黑" panose="020B0503020204020204" pitchFamily="34" charset="-122"/>
              <a:ea typeface="微软雅黑" panose="020B0503020204020204" pitchFamily="34" charset="-122"/>
            </a:endParaRPr>
          </a:p>
        </p:txBody>
      </p:sp>
      <p:sp>
        <p:nvSpPr>
          <p:cNvPr id="29" name="Diamond 151">
            <a:extLst>
              <a:ext uri="{FF2B5EF4-FFF2-40B4-BE49-F238E27FC236}">
                <a16:creationId xmlns:a16="http://schemas.microsoft.com/office/drawing/2014/main" id="{F9ECEA45-1DFD-49C0-9BB5-C11B02C37D94}"/>
              </a:ext>
            </a:extLst>
          </p:cNvPr>
          <p:cNvSpPr/>
          <p:nvPr/>
        </p:nvSpPr>
        <p:spPr>
          <a:xfrm>
            <a:off x="1233299" y="2927893"/>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Diamond 152">
            <a:extLst>
              <a:ext uri="{FF2B5EF4-FFF2-40B4-BE49-F238E27FC236}">
                <a16:creationId xmlns:a16="http://schemas.microsoft.com/office/drawing/2014/main" id="{F858D18C-D215-4247-850F-EEFA56AA8276}"/>
              </a:ext>
            </a:extLst>
          </p:cNvPr>
          <p:cNvSpPr/>
          <p:nvPr/>
        </p:nvSpPr>
        <p:spPr>
          <a:xfrm>
            <a:off x="3824590" y="2938395"/>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Diamond 153">
            <a:extLst>
              <a:ext uri="{FF2B5EF4-FFF2-40B4-BE49-F238E27FC236}">
                <a16:creationId xmlns:a16="http://schemas.microsoft.com/office/drawing/2014/main" id="{463AD3B8-0FA3-4C68-9F55-A54917996EC5}"/>
              </a:ext>
            </a:extLst>
          </p:cNvPr>
          <p:cNvSpPr/>
          <p:nvPr/>
        </p:nvSpPr>
        <p:spPr>
          <a:xfrm>
            <a:off x="6565857" y="3040042"/>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Diamond 153">
            <a:extLst>
              <a:ext uri="{FF2B5EF4-FFF2-40B4-BE49-F238E27FC236}">
                <a16:creationId xmlns:a16="http://schemas.microsoft.com/office/drawing/2014/main" id="{D240914A-E649-45CE-BF80-AFC3F8DD3C43}"/>
              </a:ext>
            </a:extLst>
          </p:cNvPr>
          <p:cNvSpPr/>
          <p:nvPr/>
        </p:nvSpPr>
        <p:spPr>
          <a:xfrm>
            <a:off x="9374986" y="3009680"/>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男女小人 893">
            <a:extLst>
              <a:ext uri="{FF2B5EF4-FFF2-40B4-BE49-F238E27FC236}">
                <a16:creationId xmlns:a16="http://schemas.microsoft.com/office/drawing/2014/main" id="{23791629-251A-4BF7-8944-1FD8F3143A83}"/>
              </a:ext>
            </a:extLst>
          </p:cNvPr>
          <p:cNvSpPr>
            <a:spLocks/>
          </p:cNvSpPr>
          <p:nvPr/>
        </p:nvSpPr>
        <p:spPr bwMode="auto">
          <a:xfrm>
            <a:off x="1629165" y="3335280"/>
            <a:ext cx="628768" cy="57566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4" name="人民币 841">
            <a:extLst>
              <a:ext uri="{FF2B5EF4-FFF2-40B4-BE49-F238E27FC236}">
                <a16:creationId xmlns:a16="http://schemas.microsoft.com/office/drawing/2014/main" id="{5C5495A6-49B6-4CC3-9EBB-ABE4DB3A4F10}"/>
              </a:ext>
            </a:extLst>
          </p:cNvPr>
          <p:cNvSpPr>
            <a:spLocks/>
          </p:cNvSpPr>
          <p:nvPr/>
        </p:nvSpPr>
        <p:spPr bwMode="auto">
          <a:xfrm>
            <a:off x="4312228" y="3431168"/>
            <a:ext cx="464813" cy="490282"/>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5" name="Freeform 15">
            <a:extLst>
              <a:ext uri="{FF2B5EF4-FFF2-40B4-BE49-F238E27FC236}">
                <a16:creationId xmlns:a16="http://schemas.microsoft.com/office/drawing/2014/main" id="{D96972B6-AD9F-4647-976C-D63FE4735ADD}"/>
              </a:ext>
            </a:extLst>
          </p:cNvPr>
          <p:cNvSpPr>
            <a:spLocks noEditPoints="1" noChangeArrowheads="1"/>
          </p:cNvSpPr>
          <p:nvPr/>
        </p:nvSpPr>
        <p:spPr bwMode="auto">
          <a:xfrm>
            <a:off x="7069926" y="3456484"/>
            <a:ext cx="432019" cy="516364"/>
          </a:xfrm>
          <a:custGeom>
            <a:avLst/>
            <a:gdLst>
              <a:gd name="T0" fmla="*/ 30 w 852"/>
              <a:gd name="T1" fmla="*/ 924 h 1018"/>
              <a:gd name="T2" fmla="*/ 47 w 852"/>
              <a:gd name="T3" fmla="*/ 984 h 1018"/>
              <a:gd name="T4" fmla="*/ 86 w 852"/>
              <a:gd name="T5" fmla="*/ 1012 h 1018"/>
              <a:gd name="T6" fmla="*/ 139 w 852"/>
              <a:gd name="T7" fmla="*/ 1014 h 1018"/>
              <a:gd name="T8" fmla="*/ 39 w 852"/>
              <a:gd name="T9" fmla="*/ 892 h 1018"/>
              <a:gd name="T10" fmla="*/ 267 w 852"/>
              <a:gd name="T11" fmla="*/ 950 h 1018"/>
              <a:gd name="T12" fmla="*/ 274 w 852"/>
              <a:gd name="T13" fmla="*/ 992 h 1018"/>
              <a:gd name="T14" fmla="*/ 267 w 852"/>
              <a:gd name="T15" fmla="*/ 1005 h 1018"/>
              <a:gd name="T16" fmla="*/ 244 w 852"/>
              <a:gd name="T17" fmla="*/ 1014 h 1018"/>
              <a:gd name="T18" fmla="*/ 15 w 852"/>
              <a:gd name="T19" fmla="*/ 849 h 1018"/>
              <a:gd name="T20" fmla="*/ 0 w 852"/>
              <a:gd name="T21" fmla="*/ 826 h 1018"/>
              <a:gd name="T22" fmla="*/ 5 w 852"/>
              <a:gd name="T23" fmla="*/ 796 h 1018"/>
              <a:gd name="T24" fmla="*/ 20 w 852"/>
              <a:gd name="T25" fmla="*/ 783 h 1018"/>
              <a:gd name="T26" fmla="*/ 45 w 852"/>
              <a:gd name="T27" fmla="*/ 783 h 1018"/>
              <a:gd name="T28" fmla="*/ 722 w 852"/>
              <a:gd name="T29" fmla="*/ 506 h 1018"/>
              <a:gd name="T30" fmla="*/ 722 w 852"/>
              <a:gd name="T31" fmla="*/ 506 h 1018"/>
              <a:gd name="T32" fmla="*/ 124 w 852"/>
              <a:gd name="T33" fmla="*/ 77 h 1018"/>
              <a:gd name="T34" fmla="*/ 417 w 852"/>
              <a:gd name="T35" fmla="*/ 130 h 1018"/>
              <a:gd name="T36" fmla="*/ 417 w 852"/>
              <a:gd name="T37" fmla="*/ 130 h 1018"/>
              <a:gd name="T38" fmla="*/ 777 w 852"/>
              <a:gd name="T39" fmla="*/ 211 h 1018"/>
              <a:gd name="T40" fmla="*/ 581 w 852"/>
              <a:gd name="T41" fmla="*/ 194 h 1018"/>
              <a:gd name="T42" fmla="*/ 581 w 852"/>
              <a:gd name="T43" fmla="*/ 194 h 1018"/>
              <a:gd name="T44" fmla="*/ 318 w 852"/>
              <a:gd name="T45" fmla="*/ 860 h 1018"/>
              <a:gd name="T46" fmla="*/ 327 w 852"/>
              <a:gd name="T47" fmla="*/ 903 h 1018"/>
              <a:gd name="T48" fmla="*/ 318 w 852"/>
              <a:gd name="T49" fmla="*/ 916 h 1018"/>
              <a:gd name="T50" fmla="*/ 295 w 852"/>
              <a:gd name="T51" fmla="*/ 924 h 1018"/>
              <a:gd name="T52" fmla="*/ 69 w 852"/>
              <a:gd name="T53" fmla="*/ 760 h 1018"/>
              <a:gd name="T54" fmla="*/ 54 w 852"/>
              <a:gd name="T55" fmla="*/ 736 h 1018"/>
              <a:gd name="T56" fmla="*/ 58 w 852"/>
              <a:gd name="T57" fmla="*/ 706 h 1018"/>
              <a:gd name="T58" fmla="*/ 73 w 852"/>
              <a:gd name="T59" fmla="*/ 694 h 1018"/>
              <a:gd name="T60" fmla="*/ 99 w 852"/>
              <a:gd name="T61" fmla="*/ 694 h 1018"/>
              <a:gd name="T62" fmla="*/ 521 w 852"/>
              <a:gd name="T63" fmla="*/ 239 h 1018"/>
              <a:gd name="T64" fmla="*/ 449 w 852"/>
              <a:gd name="T65" fmla="*/ 209 h 1018"/>
              <a:gd name="T66" fmla="*/ 353 w 852"/>
              <a:gd name="T67" fmla="*/ 203 h 1018"/>
              <a:gd name="T68" fmla="*/ 263 w 852"/>
              <a:gd name="T69" fmla="*/ 233 h 1018"/>
              <a:gd name="T70" fmla="*/ 195 w 852"/>
              <a:gd name="T71" fmla="*/ 292 h 1018"/>
              <a:gd name="T72" fmla="*/ 163 w 852"/>
              <a:gd name="T73" fmla="*/ 356 h 1018"/>
              <a:gd name="T74" fmla="*/ 154 w 852"/>
              <a:gd name="T75" fmla="*/ 446 h 1018"/>
              <a:gd name="T76" fmla="*/ 163 w 852"/>
              <a:gd name="T77" fmla="*/ 583 h 1018"/>
              <a:gd name="T78" fmla="*/ 141 w 852"/>
              <a:gd name="T79" fmla="*/ 672 h 1018"/>
              <a:gd name="T80" fmla="*/ 363 w 852"/>
              <a:gd name="T81" fmla="*/ 747 h 1018"/>
              <a:gd name="T82" fmla="*/ 440 w 852"/>
              <a:gd name="T83" fmla="*/ 698 h 1018"/>
              <a:gd name="T84" fmla="*/ 562 w 852"/>
              <a:gd name="T85" fmla="*/ 636 h 1018"/>
              <a:gd name="T86" fmla="*/ 626 w 852"/>
              <a:gd name="T87" fmla="*/ 570 h 1018"/>
              <a:gd name="T88" fmla="*/ 649 w 852"/>
              <a:gd name="T89" fmla="*/ 504 h 1018"/>
              <a:gd name="T90" fmla="*/ 649 w 852"/>
              <a:gd name="T91" fmla="*/ 412 h 1018"/>
              <a:gd name="T92" fmla="*/ 613 w 852"/>
              <a:gd name="T93" fmla="*/ 324 h 1018"/>
              <a:gd name="T94" fmla="*/ 542 w 852"/>
              <a:gd name="T95" fmla="*/ 254 h 1018"/>
              <a:gd name="T96" fmla="*/ 229 w 852"/>
              <a:gd name="T97" fmla="*/ 559 h 1018"/>
              <a:gd name="T98" fmla="*/ 227 w 852"/>
              <a:gd name="T99" fmla="*/ 420 h 1018"/>
              <a:gd name="T100" fmla="*/ 256 w 852"/>
              <a:gd name="T101" fmla="*/ 320 h 1018"/>
              <a:gd name="T102" fmla="*/ 331 w 852"/>
              <a:gd name="T103" fmla="*/ 271 h 1018"/>
              <a:gd name="T104" fmla="*/ 466 w 852"/>
              <a:gd name="T105" fmla="*/ 282 h 1018"/>
              <a:gd name="T106" fmla="*/ 335 w 852"/>
              <a:gd name="T107" fmla="*/ 356 h 1018"/>
              <a:gd name="T108" fmla="*/ 284 w 852"/>
              <a:gd name="T109" fmla="*/ 412 h 1018"/>
              <a:gd name="T110" fmla="*/ 229 w 852"/>
              <a:gd name="T111" fmla="*/ 559 h 10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2"/>
              <a:gd name="T169" fmla="*/ 0 h 1018"/>
              <a:gd name="T170" fmla="*/ 852 w 852"/>
              <a:gd name="T171" fmla="*/ 1018 h 10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2" h="1018">
                <a:moveTo>
                  <a:pt x="39" y="892"/>
                </a:moveTo>
                <a:lnTo>
                  <a:pt x="39" y="892"/>
                </a:lnTo>
                <a:lnTo>
                  <a:pt x="32" y="909"/>
                </a:lnTo>
                <a:lnTo>
                  <a:pt x="30" y="924"/>
                </a:lnTo>
                <a:lnTo>
                  <a:pt x="30" y="941"/>
                </a:lnTo>
                <a:lnTo>
                  <a:pt x="32" y="956"/>
                </a:lnTo>
                <a:lnTo>
                  <a:pt x="39" y="971"/>
                </a:lnTo>
                <a:lnTo>
                  <a:pt x="47" y="984"/>
                </a:lnTo>
                <a:lnTo>
                  <a:pt x="60" y="997"/>
                </a:lnTo>
                <a:lnTo>
                  <a:pt x="73" y="1005"/>
                </a:lnTo>
                <a:lnTo>
                  <a:pt x="73" y="1005"/>
                </a:lnTo>
                <a:lnTo>
                  <a:pt x="86" y="1012"/>
                </a:lnTo>
                <a:lnTo>
                  <a:pt x="99" y="1016"/>
                </a:lnTo>
                <a:lnTo>
                  <a:pt x="111" y="1018"/>
                </a:lnTo>
                <a:lnTo>
                  <a:pt x="126" y="1018"/>
                </a:lnTo>
                <a:lnTo>
                  <a:pt x="139" y="1014"/>
                </a:lnTo>
                <a:lnTo>
                  <a:pt x="152" y="1010"/>
                </a:lnTo>
                <a:lnTo>
                  <a:pt x="163" y="1003"/>
                </a:lnTo>
                <a:lnTo>
                  <a:pt x="173" y="997"/>
                </a:lnTo>
                <a:lnTo>
                  <a:pt x="39" y="892"/>
                </a:lnTo>
                <a:lnTo>
                  <a:pt x="39" y="892"/>
                </a:lnTo>
                <a:close/>
                <a:moveTo>
                  <a:pt x="261" y="946"/>
                </a:moveTo>
                <a:lnTo>
                  <a:pt x="261" y="946"/>
                </a:lnTo>
                <a:lnTo>
                  <a:pt x="267" y="950"/>
                </a:lnTo>
                <a:lnTo>
                  <a:pt x="271" y="956"/>
                </a:lnTo>
                <a:lnTo>
                  <a:pt x="276" y="971"/>
                </a:lnTo>
                <a:lnTo>
                  <a:pt x="276" y="984"/>
                </a:lnTo>
                <a:lnTo>
                  <a:pt x="274" y="992"/>
                </a:lnTo>
                <a:lnTo>
                  <a:pt x="271" y="999"/>
                </a:lnTo>
                <a:lnTo>
                  <a:pt x="271" y="999"/>
                </a:lnTo>
                <a:lnTo>
                  <a:pt x="271" y="999"/>
                </a:lnTo>
                <a:lnTo>
                  <a:pt x="267" y="1005"/>
                </a:lnTo>
                <a:lnTo>
                  <a:pt x="263" y="1010"/>
                </a:lnTo>
                <a:lnTo>
                  <a:pt x="256" y="1012"/>
                </a:lnTo>
                <a:lnTo>
                  <a:pt x="250" y="1014"/>
                </a:lnTo>
                <a:lnTo>
                  <a:pt x="244" y="1014"/>
                </a:lnTo>
                <a:lnTo>
                  <a:pt x="237" y="1014"/>
                </a:lnTo>
                <a:lnTo>
                  <a:pt x="231" y="1012"/>
                </a:lnTo>
                <a:lnTo>
                  <a:pt x="224" y="1007"/>
                </a:lnTo>
                <a:lnTo>
                  <a:pt x="15" y="849"/>
                </a:lnTo>
                <a:lnTo>
                  <a:pt x="15" y="849"/>
                </a:lnTo>
                <a:lnTo>
                  <a:pt x="11" y="845"/>
                </a:lnTo>
                <a:lnTo>
                  <a:pt x="7" y="839"/>
                </a:lnTo>
                <a:lnTo>
                  <a:pt x="0" y="826"/>
                </a:lnTo>
                <a:lnTo>
                  <a:pt x="0" y="811"/>
                </a:lnTo>
                <a:lnTo>
                  <a:pt x="3" y="805"/>
                </a:lnTo>
                <a:lnTo>
                  <a:pt x="5" y="796"/>
                </a:lnTo>
                <a:lnTo>
                  <a:pt x="5" y="796"/>
                </a:lnTo>
                <a:lnTo>
                  <a:pt x="5" y="796"/>
                </a:lnTo>
                <a:lnTo>
                  <a:pt x="9" y="792"/>
                </a:lnTo>
                <a:lnTo>
                  <a:pt x="15" y="788"/>
                </a:lnTo>
                <a:lnTo>
                  <a:pt x="20" y="783"/>
                </a:lnTo>
                <a:lnTo>
                  <a:pt x="26" y="781"/>
                </a:lnTo>
                <a:lnTo>
                  <a:pt x="32" y="781"/>
                </a:lnTo>
                <a:lnTo>
                  <a:pt x="39" y="781"/>
                </a:lnTo>
                <a:lnTo>
                  <a:pt x="45" y="783"/>
                </a:lnTo>
                <a:lnTo>
                  <a:pt x="52" y="788"/>
                </a:lnTo>
                <a:lnTo>
                  <a:pt x="261" y="946"/>
                </a:lnTo>
                <a:lnTo>
                  <a:pt x="261" y="946"/>
                </a:lnTo>
                <a:close/>
                <a:moveTo>
                  <a:pt x="722" y="506"/>
                </a:moveTo>
                <a:lnTo>
                  <a:pt x="852" y="506"/>
                </a:lnTo>
                <a:lnTo>
                  <a:pt x="852" y="444"/>
                </a:lnTo>
                <a:lnTo>
                  <a:pt x="722" y="444"/>
                </a:lnTo>
                <a:lnTo>
                  <a:pt x="722" y="506"/>
                </a:lnTo>
                <a:lnTo>
                  <a:pt x="722" y="506"/>
                </a:lnTo>
                <a:close/>
                <a:moveTo>
                  <a:pt x="242" y="158"/>
                </a:moveTo>
                <a:lnTo>
                  <a:pt x="178" y="45"/>
                </a:lnTo>
                <a:lnTo>
                  <a:pt x="124" y="77"/>
                </a:lnTo>
                <a:lnTo>
                  <a:pt x="190" y="190"/>
                </a:lnTo>
                <a:lnTo>
                  <a:pt x="242" y="158"/>
                </a:lnTo>
                <a:lnTo>
                  <a:pt x="242" y="158"/>
                </a:lnTo>
                <a:close/>
                <a:moveTo>
                  <a:pt x="417" y="130"/>
                </a:moveTo>
                <a:lnTo>
                  <a:pt x="417" y="0"/>
                </a:lnTo>
                <a:lnTo>
                  <a:pt x="357" y="0"/>
                </a:lnTo>
                <a:lnTo>
                  <a:pt x="357" y="130"/>
                </a:lnTo>
                <a:lnTo>
                  <a:pt x="417" y="130"/>
                </a:lnTo>
                <a:lnTo>
                  <a:pt x="417" y="130"/>
                </a:lnTo>
                <a:close/>
                <a:moveTo>
                  <a:pt x="694" y="331"/>
                </a:moveTo>
                <a:lnTo>
                  <a:pt x="807" y="265"/>
                </a:lnTo>
                <a:lnTo>
                  <a:pt x="777" y="211"/>
                </a:lnTo>
                <a:lnTo>
                  <a:pt x="664" y="277"/>
                </a:lnTo>
                <a:lnTo>
                  <a:pt x="694" y="331"/>
                </a:lnTo>
                <a:lnTo>
                  <a:pt x="694" y="331"/>
                </a:lnTo>
                <a:close/>
                <a:moveTo>
                  <a:pt x="581" y="194"/>
                </a:moveTo>
                <a:lnTo>
                  <a:pt x="647" y="81"/>
                </a:lnTo>
                <a:lnTo>
                  <a:pt x="594" y="49"/>
                </a:lnTo>
                <a:lnTo>
                  <a:pt x="530" y="162"/>
                </a:lnTo>
                <a:lnTo>
                  <a:pt x="581" y="194"/>
                </a:lnTo>
                <a:lnTo>
                  <a:pt x="581" y="194"/>
                </a:lnTo>
                <a:close/>
                <a:moveTo>
                  <a:pt x="312" y="856"/>
                </a:moveTo>
                <a:lnTo>
                  <a:pt x="312" y="856"/>
                </a:lnTo>
                <a:lnTo>
                  <a:pt x="318" y="860"/>
                </a:lnTo>
                <a:lnTo>
                  <a:pt x="323" y="867"/>
                </a:lnTo>
                <a:lnTo>
                  <a:pt x="327" y="881"/>
                </a:lnTo>
                <a:lnTo>
                  <a:pt x="329" y="894"/>
                </a:lnTo>
                <a:lnTo>
                  <a:pt x="327" y="903"/>
                </a:lnTo>
                <a:lnTo>
                  <a:pt x="323" y="909"/>
                </a:lnTo>
                <a:lnTo>
                  <a:pt x="323" y="909"/>
                </a:lnTo>
                <a:lnTo>
                  <a:pt x="323" y="909"/>
                </a:lnTo>
                <a:lnTo>
                  <a:pt x="318" y="916"/>
                </a:lnTo>
                <a:lnTo>
                  <a:pt x="314" y="920"/>
                </a:lnTo>
                <a:lnTo>
                  <a:pt x="308" y="922"/>
                </a:lnTo>
                <a:lnTo>
                  <a:pt x="301" y="924"/>
                </a:lnTo>
                <a:lnTo>
                  <a:pt x="295" y="924"/>
                </a:lnTo>
                <a:lnTo>
                  <a:pt x="288" y="924"/>
                </a:lnTo>
                <a:lnTo>
                  <a:pt x="282" y="922"/>
                </a:lnTo>
                <a:lnTo>
                  <a:pt x="276" y="918"/>
                </a:lnTo>
                <a:lnTo>
                  <a:pt x="69" y="760"/>
                </a:lnTo>
                <a:lnTo>
                  <a:pt x="69" y="760"/>
                </a:lnTo>
                <a:lnTo>
                  <a:pt x="62" y="756"/>
                </a:lnTo>
                <a:lnTo>
                  <a:pt x="58" y="749"/>
                </a:lnTo>
                <a:lnTo>
                  <a:pt x="54" y="736"/>
                </a:lnTo>
                <a:lnTo>
                  <a:pt x="52" y="721"/>
                </a:lnTo>
                <a:lnTo>
                  <a:pt x="54" y="715"/>
                </a:lnTo>
                <a:lnTo>
                  <a:pt x="58" y="706"/>
                </a:lnTo>
                <a:lnTo>
                  <a:pt x="58" y="706"/>
                </a:lnTo>
                <a:lnTo>
                  <a:pt x="58" y="706"/>
                </a:lnTo>
                <a:lnTo>
                  <a:pt x="62" y="702"/>
                </a:lnTo>
                <a:lnTo>
                  <a:pt x="67" y="698"/>
                </a:lnTo>
                <a:lnTo>
                  <a:pt x="73" y="694"/>
                </a:lnTo>
                <a:lnTo>
                  <a:pt x="79" y="692"/>
                </a:lnTo>
                <a:lnTo>
                  <a:pt x="86" y="692"/>
                </a:lnTo>
                <a:lnTo>
                  <a:pt x="92" y="692"/>
                </a:lnTo>
                <a:lnTo>
                  <a:pt x="99" y="694"/>
                </a:lnTo>
                <a:lnTo>
                  <a:pt x="105" y="698"/>
                </a:lnTo>
                <a:lnTo>
                  <a:pt x="312" y="856"/>
                </a:lnTo>
                <a:lnTo>
                  <a:pt x="312" y="856"/>
                </a:lnTo>
                <a:close/>
                <a:moveTo>
                  <a:pt x="521" y="239"/>
                </a:moveTo>
                <a:lnTo>
                  <a:pt x="521" y="239"/>
                </a:lnTo>
                <a:lnTo>
                  <a:pt x="498" y="226"/>
                </a:lnTo>
                <a:lnTo>
                  <a:pt x="472" y="218"/>
                </a:lnTo>
                <a:lnTo>
                  <a:pt x="449" y="209"/>
                </a:lnTo>
                <a:lnTo>
                  <a:pt x="425" y="205"/>
                </a:lnTo>
                <a:lnTo>
                  <a:pt x="399" y="203"/>
                </a:lnTo>
                <a:lnTo>
                  <a:pt x="376" y="203"/>
                </a:lnTo>
                <a:lnTo>
                  <a:pt x="353" y="203"/>
                </a:lnTo>
                <a:lnTo>
                  <a:pt x="329" y="207"/>
                </a:lnTo>
                <a:lnTo>
                  <a:pt x="306" y="213"/>
                </a:lnTo>
                <a:lnTo>
                  <a:pt x="284" y="222"/>
                </a:lnTo>
                <a:lnTo>
                  <a:pt x="263" y="233"/>
                </a:lnTo>
                <a:lnTo>
                  <a:pt x="244" y="245"/>
                </a:lnTo>
                <a:lnTo>
                  <a:pt x="224" y="258"/>
                </a:lnTo>
                <a:lnTo>
                  <a:pt x="210" y="275"/>
                </a:lnTo>
                <a:lnTo>
                  <a:pt x="195" y="292"/>
                </a:lnTo>
                <a:lnTo>
                  <a:pt x="180" y="314"/>
                </a:lnTo>
                <a:lnTo>
                  <a:pt x="180" y="314"/>
                </a:lnTo>
                <a:lnTo>
                  <a:pt x="169" y="335"/>
                </a:lnTo>
                <a:lnTo>
                  <a:pt x="163" y="356"/>
                </a:lnTo>
                <a:lnTo>
                  <a:pt x="156" y="380"/>
                </a:lnTo>
                <a:lnTo>
                  <a:pt x="154" y="401"/>
                </a:lnTo>
                <a:lnTo>
                  <a:pt x="154" y="425"/>
                </a:lnTo>
                <a:lnTo>
                  <a:pt x="154" y="446"/>
                </a:lnTo>
                <a:lnTo>
                  <a:pt x="158" y="493"/>
                </a:lnTo>
                <a:lnTo>
                  <a:pt x="163" y="538"/>
                </a:lnTo>
                <a:lnTo>
                  <a:pt x="163" y="561"/>
                </a:lnTo>
                <a:lnTo>
                  <a:pt x="163" y="583"/>
                </a:lnTo>
                <a:lnTo>
                  <a:pt x="160" y="606"/>
                </a:lnTo>
                <a:lnTo>
                  <a:pt x="156" y="627"/>
                </a:lnTo>
                <a:lnTo>
                  <a:pt x="150" y="651"/>
                </a:lnTo>
                <a:lnTo>
                  <a:pt x="141" y="672"/>
                </a:lnTo>
                <a:lnTo>
                  <a:pt x="333" y="783"/>
                </a:lnTo>
                <a:lnTo>
                  <a:pt x="333" y="783"/>
                </a:lnTo>
                <a:lnTo>
                  <a:pt x="346" y="764"/>
                </a:lnTo>
                <a:lnTo>
                  <a:pt x="363" y="747"/>
                </a:lnTo>
                <a:lnTo>
                  <a:pt x="380" y="734"/>
                </a:lnTo>
                <a:lnTo>
                  <a:pt x="399" y="719"/>
                </a:lnTo>
                <a:lnTo>
                  <a:pt x="419" y="709"/>
                </a:lnTo>
                <a:lnTo>
                  <a:pt x="440" y="698"/>
                </a:lnTo>
                <a:lnTo>
                  <a:pt x="481" y="679"/>
                </a:lnTo>
                <a:lnTo>
                  <a:pt x="523" y="660"/>
                </a:lnTo>
                <a:lnTo>
                  <a:pt x="542" y="649"/>
                </a:lnTo>
                <a:lnTo>
                  <a:pt x="562" y="636"/>
                </a:lnTo>
                <a:lnTo>
                  <a:pt x="581" y="623"/>
                </a:lnTo>
                <a:lnTo>
                  <a:pt x="596" y="608"/>
                </a:lnTo>
                <a:lnTo>
                  <a:pt x="613" y="591"/>
                </a:lnTo>
                <a:lnTo>
                  <a:pt x="626" y="570"/>
                </a:lnTo>
                <a:lnTo>
                  <a:pt x="626" y="570"/>
                </a:lnTo>
                <a:lnTo>
                  <a:pt x="636" y="549"/>
                </a:lnTo>
                <a:lnTo>
                  <a:pt x="645" y="527"/>
                </a:lnTo>
                <a:lnTo>
                  <a:pt x="649" y="504"/>
                </a:lnTo>
                <a:lnTo>
                  <a:pt x="653" y="480"/>
                </a:lnTo>
                <a:lnTo>
                  <a:pt x="653" y="459"/>
                </a:lnTo>
                <a:lnTo>
                  <a:pt x="653" y="435"/>
                </a:lnTo>
                <a:lnTo>
                  <a:pt x="649" y="412"/>
                </a:lnTo>
                <a:lnTo>
                  <a:pt x="643" y="388"/>
                </a:lnTo>
                <a:lnTo>
                  <a:pt x="634" y="367"/>
                </a:lnTo>
                <a:lnTo>
                  <a:pt x="624" y="346"/>
                </a:lnTo>
                <a:lnTo>
                  <a:pt x="613" y="324"/>
                </a:lnTo>
                <a:lnTo>
                  <a:pt x="598" y="305"/>
                </a:lnTo>
                <a:lnTo>
                  <a:pt x="581" y="286"/>
                </a:lnTo>
                <a:lnTo>
                  <a:pt x="562" y="269"/>
                </a:lnTo>
                <a:lnTo>
                  <a:pt x="542" y="254"/>
                </a:lnTo>
                <a:lnTo>
                  <a:pt x="521" y="239"/>
                </a:lnTo>
                <a:lnTo>
                  <a:pt x="521" y="239"/>
                </a:lnTo>
                <a:close/>
                <a:moveTo>
                  <a:pt x="229" y="559"/>
                </a:moveTo>
                <a:lnTo>
                  <a:pt x="229" y="559"/>
                </a:lnTo>
                <a:lnTo>
                  <a:pt x="224" y="521"/>
                </a:lnTo>
                <a:lnTo>
                  <a:pt x="224" y="484"/>
                </a:lnTo>
                <a:lnTo>
                  <a:pt x="224" y="450"/>
                </a:lnTo>
                <a:lnTo>
                  <a:pt x="227" y="420"/>
                </a:lnTo>
                <a:lnTo>
                  <a:pt x="231" y="391"/>
                </a:lnTo>
                <a:lnTo>
                  <a:pt x="235" y="365"/>
                </a:lnTo>
                <a:lnTo>
                  <a:pt x="244" y="341"/>
                </a:lnTo>
                <a:lnTo>
                  <a:pt x="256" y="320"/>
                </a:lnTo>
                <a:lnTo>
                  <a:pt x="269" y="303"/>
                </a:lnTo>
                <a:lnTo>
                  <a:pt x="286" y="288"/>
                </a:lnTo>
                <a:lnTo>
                  <a:pt x="308" y="277"/>
                </a:lnTo>
                <a:lnTo>
                  <a:pt x="331" y="271"/>
                </a:lnTo>
                <a:lnTo>
                  <a:pt x="359" y="267"/>
                </a:lnTo>
                <a:lnTo>
                  <a:pt x="391" y="269"/>
                </a:lnTo>
                <a:lnTo>
                  <a:pt x="425" y="273"/>
                </a:lnTo>
                <a:lnTo>
                  <a:pt x="466" y="282"/>
                </a:lnTo>
                <a:lnTo>
                  <a:pt x="466" y="282"/>
                </a:lnTo>
                <a:lnTo>
                  <a:pt x="414" y="309"/>
                </a:lnTo>
                <a:lnTo>
                  <a:pt x="372" y="333"/>
                </a:lnTo>
                <a:lnTo>
                  <a:pt x="335" y="356"/>
                </a:lnTo>
                <a:lnTo>
                  <a:pt x="321" y="369"/>
                </a:lnTo>
                <a:lnTo>
                  <a:pt x="308" y="382"/>
                </a:lnTo>
                <a:lnTo>
                  <a:pt x="297" y="397"/>
                </a:lnTo>
                <a:lnTo>
                  <a:pt x="284" y="412"/>
                </a:lnTo>
                <a:lnTo>
                  <a:pt x="276" y="429"/>
                </a:lnTo>
                <a:lnTo>
                  <a:pt x="265" y="448"/>
                </a:lnTo>
                <a:lnTo>
                  <a:pt x="246" y="497"/>
                </a:lnTo>
                <a:lnTo>
                  <a:pt x="229" y="559"/>
                </a:lnTo>
                <a:lnTo>
                  <a:pt x="229" y="55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6" name="Freeform 14">
            <a:extLst>
              <a:ext uri="{FF2B5EF4-FFF2-40B4-BE49-F238E27FC236}">
                <a16:creationId xmlns:a16="http://schemas.microsoft.com/office/drawing/2014/main" id="{C5046EF8-4AC3-405F-A50E-F3994A16B548}"/>
              </a:ext>
            </a:extLst>
          </p:cNvPr>
          <p:cNvSpPr>
            <a:spLocks noEditPoints="1" noChangeArrowheads="1"/>
          </p:cNvSpPr>
          <p:nvPr/>
        </p:nvSpPr>
        <p:spPr bwMode="auto">
          <a:xfrm>
            <a:off x="9876999" y="3552027"/>
            <a:ext cx="436133" cy="318870"/>
          </a:xfrm>
          <a:custGeom>
            <a:avLst/>
            <a:gdLst>
              <a:gd name="T0" fmla="*/ 852 w 1012"/>
              <a:gd name="T1" fmla="*/ 0 h 738"/>
              <a:gd name="T2" fmla="*/ 892 w 1012"/>
              <a:gd name="T3" fmla="*/ 14 h 738"/>
              <a:gd name="T4" fmla="*/ 921 w 1012"/>
              <a:gd name="T5" fmla="*/ 46 h 738"/>
              <a:gd name="T6" fmla="*/ 927 w 1012"/>
              <a:gd name="T7" fmla="*/ 494 h 738"/>
              <a:gd name="T8" fmla="*/ 921 w 1012"/>
              <a:gd name="T9" fmla="*/ 520 h 738"/>
              <a:gd name="T10" fmla="*/ 900 w 1012"/>
              <a:gd name="T11" fmla="*/ 551 h 738"/>
              <a:gd name="T12" fmla="*/ 868 w 1012"/>
              <a:gd name="T13" fmla="*/ 567 h 738"/>
              <a:gd name="T14" fmla="*/ 0 w 1012"/>
              <a:gd name="T15" fmla="*/ 738 h 738"/>
              <a:gd name="T16" fmla="*/ 134 w 1012"/>
              <a:gd name="T17" fmla="*/ 567 h 738"/>
              <a:gd name="T18" fmla="*/ 112 w 1012"/>
              <a:gd name="T19" fmla="*/ 557 h 738"/>
              <a:gd name="T20" fmla="*/ 89 w 1012"/>
              <a:gd name="T21" fmla="*/ 530 h 738"/>
              <a:gd name="T22" fmla="*/ 79 w 1012"/>
              <a:gd name="T23" fmla="*/ 494 h 738"/>
              <a:gd name="T24" fmla="*/ 81 w 1012"/>
              <a:gd name="T25" fmla="*/ 61 h 738"/>
              <a:gd name="T26" fmla="*/ 101 w 1012"/>
              <a:gd name="T27" fmla="*/ 22 h 738"/>
              <a:gd name="T28" fmla="*/ 140 w 1012"/>
              <a:gd name="T29" fmla="*/ 2 h 738"/>
              <a:gd name="T30" fmla="*/ 583 w 1012"/>
              <a:gd name="T31" fmla="*/ 152 h 738"/>
              <a:gd name="T32" fmla="*/ 583 w 1012"/>
              <a:gd name="T33" fmla="*/ 185 h 738"/>
              <a:gd name="T34" fmla="*/ 583 w 1012"/>
              <a:gd name="T35" fmla="*/ 233 h 738"/>
              <a:gd name="T36" fmla="*/ 602 w 1012"/>
              <a:gd name="T37" fmla="*/ 233 h 738"/>
              <a:gd name="T38" fmla="*/ 602 w 1012"/>
              <a:gd name="T39" fmla="*/ 185 h 738"/>
              <a:gd name="T40" fmla="*/ 602 w 1012"/>
              <a:gd name="T41" fmla="*/ 152 h 738"/>
              <a:gd name="T42" fmla="*/ 634 w 1012"/>
              <a:gd name="T43" fmla="*/ 168 h 738"/>
              <a:gd name="T44" fmla="*/ 634 w 1012"/>
              <a:gd name="T45" fmla="*/ 201 h 738"/>
              <a:gd name="T46" fmla="*/ 650 w 1012"/>
              <a:gd name="T47" fmla="*/ 256 h 738"/>
              <a:gd name="T48" fmla="*/ 667 w 1012"/>
              <a:gd name="T49" fmla="*/ 201 h 738"/>
              <a:gd name="T50" fmla="*/ 683 w 1012"/>
              <a:gd name="T51" fmla="*/ 233 h 738"/>
              <a:gd name="T52" fmla="*/ 699 w 1012"/>
              <a:gd name="T53" fmla="*/ 233 h 738"/>
              <a:gd name="T54" fmla="*/ 732 w 1012"/>
              <a:gd name="T55" fmla="*/ 217 h 738"/>
              <a:gd name="T56" fmla="*/ 732 w 1012"/>
              <a:gd name="T57" fmla="*/ 274 h 738"/>
              <a:gd name="T58" fmla="*/ 748 w 1012"/>
              <a:gd name="T59" fmla="*/ 233 h 738"/>
              <a:gd name="T60" fmla="*/ 780 w 1012"/>
              <a:gd name="T61" fmla="*/ 250 h 738"/>
              <a:gd name="T62" fmla="*/ 764 w 1012"/>
              <a:gd name="T63" fmla="*/ 217 h 738"/>
              <a:gd name="T64" fmla="*/ 732 w 1012"/>
              <a:gd name="T65" fmla="*/ 201 h 738"/>
              <a:gd name="T66" fmla="*/ 683 w 1012"/>
              <a:gd name="T67" fmla="*/ 201 h 738"/>
              <a:gd name="T68" fmla="*/ 650 w 1012"/>
              <a:gd name="T69" fmla="*/ 185 h 738"/>
              <a:gd name="T70" fmla="*/ 650 w 1012"/>
              <a:gd name="T71" fmla="*/ 152 h 738"/>
              <a:gd name="T72" fmla="*/ 618 w 1012"/>
              <a:gd name="T73" fmla="*/ 136 h 738"/>
              <a:gd name="T74" fmla="*/ 583 w 1012"/>
              <a:gd name="T75" fmla="*/ 152 h 738"/>
              <a:gd name="T76" fmla="*/ 764 w 1012"/>
              <a:gd name="T77" fmla="*/ 435 h 738"/>
              <a:gd name="T78" fmla="*/ 780 w 1012"/>
              <a:gd name="T79" fmla="*/ 341 h 738"/>
              <a:gd name="T80" fmla="*/ 780 w 1012"/>
              <a:gd name="T81" fmla="*/ 250 h 738"/>
              <a:gd name="T82" fmla="*/ 764 w 1012"/>
              <a:gd name="T83" fmla="*/ 384 h 738"/>
              <a:gd name="T84" fmla="*/ 624 w 1012"/>
              <a:gd name="T85" fmla="*/ 435 h 738"/>
              <a:gd name="T86" fmla="*/ 608 w 1012"/>
              <a:gd name="T87" fmla="*/ 368 h 738"/>
              <a:gd name="T88" fmla="*/ 575 w 1012"/>
              <a:gd name="T89" fmla="*/ 333 h 738"/>
              <a:gd name="T90" fmla="*/ 559 w 1012"/>
              <a:gd name="T91" fmla="*/ 301 h 738"/>
              <a:gd name="T92" fmla="*/ 567 w 1012"/>
              <a:gd name="T93" fmla="*/ 264 h 738"/>
              <a:gd name="T94" fmla="*/ 526 w 1012"/>
              <a:gd name="T95" fmla="*/ 264 h 738"/>
              <a:gd name="T96" fmla="*/ 543 w 1012"/>
              <a:gd name="T97" fmla="*/ 317 h 738"/>
              <a:gd name="T98" fmla="*/ 575 w 1012"/>
              <a:gd name="T99" fmla="*/ 333 h 738"/>
              <a:gd name="T100" fmla="*/ 591 w 1012"/>
              <a:gd name="T101" fmla="*/ 402 h 738"/>
              <a:gd name="T102" fmla="*/ 624 w 1012"/>
              <a:gd name="T103" fmla="*/ 435 h 738"/>
              <a:gd name="T104" fmla="*/ 748 w 1012"/>
              <a:gd name="T105" fmla="*/ 435 h 738"/>
              <a:gd name="T106" fmla="*/ 567 w 1012"/>
              <a:gd name="T107" fmla="*/ 280 h 738"/>
              <a:gd name="T108" fmla="*/ 602 w 1012"/>
              <a:gd name="T109" fmla="*/ 303 h 738"/>
              <a:gd name="T110" fmla="*/ 583 w 1012"/>
              <a:gd name="T111" fmla="*/ 264 h 738"/>
              <a:gd name="T112" fmla="*/ 449 w 1012"/>
              <a:gd name="T113" fmla="*/ 620 h 738"/>
              <a:gd name="T114" fmla="*/ 557 w 1012"/>
              <a:gd name="T115" fmla="*/ 620 h 738"/>
              <a:gd name="T116" fmla="*/ 150 w 1012"/>
              <a:gd name="T117" fmla="*/ 79 h 738"/>
              <a:gd name="T118" fmla="*/ 856 w 1012"/>
              <a:gd name="T119" fmla="*/ 79 h 7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2"/>
              <a:gd name="T181" fmla="*/ 0 h 738"/>
              <a:gd name="T182" fmla="*/ 1012 w 1012"/>
              <a:gd name="T183" fmla="*/ 738 h 7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2" h="738">
                <a:moveTo>
                  <a:pt x="154" y="0"/>
                </a:moveTo>
                <a:lnTo>
                  <a:pt x="852" y="0"/>
                </a:lnTo>
                <a:lnTo>
                  <a:pt x="852" y="0"/>
                </a:lnTo>
                <a:lnTo>
                  <a:pt x="866" y="2"/>
                </a:lnTo>
                <a:lnTo>
                  <a:pt x="880" y="6"/>
                </a:lnTo>
                <a:lnTo>
                  <a:pt x="892" y="14"/>
                </a:lnTo>
                <a:lnTo>
                  <a:pt x="904" y="22"/>
                </a:lnTo>
                <a:lnTo>
                  <a:pt x="913" y="34"/>
                </a:lnTo>
                <a:lnTo>
                  <a:pt x="921" y="46"/>
                </a:lnTo>
                <a:lnTo>
                  <a:pt x="925" y="61"/>
                </a:lnTo>
                <a:lnTo>
                  <a:pt x="927" y="75"/>
                </a:lnTo>
                <a:lnTo>
                  <a:pt x="927" y="494"/>
                </a:lnTo>
                <a:lnTo>
                  <a:pt x="927" y="494"/>
                </a:lnTo>
                <a:lnTo>
                  <a:pt x="925" y="508"/>
                </a:lnTo>
                <a:lnTo>
                  <a:pt x="921" y="520"/>
                </a:lnTo>
                <a:lnTo>
                  <a:pt x="917" y="532"/>
                </a:lnTo>
                <a:lnTo>
                  <a:pt x="908" y="543"/>
                </a:lnTo>
                <a:lnTo>
                  <a:pt x="900" y="551"/>
                </a:lnTo>
                <a:lnTo>
                  <a:pt x="890" y="559"/>
                </a:lnTo>
                <a:lnTo>
                  <a:pt x="880" y="565"/>
                </a:lnTo>
                <a:lnTo>
                  <a:pt x="868" y="567"/>
                </a:lnTo>
                <a:lnTo>
                  <a:pt x="1012" y="673"/>
                </a:lnTo>
                <a:lnTo>
                  <a:pt x="1012" y="738"/>
                </a:lnTo>
                <a:lnTo>
                  <a:pt x="0" y="738"/>
                </a:lnTo>
                <a:lnTo>
                  <a:pt x="0" y="673"/>
                </a:lnTo>
                <a:lnTo>
                  <a:pt x="134" y="567"/>
                </a:lnTo>
                <a:lnTo>
                  <a:pt x="134" y="567"/>
                </a:lnTo>
                <a:lnTo>
                  <a:pt x="134" y="567"/>
                </a:lnTo>
                <a:lnTo>
                  <a:pt x="124" y="563"/>
                </a:lnTo>
                <a:lnTo>
                  <a:pt x="112" y="557"/>
                </a:lnTo>
                <a:lnTo>
                  <a:pt x="103" y="549"/>
                </a:lnTo>
                <a:lnTo>
                  <a:pt x="95" y="540"/>
                </a:lnTo>
                <a:lnTo>
                  <a:pt x="89" y="530"/>
                </a:lnTo>
                <a:lnTo>
                  <a:pt x="83" y="518"/>
                </a:lnTo>
                <a:lnTo>
                  <a:pt x="81" y="508"/>
                </a:lnTo>
                <a:lnTo>
                  <a:pt x="79" y="494"/>
                </a:lnTo>
                <a:lnTo>
                  <a:pt x="79" y="75"/>
                </a:lnTo>
                <a:lnTo>
                  <a:pt x="79" y="75"/>
                </a:lnTo>
                <a:lnTo>
                  <a:pt x="81" y="61"/>
                </a:lnTo>
                <a:lnTo>
                  <a:pt x="85" y="46"/>
                </a:lnTo>
                <a:lnTo>
                  <a:pt x="93" y="34"/>
                </a:lnTo>
                <a:lnTo>
                  <a:pt x="101" y="22"/>
                </a:lnTo>
                <a:lnTo>
                  <a:pt x="114" y="14"/>
                </a:lnTo>
                <a:lnTo>
                  <a:pt x="126" y="6"/>
                </a:lnTo>
                <a:lnTo>
                  <a:pt x="140" y="2"/>
                </a:lnTo>
                <a:lnTo>
                  <a:pt x="154" y="0"/>
                </a:lnTo>
                <a:lnTo>
                  <a:pt x="154" y="0"/>
                </a:lnTo>
                <a:close/>
                <a:moveTo>
                  <a:pt x="583" y="152"/>
                </a:moveTo>
                <a:lnTo>
                  <a:pt x="583" y="168"/>
                </a:lnTo>
                <a:lnTo>
                  <a:pt x="583" y="168"/>
                </a:lnTo>
                <a:lnTo>
                  <a:pt x="583" y="185"/>
                </a:lnTo>
                <a:lnTo>
                  <a:pt x="583" y="201"/>
                </a:lnTo>
                <a:lnTo>
                  <a:pt x="583" y="217"/>
                </a:lnTo>
                <a:lnTo>
                  <a:pt x="583" y="233"/>
                </a:lnTo>
                <a:lnTo>
                  <a:pt x="583" y="250"/>
                </a:lnTo>
                <a:lnTo>
                  <a:pt x="602" y="250"/>
                </a:lnTo>
                <a:lnTo>
                  <a:pt x="602" y="233"/>
                </a:lnTo>
                <a:lnTo>
                  <a:pt x="602" y="217"/>
                </a:lnTo>
                <a:lnTo>
                  <a:pt x="602" y="201"/>
                </a:lnTo>
                <a:lnTo>
                  <a:pt x="602" y="185"/>
                </a:lnTo>
                <a:lnTo>
                  <a:pt x="602" y="168"/>
                </a:lnTo>
                <a:lnTo>
                  <a:pt x="602" y="168"/>
                </a:lnTo>
                <a:lnTo>
                  <a:pt x="602" y="152"/>
                </a:lnTo>
                <a:lnTo>
                  <a:pt x="618" y="152"/>
                </a:lnTo>
                <a:lnTo>
                  <a:pt x="634" y="152"/>
                </a:lnTo>
                <a:lnTo>
                  <a:pt x="634" y="168"/>
                </a:lnTo>
                <a:lnTo>
                  <a:pt x="634" y="168"/>
                </a:lnTo>
                <a:lnTo>
                  <a:pt x="634" y="185"/>
                </a:lnTo>
                <a:lnTo>
                  <a:pt x="634" y="201"/>
                </a:lnTo>
                <a:lnTo>
                  <a:pt x="634" y="217"/>
                </a:lnTo>
                <a:lnTo>
                  <a:pt x="634" y="256"/>
                </a:lnTo>
                <a:lnTo>
                  <a:pt x="650" y="256"/>
                </a:lnTo>
                <a:lnTo>
                  <a:pt x="650" y="217"/>
                </a:lnTo>
                <a:lnTo>
                  <a:pt x="650" y="201"/>
                </a:lnTo>
                <a:lnTo>
                  <a:pt x="667" y="201"/>
                </a:lnTo>
                <a:lnTo>
                  <a:pt x="683" y="201"/>
                </a:lnTo>
                <a:lnTo>
                  <a:pt x="683" y="217"/>
                </a:lnTo>
                <a:lnTo>
                  <a:pt x="683" y="233"/>
                </a:lnTo>
                <a:lnTo>
                  <a:pt x="683" y="262"/>
                </a:lnTo>
                <a:lnTo>
                  <a:pt x="699" y="262"/>
                </a:lnTo>
                <a:lnTo>
                  <a:pt x="699" y="233"/>
                </a:lnTo>
                <a:lnTo>
                  <a:pt x="699" y="217"/>
                </a:lnTo>
                <a:lnTo>
                  <a:pt x="715" y="217"/>
                </a:lnTo>
                <a:lnTo>
                  <a:pt x="732" y="217"/>
                </a:lnTo>
                <a:lnTo>
                  <a:pt x="732" y="233"/>
                </a:lnTo>
                <a:lnTo>
                  <a:pt x="732" y="250"/>
                </a:lnTo>
                <a:lnTo>
                  <a:pt x="732" y="274"/>
                </a:lnTo>
                <a:lnTo>
                  <a:pt x="748" y="274"/>
                </a:lnTo>
                <a:lnTo>
                  <a:pt x="748" y="250"/>
                </a:lnTo>
                <a:lnTo>
                  <a:pt x="748" y="233"/>
                </a:lnTo>
                <a:lnTo>
                  <a:pt x="764" y="233"/>
                </a:lnTo>
                <a:lnTo>
                  <a:pt x="764" y="250"/>
                </a:lnTo>
                <a:lnTo>
                  <a:pt x="780" y="250"/>
                </a:lnTo>
                <a:lnTo>
                  <a:pt x="780" y="233"/>
                </a:lnTo>
                <a:lnTo>
                  <a:pt x="764" y="233"/>
                </a:lnTo>
                <a:lnTo>
                  <a:pt x="764" y="217"/>
                </a:lnTo>
                <a:lnTo>
                  <a:pt x="748" y="217"/>
                </a:lnTo>
                <a:lnTo>
                  <a:pt x="732" y="217"/>
                </a:lnTo>
                <a:lnTo>
                  <a:pt x="732" y="201"/>
                </a:lnTo>
                <a:lnTo>
                  <a:pt x="715" y="201"/>
                </a:lnTo>
                <a:lnTo>
                  <a:pt x="699" y="201"/>
                </a:lnTo>
                <a:lnTo>
                  <a:pt x="683" y="201"/>
                </a:lnTo>
                <a:lnTo>
                  <a:pt x="683" y="185"/>
                </a:lnTo>
                <a:lnTo>
                  <a:pt x="667" y="185"/>
                </a:lnTo>
                <a:lnTo>
                  <a:pt x="650" y="185"/>
                </a:lnTo>
                <a:lnTo>
                  <a:pt x="650" y="168"/>
                </a:lnTo>
                <a:lnTo>
                  <a:pt x="650" y="168"/>
                </a:lnTo>
                <a:lnTo>
                  <a:pt x="650" y="152"/>
                </a:lnTo>
                <a:lnTo>
                  <a:pt x="634" y="152"/>
                </a:lnTo>
                <a:lnTo>
                  <a:pt x="634" y="136"/>
                </a:lnTo>
                <a:lnTo>
                  <a:pt x="618" y="136"/>
                </a:lnTo>
                <a:lnTo>
                  <a:pt x="602" y="136"/>
                </a:lnTo>
                <a:lnTo>
                  <a:pt x="602" y="152"/>
                </a:lnTo>
                <a:lnTo>
                  <a:pt x="583" y="152"/>
                </a:lnTo>
                <a:lnTo>
                  <a:pt x="583" y="152"/>
                </a:lnTo>
                <a:close/>
                <a:moveTo>
                  <a:pt x="748" y="435"/>
                </a:moveTo>
                <a:lnTo>
                  <a:pt x="764" y="435"/>
                </a:lnTo>
                <a:lnTo>
                  <a:pt x="764" y="384"/>
                </a:lnTo>
                <a:lnTo>
                  <a:pt x="780" y="384"/>
                </a:lnTo>
                <a:lnTo>
                  <a:pt x="780" y="341"/>
                </a:lnTo>
                <a:lnTo>
                  <a:pt x="797" y="341"/>
                </a:lnTo>
                <a:lnTo>
                  <a:pt x="797" y="250"/>
                </a:lnTo>
                <a:lnTo>
                  <a:pt x="780" y="250"/>
                </a:lnTo>
                <a:lnTo>
                  <a:pt x="780" y="341"/>
                </a:lnTo>
                <a:lnTo>
                  <a:pt x="764" y="341"/>
                </a:lnTo>
                <a:lnTo>
                  <a:pt x="764" y="384"/>
                </a:lnTo>
                <a:lnTo>
                  <a:pt x="748" y="384"/>
                </a:lnTo>
                <a:lnTo>
                  <a:pt x="748" y="435"/>
                </a:lnTo>
                <a:lnTo>
                  <a:pt x="624" y="435"/>
                </a:lnTo>
                <a:lnTo>
                  <a:pt x="624" y="402"/>
                </a:lnTo>
                <a:lnTo>
                  <a:pt x="608" y="402"/>
                </a:lnTo>
                <a:lnTo>
                  <a:pt x="608" y="368"/>
                </a:lnTo>
                <a:lnTo>
                  <a:pt x="591" y="368"/>
                </a:lnTo>
                <a:lnTo>
                  <a:pt x="591" y="333"/>
                </a:lnTo>
                <a:lnTo>
                  <a:pt x="575" y="333"/>
                </a:lnTo>
                <a:lnTo>
                  <a:pt x="575" y="317"/>
                </a:lnTo>
                <a:lnTo>
                  <a:pt x="559" y="317"/>
                </a:lnTo>
                <a:lnTo>
                  <a:pt x="559" y="301"/>
                </a:lnTo>
                <a:lnTo>
                  <a:pt x="543" y="301"/>
                </a:lnTo>
                <a:lnTo>
                  <a:pt x="543" y="264"/>
                </a:lnTo>
                <a:lnTo>
                  <a:pt x="567" y="264"/>
                </a:lnTo>
                <a:lnTo>
                  <a:pt x="567" y="248"/>
                </a:lnTo>
                <a:lnTo>
                  <a:pt x="526" y="248"/>
                </a:lnTo>
                <a:lnTo>
                  <a:pt x="526" y="264"/>
                </a:lnTo>
                <a:lnTo>
                  <a:pt x="526" y="301"/>
                </a:lnTo>
                <a:lnTo>
                  <a:pt x="543" y="301"/>
                </a:lnTo>
                <a:lnTo>
                  <a:pt x="543" y="317"/>
                </a:lnTo>
                <a:lnTo>
                  <a:pt x="559" y="317"/>
                </a:lnTo>
                <a:lnTo>
                  <a:pt x="559" y="333"/>
                </a:lnTo>
                <a:lnTo>
                  <a:pt x="575" y="333"/>
                </a:lnTo>
                <a:lnTo>
                  <a:pt x="575" y="368"/>
                </a:lnTo>
                <a:lnTo>
                  <a:pt x="591" y="368"/>
                </a:lnTo>
                <a:lnTo>
                  <a:pt x="591" y="402"/>
                </a:lnTo>
                <a:lnTo>
                  <a:pt x="608" y="402"/>
                </a:lnTo>
                <a:lnTo>
                  <a:pt x="608" y="435"/>
                </a:lnTo>
                <a:lnTo>
                  <a:pt x="624" y="435"/>
                </a:lnTo>
                <a:lnTo>
                  <a:pt x="624" y="451"/>
                </a:lnTo>
                <a:lnTo>
                  <a:pt x="748" y="451"/>
                </a:lnTo>
                <a:lnTo>
                  <a:pt x="748" y="435"/>
                </a:lnTo>
                <a:lnTo>
                  <a:pt x="748" y="435"/>
                </a:lnTo>
                <a:close/>
                <a:moveTo>
                  <a:pt x="567" y="264"/>
                </a:moveTo>
                <a:lnTo>
                  <a:pt x="567" y="280"/>
                </a:lnTo>
                <a:lnTo>
                  <a:pt x="583" y="280"/>
                </a:lnTo>
                <a:lnTo>
                  <a:pt x="583" y="303"/>
                </a:lnTo>
                <a:lnTo>
                  <a:pt x="602" y="303"/>
                </a:lnTo>
                <a:lnTo>
                  <a:pt x="602" y="250"/>
                </a:lnTo>
                <a:lnTo>
                  <a:pt x="583" y="250"/>
                </a:lnTo>
                <a:lnTo>
                  <a:pt x="583" y="264"/>
                </a:lnTo>
                <a:lnTo>
                  <a:pt x="567" y="264"/>
                </a:lnTo>
                <a:lnTo>
                  <a:pt x="567" y="264"/>
                </a:lnTo>
                <a:close/>
                <a:moveTo>
                  <a:pt x="449" y="620"/>
                </a:moveTo>
                <a:lnTo>
                  <a:pt x="416" y="683"/>
                </a:lnTo>
                <a:lnTo>
                  <a:pt x="593" y="683"/>
                </a:lnTo>
                <a:lnTo>
                  <a:pt x="557" y="620"/>
                </a:lnTo>
                <a:lnTo>
                  <a:pt x="449" y="620"/>
                </a:lnTo>
                <a:lnTo>
                  <a:pt x="449" y="620"/>
                </a:lnTo>
                <a:close/>
                <a:moveTo>
                  <a:pt x="150" y="79"/>
                </a:moveTo>
                <a:lnTo>
                  <a:pt x="150" y="506"/>
                </a:lnTo>
                <a:lnTo>
                  <a:pt x="856" y="506"/>
                </a:lnTo>
                <a:lnTo>
                  <a:pt x="856" y="79"/>
                </a:lnTo>
                <a:lnTo>
                  <a:pt x="150" y="7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7" name="箭头: 虚尾 36">
            <a:extLst>
              <a:ext uri="{FF2B5EF4-FFF2-40B4-BE49-F238E27FC236}">
                <a16:creationId xmlns:a16="http://schemas.microsoft.com/office/drawing/2014/main" id="{60FA80B5-6FFB-4646-A393-808B4F774D29}"/>
              </a:ext>
            </a:extLst>
          </p:cNvPr>
          <p:cNvSpPr/>
          <p:nvPr/>
        </p:nvSpPr>
        <p:spPr>
          <a:xfrm>
            <a:off x="2791020" y="3552027"/>
            <a:ext cx="916007" cy="270674"/>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箭头: 虚尾 37">
            <a:extLst>
              <a:ext uri="{FF2B5EF4-FFF2-40B4-BE49-F238E27FC236}">
                <a16:creationId xmlns:a16="http://schemas.microsoft.com/office/drawing/2014/main" id="{317D6187-4693-4E38-B9FA-40965CB165C9}"/>
              </a:ext>
            </a:extLst>
          </p:cNvPr>
          <p:cNvSpPr/>
          <p:nvPr/>
        </p:nvSpPr>
        <p:spPr>
          <a:xfrm>
            <a:off x="5382312" y="3539238"/>
            <a:ext cx="1021401" cy="283463"/>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箭头: 虚尾 38">
            <a:extLst>
              <a:ext uri="{FF2B5EF4-FFF2-40B4-BE49-F238E27FC236}">
                <a16:creationId xmlns:a16="http://schemas.microsoft.com/office/drawing/2014/main" id="{87A9AC07-F6A1-47FA-AAF7-B8F5471303C7}"/>
              </a:ext>
            </a:extLst>
          </p:cNvPr>
          <p:cNvSpPr/>
          <p:nvPr/>
        </p:nvSpPr>
        <p:spPr>
          <a:xfrm>
            <a:off x="8168160" y="3607371"/>
            <a:ext cx="1003054" cy="215330"/>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358D298-F0B0-445D-B800-AA19DD3C34E3}"/>
              </a:ext>
            </a:extLst>
          </p:cNvPr>
          <p:cNvSpPr txBox="1"/>
          <p:nvPr/>
        </p:nvSpPr>
        <p:spPr>
          <a:xfrm>
            <a:off x="8303283" y="5723829"/>
            <a:ext cx="3768013" cy="369332"/>
          </a:xfrm>
          <a:prstGeom prst="rect">
            <a:avLst/>
          </a:prstGeom>
          <a:noFill/>
        </p:spPr>
        <p:txBody>
          <a:bodyPr wrap="square">
            <a:spAutoFit/>
          </a:bodyPr>
          <a:lstStyle/>
          <a:p>
            <a:r>
              <a:rPr lang="en-US" altLang="zh-CN" b="1" i="1">
                <a:latin typeface="Times New Roman" panose="02020603050405020304" pitchFamily="18" charset="0"/>
                <a:cs typeface="Times New Roman" panose="02020603050405020304" pitchFamily="18" charset="0"/>
              </a:rPr>
              <a:t>More information see Sliwka(2007) </a:t>
            </a:r>
            <a:endParaRPr lang="zh-CN" altLang="en-US" b="1"/>
          </a:p>
        </p:txBody>
      </p:sp>
      <p:sp>
        <p:nvSpPr>
          <p:cNvPr id="42" name="箭头: 上 41">
            <a:extLst>
              <a:ext uri="{FF2B5EF4-FFF2-40B4-BE49-F238E27FC236}">
                <a16:creationId xmlns:a16="http://schemas.microsoft.com/office/drawing/2014/main" id="{8529EA3E-8B5F-4205-8161-80D4171365ED}"/>
              </a:ext>
            </a:extLst>
          </p:cNvPr>
          <p:cNvSpPr/>
          <p:nvPr/>
        </p:nvSpPr>
        <p:spPr>
          <a:xfrm>
            <a:off x="3018830"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上 42">
            <a:extLst>
              <a:ext uri="{FF2B5EF4-FFF2-40B4-BE49-F238E27FC236}">
                <a16:creationId xmlns:a16="http://schemas.microsoft.com/office/drawing/2014/main" id="{48310192-25D3-439D-95AB-8CF399FA931F}"/>
              </a:ext>
            </a:extLst>
          </p:cNvPr>
          <p:cNvSpPr/>
          <p:nvPr/>
        </p:nvSpPr>
        <p:spPr>
          <a:xfrm>
            <a:off x="5749479" y="3870897"/>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 43">
            <a:extLst>
              <a:ext uri="{FF2B5EF4-FFF2-40B4-BE49-F238E27FC236}">
                <a16:creationId xmlns:a16="http://schemas.microsoft.com/office/drawing/2014/main" id="{E40A57E2-F1B3-4620-B729-A3879CC9706C}"/>
              </a:ext>
            </a:extLst>
          </p:cNvPr>
          <p:cNvSpPr/>
          <p:nvPr/>
        </p:nvSpPr>
        <p:spPr>
          <a:xfrm>
            <a:off x="8528452" y="3883930"/>
            <a:ext cx="324099" cy="578943"/>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D4D1108-CDF4-4C47-9DBE-7044901C0578}"/>
              </a:ext>
            </a:extLst>
          </p:cNvPr>
          <p:cNvSpPr txBox="1"/>
          <p:nvPr/>
        </p:nvSpPr>
        <p:spPr>
          <a:xfrm>
            <a:off x="5266876" y="4545141"/>
            <a:ext cx="1289304" cy="369332"/>
          </a:xfrm>
          <a:prstGeom prst="rect">
            <a:avLst/>
          </a:prstGeom>
          <a:noFill/>
        </p:spPr>
        <p:txBody>
          <a:bodyPr wrap="square" rtlCol="0">
            <a:spAutoFit/>
          </a:bodyPr>
          <a:lstStyle/>
          <a:p>
            <a:r>
              <a:rPr lang="en-US" altLang="zh-CN" b="1">
                <a:solidFill>
                  <a:srgbClr val="00B0F0"/>
                </a:solidFill>
              </a:rPr>
              <a:t>Premise 1</a:t>
            </a:r>
            <a:endParaRPr lang="zh-CN" altLang="en-US" b="1">
              <a:solidFill>
                <a:srgbClr val="00B0F0"/>
              </a:solidFill>
            </a:endParaRPr>
          </a:p>
        </p:txBody>
      </p:sp>
      <p:sp>
        <p:nvSpPr>
          <p:cNvPr id="46" name="文本框 45">
            <a:extLst>
              <a:ext uri="{FF2B5EF4-FFF2-40B4-BE49-F238E27FC236}">
                <a16:creationId xmlns:a16="http://schemas.microsoft.com/office/drawing/2014/main" id="{77C74ECC-061A-4B02-A27E-DF63D3759BE1}"/>
              </a:ext>
            </a:extLst>
          </p:cNvPr>
          <p:cNvSpPr txBox="1"/>
          <p:nvPr/>
        </p:nvSpPr>
        <p:spPr>
          <a:xfrm>
            <a:off x="2515932" y="4544607"/>
            <a:ext cx="1289304" cy="369332"/>
          </a:xfrm>
          <a:prstGeom prst="rect">
            <a:avLst/>
          </a:prstGeom>
          <a:noFill/>
        </p:spPr>
        <p:txBody>
          <a:bodyPr wrap="square" rtlCol="0">
            <a:spAutoFit/>
          </a:bodyPr>
          <a:lstStyle/>
          <a:p>
            <a:r>
              <a:rPr lang="en-US" altLang="zh-CN" b="1">
                <a:solidFill>
                  <a:srgbClr val="00B0F0"/>
                </a:solidFill>
              </a:rPr>
              <a:t>Premise 2</a:t>
            </a:r>
            <a:endParaRPr lang="zh-CN" altLang="en-US" b="1">
              <a:solidFill>
                <a:srgbClr val="00B0F0"/>
              </a:solidFill>
            </a:endParaRPr>
          </a:p>
        </p:txBody>
      </p:sp>
      <p:sp>
        <p:nvSpPr>
          <p:cNvPr id="47" name="文本框 46">
            <a:extLst>
              <a:ext uri="{FF2B5EF4-FFF2-40B4-BE49-F238E27FC236}">
                <a16:creationId xmlns:a16="http://schemas.microsoft.com/office/drawing/2014/main" id="{16019BA0-DE57-4E0F-B4E2-5F50EA638E73}"/>
              </a:ext>
            </a:extLst>
          </p:cNvPr>
          <p:cNvSpPr txBox="1"/>
          <p:nvPr/>
        </p:nvSpPr>
        <p:spPr>
          <a:xfrm>
            <a:off x="8151590" y="4548992"/>
            <a:ext cx="1289304" cy="369332"/>
          </a:xfrm>
          <a:prstGeom prst="rect">
            <a:avLst/>
          </a:prstGeom>
          <a:noFill/>
        </p:spPr>
        <p:txBody>
          <a:bodyPr wrap="square" rtlCol="0">
            <a:spAutoFit/>
          </a:bodyPr>
          <a:lstStyle/>
          <a:p>
            <a:r>
              <a:rPr lang="en-US" altLang="zh-CN" b="1">
                <a:solidFill>
                  <a:srgbClr val="00B0F0"/>
                </a:solidFill>
              </a:rPr>
              <a:t>Premise 3</a:t>
            </a:r>
            <a:endParaRPr lang="zh-CN" altLang="en-US" b="1">
              <a:solidFill>
                <a:srgbClr val="00B0F0"/>
              </a:solidFill>
            </a:endParaRPr>
          </a:p>
        </p:txBody>
      </p:sp>
    </p:spTree>
    <p:extLst>
      <p:ext uri="{BB962C8B-B14F-4D97-AF65-F5344CB8AC3E}">
        <p14:creationId xmlns:p14="http://schemas.microsoft.com/office/powerpoint/2010/main" val="2390439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E626B-30E3-4E16-AB58-566CC2ADD79C}"/>
              </a:ext>
            </a:extLst>
          </p:cNvPr>
          <p:cNvSpPr>
            <a:spLocks noGrp="1"/>
          </p:cNvSpPr>
          <p:nvPr>
            <p:ph type="title"/>
          </p:nvPr>
        </p:nvSpPr>
        <p:spPr/>
        <p:txBody>
          <a:bodyPr/>
          <a:lstStyle/>
          <a:p>
            <a:r>
              <a:rPr lang="en-US" altLang="zh-CN" dirty="0"/>
              <a:t>PART 4: Discussion</a:t>
            </a:r>
            <a:endParaRPr lang="zh-CN" altLang="en-US" dirty="0"/>
          </a:p>
        </p:txBody>
      </p:sp>
      <p:sp>
        <p:nvSpPr>
          <p:cNvPr id="3" name="文本占位符 2">
            <a:extLst>
              <a:ext uri="{FF2B5EF4-FFF2-40B4-BE49-F238E27FC236}">
                <a16:creationId xmlns:a16="http://schemas.microsoft.com/office/drawing/2014/main" id="{E84D5815-031C-4F79-91B6-37A830A48806}"/>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altLang="zh-CN" sz="3200" b="1"/>
              <a:t>Extensions &amp; Thoughts</a:t>
            </a:r>
          </a:p>
          <a:p>
            <a:endParaRPr lang="zh-CN" altLang="en-US" sz="3200" b="1" dirty="0"/>
          </a:p>
        </p:txBody>
      </p:sp>
    </p:spTree>
    <p:extLst>
      <p:ext uri="{BB962C8B-B14F-4D97-AF65-F5344CB8AC3E}">
        <p14:creationId xmlns:p14="http://schemas.microsoft.com/office/powerpoint/2010/main" val="1597146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dirty="0"/>
              <a:t>Discussion</a:t>
            </a:r>
            <a:r>
              <a:rPr lang="en-US" altLang="zh-CN"/>
              <a:t>: extention &amp; thoughts</a:t>
            </a:r>
            <a:endParaRPr lang="zh-CN" altLang="en-US" dirty="0"/>
          </a:p>
        </p:txBody>
      </p:sp>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a:xfrm>
            <a:off x="838198" y="1560449"/>
            <a:ext cx="11353802" cy="4351338"/>
          </a:xfrm>
        </p:spPr>
        <p:txBody>
          <a:bodyPr>
            <a:normAutofit fontScale="55000" lnSpcReduction="20000"/>
          </a:bodyPr>
          <a:lstStyle/>
          <a:p>
            <a:pPr eaLnBrk="0" latinLnBrk="1">
              <a:lnSpc>
                <a:spcPct val="150000"/>
              </a:lnSpc>
            </a:pPr>
            <a:r>
              <a:rPr lang="zh-CN" altLang="en-US" sz="3200"/>
              <a:t>激励机制标准设置是否有待改进？</a:t>
            </a:r>
            <a:r>
              <a:rPr lang="en-US" altLang="zh-CN" sz="3200"/>
              <a:t>--inner validity</a:t>
            </a:r>
          </a:p>
          <a:p>
            <a:pPr eaLnBrk="0" latinLnBrk="1">
              <a:lnSpc>
                <a:spcPct val="150000"/>
              </a:lnSpc>
            </a:pPr>
            <a:endParaRPr lang="en-US" altLang="zh-CN" sz="3200"/>
          </a:p>
          <a:p>
            <a:pPr eaLnBrk="0" latinLnBrk="1">
              <a:lnSpc>
                <a:spcPct val="150000"/>
              </a:lnSpc>
            </a:pPr>
            <a:endParaRPr lang="en-US" altLang="zh-CN" sz="3200"/>
          </a:p>
          <a:p>
            <a:pPr eaLnBrk="0" latinLnBrk="1">
              <a:lnSpc>
                <a:spcPct val="150000"/>
              </a:lnSpc>
            </a:pPr>
            <a:endParaRPr lang="en-US" altLang="zh-CN" sz="3200"/>
          </a:p>
          <a:p>
            <a:pPr eaLnBrk="0" latinLnBrk="1">
              <a:lnSpc>
                <a:spcPct val="150000"/>
              </a:lnSpc>
            </a:pPr>
            <a:r>
              <a:rPr lang="zh-CN" altLang="en-US" sz="3200"/>
              <a:t>策略性方法是否能有效模拟现实职场环境？</a:t>
            </a:r>
            <a:r>
              <a:rPr lang="en-US" altLang="zh-CN" sz="3200"/>
              <a:t>--external validity</a:t>
            </a:r>
          </a:p>
          <a:p>
            <a:pPr lvl="1" eaLnBrk="0" latinLnBrk="1">
              <a:lnSpc>
                <a:spcPct val="150000"/>
              </a:lnSpc>
            </a:pPr>
            <a:r>
              <a:rPr lang="en-US" altLang="zh-CN" sz="2800" i="1">
                <a:latin typeface="Times New Roman" panose="02020603050405020304" pitchFamily="18" charset="0"/>
                <a:cs typeface="Times New Roman" panose="02020603050405020304" pitchFamily="18" charset="0"/>
              </a:rPr>
              <a:t>Charness, Gary ,  U. Gneezy , and  A. Henderson . "Experimental methods: Measuring effort in economics experiments." Journal of Economic Behavior &amp; Organization 149(2018):74-87.</a:t>
            </a:r>
          </a:p>
          <a:p>
            <a:pPr eaLnBrk="0" latinLnBrk="1">
              <a:lnSpc>
                <a:spcPct val="150000"/>
              </a:lnSpc>
            </a:pPr>
            <a:r>
              <a:rPr lang="zh-CN" altLang="en-US" sz="3200"/>
              <a:t>是否有其他解释渠道？</a:t>
            </a:r>
            <a:endParaRPr lang="en-US" altLang="zh-CN" sz="3200"/>
          </a:p>
          <a:p>
            <a:pPr lvl="1" eaLnBrk="0" latinLnBrk="1">
              <a:lnSpc>
                <a:spcPct val="150000"/>
              </a:lnSpc>
            </a:pPr>
            <a:r>
              <a:rPr lang="en-US" altLang="zh-CN" sz="2800" b="1"/>
              <a:t>Gift exchange theory  </a:t>
            </a:r>
            <a:r>
              <a:rPr lang="en-US" altLang="zh-CN" sz="2800" i="1"/>
              <a:t>Fehr,Kirchseiger, and Riedl(1993); Kube,Marechal, and Puppe(2012)</a:t>
            </a:r>
          </a:p>
          <a:p>
            <a:pPr lvl="1" eaLnBrk="0" latinLnBrk="1">
              <a:lnSpc>
                <a:spcPct val="150000"/>
              </a:lnSpc>
            </a:pPr>
            <a:r>
              <a:rPr lang="en-US" altLang="zh-CN" sz="2800" b="1"/>
              <a:t>Trust, Reciprocal preference  </a:t>
            </a:r>
            <a:r>
              <a:rPr lang="en-US" altLang="zh-CN" sz="2800" i="1"/>
              <a:t>Berg et.al (1994): Trust, Peciprocity, and Social Histrory</a:t>
            </a:r>
            <a:endParaRPr lang="en-US" altLang="zh-CN" sz="2800" b="1" i="1"/>
          </a:p>
          <a:p>
            <a:pPr marL="0" indent="0" eaLnBrk="0" latinLnBrk="1">
              <a:lnSpc>
                <a:spcPct val="150000"/>
              </a:lnSpc>
              <a:buNone/>
            </a:pPr>
            <a:endParaRPr lang="en-US" altLang="zh-CN" sz="3200"/>
          </a:p>
          <a:p>
            <a:pPr eaLnBrk="0" latinLnBrk="1">
              <a:lnSpc>
                <a:spcPct val="150000"/>
              </a:lnSpc>
            </a:pPr>
            <a:endParaRPr lang="en-US" altLang="zh-CN" sz="3200"/>
          </a:p>
        </p:txBody>
      </p:sp>
      <p:pic>
        <p:nvPicPr>
          <p:cNvPr id="4" name="图片 3">
            <a:extLst>
              <a:ext uri="{FF2B5EF4-FFF2-40B4-BE49-F238E27FC236}">
                <a16:creationId xmlns:a16="http://schemas.microsoft.com/office/drawing/2014/main" id="{42DD67F9-22CB-4812-B31B-E7AAAB064908}"/>
              </a:ext>
            </a:extLst>
          </p:cNvPr>
          <p:cNvPicPr>
            <a:picLocks noChangeAspect="1"/>
          </p:cNvPicPr>
          <p:nvPr/>
        </p:nvPicPr>
        <p:blipFill>
          <a:blip r:embed="rId3"/>
          <a:stretch>
            <a:fillRect/>
          </a:stretch>
        </p:blipFill>
        <p:spPr>
          <a:xfrm>
            <a:off x="838198" y="1921905"/>
            <a:ext cx="9878430" cy="1507094"/>
          </a:xfrm>
          <a:prstGeom prst="rect">
            <a:avLst/>
          </a:prstGeom>
        </p:spPr>
      </p:pic>
      <p:cxnSp>
        <p:nvCxnSpPr>
          <p:cNvPr id="6" name="连接符: 肘形 5">
            <a:extLst>
              <a:ext uri="{FF2B5EF4-FFF2-40B4-BE49-F238E27FC236}">
                <a16:creationId xmlns:a16="http://schemas.microsoft.com/office/drawing/2014/main" id="{1B25DEAA-489C-48E7-88FA-CC1F890A43D1}"/>
              </a:ext>
            </a:extLst>
          </p:cNvPr>
          <p:cNvCxnSpPr>
            <a:cxnSpLocks/>
          </p:cNvCxnSpPr>
          <p:nvPr/>
        </p:nvCxnSpPr>
        <p:spPr>
          <a:xfrm>
            <a:off x="7063295" y="2962831"/>
            <a:ext cx="1481958" cy="375745"/>
          </a:xfrm>
          <a:prstGeom prst="bentConnector3">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6970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ADA3D1C-E5D6-41F2-A2E7-6F41C5762B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489491"/>
          </a:xfrm>
          <a:prstGeom prst="rect">
            <a:avLst/>
          </a:prstGeom>
        </p:spPr>
      </p:pic>
      <p:sp>
        <p:nvSpPr>
          <p:cNvPr id="5" name="内容占位符 2">
            <a:extLst>
              <a:ext uri="{FF2B5EF4-FFF2-40B4-BE49-F238E27FC236}">
                <a16:creationId xmlns:a16="http://schemas.microsoft.com/office/drawing/2014/main" id="{D18BE32E-9EF9-438A-81AC-E9D686DC941A}"/>
              </a:ext>
            </a:extLst>
          </p:cNvPr>
          <p:cNvSpPr>
            <a:spLocks noGrp="1"/>
          </p:cNvSpPr>
          <p:nvPr>
            <p:ph idx="1"/>
          </p:nvPr>
        </p:nvSpPr>
        <p:spPr>
          <a:xfrm>
            <a:off x="2722571" y="2265512"/>
            <a:ext cx="8516086" cy="1790299"/>
          </a:xfrm>
        </p:spPr>
        <p:txBody>
          <a:bodyPr>
            <a:normAutofit/>
          </a:bodyPr>
          <a:lstStyle/>
          <a:p>
            <a:pPr marL="457200" lvl="1" indent="0" rtl="0" eaLnBrk="0" latinLnBrk="1" hangingPunct="1">
              <a:lnSpc>
                <a:spcPct val="150000"/>
              </a:lnSpc>
              <a:buNone/>
            </a:pPr>
            <a:r>
              <a:rPr lang="en-US" altLang="zh-CN" sz="6600" kern="1200" baseline="0">
                <a:solidFill>
                  <a:schemeClr val="tx1"/>
                </a:solidFill>
                <a:effectLst/>
                <a:latin typeface="+mn-lt"/>
                <a:ea typeface="+mn-ea"/>
                <a:cs typeface="+mn-cs"/>
              </a:rPr>
              <a:t>Thanks for listening </a:t>
            </a:r>
            <a:r>
              <a:rPr lang="en-US" altLang="zh-CN" sz="6600" kern="1200" baseline="0">
                <a:solidFill>
                  <a:schemeClr val="tx1"/>
                </a:solidFill>
                <a:effectLst/>
                <a:latin typeface="+mn-lt"/>
                <a:ea typeface="+mn-ea"/>
                <a:cs typeface="+mn-cs"/>
                <a:sym typeface="Wingdings" panose="05000000000000000000" pitchFamily="2" charset="2"/>
              </a:rPr>
              <a:t>:)</a:t>
            </a:r>
            <a:endParaRPr lang="en-US" altLang="zh-CN" sz="66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4904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AFEA-19D6-4113-8C45-6BF4035159D5}"/>
              </a:ext>
            </a:extLst>
          </p:cNvPr>
          <p:cNvSpPr>
            <a:spLocks noGrp="1"/>
          </p:cNvSpPr>
          <p:nvPr>
            <p:ph type="title"/>
          </p:nvPr>
        </p:nvSpPr>
        <p:spPr/>
        <p:txBody>
          <a:bodyPr/>
          <a:lstStyle/>
          <a:p>
            <a:r>
              <a:rPr lang="en-US" altLang="zh-CN" b="1">
                <a:solidFill>
                  <a:srgbClr val="AE0B2A"/>
                </a:solidFill>
              </a:rPr>
              <a:t>Introduction · Authors</a:t>
            </a:r>
            <a:endParaRPr lang="zh-CN" altLang="en-US" b="1">
              <a:solidFill>
                <a:srgbClr val="AE0B2A"/>
              </a:solidFill>
            </a:endParaRPr>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p:txBody>
          <a:bodyPr>
            <a:normAutofit fontScale="92500" lnSpcReduction="20000"/>
          </a:bodyPr>
          <a:lstStyle/>
          <a:p>
            <a:pPr marL="0" indent="0">
              <a:buNone/>
            </a:pPr>
            <a:r>
              <a:rPr lang="en-US" altLang="zh-CN" b="1"/>
              <a:t>Anastasia Danilov</a:t>
            </a:r>
          </a:p>
          <a:p>
            <a:r>
              <a:rPr lang="en-US" altLang="zh-CN" b="0" i="0">
                <a:solidFill>
                  <a:srgbClr val="333333"/>
                </a:solidFill>
                <a:effectLst/>
                <a:latin typeface="Libre Franklin"/>
              </a:rPr>
              <a:t>Assistant Professor</a:t>
            </a:r>
          </a:p>
          <a:p>
            <a:r>
              <a:rPr lang="en-US" altLang="zh-CN" b="0" i="0">
                <a:solidFill>
                  <a:srgbClr val="333333"/>
                </a:solidFill>
                <a:effectLst/>
                <a:latin typeface="Libre Franklin"/>
              </a:rPr>
              <a:t>Humboldt-Universität zu Berlin</a:t>
            </a:r>
            <a:endParaRPr lang="en-US" altLang="zh-CN"/>
          </a:p>
          <a:p>
            <a:pPr lvl="1"/>
            <a:endParaRPr lang="en-US" altLang="zh-CN" b="0" i="0">
              <a:solidFill>
                <a:srgbClr val="333333"/>
              </a:solidFill>
              <a:effectLst/>
              <a:latin typeface="Libre Franklin"/>
            </a:endParaRPr>
          </a:p>
          <a:p>
            <a:pPr lvl="1"/>
            <a:r>
              <a:rPr lang="en-US" altLang="zh-CN" sz="2600" b="0" i="0">
                <a:solidFill>
                  <a:srgbClr val="333333"/>
                </a:solidFill>
                <a:effectLst/>
                <a:latin typeface="Libre Franklin"/>
              </a:rPr>
              <a:t>personnel and behavioural economics</a:t>
            </a:r>
          </a:p>
          <a:p>
            <a:pPr lvl="1"/>
            <a:r>
              <a:rPr lang="en-US" altLang="zh-CN" sz="2600" b="0" i="0">
                <a:solidFill>
                  <a:srgbClr val="333333"/>
                </a:solidFill>
                <a:effectLst/>
                <a:latin typeface="Libre Franklin"/>
              </a:rPr>
              <a:t>unethical behaviour</a:t>
            </a:r>
          </a:p>
          <a:p>
            <a:pPr lvl="1"/>
            <a:r>
              <a:rPr lang="en-US" altLang="zh-CN" sz="2600" b="0" i="0">
                <a:solidFill>
                  <a:srgbClr val="333333"/>
                </a:solidFill>
                <a:effectLst/>
                <a:latin typeface="Libre Franklin"/>
              </a:rPr>
              <a:t>incentives,</a:t>
            </a:r>
          </a:p>
          <a:p>
            <a:pPr lvl="1"/>
            <a:r>
              <a:rPr lang="en-US" altLang="zh-CN" sz="2600" b="0" i="0">
                <a:solidFill>
                  <a:srgbClr val="333333"/>
                </a:solidFill>
                <a:effectLst/>
                <a:latin typeface="Libre Franklin"/>
              </a:rPr>
              <a:t>behaviour in teams</a:t>
            </a:r>
          </a:p>
          <a:p>
            <a:pPr marL="457200" lvl="1" indent="0">
              <a:buNone/>
            </a:pPr>
            <a:endParaRPr lang="en-US" altLang="zh-CN"/>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r>
              <a:rPr lang="en-US" altLang="zh-CN" sz="2000">
                <a:latin typeface="Times New Roman" panose="02020603050405020304" pitchFamily="18" charset="0"/>
                <a:cs typeface="Times New Roman" panose="02020603050405020304" pitchFamily="18" charset="0"/>
              </a:rPr>
              <a:t>More information:</a:t>
            </a:r>
          </a:p>
          <a:p>
            <a:pPr marL="0" indent="0">
              <a:buNone/>
            </a:pPr>
            <a:r>
              <a:rPr lang="en-US" altLang="zh-CN" sz="2000">
                <a:latin typeface="Times New Roman" panose="02020603050405020304" pitchFamily="18" charset="0"/>
                <a:cs typeface="Times New Roman" panose="02020603050405020304" pitchFamily="18" charset="0"/>
                <a:hlinkClick r:id="rId3"/>
              </a:rPr>
              <a:t>https://anastasiadanilov.de/</a:t>
            </a:r>
            <a:r>
              <a:rPr lang="en-US" altLang="zh-CN" sz="2000">
                <a:latin typeface="Times New Roman" panose="02020603050405020304" pitchFamily="18" charset="0"/>
                <a:cs typeface="Times New Roman" panose="02020603050405020304" pitchFamily="18" charset="0"/>
              </a:rPr>
              <a:t>.</a:t>
            </a:r>
          </a:p>
          <a:p>
            <a:pPr marL="0" indent="0">
              <a:buNone/>
            </a:pPr>
            <a:endParaRPr lang="en-US" altLang="zh-CN" sz="2000">
              <a:latin typeface="Times New Roman" panose="02020603050405020304" pitchFamily="18" charset="0"/>
              <a:cs typeface="Times New Roman" panose="02020603050405020304" pitchFamily="18" charset="0"/>
            </a:endParaRPr>
          </a:p>
          <a:p>
            <a:pPr marL="457200" lvl="1" indent="0">
              <a:buNone/>
            </a:pPr>
            <a:endParaRPr lang="zh-CN" altLang="en-US"/>
          </a:p>
        </p:txBody>
      </p:sp>
      <p:sp>
        <p:nvSpPr>
          <p:cNvPr id="5" name="AutoShape 2">
            <a:extLst>
              <a:ext uri="{FF2B5EF4-FFF2-40B4-BE49-F238E27FC236}">
                <a16:creationId xmlns:a16="http://schemas.microsoft.com/office/drawing/2014/main" id="{A871D8DB-3E2E-4825-9A0C-6CD36F815E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79610300-711B-4648-8A2B-DFBB16A4660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a:extLst>
              <a:ext uri="{FF2B5EF4-FFF2-40B4-BE49-F238E27FC236}">
                <a16:creationId xmlns:a16="http://schemas.microsoft.com/office/drawing/2014/main" id="{6D30A2E9-C531-445A-BA41-96B9A7C148B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2" name="Picture 8">
            <a:extLst>
              <a:ext uri="{FF2B5EF4-FFF2-40B4-BE49-F238E27FC236}">
                <a16:creationId xmlns:a16="http://schemas.microsoft.com/office/drawing/2014/main" id="{BDD9DC12-55ED-4CFC-A245-A299CABFF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710" y="1871311"/>
            <a:ext cx="4215215" cy="2810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14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EC85507C-2B19-46C8-ACBB-A195D8F70077}"/>
              </a:ext>
            </a:extLst>
          </p:cNvPr>
          <p:cNvSpPr>
            <a:spLocks noGrp="1"/>
          </p:cNvSpPr>
          <p:nvPr>
            <p:ph type="title"/>
          </p:nvPr>
        </p:nvSpPr>
        <p:spPr/>
        <p:txBody>
          <a:bodyPr/>
          <a:lstStyle/>
          <a:p>
            <a:r>
              <a:rPr lang="en-US" altLang="zh-CN" b="1">
                <a:solidFill>
                  <a:srgbClr val="AE0B2A"/>
                </a:solidFill>
              </a:rPr>
              <a:t>Introduction · Authors</a:t>
            </a:r>
            <a:endParaRPr lang="zh-CN" altLang="en-US" b="1">
              <a:solidFill>
                <a:srgbClr val="AE0B2A"/>
              </a:solidFill>
            </a:endParaRPr>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p:txBody>
          <a:bodyPr>
            <a:normAutofit fontScale="62500" lnSpcReduction="20000"/>
          </a:bodyPr>
          <a:lstStyle/>
          <a:p>
            <a:pPr marL="0" indent="0">
              <a:buNone/>
            </a:pPr>
            <a:r>
              <a:rPr lang="en-US" altLang="zh-CN" sz="3700" b="1"/>
              <a:t>Dirk Sliwka</a:t>
            </a:r>
          </a:p>
          <a:p>
            <a:pPr algn="l" fontAlgn="base"/>
            <a:r>
              <a:rPr lang="en-US" altLang="zh-CN" sz="4200" b="0" i="0">
                <a:solidFill>
                  <a:srgbClr val="000000"/>
                </a:solidFill>
                <a:effectLst/>
                <a:latin typeface="Delivery"/>
              </a:rPr>
              <a:t>Research Fellow</a:t>
            </a:r>
          </a:p>
          <a:p>
            <a:pPr algn="l" fontAlgn="base"/>
            <a:r>
              <a:rPr lang="en-US" altLang="zh-CN" sz="4200" b="0" i="0">
                <a:solidFill>
                  <a:srgbClr val="000000"/>
                </a:solidFill>
                <a:effectLst/>
                <a:latin typeface="Delivery"/>
              </a:rPr>
              <a:t>University of Cologne</a:t>
            </a:r>
          </a:p>
          <a:p>
            <a:pPr lvl="1"/>
            <a:endParaRPr lang="en-US" altLang="zh-CN" b="0" i="0">
              <a:solidFill>
                <a:srgbClr val="333333"/>
              </a:solidFill>
              <a:effectLst/>
              <a:latin typeface="Libre Franklin"/>
            </a:endParaRPr>
          </a:p>
          <a:p>
            <a:pPr lvl="1"/>
            <a:r>
              <a:rPr lang="en-US" altLang="zh-CN" sz="3800">
                <a:solidFill>
                  <a:srgbClr val="333333"/>
                </a:solidFill>
                <a:latin typeface="Libre Franklin"/>
              </a:rPr>
              <a:t>B</a:t>
            </a:r>
            <a:r>
              <a:rPr lang="en-US" altLang="zh-CN" sz="3800" b="0" i="0">
                <a:solidFill>
                  <a:srgbClr val="333333"/>
                </a:solidFill>
                <a:effectLst/>
                <a:latin typeface="Libre Franklin"/>
              </a:rPr>
              <a:t>ehavioral economics</a:t>
            </a:r>
          </a:p>
          <a:p>
            <a:pPr lvl="1"/>
            <a:r>
              <a:rPr lang="en-US" altLang="zh-CN" sz="3800" b="0" i="0">
                <a:solidFill>
                  <a:srgbClr val="333333"/>
                </a:solidFill>
                <a:effectLst/>
                <a:latin typeface="Libre Franklin"/>
              </a:rPr>
              <a:t>Compensition</a:t>
            </a:r>
          </a:p>
          <a:p>
            <a:pPr lvl="1"/>
            <a:r>
              <a:rPr lang="en-US" altLang="zh-CN" sz="3800" b="0" i="0">
                <a:solidFill>
                  <a:srgbClr val="333333"/>
                </a:solidFill>
                <a:effectLst/>
                <a:latin typeface="Libre Franklin"/>
              </a:rPr>
              <a:t>Incentives</a:t>
            </a:r>
          </a:p>
          <a:p>
            <a:pPr lvl="1"/>
            <a:r>
              <a:rPr lang="en-US" altLang="zh-CN" sz="3800" b="0" i="0">
                <a:solidFill>
                  <a:srgbClr val="333333"/>
                </a:solidFill>
                <a:effectLst/>
                <a:latin typeface="Libre Franklin"/>
              </a:rPr>
              <a:t>Management</a:t>
            </a:r>
          </a:p>
          <a:p>
            <a:pPr lvl="1"/>
            <a:r>
              <a:rPr lang="en-US" altLang="zh-CN" sz="3800" b="0" i="0">
                <a:solidFill>
                  <a:srgbClr val="333333"/>
                </a:solidFill>
                <a:effectLst/>
                <a:latin typeface="Libre Franklin"/>
              </a:rPr>
              <a:t>Performance measurement</a:t>
            </a:r>
          </a:p>
          <a:p>
            <a:pPr lvl="1"/>
            <a:r>
              <a:rPr lang="en-US" altLang="zh-CN" sz="3800" b="0" i="0">
                <a:solidFill>
                  <a:srgbClr val="333333"/>
                </a:solidFill>
                <a:effectLst/>
                <a:latin typeface="Libre Franklin"/>
              </a:rPr>
              <a:t>Personnel economics</a:t>
            </a:r>
          </a:p>
          <a:p>
            <a:pPr lvl="1"/>
            <a:endParaRPr lang="en-US" altLang="zh-CN" sz="3800">
              <a:solidFill>
                <a:srgbClr val="333333"/>
              </a:solidFill>
              <a:latin typeface="Libre Franklin"/>
            </a:endParaRPr>
          </a:p>
          <a:p>
            <a:pPr marL="0" indent="0">
              <a:buNone/>
            </a:pPr>
            <a:r>
              <a:rPr lang="en-US" altLang="zh-CN" sz="3000">
                <a:latin typeface="Times New Roman" panose="02020603050405020304" pitchFamily="18" charset="0"/>
                <a:cs typeface="Times New Roman" panose="02020603050405020304" pitchFamily="18" charset="0"/>
              </a:rPr>
              <a:t>More information:</a:t>
            </a:r>
          </a:p>
          <a:p>
            <a:pPr marL="0" indent="0">
              <a:buNone/>
            </a:pPr>
            <a:r>
              <a:rPr lang="en-US" altLang="zh-CN" sz="3000">
                <a:latin typeface="Times New Roman" panose="02020603050405020304" pitchFamily="18" charset="0"/>
                <a:cs typeface="Times New Roman" panose="02020603050405020304" pitchFamily="18" charset="0"/>
                <a:hlinkClick r:id="rId3"/>
              </a:rPr>
              <a:t>https://www.iza.org/person/790/dirk-sliwka</a:t>
            </a:r>
            <a:r>
              <a:rPr lang="en-US" altLang="zh-CN" sz="3000">
                <a:latin typeface="Times New Roman" panose="02020603050405020304" pitchFamily="18" charset="0"/>
                <a:cs typeface="Times New Roman" panose="02020603050405020304" pitchFamily="18" charset="0"/>
              </a:rPr>
              <a:t>.</a:t>
            </a:r>
          </a:p>
          <a:p>
            <a:pPr lvl="1"/>
            <a:endParaRPr lang="en-US" altLang="zh-CN" sz="3800" b="0" i="0">
              <a:solidFill>
                <a:srgbClr val="333333"/>
              </a:solidFill>
              <a:effectLst/>
              <a:latin typeface="Libre Franklin"/>
            </a:endParaRPr>
          </a:p>
          <a:p>
            <a:pPr marL="457200" lvl="1" indent="0">
              <a:buNone/>
            </a:pPr>
            <a:endParaRPr lang="en-US" altLang="zh-CN"/>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457200" lvl="1" indent="0">
              <a:buNone/>
            </a:pPr>
            <a:endParaRPr lang="zh-CN" altLang="en-US"/>
          </a:p>
        </p:txBody>
      </p:sp>
      <p:sp>
        <p:nvSpPr>
          <p:cNvPr id="5" name="AutoShape 2">
            <a:extLst>
              <a:ext uri="{FF2B5EF4-FFF2-40B4-BE49-F238E27FC236}">
                <a16:creationId xmlns:a16="http://schemas.microsoft.com/office/drawing/2014/main" id="{A871D8DB-3E2E-4825-9A0C-6CD36F815E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79610300-711B-4648-8A2B-DFBB16A4660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a:extLst>
              <a:ext uri="{FF2B5EF4-FFF2-40B4-BE49-F238E27FC236}">
                <a16:creationId xmlns:a16="http://schemas.microsoft.com/office/drawing/2014/main" id="{6D30A2E9-C531-445A-BA41-96B9A7C148B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a:extLst>
              <a:ext uri="{FF2B5EF4-FFF2-40B4-BE49-F238E27FC236}">
                <a16:creationId xmlns:a16="http://schemas.microsoft.com/office/drawing/2014/main" id="{FEAD1337-D7DF-4AE7-A8D1-2089148DD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8066" y="1467377"/>
            <a:ext cx="2811660" cy="392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87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D4539B3-585E-45D2-A3C7-812B3C97E1DF}"/>
              </a:ext>
            </a:extLst>
          </p:cNvPr>
          <p:cNvSpPr>
            <a:spLocks noGrp="1"/>
          </p:cNvSpPr>
          <p:nvPr>
            <p:ph type="title"/>
          </p:nvPr>
        </p:nvSpPr>
        <p:spPr/>
        <p:txBody>
          <a:bodyPr/>
          <a:lstStyle/>
          <a:p>
            <a:r>
              <a:rPr lang="en-US" altLang="zh-CN"/>
              <a:t>Introduction · Background</a:t>
            </a:r>
            <a:endParaRPr lang="zh-CN" altLang="en-US"/>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a:xfrm>
            <a:off x="838198" y="1560449"/>
            <a:ext cx="11097127" cy="4351338"/>
          </a:xfrm>
        </p:spPr>
        <p:txBody>
          <a:bodyPr>
            <a:normAutofit/>
          </a:bodyPr>
          <a:lstStyle/>
          <a:p>
            <a:r>
              <a:rPr lang="en-US" altLang="zh-CN"/>
              <a:t>Social norms matter for individual behavior</a:t>
            </a:r>
          </a:p>
          <a:p>
            <a:r>
              <a:rPr lang="en-US" altLang="zh-CN"/>
              <a:t>There is </a:t>
            </a:r>
            <a:r>
              <a:rPr lang="en-US" altLang="zh-CN">
                <a:solidFill>
                  <a:srgbClr val="FF0000"/>
                </a:solidFill>
              </a:rPr>
              <a:t>uncertainty</a:t>
            </a:r>
            <a:r>
              <a:rPr lang="en-US" altLang="zh-CN"/>
              <a:t> </a:t>
            </a:r>
            <a:r>
              <a:rPr lang="en-US" altLang="zh-CN">
                <a:solidFill>
                  <a:srgbClr val="FF0000"/>
                </a:solidFill>
              </a:rPr>
              <a:t>about prevailing norms </a:t>
            </a:r>
            <a:r>
              <a:rPr lang="en-US" altLang="zh-CN"/>
              <a:t>in reality</a:t>
            </a:r>
          </a:p>
          <a:p>
            <a:pPr lvl="1"/>
            <a:endParaRPr lang="en-US" altLang="zh-CN"/>
          </a:p>
          <a:p>
            <a:pPr lvl="1"/>
            <a:r>
              <a:rPr lang="en-US" altLang="zh-CN"/>
              <a:t>New employee: need to gather information about behavior of collegues</a:t>
            </a:r>
          </a:p>
          <a:p>
            <a:pPr marL="457200" lvl="1" indent="0">
              <a:buNone/>
            </a:pPr>
            <a:r>
              <a:rPr lang="en-US" altLang="zh-CN"/>
              <a:t> ——intrinsic tendency for conformity </a:t>
            </a:r>
          </a:p>
          <a:p>
            <a:pPr lvl="1"/>
            <a:endParaRPr lang="en-US" altLang="zh-CN"/>
          </a:p>
          <a:p>
            <a:pPr lvl="1"/>
            <a:r>
              <a:rPr lang="en-US" altLang="zh-CN"/>
              <a:t>Owners or managers: have information about  observed vehavioral patterns and may change incentives using this information respectively. </a:t>
            </a:r>
          </a:p>
          <a:p>
            <a:pPr lvl="1"/>
            <a:endParaRPr lang="en-US" altLang="zh-CN"/>
          </a:p>
          <a:p>
            <a:r>
              <a:rPr lang="en-US" altLang="zh-CN"/>
              <a:t>Maybe </a:t>
            </a:r>
            <a:r>
              <a:rPr lang="en-US" altLang="zh-CN">
                <a:solidFill>
                  <a:srgbClr val="FF0000"/>
                </a:solidFill>
              </a:rPr>
              <a:t>overlook </a:t>
            </a:r>
            <a:r>
              <a:rPr lang="en-US" altLang="zh-CN"/>
              <a:t>the effect of incentives</a:t>
            </a:r>
          </a:p>
          <a:p>
            <a:pPr marL="914400" lvl="2" indent="0">
              <a:buNone/>
            </a:pPr>
            <a:endParaRPr lang="en-US" altLang="zh-CN"/>
          </a:p>
          <a:p>
            <a:pPr lvl="1"/>
            <a:endParaRPr lang="en-US" altLang="zh-CN"/>
          </a:p>
          <a:p>
            <a:pPr lvl="2"/>
            <a:endParaRPr lang="en-US" altLang="zh-CN"/>
          </a:p>
        </p:txBody>
      </p:sp>
      <p:sp>
        <p:nvSpPr>
          <p:cNvPr id="4" name="内容占位符 2">
            <a:extLst>
              <a:ext uri="{FF2B5EF4-FFF2-40B4-BE49-F238E27FC236}">
                <a16:creationId xmlns:a16="http://schemas.microsoft.com/office/drawing/2014/main" id="{EDE991B7-4315-4666-B450-46CB8BA62F54}"/>
              </a:ext>
            </a:extLst>
          </p:cNvPr>
          <p:cNvSpPr txBox="1">
            <a:spLocks/>
          </p:cNvSpPr>
          <p:nvPr/>
        </p:nvSpPr>
        <p:spPr>
          <a:xfrm>
            <a:off x="838199" y="1825625"/>
            <a:ext cx="107736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00"/>
          </a:p>
        </p:txBody>
      </p:sp>
    </p:spTree>
    <p:extLst>
      <p:ext uri="{BB962C8B-B14F-4D97-AF65-F5344CB8AC3E}">
        <p14:creationId xmlns:p14="http://schemas.microsoft.com/office/powerpoint/2010/main" val="264163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AFEA-19D6-4113-8C45-6BF4035159D5}"/>
              </a:ext>
            </a:extLst>
          </p:cNvPr>
          <p:cNvSpPr>
            <a:spLocks noGrp="1"/>
          </p:cNvSpPr>
          <p:nvPr>
            <p:ph type="title"/>
          </p:nvPr>
        </p:nvSpPr>
        <p:spPr/>
        <p:txBody>
          <a:bodyPr/>
          <a:lstStyle/>
          <a:p>
            <a:r>
              <a:rPr lang="en-US" altLang="zh-CN"/>
              <a:t>Introduction · Background</a:t>
            </a:r>
            <a:endParaRPr lang="zh-CN" altLang="en-US"/>
          </a:p>
        </p:txBody>
      </p:sp>
      <p:sp>
        <p:nvSpPr>
          <p:cNvPr id="3" name="内容占位符 2">
            <a:extLst>
              <a:ext uri="{FF2B5EF4-FFF2-40B4-BE49-F238E27FC236}">
                <a16:creationId xmlns:a16="http://schemas.microsoft.com/office/drawing/2014/main" id="{273E2BC5-EA03-48DB-95FD-D2C00F33E5F2}"/>
              </a:ext>
            </a:extLst>
          </p:cNvPr>
          <p:cNvSpPr>
            <a:spLocks noGrp="1"/>
          </p:cNvSpPr>
          <p:nvPr>
            <p:ph idx="1"/>
          </p:nvPr>
        </p:nvSpPr>
        <p:spPr/>
        <p:txBody>
          <a:bodyPr/>
          <a:lstStyle/>
          <a:p>
            <a:r>
              <a:rPr lang="en-US" altLang="zh-CN"/>
              <a:t>Direct effect of incentives v.s. </a:t>
            </a:r>
            <a:r>
              <a:rPr lang="en-US" altLang="zh-CN">
                <a:solidFill>
                  <a:srgbClr val="FF0000"/>
                </a:solidFill>
              </a:rPr>
              <a:t>Indirect effect of incentives</a:t>
            </a:r>
          </a:p>
          <a:p>
            <a:pPr lvl="1">
              <a:lnSpc>
                <a:spcPct val="150000"/>
              </a:lnSpc>
            </a:pPr>
            <a:r>
              <a:rPr lang="en-US" altLang="zh-CN"/>
              <a:t>Indirect effect:  contract choices may </a:t>
            </a:r>
            <a:r>
              <a:rPr lang="en-US" altLang="zh-CN" b="1"/>
              <a:t>signal</a:t>
            </a:r>
            <a:r>
              <a:rPr lang="en-US" altLang="zh-CN"/>
              <a:t> </a:t>
            </a:r>
            <a:r>
              <a:rPr lang="en-US" altLang="zh-CN" b="1"/>
              <a:t>information</a:t>
            </a:r>
            <a:r>
              <a:rPr lang="en-US" altLang="zh-CN"/>
              <a:t> about the </a:t>
            </a:r>
            <a:r>
              <a:rPr lang="en-US" altLang="zh-CN" b="1"/>
              <a:t>actions of other agents </a:t>
            </a:r>
            <a:r>
              <a:rPr lang="en-US" altLang="zh-CN"/>
              <a:t>and thus create </a:t>
            </a:r>
            <a:r>
              <a:rPr lang="en-US" altLang="zh-CN" b="1"/>
              <a:t>indirect effects </a:t>
            </a:r>
            <a:r>
              <a:rPr lang="en-US" altLang="zh-CN"/>
              <a:t>on </a:t>
            </a:r>
            <a:r>
              <a:rPr lang="en-US" altLang="zh-CN" b="1"/>
              <a:t>behavior</a:t>
            </a:r>
            <a:r>
              <a:rPr lang="en-US" altLang="zh-CN"/>
              <a:t>.</a:t>
            </a:r>
          </a:p>
          <a:p>
            <a:r>
              <a:rPr lang="en-US" altLang="zh-CN"/>
              <a:t> Formal economic model has proved this idea</a:t>
            </a:r>
          </a:p>
          <a:p>
            <a:pPr lvl="1">
              <a:lnSpc>
                <a:spcPct val="150000"/>
              </a:lnSpc>
            </a:pPr>
            <a:r>
              <a:rPr lang="en-US" altLang="zh-CN" b="1" i="1">
                <a:latin typeface="Times New Roman" panose="02020603050405020304" pitchFamily="18" charset="0"/>
                <a:cs typeface="Times New Roman" panose="02020603050405020304" pitchFamily="18" charset="0"/>
              </a:rPr>
              <a:t>Sliwka(2007), </a:t>
            </a:r>
            <a:r>
              <a:rPr lang="en-US" altLang="zh-CN" i="1">
                <a:latin typeface="Times New Roman" panose="02020603050405020304" pitchFamily="18" charset="0"/>
                <a:cs typeface="Times New Roman" panose="02020603050405020304" pitchFamily="18" charset="0"/>
              </a:rPr>
              <a:t>Friebel, and Schnedler (2011), van der Weele (2012) and Bénabou and Tirole (2012)</a:t>
            </a:r>
          </a:p>
          <a:p>
            <a:r>
              <a:rPr lang="en-US" altLang="zh-CN">
                <a:solidFill>
                  <a:srgbClr val="FF0000"/>
                </a:solidFill>
              </a:rPr>
              <a:t>Conduct lab experiments to explore this idea</a:t>
            </a:r>
          </a:p>
        </p:txBody>
      </p:sp>
      <p:sp>
        <p:nvSpPr>
          <p:cNvPr id="4" name="内容占位符 2">
            <a:extLst>
              <a:ext uri="{FF2B5EF4-FFF2-40B4-BE49-F238E27FC236}">
                <a16:creationId xmlns:a16="http://schemas.microsoft.com/office/drawing/2014/main" id="{EDE991B7-4315-4666-B450-46CB8BA62F54}"/>
              </a:ext>
            </a:extLst>
          </p:cNvPr>
          <p:cNvSpPr txBox="1">
            <a:spLocks/>
          </p:cNvSpPr>
          <p:nvPr/>
        </p:nvSpPr>
        <p:spPr>
          <a:xfrm>
            <a:off x="838199" y="1825625"/>
            <a:ext cx="107736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00"/>
          </a:p>
        </p:txBody>
      </p:sp>
    </p:spTree>
    <p:extLst>
      <p:ext uri="{BB962C8B-B14F-4D97-AF65-F5344CB8AC3E}">
        <p14:creationId xmlns:p14="http://schemas.microsoft.com/office/powerpoint/2010/main" val="235744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D530-C9E1-48AD-BD72-A5B5D429E047}"/>
              </a:ext>
            </a:extLst>
          </p:cNvPr>
          <p:cNvSpPr>
            <a:spLocks noGrp="1"/>
          </p:cNvSpPr>
          <p:nvPr>
            <p:ph type="title"/>
          </p:nvPr>
        </p:nvSpPr>
        <p:spPr/>
        <p:txBody>
          <a:bodyPr/>
          <a:lstStyle/>
          <a:p>
            <a:r>
              <a:rPr lang="en-US" altLang="zh-CN"/>
              <a:t>Introduction · Organization</a:t>
            </a:r>
            <a:endParaRPr lang="zh-CN" altLang="en-US"/>
          </a:p>
        </p:txBody>
      </p:sp>
      <p:sp>
        <p:nvSpPr>
          <p:cNvPr id="25" name="矩形 24">
            <a:extLst>
              <a:ext uri="{FF2B5EF4-FFF2-40B4-BE49-F238E27FC236}">
                <a16:creationId xmlns:a16="http://schemas.microsoft.com/office/drawing/2014/main" id="{1EA6C88A-836A-4555-9043-B917B3A7969E}"/>
              </a:ext>
            </a:extLst>
          </p:cNvPr>
          <p:cNvSpPr/>
          <p:nvPr/>
        </p:nvSpPr>
        <p:spPr>
          <a:xfrm>
            <a:off x="838199" y="1961601"/>
            <a:ext cx="2408474"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Principals</a:t>
            </a:r>
          </a:p>
          <a:p>
            <a:r>
              <a:rPr lang="en-US" altLang="zh-CN" b="1" noProof="1">
                <a:latin typeface="微软雅黑" panose="020B0503020204020204" pitchFamily="34" charset="-122"/>
                <a:ea typeface="微软雅黑" panose="020B0503020204020204" pitchFamily="34" charset="-122"/>
              </a:rPr>
              <a:t>Information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CCF3630-5531-49B4-AA14-61AD8796700E}"/>
              </a:ext>
            </a:extLst>
          </p:cNvPr>
          <p:cNvSpPr/>
          <p:nvPr/>
        </p:nvSpPr>
        <p:spPr>
          <a:xfrm>
            <a:off x="3460491" y="4545141"/>
            <a:ext cx="2168286"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Principals</a:t>
            </a:r>
          </a:p>
          <a:p>
            <a:r>
              <a:rPr lang="en-US" altLang="zh-CN" b="1" noProof="1">
                <a:latin typeface="微软雅黑" panose="020B0503020204020204" pitchFamily="34" charset="-122"/>
                <a:ea typeface="微软雅黑" panose="020B0503020204020204" pitchFamily="34" charset="-122"/>
              </a:rPr>
              <a:t>Incentives choice</a:t>
            </a:r>
            <a:endParaRPr lang="de-DE" altLang="zh-CN" b="1" noProof="1">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15AA6D9-BCC5-47D9-AB5E-C3A2B0A7486D}"/>
              </a:ext>
            </a:extLst>
          </p:cNvPr>
          <p:cNvSpPr/>
          <p:nvPr/>
        </p:nvSpPr>
        <p:spPr>
          <a:xfrm>
            <a:off x="6202815" y="2075393"/>
            <a:ext cx="2408473" cy="923330"/>
          </a:xfrm>
          <a:prstGeom prst="rect">
            <a:avLst/>
          </a:prstGeom>
        </p:spPr>
        <p:txBody>
          <a:bodyPr wrap="squar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Beliefs  about </a:t>
            </a:r>
          </a:p>
          <a:p>
            <a:r>
              <a:rPr lang="en-US" altLang="zh-CN" b="1" noProof="1">
                <a:latin typeface="微软雅黑" panose="020B0503020204020204" pitchFamily="34" charset="-122"/>
                <a:ea typeface="微软雅黑" panose="020B0503020204020204" pitchFamily="34" charset="-122"/>
              </a:rPr>
              <a:t>behavior of others</a:t>
            </a:r>
            <a:endParaRPr lang="de-DE" altLang="zh-CN" b="1" noProof="1">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5D29CF20-CEC1-4AA2-B5A1-2D85B2173CCE}"/>
              </a:ext>
            </a:extLst>
          </p:cNvPr>
          <p:cNvSpPr/>
          <p:nvPr/>
        </p:nvSpPr>
        <p:spPr>
          <a:xfrm>
            <a:off x="9307124" y="4626928"/>
            <a:ext cx="1575881" cy="646331"/>
          </a:xfrm>
          <a:prstGeom prst="rect">
            <a:avLst/>
          </a:prstGeom>
        </p:spPr>
        <p:txBody>
          <a:bodyPr wrap="none">
            <a:spAutoFit/>
          </a:bodyPr>
          <a:lstStyle/>
          <a:p>
            <a:pPr algn="ctr"/>
            <a:r>
              <a:rPr lang="en-US" altLang="zh-CN" b="1"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Agents</a:t>
            </a:r>
          </a:p>
          <a:p>
            <a:r>
              <a:rPr lang="en-US" altLang="zh-CN" b="1" noProof="1">
                <a:latin typeface="微软雅黑" panose="020B0503020204020204" pitchFamily="34" charset="-122"/>
                <a:ea typeface="微软雅黑" panose="020B0503020204020204" pitchFamily="34" charset="-122"/>
              </a:rPr>
              <a:t>Efforts level</a:t>
            </a:r>
            <a:endParaRPr lang="de-DE" altLang="zh-CN" b="1" noProof="1">
              <a:latin typeface="微软雅黑" panose="020B0503020204020204" pitchFamily="34" charset="-122"/>
              <a:ea typeface="微软雅黑" panose="020B0503020204020204" pitchFamily="34" charset="-122"/>
            </a:endParaRPr>
          </a:p>
        </p:txBody>
      </p:sp>
      <p:sp>
        <p:nvSpPr>
          <p:cNvPr id="29" name="Diamond 151">
            <a:extLst>
              <a:ext uri="{FF2B5EF4-FFF2-40B4-BE49-F238E27FC236}">
                <a16:creationId xmlns:a16="http://schemas.microsoft.com/office/drawing/2014/main" id="{F9ECEA45-1DFD-49C0-9BB5-C11B02C37D94}"/>
              </a:ext>
            </a:extLst>
          </p:cNvPr>
          <p:cNvSpPr/>
          <p:nvPr/>
        </p:nvSpPr>
        <p:spPr>
          <a:xfrm>
            <a:off x="1233299" y="2927893"/>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Diamond 152">
            <a:extLst>
              <a:ext uri="{FF2B5EF4-FFF2-40B4-BE49-F238E27FC236}">
                <a16:creationId xmlns:a16="http://schemas.microsoft.com/office/drawing/2014/main" id="{F858D18C-D215-4247-850F-EEFA56AA8276}"/>
              </a:ext>
            </a:extLst>
          </p:cNvPr>
          <p:cNvSpPr/>
          <p:nvPr/>
        </p:nvSpPr>
        <p:spPr>
          <a:xfrm>
            <a:off x="3824590" y="2938395"/>
            <a:ext cx="1440160" cy="1440160"/>
          </a:xfrm>
          <a:prstGeom prst="diamond">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Diamond 153">
            <a:extLst>
              <a:ext uri="{FF2B5EF4-FFF2-40B4-BE49-F238E27FC236}">
                <a16:creationId xmlns:a16="http://schemas.microsoft.com/office/drawing/2014/main" id="{463AD3B8-0FA3-4C68-9F55-A54917996EC5}"/>
              </a:ext>
            </a:extLst>
          </p:cNvPr>
          <p:cNvSpPr/>
          <p:nvPr/>
        </p:nvSpPr>
        <p:spPr>
          <a:xfrm>
            <a:off x="6565857" y="3040042"/>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Diamond 153">
            <a:extLst>
              <a:ext uri="{FF2B5EF4-FFF2-40B4-BE49-F238E27FC236}">
                <a16:creationId xmlns:a16="http://schemas.microsoft.com/office/drawing/2014/main" id="{D240914A-E649-45CE-BF80-AFC3F8DD3C43}"/>
              </a:ext>
            </a:extLst>
          </p:cNvPr>
          <p:cNvSpPr/>
          <p:nvPr/>
        </p:nvSpPr>
        <p:spPr>
          <a:xfrm>
            <a:off x="9374986" y="3009680"/>
            <a:ext cx="1440160" cy="1440160"/>
          </a:xfrm>
          <a:prstGeom prst="diamond">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男女小人 893">
            <a:extLst>
              <a:ext uri="{FF2B5EF4-FFF2-40B4-BE49-F238E27FC236}">
                <a16:creationId xmlns:a16="http://schemas.microsoft.com/office/drawing/2014/main" id="{23791629-251A-4BF7-8944-1FD8F3143A83}"/>
              </a:ext>
            </a:extLst>
          </p:cNvPr>
          <p:cNvSpPr>
            <a:spLocks/>
          </p:cNvSpPr>
          <p:nvPr/>
        </p:nvSpPr>
        <p:spPr bwMode="auto">
          <a:xfrm>
            <a:off x="1629165" y="3335280"/>
            <a:ext cx="628768" cy="57566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4" name="人民币 841">
            <a:extLst>
              <a:ext uri="{FF2B5EF4-FFF2-40B4-BE49-F238E27FC236}">
                <a16:creationId xmlns:a16="http://schemas.microsoft.com/office/drawing/2014/main" id="{5C5495A6-49B6-4CC3-9EBB-ABE4DB3A4F10}"/>
              </a:ext>
            </a:extLst>
          </p:cNvPr>
          <p:cNvSpPr>
            <a:spLocks/>
          </p:cNvSpPr>
          <p:nvPr/>
        </p:nvSpPr>
        <p:spPr bwMode="auto">
          <a:xfrm>
            <a:off x="4312228" y="3431168"/>
            <a:ext cx="464813" cy="490282"/>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sz="1797"/>
          </a:p>
        </p:txBody>
      </p:sp>
      <p:sp>
        <p:nvSpPr>
          <p:cNvPr id="35" name="Freeform 15">
            <a:extLst>
              <a:ext uri="{FF2B5EF4-FFF2-40B4-BE49-F238E27FC236}">
                <a16:creationId xmlns:a16="http://schemas.microsoft.com/office/drawing/2014/main" id="{D96972B6-AD9F-4647-976C-D63FE4735ADD}"/>
              </a:ext>
            </a:extLst>
          </p:cNvPr>
          <p:cNvSpPr>
            <a:spLocks noEditPoints="1" noChangeArrowheads="1"/>
          </p:cNvSpPr>
          <p:nvPr/>
        </p:nvSpPr>
        <p:spPr bwMode="auto">
          <a:xfrm>
            <a:off x="7069926" y="3456484"/>
            <a:ext cx="432019" cy="516364"/>
          </a:xfrm>
          <a:custGeom>
            <a:avLst/>
            <a:gdLst>
              <a:gd name="T0" fmla="*/ 30 w 852"/>
              <a:gd name="T1" fmla="*/ 924 h 1018"/>
              <a:gd name="T2" fmla="*/ 47 w 852"/>
              <a:gd name="T3" fmla="*/ 984 h 1018"/>
              <a:gd name="T4" fmla="*/ 86 w 852"/>
              <a:gd name="T5" fmla="*/ 1012 h 1018"/>
              <a:gd name="T6" fmla="*/ 139 w 852"/>
              <a:gd name="T7" fmla="*/ 1014 h 1018"/>
              <a:gd name="T8" fmla="*/ 39 w 852"/>
              <a:gd name="T9" fmla="*/ 892 h 1018"/>
              <a:gd name="T10" fmla="*/ 267 w 852"/>
              <a:gd name="T11" fmla="*/ 950 h 1018"/>
              <a:gd name="T12" fmla="*/ 274 w 852"/>
              <a:gd name="T13" fmla="*/ 992 h 1018"/>
              <a:gd name="T14" fmla="*/ 267 w 852"/>
              <a:gd name="T15" fmla="*/ 1005 h 1018"/>
              <a:gd name="T16" fmla="*/ 244 w 852"/>
              <a:gd name="T17" fmla="*/ 1014 h 1018"/>
              <a:gd name="T18" fmla="*/ 15 w 852"/>
              <a:gd name="T19" fmla="*/ 849 h 1018"/>
              <a:gd name="T20" fmla="*/ 0 w 852"/>
              <a:gd name="T21" fmla="*/ 826 h 1018"/>
              <a:gd name="T22" fmla="*/ 5 w 852"/>
              <a:gd name="T23" fmla="*/ 796 h 1018"/>
              <a:gd name="T24" fmla="*/ 20 w 852"/>
              <a:gd name="T25" fmla="*/ 783 h 1018"/>
              <a:gd name="T26" fmla="*/ 45 w 852"/>
              <a:gd name="T27" fmla="*/ 783 h 1018"/>
              <a:gd name="T28" fmla="*/ 722 w 852"/>
              <a:gd name="T29" fmla="*/ 506 h 1018"/>
              <a:gd name="T30" fmla="*/ 722 w 852"/>
              <a:gd name="T31" fmla="*/ 506 h 1018"/>
              <a:gd name="T32" fmla="*/ 124 w 852"/>
              <a:gd name="T33" fmla="*/ 77 h 1018"/>
              <a:gd name="T34" fmla="*/ 417 w 852"/>
              <a:gd name="T35" fmla="*/ 130 h 1018"/>
              <a:gd name="T36" fmla="*/ 417 w 852"/>
              <a:gd name="T37" fmla="*/ 130 h 1018"/>
              <a:gd name="T38" fmla="*/ 777 w 852"/>
              <a:gd name="T39" fmla="*/ 211 h 1018"/>
              <a:gd name="T40" fmla="*/ 581 w 852"/>
              <a:gd name="T41" fmla="*/ 194 h 1018"/>
              <a:gd name="T42" fmla="*/ 581 w 852"/>
              <a:gd name="T43" fmla="*/ 194 h 1018"/>
              <a:gd name="T44" fmla="*/ 318 w 852"/>
              <a:gd name="T45" fmla="*/ 860 h 1018"/>
              <a:gd name="T46" fmla="*/ 327 w 852"/>
              <a:gd name="T47" fmla="*/ 903 h 1018"/>
              <a:gd name="T48" fmla="*/ 318 w 852"/>
              <a:gd name="T49" fmla="*/ 916 h 1018"/>
              <a:gd name="T50" fmla="*/ 295 w 852"/>
              <a:gd name="T51" fmla="*/ 924 h 1018"/>
              <a:gd name="T52" fmla="*/ 69 w 852"/>
              <a:gd name="T53" fmla="*/ 760 h 1018"/>
              <a:gd name="T54" fmla="*/ 54 w 852"/>
              <a:gd name="T55" fmla="*/ 736 h 1018"/>
              <a:gd name="T56" fmla="*/ 58 w 852"/>
              <a:gd name="T57" fmla="*/ 706 h 1018"/>
              <a:gd name="T58" fmla="*/ 73 w 852"/>
              <a:gd name="T59" fmla="*/ 694 h 1018"/>
              <a:gd name="T60" fmla="*/ 99 w 852"/>
              <a:gd name="T61" fmla="*/ 694 h 1018"/>
              <a:gd name="T62" fmla="*/ 521 w 852"/>
              <a:gd name="T63" fmla="*/ 239 h 1018"/>
              <a:gd name="T64" fmla="*/ 449 w 852"/>
              <a:gd name="T65" fmla="*/ 209 h 1018"/>
              <a:gd name="T66" fmla="*/ 353 w 852"/>
              <a:gd name="T67" fmla="*/ 203 h 1018"/>
              <a:gd name="T68" fmla="*/ 263 w 852"/>
              <a:gd name="T69" fmla="*/ 233 h 1018"/>
              <a:gd name="T70" fmla="*/ 195 w 852"/>
              <a:gd name="T71" fmla="*/ 292 h 1018"/>
              <a:gd name="T72" fmla="*/ 163 w 852"/>
              <a:gd name="T73" fmla="*/ 356 h 1018"/>
              <a:gd name="T74" fmla="*/ 154 w 852"/>
              <a:gd name="T75" fmla="*/ 446 h 1018"/>
              <a:gd name="T76" fmla="*/ 163 w 852"/>
              <a:gd name="T77" fmla="*/ 583 h 1018"/>
              <a:gd name="T78" fmla="*/ 141 w 852"/>
              <a:gd name="T79" fmla="*/ 672 h 1018"/>
              <a:gd name="T80" fmla="*/ 363 w 852"/>
              <a:gd name="T81" fmla="*/ 747 h 1018"/>
              <a:gd name="T82" fmla="*/ 440 w 852"/>
              <a:gd name="T83" fmla="*/ 698 h 1018"/>
              <a:gd name="T84" fmla="*/ 562 w 852"/>
              <a:gd name="T85" fmla="*/ 636 h 1018"/>
              <a:gd name="T86" fmla="*/ 626 w 852"/>
              <a:gd name="T87" fmla="*/ 570 h 1018"/>
              <a:gd name="T88" fmla="*/ 649 w 852"/>
              <a:gd name="T89" fmla="*/ 504 h 1018"/>
              <a:gd name="T90" fmla="*/ 649 w 852"/>
              <a:gd name="T91" fmla="*/ 412 h 1018"/>
              <a:gd name="T92" fmla="*/ 613 w 852"/>
              <a:gd name="T93" fmla="*/ 324 h 1018"/>
              <a:gd name="T94" fmla="*/ 542 w 852"/>
              <a:gd name="T95" fmla="*/ 254 h 1018"/>
              <a:gd name="T96" fmla="*/ 229 w 852"/>
              <a:gd name="T97" fmla="*/ 559 h 1018"/>
              <a:gd name="T98" fmla="*/ 227 w 852"/>
              <a:gd name="T99" fmla="*/ 420 h 1018"/>
              <a:gd name="T100" fmla="*/ 256 w 852"/>
              <a:gd name="T101" fmla="*/ 320 h 1018"/>
              <a:gd name="T102" fmla="*/ 331 w 852"/>
              <a:gd name="T103" fmla="*/ 271 h 1018"/>
              <a:gd name="T104" fmla="*/ 466 w 852"/>
              <a:gd name="T105" fmla="*/ 282 h 1018"/>
              <a:gd name="T106" fmla="*/ 335 w 852"/>
              <a:gd name="T107" fmla="*/ 356 h 1018"/>
              <a:gd name="T108" fmla="*/ 284 w 852"/>
              <a:gd name="T109" fmla="*/ 412 h 1018"/>
              <a:gd name="T110" fmla="*/ 229 w 852"/>
              <a:gd name="T111" fmla="*/ 559 h 10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2"/>
              <a:gd name="T169" fmla="*/ 0 h 1018"/>
              <a:gd name="T170" fmla="*/ 852 w 852"/>
              <a:gd name="T171" fmla="*/ 1018 h 10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2" h="1018">
                <a:moveTo>
                  <a:pt x="39" y="892"/>
                </a:moveTo>
                <a:lnTo>
                  <a:pt x="39" y="892"/>
                </a:lnTo>
                <a:lnTo>
                  <a:pt x="32" y="909"/>
                </a:lnTo>
                <a:lnTo>
                  <a:pt x="30" y="924"/>
                </a:lnTo>
                <a:lnTo>
                  <a:pt x="30" y="941"/>
                </a:lnTo>
                <a:lnTo>
                  <a:pt x="32" y="956"/>
                </a:lnTo>
                <a:lnTo>
                  <a:pt x="39" y="971"/>
                </a:lnTo>
                <a:lnTo>
                  <a:pt x="47" y="984"/>
                </a:lnTo>
                <a:lnTo>
                  <a:pt x="60" y="997"/>
                </a:lnTo>
                <a:lnTo>
                  <a:pt x="73" y="1005"/>
                </a:lnTo>
                <a:lnTo>
                  <a:pt x="73" y="1005"/>
                </a:lnTo>
                <a:lnTo>
                  <a:pt x="86" y="1012"/>
                </a:lnTo>
                <a:lnTo>
                  <a:pt x="99" y="1016"/>
                </a:lnTo>
                <a:lnTo>
                  <a:pt x="111" y="1018"/>
                </a:lnTo>
                <a:lnTo>
                  <a:pt x="126" y="1018"/>
                </a:lnTo>
                <a:lnTo>
                  <a:pt x="139" y="1014"/>
                </a:lnTo>
                <a:lnTo>
                  <a:pt x="152" y="1010"/>
                </a:lnTo>
                <a:lnTo>
                  <a:pt x="163" y="1003"/>
                </a:lnTo>
                <a:lnTo>
                  <a:pt x="173" y="997"/>
                </a:lnTo>
                <a:lnTo>
                  <a:pt x="39" y="892"/>
                </a:lnTo>
                <a:lnTo>
                  <a:pt x="39" y="892"/>
                </a:lnTo>
                <a:close/>
                <a:moveTo>
                  <a:pt x="261" y="946"/>
                </a:moveTo>
                <a:lnTo>
                  <a:pt x="261" y="946"/>
                </a:lnTo>
                <a:lnTo>
                  <a:pt x="267" y="950"/>
                </a:lnTo>
                <a:lnTo>
                  <a:pt x="271" y="956"/>
                </a:lnTo>
                <a:lnTo>
                  <a:pt x="276" y="971"/>
                </a:lnTo>
                <a:lnTo>
                  <a:pt x="276" y="984"/>
                </a:lnTo>
                <a:lnTo>
                  <a:pt x="274" y="992"/>
                </a:lnTo>
                <a:lnTo>
                  <a:pt x="271" y="999"/>
                </a:lnTo>
                <a:lnTo>
                  <a:pt x="271" y="999"/>
                </a:lnTo>
                <a:lnTo>
                  <a:pt x="271" y="999"/>
                </a:lnTo>
                <a:lnTo>
                  <a:pt x="267" y="1005"/>
                </a:lnTo>
                <a:lnTo>
                  <a:pt x="263" y="1010"/>
                </a:lnTo>
                <a:lnTo>
                  <a:pt x="256" y="1012"/>
                </a:lnTo>
                <a:lnTo>
                  <a:pt x="250" y="1014"/>
                </a:lnTo>
                <a:lnTo>
                  <a:pt x="244" y="1014"/>
                </a:lnTo>
                <a:lnTo>
                  <a:pt x="237" y="1014"/>
                </a:lnTo>
                <a:lnTo>
                  <a:pt x="231" y="1012"/>
                </a:lnTo>
                <a:lnTo>
                  <a:pt x="224" y="1007"/>
                </a:lnTo>
                <a:lnTo>
                  <a:pt x="15" y="849"/>
                </a:lnTo>
                <a:lnTo>
                  <a:pt x="15" y="849"/>
                </a:lnTo>
                <a:lnTo>
                  <a:pt x="11" y="845"/>
                </a:lnTo>
                <a:lnTo>
                  <a:pt x="7" y="839"/>
                </a:lnTo>
                <a:lnTo>
                  <a:pt x="0" y="826"/>
                </a:lnTo>
                <a:lnTo>
                  <a:pt x="0" y="811"/>
                </a:lnTo>
                <a:lnTo>
                  <a:pt x="3" y="805"/>
                </a:lnTo>
                <a:lnTo>
                  <a:pt x="5" y="796"/>
                </a:lnTo>
                <a:lnTo>
                  <a:pt x="5" y="796"/>
                </a:lnTo>
                <a:lnTo>
                  <a:pt x="5" y="796"/>
                </a:lnTo>
                <a:lnTo>
                  <a:pt x="9" y="792"/>
                </a:lnTo>
                <a:lnTo>
                  <a:pt x="15" y="788"/>
                </a:lnTo>
                <a:lnTo>
                  <a:pt x="20" y="783"/>
                </a:lnTo>
                <a:lnTo>
                  <a:pt x="26" y="781"/>
                </a:lnTo>
                <a:lnTo>
                  <a:pt x="32" y="781"/>
                </a:lnTo>
                <a:lnTo>
                  <a:pt x="39" y="781"/>
                </a:lnTo>
                <a:lnTo>
                  <a:pt x="45" y="783"/>
                </a:lnTo>
                <a:lnTo>
                  <a:pt x="52" y="788"/>
                </a:lnTo>
                <a:lnTo>
                  <a:pt x="261" y="946"/>
                </a:lnTo>
                <a:lnTo>
                  <a:pt x="261" y="946"/>
                </a:lnTo>
                <a:close/>
                <a:moveTo>
                  <a:pt x="722" y="506"/>
                </a:moveTo>
                <a:lnTo>
                  <a:pt x="852" y="506"/>
                </a:lnTo>
                <a:lnTo>
                  <a:pt x="852" y="444"/>
                </a:lnTo>
                <a:lnTo>
                  <a:pt x="722" y="444"/>
                </a:lnTo>
                <a:lnTo>
                  <a:pt x="722" y="506"/>
                </a:lnTo>
                <a:lnTo>
                  <a:pt x="722" y="506"/>
                </a:lnTo>
                <a:close/>
                <a:moveTo>
                  <a:pt x="242" y="158"/>
                </a:moveTo>
                <a:lnTo>
                  <a:pt x="178" y="45"/>
                </a:lnTo>
                <a:lnTo>
                  <a:pt x="124" y="77"/>
                </a:lnTo>
                <a:lnTo>
                  <a:pt x="190" y="190"/>
                </a:lnTo>
                <a:lnTo>
                  <a:pt x="242" y="158"/>
                </a:lnTo>
                <a:lnTo>
                  <a:pt x="242" y="158"/>
                </a:lnTo>
                <a:close/>
                <a:moveTo>
                  <a:pt x="417" y="130"/>
                </a:moveTo>
                <a:lnTo>
                  <a:pt x="417" y="0"/>
                </a:lnTo>
                <a:lnTo>
                  <a:pt x="357" y="0"/>
                </a:lnTo>
                <a:lnTo>
                  <a:pt x="357" y="130"/>
                </a:lnTo>
                <a:lnTo>
                  <a:pt x="417" y="130"/>
                </a:lnTo>
                <a:lnTo>
                  <a:pt x="417" y="130"/>
                </a:lnTo>
                <a:close/>
                <a:moveTo>
                  <a:pt x="694" y="331"/>
                </a:moveTo>
                <a:lnTo>
                  <a:pt x="807" y="265"/>
                </a:lnTo>
                <a:lnTo>
                  <a:pt x="777" y="211"/>
                </a:lnTo>
                <a:lnTo>
                  <a:pt x="664" y="277"/>
                </a:lnTo>
                <a:lnTo>
                  <a:pt x="694" y="331"/>
                </a:lnTo>
                <a:lnTo>
                  <a:pt x="694" y="331"/>
                </a:lnTo>
                <a:close/>
                <a:moveTo>
                  <a:pt x="581" y="194"/>
                </a:moveTo>
                <a:lnTo>
                  <a:pt x="647" y="81"/>
                </a:lnTo>
                <a:lnTo>
                  <a:pt x="594" y="49"/>
                </a:lnTo>
                <a:lnTo>
                  <a:pt x="530" y="162"/>
                </a:lnTo>
                <a:lnTo>
                  <a:pt x="581" y="194"/>
                </a:lnTo>
                <a:lnTo>
                  <a:pt x="581" y="194"/>
                </a:lnTo>
                <a:close/>
                <a:moveTo>
                  <a:pt x="312" y="856"/>
                </a:moveTo>
                <a:lnTo>
                  <a:pt x="312" y="856"/>
                </a:lnTo>
                <a:lnTo>
                  <a:pt x="318" y="860"/>
                </a:lnTo>
                <a:lnTo>
                  <a:pt x="323" y="867"/>
                </a:lnTo>
                <a:lnTo>
                  <a:pt x="327" y="881"/>
                </a:lnTo>
                <a:lnTo>
                  <a:pt x="329" y="894"/>
                </a:lnTo>
                <a:lnTo>
                  <a:pt x="327" y="903"/>
                </a:lnTo>
                <a:lnTo>
                  <a:pt x="323" y="909"/>
                </a:lnTo>
                <a:lnTo>
                  <a:pt x="323" y="909"/>
                </a:lnTo>
                <a:lnTo>
                  <a:pt x="323" y="909"/>
                </a:lnTo>
                <a:lnTo>
                  <a:pt x="318" y="916"/>
                </a:lnTo>
                <a:lnTo>
                  <a:pt x="314" y="920"/>
                </a:lnTo>
                <a:lnTo>
                  <a:pt x="308" y="922"/>
                </a:lnTo>
                <a:lnTo>
                  <a:pt x="301" y="924"/>
                </a:lnTo>
                <a:lnTo>
                  <a:pt x="295" y="924"/>
                </a:lnTo>
                <a:lnTo>
                  <a:pt x="288" y="924"/>
                </a:lnTo>
                <a:lnTo>
                  <a:pt x="282" y="922"/>
                </a:lnTo>
                <a:lnTo>
                  <a:pt x="276" y="918"/>
                </a:lnTo>
                <a:lnTo>
                  <a:pt x="69" y="760"/>
                </a:lnTo>
                <a:lnTo>
                  <a:pt x="69" y="760"/>
                </a:lnTo>
                <a:lnTo>
                  <a:pt x="62" y="756"/>
                </a:lnTo>
                <a:lnTo>
                  <a:pt x="58" y="749"/>
                </a:lnTo>
                <a:lnTo>
                  <a:pt x="54" y="736"/>
                </a:lnTo>
                <a:lnTo>
                  <a:pt x="52" y="721"/>
                </a:lnTo>
                <a:lnTo>
                  <a:pt x="54" y="715"/>
                </a:lnTo>
                <a:lnTo>
                  <a:pt x="58" y="706"/>
                </a:lnTo>
                <a:lnTo>
                  <a:pt x="58" y="706"/>
                </a:lnTo>
                <a:lnTo>
                  <a:pt x="58" y="706"/>
                </a:lnTo>
                <a:lnTo>
                  <a:pt x="62" y="702"/>
                </a:lnTo>
                <a:lnTo>
                  <a:pt x="67" y="698"/>
                </a:lnTo>
                <a:lnTo>
                  <a:pt x="73" y="694"/>
                </a:lnTo>
                <a:lnTo>
                  <a:pt x="79" y="692"/>
                </a:lnTo>
                <a:lnTo>
                  <a:pt x="86" y="692"/>
                </a:lnTo>
                <a:lnTo>
                  <a:pt x="92" y="692"/>
                </a:lnTo>
                <a:lnTo>
                  <a:pt x="99" y="694"/>
                </a:lnTo>
                <a:lnTo>
                  <a:pt x="105" y="698"/>
                </a:lnTo>
                <a:lnTo>
                  <a:pt x="312" y="856"/>
                </a:lnTo>
                <a:lnTo>
                  <a:pt x="312" y="856"/>
                </a:lnTo>
                <a:close/>
                <a:moveTo>
                  <a:pt x="521" y="239"/>
                </a:moveTo>
                <a:lnTo>
                  <a:pt x="521" y="239"/>
                </a:lnTo>
                <a:lnTo>
                  <a:pt x="498" y="226"/>
                </a:lnTo>
                <a:lnTo>
                  <a:pt x="472" y="218"/>
                </a:lnTo>
                <a:lnTo>
                  <a:pt x="449" y="209"/>
                </a:lnTo>
                <a:lnTo>
                  <a:pt x="425" y="205"/>
                </a:lnTo>
                <a:lnTo>
                  <a:pt x="399" y="203"/>
                </a:lnTo>
                <a:lnTo>
                  <a:pt x="376" y="203"/>
                </a:lnTo>
                <a:lnTo>
                  <a:pt x="353" y="203"/>
                </a:lnTo>
                <a:lnTo>
                  <a:pt x="329" y="207"/>
                </a:lnTo>
                <a:lnTo>
                  <a:pt x="306" y="213"/>
                </a:lnTo>
                <a:lnTo>
                  <a:pt x="284" y="222"/>
                </a:lnTo>
                <a:lnTo>
                  <a:pt x="263" y="233"/>
                </a:lnTo>
                <a:lnTo>
                  <a:pt x="244" y="245"/>
                </a:lnTo>
                <a:lnTo>
                  <a:pt x="224" y="258"/>
                </a:lnTo>
                <a:lnTo>
                  <a:pt x="210" y="275"/>
                </a:lnTo>
                <a:lnTo>
                  <a:pt x="195" y="292"/>
                </a:lnTo>
                <a:lnTo>
                  <a:pt x="180" y="314"/>
                </a:lnTo>
                <a:lnTo>
                  <a:pt x="180" y="314"/>
                </a:lnTo>
                <a:lnTo>
                  <a:pt x="169" y="335"/>
                </a:lnTo>
                <a:lnTo>
                  <a:pt x="163" y="356"/>
                </a:lnTo>
                <a:lnTo>
                  <a:pt x="156" y="380"/>
                </a:lnTo>
                <a:lnTo>
                  <a:pt x="154" y="401"/>
                </a:lnTo>
                <a:lnTo>
                  <a:pt x="154" y="425"/>
                </a:lnTo>
                <a:lnTo>
                  <a:pt x="154" y="446"/>
                </a:lnTo>
                <a:lnTo>
                  <a:pt x="158" y="493"/>
                </a:lnTo>
                <a:lnTo>
                  <a:pt x="163" y="538"/>
                </a:lnTo>
                <a:lnTo>
                  <a:pt x="163" y="561"/>
                </a:lnTo>
                <a:lnTo>
                  <a:pt x="163" y="583"/>
                </a:lnTo>
                <a:lnTo>
                  <a:pt x="160" y="606"/>
                </a:lnTo>
                <a:lnTo>
                  <a:pt x="156" y="627"/>
                </a:lnTo>
                <a:lnTo>
                  <a:pt x="150" y="651"/>
                </a:lnTo>
                <a:lnTo>
                  <a:pt x="141" y="672"/>
                </a:lnTo>
                <a:lnTo>
                  <a:pt x="333" y="783"/>
                </a:lnTo>
                <a:lnTo>
                  <a:pt x="333" y="783"/>
                </a:lnTo>
                <a:lnTo>
                  <a:pt x="346" y="764"/>
                </a:lnTo>
                <a:lnTo>
                  <a:pt x="363" y="747"/>
                </a:lnTo>
                <a:lnTo>
                  <a:pt x="380" y="734"/>
                </a:lnTo>
                <a:lnTo>
                  <a:pt x="399" y="719"/>
                </a:lnTo>
                <a:lnTo>
                  <a:pt x="419" y="709"/>
                </a:lnTo>
                <a:lnTo>
                  <a:pt x="440" y="698"/>
                </a:lnTo>
                <a:lnTo>
                  <a:pt x="481" y="679"/>
                </a:lnTo>
                <a:lnTo>
                  <a:pt x="523" y="660"/>
                </a:lnTo>
                <a:lnTo>
                  <a:pt x="542" y="649"/>
                </a:lnTo>
                <a:lnTo>
                  <a:pt x="562" y="636"/>
                </a:lnTo>
                <a:lnTo>
                  <a:pt x="581" y="623"/>
                </a:lnTo>
                <a:lnTo>
                  <a:pt x="596" y="608"/>
                </a:lnTo>
                <a:lnTo>
                  <a:pt x="613" y="591"/>
                </a:lnTo>
                <a:lnTo>
                  <a:pt x="626" y="570"/>
                </a:lnTo>
                <a:lnTo>
                  <a:pt x="626" y="570"/>
                </a:lnTo>
                <a:lnTo>
                  <a:pt x="636" y="549"/>
                </a:lnTo>
                <a:lnTo>
                  <a:pt x="645" y="527"/>
                </a:lnTo>
                <a:lnTo>
                  <a:pt x="649" y="504"/>
                </a:lnTo>
                <a:lnTo>
                  <a:pt x="653" y="480"/>
                </a:lnTo>
                <a:lnTo>
                  <a:pt x="653" y="459"/>
                </a:lnTo>
                <a:lnTo>
                  <a:pt x="653" y="435"/>
                </a:lnTo>
                <a:lnTo>
                  <a:pt x="649" y="412"/>
                </a:lnTo>
                <a:lnTo>
                  <a:pt x="643" y="388"/>
                </a:lnTo>
                <a:lnTo>
                  <a:pt x="634" y="367"/>
                </a:lnTo>
                <a:lnTo>
                  <a:pt x="624" y="346"/>
                </a:lnTo>
                <a:lnTo>
                  <a:pt x="613" y="324"/>
                </a:lnTo>
                <a:lnTo>
                  <a:pt x="598" y="305"/>
                </a:lnTo>
                <a:lnTo>
                  <a:pt x="581" y="286"/>
                </a:lnTo>
                <a:lnTo>
                  <a:pt x="562" y="269"/>
                </a:lnTo>
                <a:lnTo>
                  <a:pt x="542" y="254"/>
                </a:lnTo>
                <a:lnTo>
                  <a:pt x="521" y="239"/>
                </a:lnTo>
                <a:lnTo>
                  <a:pt x="521" y="239"/>
                </a:lnTo>
                <a:close/>
                <a:moveTo>
                  <a:pt x="229" y="559"/>
                </a:moveTo>
                <a:lnTo>
                  <a:pt x="229" y="559"/>
                </a:lnTo>
                <a:lnTo>
                  <a:pt x="224" y="521"/>
                </a:lnTo>
                <a:lnTo>
                  <a:pt x="224" y="484"/>
                </a:lnTo>
                <a:lnTo>
                  <a:pt x="224" y="450"/>
                </a:lnTo>
                <a:lnTo>
                  <a:pt x="227" y="420"/>
                </a:lnTo>
                <a:lnTo>
                  <a:pt x="231" y="391"/>
                </a:lnTo>
                <a:lnTo>
                  <a:pt x="235" y="365"/>
                </a:lnTo>
                <a:lnTo>
                  <a:pt x="244" y="341"/>
                </a:lnTo>
                <a:lnTo>
                  <a:pt x="256" y="320"/>
                </a:lnTo>
                <a:lnTo>
                  <a:pt x="269" y="303"/>
                </a:lnTo>
                <a:lnTo>
                  <a:pt x="286" y="288"/>
                </a:lnTo>
                <a:lnTo>
                  <a:pt x="308" y="277"/>
                </a:lnTo>
                <a:lnTo>
                  <a:pt x="331" y="271"/>
                </a:lnTo>
                <a:lnTo>
                  <a:pt x="359" y="267"/>
                </a:lnTo>
                <a:lnTo>
                  <a:pt x="391" y="269"/>
                </a:lnTo>
                <a:lnTo>
                  <a:pt x="425" y="273"/>
                </a:lnTo>
                <a:lnTo>
                  <a:pt x="466" y="282"/>
                </a:lnTo>
                <a:lnTo>
                  <a:pt x="466" y="282"/>
                </a:lnTo>
                <a:lnTo>
                  <a:pt x="414" y="309"/>
                </a:lnTo>
                <a:lnTo>
                  <a:pt x="372" y="333"/>
                </a:lnTo>
                <a:lnTo>
                  <a:pt x="335" y="356"/>
                </a:lnTo>
                <a:lnTo>
                  <a:pt x="321" y="369"/>
                </a:lnTo>
                <a:lnTo>
                  <a:pt x="308" y="382"/>
                </a:lnTo>
                <a:lnTo>
                  <a:pt x="297" y="397"/>
                </a:lnTo>
                <a:lnTo>
                  <a:pt x="284" y="412"/>
                </a:lnTo>
                <a:lnTo>
                  <a:pt x="276" y="429"/>
                </a:lnTo>
                <a:lnTo>
                  <a:pt x="265" y="448"/>
                </a:lnTo>
                <a:lnTo>
                  <a:pt x="246" y="497"/>
                </a:lnTo>
                <a:lnTo>
                  <a:pt x="229" y="559"/>
                </a:lnTo>
                <a:lnTo>
                  <a:pt x="229" y="55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6" name="Freeform 14">
            <a:extLst>
              <a:ext uri="{FF2B5EF4-FFF2-40B4-BE49-F238E27FC236}">
                <a16:creationId xmlns:a16="http://schemas.microsoft.com/office/drawing/2014/main" id="{C5046EF8-4AC3-405F-A50E-F3994A16B548}"/>
              </a:ext>
            </a:extLst>
          </p:cNvPr>
          <p:cNvSpPr>
            <a:spLocks noEditPoints="1" noChangeArrowheads="1"/>
          </p:cNvSpPr>
          <p:nvPr/>
        </p:nvSpPr>
        <p:spPr bwMode="auto">
          <a:xfrm>
            <a:off x="9876999" y="3552027"/>
            <a:ext cx="436133" cy="318870"/>
          </a:xfrm>
          <a:custGeom>
            <a:avLst/>
            <a:gdLst>
              <a:gd name="T0" fmla="*/ 852 w 1012"/>
              <a:gd name="T1" fmla="*/ 0 h 738"/>
              <a:gd name="T2" fmla="*/ 892 w 1012"/>
              <a:gd name="T3" fmla="*/ 14 h 738"/>
              <a:gd name="T4" fmla="*/ 921 w 1012"/>
              <a:gd name="T5" fmla="*/ 46 h 738"/>
              <a:gd name="T6" fmla="*/ 927 w 1012"/>
              <a:gd name="T7" fmla="*/ 494 h 738"/>
              <a:gd name="T8" fmla="*/ 921 w 1012"/>
              <a:gd name="T9" fmla="*/ 520 h 738"/>
              <a:gd name="T10" fmla="*/ 900 w 1012"/>
              <a:gd name="T11" fmla="*/ 551 h 738"/>
              <a:gd name="T12" fmla="*/ 868 w 1012"/>
              <a:gd name="T13" fmla="*/ 567 h 738"/>
              <a:gd name="T14" fmla="*/ 0 w 1012"/>
              <a:gd name="T15" fmla="*/ 738 h 738"/>
              <a:gd name="T16" fmla="*/ 134 w 1012"/>
              <a:gd name="T17" fmla="*/ 567 h 738"/>
              <a:gd name="T18" fmla="*/ 112 w 1012"/>
              <a:gd name="T19" fmla="*/ 557 h 738"/>
              <a:gd name="T20" fmla="*/ 89 w 1012"/>
              <a:gd name="T21" fmla="*/ 530 h 738"/>
              <a:gd name="T22" fmla="*/ 79 w 1012"/>
              <a:gd name="T23" fmla="*/ 494 h 738"/>
              <a:gd name="T24" fmla="*/ 81 w 1012"/>
              <a:gd name="T25" fmla="*/ 61 h 738"/>
              <a:gd name="T26" fmla="*/ 101 w 1012"/>
              <a:gd name="T27" fmla="*/ 22 h 738"/>
              <a:gd name="T28" fmla="*/ 140 w 1012"/>
              <a:gd name="T29" fmla="*/ 2 h 738"/>
              <a:gd name="T30" fmla="*/ 583 w 1012"/>
              <a:gd name="T31" fmla="*/ 152 h 738"/>
              <a:gd name="T32" fmla="*/ 583 w 1012"/>
              <a:gd name="T33" fmla="*/ 185 h 738"/>
              <a:gd name="T34" fmla="*/ 583 w 1012"/>
              <a:gd name="T35" fmla="*/ 233 h 738"/>
              <a:gd name="T36" fmla="*/ 602 w 1012"/>
              <a:gd name="T37" fmla="*/ 233 h 738"/>
              <a:gd name="T38" fmla="*/ 602 w 1012"/>
              <a:gd name="T39" fmla="*/ 185 h 738"/>
              <a:gd name="T40" fmla="*/ 602 w 1012"/>
              <a:gd name="T41" fmla="*/ 152 h 738"/>
              <a:gd name="T42" fmla="*/ 634 w 1012"/>
              <a:gd name="T43" fmla="*/ 168 h 738"/>
              <a:gd name="T44" fmla="*/ 634 w 1012"/>
              <a:gd name="T45" fmla="*/ 201 h 738"/>
              <a:gd name="T46" fmla="*/ 650 w 1012"/>
              <a:gd name="T47" fmla="*/ 256 h 738"/>
              <a:gd name="T48" fmla="*/ 667 w 1012"/>
              <a:gd name="T49" fmla="*/ 201 h 738"/>
              <a:gd name="T50" fmla="*/ 683 w 1012"/>
              <a:gd name="T51" fmla="*/ 233 h 738"/>
              <a:gd name="T52" fmla="*/ 699 w 1012"/>
              <a:gd name="T53" fmla="*/ 233 h 738"/>
              <a:gd name="T54" fmla="*/ 732 w 1012"/>
              <a:gd name="T55" fmla="*/ 217 h 738"/>
              <a:gd name="T56" fmla="*/ 732 w 1012"/>
              <a:gd name="T57" fmla="*/ 274 h 738"/>
              <a:gd name="T58" fmla="*/ 748 w 1012"/>
              <a:gd name="T59" fmla="*/ 233 h 738"/>
              <a:gd name="T60" fmla="*/ 780 w 1012"/>
              <a:gd name="T61" fmla="*/ 250 h 738"/>
              <a:gd name="T62" fmla="*/ 764 w 1012"/>
              <a:gd name="T63" fmla="*/ 217 h 738"/>
              <a:gd name="T64" fmla="*/ 732 w 1012"/>
              <a:gd name="T65" fmla="*/ 201 h 738"/>
              <a:gd name="T66" fmla="*/ 683 w 1012"/>
              <a:gd name="T67" fmla="*/ 201 h 738"/>
              <a:gd name="T68" fmla="*/ 650 w 1012"/>
              <a:gd name="T69" fmla="*/ 185 h 738"/>
              <a:gd name="T70" fmla="*/ 650 w 1012"/>
              <a:gd name="T71" fmla="*/ 152 h 738"/>
              <a:gd name="T72" fmla="*/ 618 w 1012"/>
              <a:gd name="T73" fmla="*/ 136 h 738"/>
              <a:gd name="T74" fmla="*/ 583 w 1012"/>
              <a:gd name="T75" fmla="*/ 152 h 738"/>
              <a:gd name="T76" fmla="*/ 764 w 1012"/>
              <a:gd name="T77" fmla="*/ 435 h 738"/>
              <a:gd name="T78" fmla="*/ 780 w 1012"/>
              <a:gd name="T79" fmla="*/ 341 h 738"/>
              <a:gd name="T80" fmla="*/ 780 w 1012"/>
              <a:gd name="T81" fmla="*/ 250 h 738"/>
              <a:gd name="T82" fmla="*/ 764 w 1012"/>
              <a:gd name="T83" fmla="*/ 384 h 738"/>
              <a:gd name="T84" fmla="*/ 624 w 1012"/>
              <a:gd name="T85" fmla="*/ 435 h 738"/>
              <a:gd name="T86" fmla="*/ 608 w 1012"/>
              <a:gd name="T87" fmla="*/ 368 h 738"/>
              <a:gd name="T88" fmla="*/ 575 w 1012"/>
              <a:gd name="T89" fmla="*/ 333 h 738"/>
              <a:gd name="T90" fmla="*/ 559 w 1012"/>
              <a:gd name="T91" fmla="*/ 301 h 738"/>
              <a:gd name="T92" fmla="*/ 567 w 1012"/>
              <a:gd name="T93" fmla="*/ 264 h 738"/>
              <a:gd name="T94" fmla="*/ 526 w 1012"/>
              <a:gd name="T95" fmla="*/ 264 h 738"/>
              <a:gd name="T96" fmla="*/ 543 w 1012"/>
              <a:gd name="T97" fmla="*/ 317 h 738"/>
              <a:gd name="T98" fmla="*/ 575 w 1012"/>
              <a:gd name="T99" fmla="*/ 333 h 738"/>
              <a:gd name="T100" fmla="*/ 591 w 1012"/>
              <a:gd name="T101" fmla="*/ 402 h 738"/>
              <a:gd name="T102" fmla="*/ 624 w 1012"/>
              <a:gd name="T103" fmla="*/ 435 h 738"/>
              <a:gd name="T104" fmla="*/ 748 w 1012"/>
              <a:gd name="T105" fmla="*/ 435 h 738"/>
              <a:gd name="T106" fmla="*/ 567 w 1012"/>
              <a:gd name="T107" fmla="*/ 280 h 738"/>
              <a:gd name="T108" fmla="*/ 602 w 1012"/>
              <a:gd name="T109" fmla="*/ 303 h 738"/>
              <a:gd name="T110" fmla="*/ 583 w 1012"/>
              <a:gd name="T111" fmla="*/ 264 h 738"/>
              <a:gd name="T112" fmla="*/ 449 w 1012"/>
              <a:gd name="T113" fmla="*/ 620 h 738"/>
              <a:gd name="T114" fmla="*/ 557 w 1012"/>
              <a:gd name="T115" fmla="*/ 620 h 738"/>
              <a:gd name="T116" fmla="*/ 150 w 1012"/>
              <a:gd name="T117" fmla="*/ 79 h 738"/>
              <a:gd name="T118" fmla="*/ 856 w 1012"/>
              <a:gd name="T119" fmla="*/ 79 h 7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2"/>
              <a:gd name="T181" fmla="*/ 0 h 738"/>
              <a:gd name="T182" fmla="*/ 1012 w 1012"/>
              <a:gd name="T183" fmla="*/ 738 h 7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2" h="738">
                <a:moveTo>
                  <a:pt x="154" y="0"/>
                </a:moveTo>
                <a:lnTo>
                  <a:pt x="852" y="0"/>
                </a:lnTo>
                <a:lnTo>
                  <a:pt x="852" y="0"/>
                </a:lnTo>
                <a:lnTo>
                  <a:pt x="866" y="2"/>
                </a:lnTo>
                <a:lnTo>
                  <a:pt x="880" y="6"/>
                </a:lnTo>
                <a:lnTo>
                  <a:pt x="892" y="14"/>
                </a:lnTo>
                <a:lnTo>
                  <a:pt x="904" y="22"/>
                </a:lnTo>
                <a:lnTo>
                  <a:pt x="913" y="34"/>
                </a:lnTo>
                <a:lnTo>
                  <a:pt x="921" y="46"/>
                </a:lnTo>
                <a:lnTo>
                  <a:pt x="925" y="61"/>
                </a:lnTo>
                <a:lnTo>
                  <a:pt x="927" y="75"/>
                </a:lnTo>
                <a:lnTo>
                  <a:pt x="927" y="494"/>
                </a:lnTo>
                <a:lnTo>
                  <a:pt x="927" y="494"/>
                </a:lnTo>
                <a:lnTo>
                  <a:pt x="925" y="508"/>
                </a:lnTo>
                <a:lnTo>
                  <a:pt x="921" y="520"/>
                </a:lnTo>
                <a:lnTo>
                  <a:pt x="917" y="532"/>
                </a:lnTo>
                <a:lnTo>
                  <a:pt x="908" y="543"/>
                </a:lnTo>
                <a:lnTo>
                  <a:pt x="900" y="551"/>
                </a:lnTo>
                <a:lnTo>
                  <a:pt x="890" y="559"/>
                </a:lnTo>
                <a:lnTo>
                  <a:pt x="880" y="565"/>
                </a:lnTo>
                <a:lnTo>
                  <a:pt x="868" y="567"/>
                </a:lnTo>
                <a:lnTo>
                  <a:pt x="1012" y="673"/>
                </a:lnTo>
                <a:lnTo>
                  <a:pt x="1012" y="738"/>
                </a:lnTo>
                <a:lnTo>
                  <a:pt x="0" y="738"/>
                </a:lnTo>
                <a:lnTo>
                  <a:pt x="0" y="673"/>
                </a:lnTo>
                <a:lnTo>
                  <a:pt x="134" y="567"/>
                </a:lnTo>
                <a:lnTo>
                  <a:pt x="134" y="567"/>
                </a:lnTo>
                <a:lnTo>
                  <a:pt x="134" y="567"/>
                </a:lnTo>
                <a:lnTo>
                  <a:pt x="124" y="563"/>
                </a:lnTo>
                <a:lnTo>
                  <a:pt x="112" y="557"/>
                </a:lnTo>
                <a:lnTo>
                  <a:pt x="103" y="549"/>
                </a:lnTo>
                <a:lnTo>
                  <a:pt x="95" y="540"/>
                </a:lnTo>
                <a:lnTo>
                  <a:pt x="89" y="530"/>
                </a:lnTo>
                <a:lnTo>
                  <a:pt x="83" y="518"/>
                </a:lnTo>
                <a:lnTo>
                  <a:pt x="81" y="508"/>
                </a:lnTo>
                <a:lnTo>
                  <a:pt x="79" y="494"/>
                </a:lnTo>
                <a:lnTo>
                  <a:pt x="79" y="75"/>
                </a:lnTo>
                <a:lnTo>
                  <a:pt x="79" y="75"/>
                </a:lnTo>
                <a:lnTo>
                  <a:pt x="81" y="61"/>
                </a:lnTo>
                <a:lnTo>
                  <a:pt x="85" y="46"/>
                </a:lnTo>
                <a:lnTo>
                  <a:pt x="93" y="34"/>
                </a:lnTo>
                <a:lnTo>
                  <a:pt x="101" y="22"/>
                </a:lnTo>
                <a:lnTo>
                  <a:pt x="114" y="14"/>
                </a:lnTo>
                <a:lnTo>
                  <a:pt x="126" y="6"/>
                </a:lnTo>
                <a:lnTo>
                  <a:pt x="140" y="2"/>
                </a:lnTo>
                <a:lnTo>
                  <a:pt x="154" y="0"/>
                </a:lnTo>
                <a:lnTo>
                  <a:pt x="154" y="0"/>
                </a:lnTo>
                <a:close/>
                <a:moveTo>
                  <a:pt x="583" y="152"/>
                </a:moveTo>
                <a:lnTo>
                  <a:pt x="583" y="168"/>
                </a:lnTo>
                <a:lnTo>
                  <a:pt x="583" y="168"/>
                </a:lnTo>
                <a:lnTo>
                  <a:pt x="583" y="185"/>
                </a:lnTo>
                <a:lnTo>
                  <a:pt x="583" y="201"/>
                </a:lnTo>
                <a:lnTo>
                  <a:pt x="583" y="217"/>
                </a:lnTo>
                <a:lnTo>
                  <a:pt x="583" y="233"/>
                </a:lnTo>
                <a:lnTo>
                  <a:pt x="583" y="250"/>
                </a:lnTo>
                <a:lnTo>
                  <a:pt x="602" y="250"/>
                </a:lnTo>
                <a:lnTo>
                  <a:pt x="602" y="233"/>
                </a:lnTo>
                <a:lnTo>
                  <a:pt x="602" y="217"/>
                </a:lnTo>
                <a:lnTo>
                  <a:pt x="602" y="201"/>
                </a:lnTo>
                <a:lnTo>
                  <a:pt x="602" y="185"/>
                </a:lnTo>
                <a:lnTo>
                  <a:pt x="602" y="168"/>
                </a:lnTo>
                <a:lnTo>
                  <a:pt x="602" y="168"/>
                </a:lnTo>
                <a:lnTo>
                  <a:pt x="602" y="152"/>
                </a:lnTo>
                <a:lnTo>
                  <a:pt x="618" y="152"/>
                </a:lnTo>
                <a:lnTo>
                  <a:pt x="634" y="152"/>
                </a:lnTo>
                <a:lnTo>
                  <a:pt x="634" y="168"/>
                </a:lnTo>
                <a:lnTo>
                  <a:pt x="634" y="168"/>
                </a:lnTo>
                <a:lnTo>
                  <a:pt x="634" y="185"/>
                </a:lnTo>
                <a:lnTo>
                  <a:pt x="634" y="201"/>
                </a:lnTo>
                <a:lnTo>
                  <a:pt x="634" y="217"/>
                </a:lnTo>
                <a:lnTo>
                  <a:pt x="634" y="256"/>
                </a:lnTo>
                <a:lnTo>
                  <a:pt x="650" y="256"/>
                </a:lnTo>
                <a:lnTo>
                  <a:pt x="650" y="217"/>
                </a:lnTo>
                <a:lnTo>
                  <a:pt x="650" y="201"/>
                </a:lnTo>
                <a:lnTo>
                  <a:pt x="667" y="201"/>
                </a:lnTo>
                <a:lnTo>
                  <a:pt x="683" y="201"/>
                </a:lnTo>
                <a:lnTo>
                  <a:pt x="683" y="217"/>
                </a:lnTo>
                <a:lnTo>
                  <a:pt x="683" y="233"/>
                </a:lnTo>
                <a:lnTo>
                  <a:pt x="683" y="262"/>
                </a:lnTo>
                <a:lnTo>
                  <a:pt x="699" y="262"/>
                </a:lnTo>
                <a:lnTo>
                  <a:pt x="699" y="233"/>
                </a:lnTo>
                <a:lnTo>
                  <a:pt x="699" y="217"/>
                </a:lnTo>
                <a:lnTo>
                  <a:pt x="715" y="217"/>
                </a:lnTo>
                <a:lnTo>
                  <a:pt x="732" y="217"/>
                </a:lnTo>
                <a:lnTo>
                  <a:pt x="732" y="233"/>
                </a:lnTo>
                <a:lnTo>
                  <a:pt x="732" y="250"/>
                </a:lnTo>
                <a:lnTo>
                  <a:pt x="732" y="274"/>
                </a:lnTo>
                <a:lnTo>
                  <a:pt x="748" y="274"/>
                </a:lnTo>
                <a:lnTo>
                  <a:pt x="748" y="250"/>
                </a:lnTo>
                <a:lnTo>
                  <a:pt x="748" y="233"/>
                </a:lnTo>
                <a:lnTo>
                  <a:pt x="764" y="233"/>
                </a:lnTo>
                <a:lnTo>
                  <a:pt x="764" y="250"/>
                </a:lnTo>
                <a:lnTo>
                  <a:pt x="780" y="250"/>
                </a:lnTo>
                <a:lnTo>
                  <a:pt x="780" y="233"/>
                </a:lnTo>
                <a:lnTo>
                  <a:pt x="764" y="233"/>
                </a:lnTo>
                <a:lnTo>
                  <a:pt x="764" y="217"/>
                </a:lnTo>
                <a:lnTo>
                  <a:pt x="748" y="217"/>
                </a:lnTo>
                <a:lnTo>
                  <a:pt x="732" y="217"/>
                </a:lnTo>
                <a:lnTo>
                  <a:pt x="732" y="201"/>
                </a:lnTo>
                <a:lnTo>
                  <a:pt x="715" y="201"/>
                </a:lnTo>
                <a:lnTo>
                  <a:pt x="699" y="201"/>
                </a:lnTo>
                <a:lnTo>
                  <a:pt x="683" y="201"/>
                </a:lnTo>
                <a:lnTo>
                  <a:pt x="683" y="185"/>
                </a:lnTo>
                <a:lnTo>
                  <a:pt x="667" y="185"/>
                </a:lnTo>
                <a:lnTo>
                  <a:pt x="650" y="185"/>
                </a:lnTo>
                <a:lnTo>
                  <a:pt x="650" y="168"/>
                </a:lnTo>
                <a:lnTo>
                  <a:pt x="650" y="168"/>
                </a:lnTo>
                <a:lnTo>
                  <a:pt x="650" y="152"/>
                </a:lnTo>
                <a:lnTo>
                  <a:pt x="634" y="152"/>
                </a:lnTo>
                <a:lnTo>
                  <a:pt x="634" y="136"/>
                </a:lnTo>
                <a:lnTo>
                  <a:pt x="618" y="136"/>
                </a:lnTo>
                <a:lnTo>
                  <a:pt x="602" y="136"/>
                </a:lnTo>
                <a:lnTo>
                  <a:pt x="602" y="152"/>
                </a:lnTo>
                <a:lnTo>
                  <a:pt x="583" y="152"/>
                </a:lnTo>
                <a:lnTo>
                  <a:pt x="583" y="152"/>
                </a:lnTo>
                <a:close/>
                <a:moveTo>
                  <a:pt x="748" y="435"/>
                </a:moveTo>
                <a:lnTo>
                  <a:pt x="764" y="435"/>
                </a:lnTo>
                <a:lnTo>
                  <a:pt x="764" y="384"/>
                </a:lnTo>
                <a:lnTo>
                  <a:pt x="780" y="384"/>
                </a:lnTo>
                <a:lnTo>
                  <a:pt x="780" y="341"/>
                </a:lnTo>
                <a:lnTo>
                  <a:pt x="797" y="341"/>
                </a:lnTo>
                <a:lnTo>
                  <a:pt x="797" y="250"/>
                </a:lnTo>
                <a:lnTo>
                  <a:pt x="780" y="250"/>
                </a:lnTo>
                <a:lnTo>
                  <a:pt x="780" y="341"/>
                </a:lnTo>
                <a:lnTo>
                  <a:pt x="764" y="341"/>
                </a:lnTo>
                <a:lnTo>
                  <a:pt x="764" y="384"/>
                </a:lnTo>
                <a:lnTo>
                  <a:pt x="748" y="384"/>
                </a:lnTo>
                <a:lnTo>
                  <a:pt x="748" y="435"/>
                </a:lnTo>
                <a:lnTo>
                  <a:pt x="624" y="435"/>
                </a:lnTo>
                <a:lnTo>
                  <a:pt x="624" y="402"/>
                </a:lnTo>
                <a:lnTo>
                  <a:pt x="608" y="402"/>
                </a:lnTo>
                <a:lnTo>
                  <a:pt x="608" y="368"/>
                </a:lnTo>
                <a:lnTo>
                  <a:pt x="591" y="368"/>
                </a:lnTo>
                <a:lnTo>
                  <a:pt x="591" y="333"/>
                </a:lnTo>
                <a:lnTo>
                  <a:pt x="575" y="333"/>
                </a:lnTo>
                <a:lnTo>
                  <a:pt x="575" y="317"/>
                </a:lnTo>
                <a:lnTo>
                  <a:pt x="559" y="317"/>
                </a:lnTo>
                <a:lnTo>
                  <a:pt x="559" y="301"/>
                </a:lnTo>
                <a:lnTo>
                  <a:pt x="543" y="301"/>
                </a:lnTo>
                <a:lnTo>
                  <a:pt x="543" y="264"/>
                </a:lnTo>
                <a:lnTo>
                  <a:pt x="567" y="264"/>
                </a:lnTo>
                <a:lnTo>
                  <a:pt x="567" y="248"/>
                </a:lnTo>
                <a:lnTo>
                  <a:pt x="526" y="248"/>
                </a:lnTo>
                <a:lnTo>
                  <a:pt x="526" y="264"/>
                </a:lnTo>
                <a:lnTo>
                  <a:pt x="526" y="301"/>
                </a:lnTo>
                <a:lnTo>
                  <a:pt x="543" y="301"/>
                </a:lnTo>
                <a:lnTo>
                  <a:pt x="543" y="317"/>
                </a:lnTo>
                <a:lnTo>
                  <a:pt x="559" y="317"/>
                </a:lnTo>
                <a:lnTo>
                  <a:pt x="559" y="333"/>
                </a:lnTo>
                <a:lnTo>
                  <a:pt x="575" y="333"/>
                </a:lnTo>
                <a:lnTo>
                  <a:pt x="575" y="368"/>
                </a:lnTo>
                <a:lnTo>
                  <a:pt x="591" y="368"/>
                </a:lnTo>
                <a:lnTo>
                  <a:pt x="591" y="402"/>
                </a:lnTo>
                <a:lnTo>
                  <a:pt x="608" y="402"/>
                </a:lnTo>
                <a:lnTo>
                  <a:pt x="608" y="435"/>
                </a:lnTo>
                <a:lnTo>
                  <a:pt x="624" y="435"/>
                </a:lnTo>
                <a:lnTo>
                  <a:pt x="624" y="451"/>
                </a:lnTo>
                <a:lnTo>
                  <a:pt x="748" y="451"/>
                </a:lnTo>
                <a:lnTo>
                  <a:pt x="748" y="435"/>
                </a:lnTo>
                <a:lnTo>
                  <a:pt x="748" y="435"/>
                </a:lnTo>
                <a:close/>
                <a:moveTo>
                  <a:pt x="567" y="264"/>
                </a:moveTo>
                <a:lnTo>
                  <a:pt x="567" y="280"/>
                </a:lnTo>
                <a:lnTo>
                  <a:pt x="583" y="280"/>
                </a:lnTo>
                <a:lnTo>
                  <a:pt x="583" y="303"/>
                </a:lnTo>
                <a:lnTo>
                  <a:pt x="602" y="303"/>
                </a:lnTo>
                <a:lnTo>
                  <a:pt x="602" y="250"/>
                </a:lnTo>
                <a:lnTo>
                  <a:pt x="583" y="250"/>
                </a:lnTo>
                <a:lnTo>
                  <a:pt x="583" y="264"/>
                </a:lnTo>
                <a:lnTo>
                  <a:pt x="567" y="264"/>
                </a:lnTo>
                <a:lnTo>
                  <a:pt x="567" y="264"/>
                </a:lnTo>
                <a:close/>
                <a:moveTo>
                  <a:pt x="449" y="620"/>
                </a:moveTo>
                <a:lnTo>
                  <a:pt x="416" y="683"/>
                </a:lnTo>
                <a:lnTo>
                  <a:pt x="593" y="683"/>
                </a:lnTo>
                <a:lnTo>
                  <a:pt x="557" y="620"/>
                </a:lnTo>
                <a:lnTo>
                  <a:pt x="449" y="620"/>
                </a:lnTo>
                <a:lnTo>
                  <a:pt x="449" y="620"/>
                </a:lnTo>
                <a:close/>
                <a:moveTo>
                  <a:pt x="150" y="79"/>
                </a:moveTo>
                <a:lnTo>
                  <a:pt x="150" y="506"/>
                </a:lnTo>
                <a:lnTo>
                  <a:pt x="856" y="506"/>
                </a:lnTo>
                <a:lnTo>
                  <a:pt x="856" y="79"/>
                </a:lnTo>
                <a:lnTo>
                  <a:pt x="150" y="79"/>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zh-CN" sz="1797">
              <a:solidFill>
                <a:srgbClr val="000000"/>
              </a:solidFill>
              <a:latin typeface="Impact" charset="0"/>
              <a:ea typeface="微软雅黑" charset="0"/>
              <a:sym typeface="Impact" charset="0"/>
            </a:endParaRPr>
          </a:p>
        </p:txBody>
      </p:sp>
      <p:sp>
        <p:nvSpPr>
          <p:cNvPr id="37" name="箭头: 虚尾 36">
            <a:extLst>
              <a:ext uri="{FF2B5EF4-FFF2-40B4-BE49-F238E27FC236}">
                <a16:creationId xmlns:a16="http://schemas.microsoft.com/office/drawing/2014/main" id="{60FA80B5-6FFB-4646-A393-808B4F774D29}"/>
              </a:ext>
            </a:extLst>
          </p:cNvPr>
          <p:cNvSpPr/>
          <p:nvPr/>
        </p:nvSpPr>
        <p:spPr>
          <a:xfrm>
            <a:off x="2791020" y="3552027"/>
            <a:ext cx="916007" cy="270674"/>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箭头: 虚尾 37">
            <a:extLst>
              <a:ext uri="{FF2B5EF4-FFF2-40B4-BE49-F238E27FC236}">
                <a16:creationId xmlns:a16="http://schemas.microsoft.com/office/drawing/2014/main" id="{317D6187-4693-4E38-B9FA-40965CB165C9}"/>
              </a:ext>
            </a:extLst>
          </p:cNvPr>
          <p:cNvSpPr/>
          <p:nvPr/>
        </p:nvSpPr>
        <p:spPr>
          <a:xfrm>
            <a:off x="5382312" y="3539238"/>
            <a:ext cx="1021401" cy="283463"/>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箭头: 虚尾 38">
            <a:extLst>
              <a:ext uri="{FF2B5EF4-FFF2-40B4-BE49-F238E27FC236}">
                <a16:creationId xmlns:a16="http://schemas.microsoft.com/office/drawing/2014/main" id="{87A9AC07-F6A1-47FA-AAF7-B8F5471303C7}"/>
              </a:ext>
            </a:extLst>
          </p:cNvPr>
          <p:cNvSpPr/>
          <p:nvPr/>
        </p:nvSpPr>
        <p:spPr>
          <a:xfrm>
            <a:off x="8168160" y="3607371"/>
            <a:ext cx="1003054" cy="215330"/>
          </a:xfrm>
          <a:prstGeom prst="stripedRightArrow">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358D298-F0B0-445D-B800-AA19DD3C34E3}"/>
              </a:ext>
            </a:extLst>
          </p:cNvPr>
          <p:cNvSpPr txBox="1"/>
          <p:nvPr/>
        </p:nvSpPr>
        <p:spPr>
          <a:xfrm>
            <a:off x="8303283" y="5723829"/>
            <a:ext cx="3768013" cy="369332"/>
          </a:xfrm>
          <a:prstGeom prst="rect">
            <a:avLst/>
          </a:prstGeom>
          <a:noFill/>
        </p:spPr>
        <p:txBody>
          <a:bodyPr wrap="square">
            <a:spAutoFit/>
          </a:bodyPr>
          <a:lstStyle/>
          <a:p>
            <a:r>
              <a:rPr lang="en-US" altLang="zh-CN" b="1" i="1">
                <a:latin typeface="Times New Roman" panose="02020603050405020304" pitchFamily="18" charset="0"/>
                <a:cs typeface="Times New Roman" panose="02020603050405020304" pitchFamily="18" charset="0"/>
              </a:rPr>
              <a:t>More information see Sliwka(2007) </a:t>
            </a:r>
            <a:endParaRPr lang="zh-CN" altLang="en-US" b="1"/>
          </a:p>
        </p:txBody>
      </p:sp>
    </p:spTree>
    <p:extLst>
      <p:ext uri="{BB962C8B-B14F-4D97-AF65-F5344CB8AC3E}">
        <p14:creationId xmlns:p14="http://schemas.microsoft.com/office/powerpoint/2010/main" val="359543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84404-8523-4A37-978D-D4E7D9BE93C2}"/>
              </a:ext>
            </a:extLst>
          </p:cNvPr>
          <p:cNvSpPr>
            <a:spLocks noGrp="1"/>
          </p:cNvSpPr>
          <p:nvPr>
            <p:ph type="title"/>
          </p:nvPr>
        </p:nvSpPr>
        <p:spPr/>
        <p:txBody>
          <a:bodyPr/>
          <a:lstStyle/>
          <a:p>
            <a:r>
              <a:rPr lang="en-US" altLang="zh-CN"/>
              <a:t>PART 2: Experiment</a:t>
            </a:r>
            <a:endParaRPr lang="zh-CN" altLang="en-US"/>
          </a:p>
        </p:txBody>
      </p:sp>
      <p:sp>
        <p:nvSpPr>
          <p:cNvPr id="3" name="文本占位符 2">
            <a:extLst>
              <a:ext uri="{FF2B5EF4-FFF2-40B4-BE49-F238E27FC236}">
                <a16:creationId xmlns:a16="http://schemas.microsoft.com/office/drawing/2014/main" id="{32DA2E3B-6297-442B-8126-F2CB29141FA0}"/>
              </a:ext>
            </a:extLst>
          </p:cNvPr>
          <p:cNvSpPr>
            <a:spLocks noGrp="1"/>
          </p:cNvSpPr>
          <p:nvPr>
            <p:ph type="body" idx="1"/>
          </p:nvPr>
        </p:nvSpPr>
        <p:spPr/>
        <p:txBody>
          <a:bodyPr/>
          <a:lstStyle/>
          <a:p>
            <a:pPr marL="800100" lvl="1" indent="-342900">
              <a:buFont typeface="Arial" panose="020B0604020202020204" pitchFamily="34" charset="0"/>
              <a:buChar char="•"/>
            </a:pPr>
            <a:r>
              <a:rPr lang="en-US" altLang="zh-CN" sz="3200" b="1"/>
              <a:t>Design</a:t>
            </a:r>
          </a:p>
          <a:p>
            <a:pPr marL="800100" lvl="1" indent="-342900">
              <a:buFont typeface="Arial" panose="020B0604020202020204" pitchFamily="34" charset="0"/>
              <a:buChar char="•"/>
            </a:pPr>
            <a:r>
              <a:rPr lang="en-US" altLang="zh-CN" sz="3200" b="1"/>
              <a:t>Procedure</a:t>
            </a:r>
          </a:p>
          <a:p>
            <a:pPr marL="800100" lvl="1" indent="-342900">
              <a:buFont typeface="Arial" panose="020B0604020202020204" pitchFamily="34" charset="0"/>
              <a:buChar char="•"/>
            </a:pPr>
            <a:r>
              <a:rPr lang="en-US" altLang="zh-CN" sz="3200" b="1"/>
              <a:t>Addition </a:t>
            </a:r>
          </a:p>
          <a:p>
            <a:pPr marL="800100" lvl="1" indent="-342900">
              <a:buFont typeface="Arial" panose="020B0604020202020204" pitchFamily="34" charset="0"/>
              <a:buChar char="•"/>
            </a:pPr>
            <a:endParaRPr lang="zh-CN" altLang="en-US"/>
          </a:p>
        </p:txBody>
      </p:sp>
    </p:spTree>
    <p:extLst>
      <p:ext uri="{BB962C8B-B14F-4D97-AF65-F5344CB8AC3E}">
        <p14:creationId xmlns:p14="http://schemas.microsoft.com/office/powerpoint/2010/main" val="11107636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1417</TotalTime>
  <Words>1304</Words>
  <Application>Microsoft Office PowerPoint</Application>
  <PresentationFormat>宽屏</PresentationFormat>
  <Paragraphs>265</Paragraphs>
  <Slides>33</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Delivery</vt:lpstr>
      <vt:lpstr>Libre Franklin</vt:lpstr>
      <vt:lpstr>等线</vt:lpstr>
      <vt:lpstr>微软雅黑</vt:lpstr>
      <vt:lpstr>Arial</vt:lpstr>
      <vt:lpstr>Arial Black</vt:lpstr>
      <vt:lpstr>Impact</vt:lpstr>
      <vt:lpstr>Times New Roman</vt:lpstr>
      <vt:lpstr>Office 主题​​</vt:lpstr>
      <vt:lpstr> Can Contracts Signal Social Norms?   Experimental Evidence</vt:lpstr>
      <vt:lpstr>CONTENTS</vt:lpstr>
      <vt:lpstr>PART 1: Introduction</vt:lpstr>
      <vt:lpstr>Introduction · Authors</vt:lpstr>
      <vt:lpstr>Introduction · Authors</vt:lpstr>
      <vt:lpstr>Introduction · Background</vt:lpstr>
      <vt:lpstr>Introduction · Background</vt:lpstr>
      <vt:lpstr>Introduction · Organization</vt:lpstr>
      <vt:lpstr>PART 2: Experiment</vt:lpstr>
      <vt:lpstr>Experiment · Baseline Design </vt:lpstr>
      <vt:lpstr>Experiment · Baseline Design  </vt:lpstr>
      <vt:lpstr>Experiment · Baseline Design  </vt:lpstr>
      <vt:lpstr>Experiment · Baseline Design  </vt:lpstr>
      <vt:lpstr>Experiment · Extended Design  </vt:lpstr>
      <vt:lpstr>Experiment · Procedure</vt:lpstr>
      <vt:lpstr>PART 3: Results &amp; Mechanism</vt:lpstr>
      <vt:lpstr>Results · Efforts Level</vt:lpstr>
      <vt:lpstr>Results · Efforts Level</vt:lpstr>
      <vt:lpstr>Results · Efforts Distribution </vt:lpstr>
      <vt:lpstr>Mechanism · Three Premises</vt:lpstr>
      <vt:lpstr>Mechanism · Agents’ Beliefs</vt:lpstr>
      <vt:lpstr>Mechanism · Agents’ Beliefs</vt:lpstr>
      <vt:lpstr>Mechanism · Agents’ Beliefs</vt:lpstr>
      <vt:lpstr>Mechanism · Three Premises</vt:lpstr>
      <vt:lpstr>Mechanism · Principals’ Contract Choice Behavior</vt:lpstr>
      <vt:lpstr>Mechanism · Principals’ Contract Choice Behavior</vt:lpstr>
      <vt:lpstr>Mechanism · Three Premises</vt:lpstr>
      <vt:lpstr>Mechanism ·  Effects of Explicit Norms Disclosure</vt:lpstr>
      <vt:lpstr>Mechanism ·  Effects of Explicit Norms Disclosure</vt:lpstr>
      <vt:lpstr>Mechanism · Three Premises</vt:lpstr>
      <vt:lpstr>PART 4: Discussion</vt:lpstr>
      <vt:lpstr>Discussion: extention &amp; thoughts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Pay and Multideimensional Sorting: Productivity, Preferences, and Gender</dc:title>
  <dc:creator>凤飞 孙</dc:creator>
  <cp:lastModifiedBy>凤飞 孙</cp:lastModifiedBy>
  <cp:revision>215</cp:revision>
  <dcterms:created xsi:type="dcterms:W3CDTF">2020-11-07T09:37:43Z</dcterms:created>
  <dcterms:modified xsi:type="dcterms:W3CDTF">2021-02-21T03:41:18Z</dcterms:modified>
</cp:coreProperties>
</file>