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357" r:id="rId3"/>
    <p:sldId id="358" r:id="rId4"/>
    <p:sldId id="260" r:id="rId5"/>
    <p:sldId id="258" r:id="rId6"/>
    <p:sldId id="362" r:id="rId7"/>
    <p:sldId id="363" r:id="rId8"/>
    <p:sldId id="364" r:id="rId9"/>
    <p:sldId id="365" r:id="rId10"/>
    <p:sldId id="285" r:id="rId11"/>
    <p:sldId id="367" r:id="rId12"/>
    <p:sldId id="267" r:id="rId13"/>
    <p:sldId id="366" r:id="rId14"/>
    <p:sldId id="368" r:id="rId15"/>
    <p:sldId id="369" r:id="rId16"/>
    <p:sldId id="370" r:id="rId17"/>
    <p:sldId id="371" r:id="rId18"/>
    <p:sldId id="372" r:id="rId19"/>
    <p:sldId id="374" r:id="rId20"/>
    <p:sldId id="375" r:id="rId21"/>
    <p:sldId id="359" r:id="rId22"/>
    <p:sldId id="376" r:id="rId23"/>
    <p:sldId id="361" r:id="rId24"/>
    <p:sldId id="382" r:id="rId25"/>
    <p:sldId id="377" r:id="rId26"/>
    <p:sldId id="383" r:id="rId27"/>
    <p:sldId id="378" r:id="rId28"/>
    <p:sldId id="379" r:id="rId29"/>
    <p:sldId id="380" r:id="rId30"/>
    <p:sldId id="381" r:id="rId31"/>
    <p:sldId id="384" r:id="rId32"/>
    <p:sldId id="385" r:id="rId33"/>
    <p:sldId id="386" r:id="rId34"/>
    <p:sldId id="387" r:id="rId35"/>
    <p:sldId id="388" r:id="rId36"/>
    <p:sldId id="389" r:id="rId37"/>
    <p:sldId id="33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826" autoAdjust="0"/>
  </p:normalViewPr>
  <p:slideViewPr>
    <p:cSldViewPr snapToGrid="0">
      <p:cViewPr varScale="1">
        <p:scale>
          <a:sx n="68" d="100"/>
          <a:sy n="68" d="100"/>
        </p:scale>
        <p:origin x="61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BA43-4355-4949-84BA-71D025D5EB3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070A-71FF-44F5-B9BF-2DB1F597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5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94E08-3E1C-41BB-9818-AACAF7011D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4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Given the instructions, the response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I don't know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for the unsolvable questions was honest and was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coded as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0.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Any other responses were considered dishonest and were coded as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1.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Cheating was the sum of the responses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1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1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Participants in the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study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saw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only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part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NewRomanPS-BoldMT"/>
              </a:rPr>
              <a:t>of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this table. Senders saw the top half,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ourierNewPS-BoldMT"/>
              </a:rPr>
              <a:t>and</a:t>
            </a:r>
            <a:br>
              <a:rPr lang="en-US" altLang="zh-CN" sz="1800" b="1" i="0" dirty="0">
                <a:solidFill>
                  <a:srgbClr val="000000"/>
                </a:solidFill>
                <a:effectLst/>
                <a:latin typeface="CourierNewPS-BoldMT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Respondents saw the bottom half. Numbers represent the projected profit for senders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NewRomanPSMT"/>
              </a:rPr>
              <a:t>and responders (in $10,000~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33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was an act of creating an unfair advantage by participants for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themselves and therefore a form of cheating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9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was an act of creating an unfair advantage by participants for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themselves and therefore a form of cheating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350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was an act of creating an unfair advantage by participants for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themselves and therefore a form of cheating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66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  <a:t>This sequence of procedure limits the ability to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  <a:t>conclude a causal direction because it is possible that self-reported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  <a:t>desire to win and impaired moral awareness were post-hoc justifications for participants' cheating behavior. It is also possible that the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  <a:t>arousal effect of competition may have dissipated by the time it was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2800" b="0" i="0" dirty="0">
                <a:solidFill>
                  <a:srgbClr val="000000"/>
                </a:solidFill>
                <a:effectLst/>
                <a:latin typeface="AdvTTa9c1b374"/>
              </a:rPr>
              <a:t>measured after the task. 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159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44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AdvTTa9c1b374"/>
              </a:rPr>
              <a:t>道德身份的量表：</a:t>
            </a:r>
            <a:endParaRPr lang="en-US" altLang="zh-CN" sz="1800" b="0" i="0" dirty="0">
              <a:solidFill>
                <a:srgbClr val="000000"/>
              </a:solidFill>
              <a:effectLst/>
              <a:latin typeface="AdvTTa9c1b374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The instructions for the measure were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Below are some characteristics that might describe a person: Caring, Compassionate, Fair,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Friendly, Generous, Helpful, Hardworking, Honest, and Kind. The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person with these characteristics could be you or it could be someone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else. For a moment, visualize in your mind the kind of person who has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these characteristics. Imagine how that person would think, feel, and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act. When you have a clear image of what this person would be like,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answer the following questions.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Sample items include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It would make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me feel good to be a person who has these characteristics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and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Being someone who has these characteristics is an important part of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who I am.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54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1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心理学的交集</a:t>
            </a:r>
            <a:endParaRPr lang="en-US" altLang="zh-CN" dirty="0"/>
          </a:p>
          <a:p>
            <a:r>
              <a:rPr lang="zh-CN" altLang="en-US" dirty="0"/>
              <a:t>社会学的量化研究方法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94E08-3E1C-41BB-9818-AACAF7011D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79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12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81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10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85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51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94E08-3E1C-41BB-9818-AACAF7011D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49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Cheating is defined in our study as unethical acts intended to create an unfair advantage for the actor by generating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rewards or valuable outcomes that the actor would not otherwise be entitled to receive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2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2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685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strike="noStrike" dirty="0">
                <a:effectLst/>
              </a:rPr>
              <a:t>查看效果：</a:t>
            </a:r>
            <a:r>
              <a:rPr lang="en-US" altLang="zh-CN" sz="1200" u="none" strike="noStrike" dirty="0">
                <a:effectLst/>
              </a:rPr>
              <a:t>one-way anova</a:t>
            </a:r>
          </a:p>
          <a:p>
            <a:r>
              <a:rPr lang="en-US" altLang="zh-CN" sz="1200" u="none" strike="noStrike" dirty="0">
                <a:effectLst/>
              </a:rPr>
              <a:t>1-7</a:t>
            </a:r>
            <a:r>
              <a:rPr lang="zh-CN" altLang="en-US" sz="1200" u="none" strike="noStrike" dirty="0">
                <a:effectLst/>
              </a:rPr>
              <a:t>分的量表</a:t>
            </a:r>
            <a:endParaRPr lang="en-US" altLang="zh-CN" sz="1200" u="none" strike="noStrike" dirty="0">
              <a:effectLst/>
            </a:endParaRPr>
          </a:p>
          <a:p>
            <a:r>
              <a:rPr lang="zh-CN" altLang="en-US" sz="1200" u="none" strike="noStrike" dirty="0">
                <a:effectLst/>
              </a:rPr>
              <a:t>最后一列还有两个测量维度 两个都是取平均值</a:t>
            </a:r>
            <a:endParaRPr lang="en-US" altLang="zh-CN" sz="1200" u="none" strike="noStrike" dirty="0">
              <a:effectLst/>
            </a:endParaRPr>
          </a:p>
          <a:p>
            <a:r>
              <a:rPr lang="en-US" altLang="zh-CN" sz="1200" u="none" strike="noStrike" dirty="0">
                <a:effectLst/>
              </a:rPr>
              <a:t>3. This situation deals with a moral or ethical issue  4. This task has nothing to do with ethics and morals</a:t>
            </a:r>
          </a:p>
          <a:p>
            <a:r>
              <a:rPr lang="en-US" altLang="zh-CN" sz="1200" u="none" strike="noStrike" dirty="0">
                <a:effectLst/>
              </a:rPr>
              <a:t>win-lose proportion; rewards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8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4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Given the instructions, the response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I don't know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for the unsolvable questions was honest and was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coded as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0.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Any other responses were considered dishonest and were coded as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“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1.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”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dvOT8608a8d1+20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TTa9c1b374"/>
              </a:rPr>
              <a:t>Cheating was the sum of the responses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6070A-71FF-44F5-B9BF-2DB1F5973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3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5EE0E-AA70-4D18-82EB-08DEAE019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65E875-3242-4CE6-8FE7-F914E6483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9AAC94-5D3E-4BC4-8613-25CEF6E6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33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334F9FE-9CEF-4161-9F54-133132653B26}"/>
              </a:ext>
            </a:extLst>
          </p:cNvPr>
          <p:cNvSpPr/>
          <p:nvPr userDrawn="1"/>
        </p:nvSpPr>
        <p:spPr>
          <a:xfrm>
            <a:off x="-1" y="18255"/>
            <a:ext cx="12192000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8BA06C-0A3B-4840-A2D9-6AEBFA73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0ED66-F25A-496D-9049-076E83F6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0449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b="1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E19EB-F9DE-4276-BD3D-4AD48C5F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AEB9EC-DBAB-452D-8AEA-2AFF0B032B2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2022/5/4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1A91A-3545-4920-A3EE-5D94D6A1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7BC30F-07C5-42DE-BAD4-F6C07F97A8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4" t="14426" b="13696"/>
          <a:stretch>
            <a:fillRect/>
          </a:stretch>
        </p:blipFill>
        <p:spPr>
          <a:xfrm>
            <a:off x="8998857" y="253710"/>
            <a:ext cx="2979302" cy="6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60BB-E527-4FA9-8505-AF52AD16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54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AE4BA-75C7-4676-A670-D88AF433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10515600" cy="26253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37CA3-77D5-4B7A-9AD7-9F779F8C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4FA6D5-F0C9-410C-BF52-D3EF5E411F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2022/5/4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9D739-B174-40BF-854D-750EDFF5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89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EDFA84-D718-457E-8D11-CBEDB9ED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A1303-32B0-4992-BF9A-FF41530A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3118-7A3A-4F12-912A-AE0134FB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76199" y="6476999"/>
            <a:ext cx="365759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0CE-5425-4E5D-85F4-A48EB5648F07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C48B-E42D-423B-A67B-5DEB200B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95801" y="6492872"/>
            <a:ext cx="32657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376FD-1F78-46C0-B366-0114C88E4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2400" y="6492872"/>
            <a:ext cx="4419599" cy="3651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4B1337-ADCB-4AF3-BA7F-B7825C034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4" t="14426" b="13696"/>
          <a:stretch>
            <a:fillRect/>
          </a:stretch>
        </p:blipFill>
        <p:spPr>
          <a:xfrm>
            <a:off x="8998857" y="253710"/>
            <a:ext cx="2979302" cy="6978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89034F-E40B-4A29-A776-41080CE4ABB1}"/>
              </a:ext>
            </a:extLst>
          </p:cNvPr>
          <p:cNvSpPr/>
          <p:nvPr userDrawn="1"/>
        </p:nvSpPr>
        <p:spPr>
          <a:xfrm>
            <a:off x="-1" y="6476997"/>
            <a:ext cx="4528457" cy="3810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Sun </a:t>
            </a:r>
            <a:r>
              <a:rPr lang="en-US" altLang="zh-CN" dirty="0" err="1"/>
              <a:t>Fengfei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679469-C881-4ED3-82FE-5C37CC001F66}"/>
              </a:ext>
            </a:extLst>
          </p:cNvPr>
          <p:cNvSpPr/>
          <p:nvPr userDrawn="1"/>
        </p:nvSpPr>
        <p:spPr>
          <a:xfrm>
            <a:off x="4528457" y="6476998"/>
            <a:ext cx="323305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61F1545-7AAD-49B8-8925-9F4FE8365FC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584C9-0651-47F4-9D82-0EACB25E6675}"/>
              </a:ext>
            </a:extLst>
          </p:cNvPr>
          <p:cNvSpPr txBox="1"/>
          <p:nvPr userDrawn="1"/>
        </p:nvSpPr>
        <p:spPr>
          <a:xfrm>
            <a:off x="7761515" y="6476997"/>
            <a:ext cx="443048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2022/5/4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25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E0B2A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hyperlink" Target="https://www.mturk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749597813000915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harton.upenn.edu/wp-content/uploads/2014/06/JASP-Conflict-Frames-and-Deception_1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hyperlink" Target="https://iwi.uibk.ac.at/Team/Innsbruck_Mediation_Moderation/Hayesprocess.pdf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wi.uibk.ac.at/Team/Innsbruck_Mediation_Moderation/Hayesproces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er.elsevier.com/reader/sd/pii/S0749597814000600?token=345C34E0018D5A88F35336D056B6A26169E2E5B6EA011FE050636E1D1664D7E194A8F0F37F955AEFEDE580E672DB46EE&amp;originRegion=us-east-1&amp;originCreation=2021100915182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.elsevier.com/reader/sd/pii/S0749597804000925?token=390180AB55C53B8EC19CE48D8B602B4CE197948663F8ED405F86AF04EA0D2F220FE63DEFAE3582CCE4C222318BBF02BC&amp;originRegion=us-east-1&amp;originCreation=2021100908594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sycnet.apa.org/record/1991-97723-00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538B06-0B27-486A-81F6-5B8BEA647D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894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399F747-EBEA-4CD8-BEFC-E563D56A3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4" y="998674"/>
            <a:ext cx="10030691" cy="2743345"/>
          </a:xfrm>
        </p:spPr>
        <p:txBody>
          <a:bodyPr>
            <a:noAutofit/>
          </a:bodyPr>
          <a:lstStyle/>
          <a:p>
            <a:r>
              <a:rPr lang="zh-CN" altLang="en-US" sz="8000" dirty="0">
                <a:solidFill>
                  <a:schemeClr val="tx1"/>
                </a:solidFill>
              </a:rPr>
              <a:t>高考历史大题</a:t>
            </a:r>
            <a:br>
              <a:rPr lang="en-US" altLang="zh-CN" sz="8000" dirty="0">
                <a:solidFill>
                  <a:schemeClr val="tx1"/>
                </a:solidFill>
              </a:rPr>
            </a:br>
            <a:endParaRPr lang="zh-CN" altLang="en-US" sz="8000" dirty="0">
              <a:solidFill>
                <a:schemeClr val="tx1"/>
              </a:solidFill>
            </a:endParaRP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231D38C0-5E7F-4FA7-9709-2781BC00A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84931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</a:rPr>
              <a:t>史论结合题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6879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84404-8523-4A37-978D-D4E7D9BE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2: Empirical Study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A2E3B-6297-442B-8126-F2CB29141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Experiments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Field Study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3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Overview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0B26AE-6555-43CE-8D0C-2C6DB4B79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68379"/>
              </p:ext>
            </p:extLst>
          </p:nvPr>
        </p:nvGraphicFramePr>
        <p:xfrm>
          <a:off x="230368" y="1825625"/>
          <a:ext cx="11593037" cy="374052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652227">
                  <a:extLst>
                    <a:ext uri="{9D8B030D-6E8A-4147-A177-3AD203B41FA5}">
                      <a16:colId xmlns:a16="http://schemas.microsoft.com/office/drawing/2014/main" val="2365039294"/>
                    </a:ext>
                  </a:extLst>
                </a:gridCol>
                <a:gridCol w="1168842">
                  <a:extLst>
                    <a:ext uri="{9D8B030D-6E8A-4147-A177-3AD203B41FA5}">
                      <a16:colId xmlns:a16="http://schemas.microsoft.com/office/drawing/2014/main" val="1706379476"/>
                    </a:ext>
                  </a:extLst>
                </a:gridCol>
                <a:gridCol w="1630017">
                  <a:extLst>
                    <a:ext uri="{9D8B030D-6E8A-4147-A177-3AD203B41FA5}">
                      <a16:colId xmlns:a16="http://schemas.microsoft.com/office/drawing/2014/main" val="601239534"/>
                    </a:ext>
                  </a:extLst>
                </a:gridCol>
                <a:gridCol w="1208662">
                  <a:extLst>
                    <a:ext uri="{9D8B030D-6E8A-4147-A177-3AD203B41FA5}">
                      <a16:colId xmlns:a16="http://schemas.microsoft.com/office/drawing/2014/main" val="1929093441"/>
                    </a:ext>
                  </a:extLst>
                </a:gridCol>
                <a:gridCol w="550436">
                  <a:extLst>
                    <a:ext uri="{9D8B030D-6E8A-4147-A177-3AD203B41FA5}">
                      <a16:colId xmlns:a16="http://schemas.microsoft.com/office/drawing/2014/main" val="3793835514"/>
                    </a:ext>
                  </a:extLst>
                </a:gridCol>
                <a:gridCol w="984297">
                  <a:extLst>
                    <a:ext uri="{9D8B030D-6E8A-4147-A177-3AD203B41FA5}">
                      <a16:colId xmlns:a16="http://schemas.microsoft.com/office/drawing/2014/main" val="3815675163"/>
                    </a:ext>
                  </a:extLst>
                </a:gridCol>
                <a:gridCol w="1566139">
                  <a:extLst>
                    <a:ext uri="{9D8B030D-6E8A-4147-A177-3AD203B41FA5}">
                      <a16:colId xmlns:a16="http://schemas.microsoft.com/office/drawing/2014/main" val="271939775"/>
                    </a:ext>
                  </a:extLst>
                </a:gridCol>
                <a:gridCol w="1200720">
                  <a:extLst>
                    <a:ext uri="{9D8B030D-6E8A-4147-A177-3AD203B41FA5}">
                      <a16:colId xmlns:a16="http://schemas.microsoft.com/office/drawing/2014/main" val="1760015040"/>
                    </a:ext>
                  </a:extLst>
                </a:gridCol>
                <a:gridCol w="1409989">
                  <a:extLst>
                    <a:ext uri="{9D8B030D-6E8A-4147-A177-3AD203B41FA5}">
                      <a16:colId xmlns:a16="http://schemas.microsoft.com/office/drawing/2014/main" val="807540494"/>
                    </a:ext>
                  </a:extLst>
                </a:gridCol>
                <a:gridCol w="1221708">
                  <a:extLst>
                    <a:ext uri="{9D8B030D-6E8A-4147-A177-3AD203B41FA5}">
                      <a16:colId xmlns:a16="http://schemas.microsoft.com/office/drawing/2014/main" val="997881248"/>
                    </a:ext>
                  </a:extLst>
                </a:gridCol>
              </a:tblGrid>
              <a:tr h="3840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purpose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subjects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measure of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measure of cheating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desire to win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moral awareness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505705"/>
                  </a:ext>
                </a:extLst>
              </a:tr>
              <a:tr h="13262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Study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whether competition affects cheating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hlinkClick r:id="rId3" action="ppaction://hlinksldjump"/>
                        </a:rPr>
                        <a:t>Mechanical Turk</a:t>
                      </a:r>
                      <a:r>
                        <a:rPr lang="en-US" sz="1200" u="none" strike="noStrike" dirty="0">
                          <a:effectLst/>
                        </a:rPr>
                        <a:t>(online)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mostly educated working adults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low-high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10/30 *1 v.s. 3/30*4  manipulation check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hlinkClick r:id="rId4" action="ppaction://hlinksldjump"/>
                        </a:rPr>
                        <a:t>sum of response for unsolvable questions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78881086"/>
                  </a:ext>
                </a:extLst>
              </a:tr>
              <a:tr h="20301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Study 2A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how competition affects cheating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Mechanical Turk(online)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mostly educated working adults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low-high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30/60*.5 v.s. 3/60*5 manipulation check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5" action="ppaction://hlinksldjump"/>
                        </a:rPr>
                        <a:t>Gap between the actual and stated 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1. I will do whatever it takes to win this competition. 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2. I will do whatever it takes to get the rewards from this assignment.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1. There are very important ethical aspects of this assignment 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2. This task clearly does not involve ethics or moral issues and 3,4  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sz="1200" u="none" strike="noStrike" dirty="0">
                          <a:effectLst/>
                          <a:hlinkClick r:id="rId6" action="ppaction://hlinksldjump"/>
                        </a:rPr>
                        <a:t>empirical ana</a:t>
                      </a:r>
                      <a:r>
                        <a:rPr lang="en-US" altLang="zh-CN" sz="1200" u="none" strike="noStrike" dirty="0">
                          <a:effectLst/>
                          <a:hlinkClick r:id="rId6" action="ppaction://hlinksldjump"/>
                        </a:rPr>
                        <a:t>lysis</a:t>
                      </a:r>
                      <a:endParaRPr lang="en-US" altLang="zh-CN" sz="1200" u="none" strike="noStrike" dirty="0">
                        <a:effectLst/>
                      </a:endParaRPr>
                    </a:p>
                    <a:p>
                      <a:pPr marL="0" indent="0" algn="l" fontAlgn="ctr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073" marR="4073" marT="4073" marB="0" anchor="ctr"/>
                </a:tc>
                <a:extLst>
                  <a:ext uri="{0D108BD9-81ED-4DB2-BD59-A6C34878D82A}">
                    <a16:rowId xmlns:a16="http://schemas.microsoft.com/office/drawing/2014/main" val="286385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10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7717CD-F55B-406E-BFED-2485A19F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" y="2410400"/>
            <a:ext cx="12030882" cy="37180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E80739-6ECD-4659-A340-05B93B2489A2}"/>
              </a:ext>
            </a:extLst>
          </p:cNvPr>
          <p:cNvSpPr txBox="1"/>
          <p:nvPr/>
        </p:nvSpPr>
        <p:spPr>
          <a:xfrm>
            <a:off x="241891" y="1456293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hlinkClick r:id="rId4"/>
              </a:rPr>
              <a:t>Mechanical Turk</a:t>
            </a:r>
            <a:endParaRPr lang="zh-CN" altLang="en-US" sz="32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FEE2A0-8667-4937-A869-A6F30BCF8134}"/>
              </a:ext>
            </a:extLst>
          </p:cNvPr>
          <p:cNvSpPr txBox="1"/>
          <p:nvPr/>
        </p:nvSpPr>
        <p:spPr>
          <a:xfrm>
            <a:off x="11227242" y="5567086"/>
            <a:ext cx="7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5" action="ppaction://hlinksldjump"/>
              </a:rPr>
              <a:t>back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339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A8EE3D-67E5-4D47-8295-F9F34023F682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Measure of cheating </a:t>
            </a:r>
          </a:p>
          <a:p>
            <a:pPr lvl="1"/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64D03B-FD58-41A4-A181-A68BFB1D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19" y="2183756"/>
            <a:ext cx="5345286" cy="1810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20EF54-54E1-42E6-9817-BCBE54B37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71" y="3993759"/>
            <a:ext cx="5439534" cy="21910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E8B7EEC-B729-4F31-B8F5-9D42BC9231E6}"/>
              </a:ext>
            </a:extLst>
          </p:cNvPr>
          <p:cNvSpPr txBox="1"/>
          <p:nvPr/>
        </p:nvSpPr>
        <p:spPr>
          <a:xfrm>
            <a:off x="6390286" y="2191281"/>
            <a:ext cx="58017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one out of 5 questions was unsolvable with nonsense words and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what is the capitol of Kazhindstan?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l-GR" altLang="zh-CN" sz="2000" dirty="0"/>
              <a:t> (3X – 5]φ = 13; X =?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6D078B-35D0-49C0-B745-AAE10DBD1A37}"/>
              </a:ext>
            </a:extLst>
          </p:cNvPr>
          <p:cNvSpPr txBox="1"/>
          <p:nvPr/>
        </p:nvSpPr>
        <p:spPr>
          <a:xfrm>
            <a:off x="7257000" y="5089287"/>
            <a:ext cx="4678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specific instructions see:</a:t>
            </a:r>
          </a:p>
          <a:p>
            <a:r>
              <a:rPr lang="en-US" altLang="zh-CN" sz="1600" dirty="0">
                <a:hlinkClick r:id="rId5"/>
              </a:rPr>
              <a:t>The role of moral knowledge in everyday immorality: What does it matter if I know what is right? 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22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A8EE3D-67E5-4D47-8295-F9F34023F682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Measure of cheating: prisoner’ s dilemma </a:t>
            </a:r>
          </a:p>
          <a:p>
            <a:pPr lvl="1"/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51F90A-8E58-404D-95E9-38931049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86" y="2509703"/>
            <a:ext cx="5706271" cy="28769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ECC2FE-495D-4390-9473-94ACF079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82" y="2445300"/>
            <a:ext cx="562053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5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A8EE3D-67E5-4D47-8295-F9F34023F682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Measure of cheating: prisoner’ s dilemma </a:t>
            </a:r>
          </a:p>
          <a:p>
            <a:pPr marL="0" indent="0">
              <a:buNone/>
            </a:pPr>
            <a:r>
              <a:rPr lang="en-US" altLang="zh-CN" sz="2800" b="1" dirty="0"/>
              <a:t> </a:t>
            </a:r>
          </a:p>
          <a:p>
            <a:pPr lvl="1"/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3F3FD1-337A-4D50-B075-04CB092B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35" y="2107932"/>
            <a:ext cx="7626746" cy="30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3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A8EE3D-67E5-4D47-8295-F9F34023F682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Measure of cheating: prisoner’ s dilemma </a:t>
            </a:r>
          </a:p>
          <a:p>
            <a:pPr marL="0" indent="0">
              <a:buNone/>
            </a:pPr>
            <a:r>
              <a:rPr lang="en-US" altLang="zh-CN" sz="2800" b="1" dirty="0"/>
              <a:t> </a:t>
            </a:r>
          </a:p>
          <a:p>
            <a:pPr lvl="1"/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6D078B-35D0-49C0-B745-AAE10DBD1A37}"/>
              </a:ext>
            </a:extLst>
          </p:cNvPr>
          <p:cNvSpPr txBox="1"/>
          <p:nvPr/>
        </p:nvSpPr>
        <p:spPr>
          <a:xfrm>
            <a:off x="7257000" y="5074356"/>
            <a:ext cx="467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specific instructions see:</a:t>
            </a:r>
          </a:p>
          <a:p>
            <a:r>
              <a:rPr lang="en-US" altLang="zh-CN" sz="1600" dirty="0">
                <a:hlinkClick r:id="rId3"/>
              </a:rPr>
              <a:t>Conflict Frames and the Use of Deception: Are Competitive Negotiators Less Ethical?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7812CF-EC04-4091-ADF6-F966BC82CC89}"/>
              </a:ext>
            </a:extLst>
          </p:cNvPr>
          <p:cNvSpPr txBox="1"/>
          <p:nvPr/>
        </p:nvSpPr>
        <p:spPr>
          <a:xfrm>
            <a:off x="11476383" y="6037350"/>
            <a:ext cx="7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4" action="ppaction://hlinksldjump"/>
              </a:rPr>
              <a:t>back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427BE5-5612-495A-AD48-507E96D50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341" y="2040556"/>
            <a:ext cx="7547373" cy="304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4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A8EE3D-67E5-4D47-8295-F9F34023F682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b="1" dirty="0"/>
              <a:t> Cheating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the difference between the actual and stated number of tours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 the number sender would </a:t>
            </a:r>
            <a:r>
              <a:rPr lang="en-US" altLang="zh-CN" b="1" dirty="0"/>
              <a:t>actually</a:t>
            </a:r>
            <a:r>
              <a:rPr lang="en-US" altLang="zh-CN" dirty="0"/>
              <a:t> run the following season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 the number sender would </a:t>
            </a:r>
            <a:r>
              <a:rPr lang="en-US" altLang="zh-CN" b="1" dirty="0"/>
              <a:t>report</a:t>
            </a:r>
            <a:r>
              <a:rPr lang="en-US" altLang="zh-CN" dirty="0"/>
              <a:t> to the receiver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Note: the receiver would be only informed of the</a:t>
            </a:r>
            <a:r>
              <a:rPr lang="en-US" altLang="zh-CN" b="1" dirty="0"/>
              <a:t> indicated </a:t>
            </a:r>
            <a:r>
              <a:rPr lang="en-US" altLang="zh-CN" dirty="0"/>
              <a:t>information</a:t>
            </a:r>
          </a:p>
          <a:p>
            <a:pPr lvl="1"/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7812CF-EC04-4091-ADF6-F966BC82CC89}"/>
              </a:ext>
            </a:extLst>
          </p:cNvPr>
          <p:cNvSpPr txBox="1"/>
          <p:nvPr/>
        </p:nvSpPr>
        <p:spPr>
          <a:xfrm>
            <a:off x="11476383" y="6037350"/>
            <a:ext cx="7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3" action="ppaction://hlinksldjump"/>
              </a:rPr>
              <a:t>back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903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2A</a:t>
            </a:r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78C492A-D787-4A05-844E-461AC40455FA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b="1" dirty="0"/>
              <a:t> Mediating effects: theoretical framework</a:t>
            </a:r>
          </a:p>
          <a:p>
            <a:pPr lvl="1">
              <a:lnSpc>
                <a:spcPct val="125000"/>
              </a:lnSpc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Estimation of the direct and indirect effects in such a model requires </a:t>
            </a:r>
            <a:r>
              <a:rPr lang="en-US" altLang="zh-CN" sz="2400" b="0" i="1" dirty="0">
                <a:solidFill>
                  <a:srgbClr val="000000"/>
                </a:solidFill>
                <a:effectLst/>
              </a:rPr>
              <a:t>k 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models of </a:t>
            </a:r>
            <a:r>
              <a:rPr lang="en-US" altLang="zh-CN" sz="2400" b="0" i="1" dirty="0">
                <a:solidFill>
                  <a:srgbClr val="000000"/>
                </a:solidFill>
                <a:effectLst/>
              </a:rPr>
              <a:t>M 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from </a:t>
            </a:r>
            <a:r>
              <a:rPr lang="en-US" altLang="zh-CN" sz="2400" b="0" i="1" dirty="0">
                <a:solidFill>
                  <a:srgbClr val="000000"/>
                </a:solidFill>
                <a:effectLst/>
              </a:rPr>
              <a:t>X</a:t>
            </a:r>
          </a:p>
          <a:p>
            <a:pPr lvl="1">
              <a:lnSpc>
                <a:spcPct val="125000"/>
              </a:lnSpc>
            </a:pPr>
            <a:endParaRPr lang="en-US" altLang="zh-CN" i="1" dirty="0">
              <a:solidFill>
                <a:srgbClr val="000000"/>
              </a:solidFill>
              <a:latin typeface="Times-Italic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b="0" dirty="0">
                <a:solidFill>
                  <a:srgbClr val="000000"/>
                </a:solidFill>
                <a:effectLst/>
              </a:rPr>
              <a:t>a single model of Y which includes all k M mediators plus X as predictors</a:t>
            </a:r>
          </a:p>
          <a:p>
            <a:pPr lvl="1">
              <a:lnSpc>
                <a:spcPct val="125000"/>
              </a:lnSpc>
            </a:pPr>
            <a:endParaRPr lang="en-US" altLang="zh-CN" sz="2400" b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5000"/>
              </a:lnSpc>
            </a:pPr>
            <a:endParaRPr lang="en-US" altLang="zh-CN" i="1" dirty="0">
              <a:solidFill>
                <a:srgbClr val="000000"/>
              </a:solidFill>
              <a:latin typeface="Times-Italic"/>
            </a:endParaRPr>
          </a:p>
          <a:p>
            <a:pPr lvl="1">
              <a:lnSpc>
                <a:spcPct val="125000"/>
              </a:lnSpc>
            </a:pPr>
            <a:r>
              <a:rPr lang="en-US" altLang="zh-CN" sz="2400" b="0" dirty="0">
                <a:solidFill>
                  <a:srgbClr val="000000"/>
                </a:solidFill>
                <a:effectLst/>
              </a:rPr>
              <a:t>Direct effects v.s. </a:t>
            </a:r>
            <a:r>
              <a:rPr lang="en-US" altLang="zh-CN" dirty="0">
                <a:solidFill>
                  <a:srgbClr val="000000"/>
                </a:solidFill>
              </a:rPr>
              <a:t>indirect effects</a:t>
            </a:r>
            <a:endParaRPr lang="en-US" altLang="zh-CN" sz="2400" b="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25000"/>
              </a:lnSpc>
            </a:pPr>
            <a:endParaRPr lang="en-US" altLang="zh-CN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49C75E6-B722-4609-83CD-ACB24BE5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50" y="3101686"/>
            <a:ext cx="3648895" cy="68923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65AB172-96DC-4EBA-9468-482DD41F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709" y="4232389"/>
            <a:ext cx="4146576" cy="97869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B5A1CC2-42C0-4BC8-A151-862AB747E246}"/>
              </a:ext>
            </a:extLst>
          </p:cNvPr>
          <p:cNvSpPr txBox="1"/>
          <p:nvPr/>
        </p:nvSpPr>
        <p:spPr>
          <a:xfrm>
            <a:off x="7257000" y="5074356"/>
            <a:ext cx="4782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technical details see:</a:t>
            </a:r>
          </a:p>
          <a:p>
            <a:r>
              <a:rPr lang="en-US" altLang="zh-CN" sz="1600" dirty="0">
                <a:hlinkClick r:id="rId5"/>
              </a:rPr>
              <a:t>PROCESS: A Versatile Computational Tool for Observed Variable</a:t>
            </a:r>
          </a:p>
          <a:p>
            <a:r>
              <a:rPr lang="en-US" altLang="zh-CN" sz="1600" dirty="0">
                <a:hlinkClick r:id="rId5"/>
              </a:rPr>
              <a:t>Mediation, Moderation, and Conditional Process Modeling. 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7C8F03-1763-48CA-AB35-84FDD0948586}"/>
              </a:ext>
            </a:extLst>
          </p:cNvPr>
          <p:cNvSpPr txBox="1"/>
          <p:nvPr/>
        </p:nvSpPr>
        <p:spPr>
          <a:xfrm>
            <a:off x="11476383" y="6120796"/>
            <a:ext cx="7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6" action="ppaction://hlinksldjump"/>
              </a:rPr>
              <a:t>back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814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2A</a:t>
            </a:r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78C492A-D787-4A05-844E-461AC40455FA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b="1" dirty="0"/>
              <a:t>Mediating effects: empirical verification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Competition </a:t>
            </a:r>
            <a:r>
              <a:rPr lang="en-US" altLang="zh-CN" b="1" dirty="0"/>
              <a:t>impaired moral awareness</a:t>
            </a:r>
            <a:r>
              <a:rPr lang="en-US" altLang="zh-CN" dirty="0"/>
              <a:t>, which explained why people cheated. 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In contrast, the desire to win did not mediate these effects.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Possibility of serial mediation?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BA9DD0-499E-4F08-9117-CB95A852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17" y="4492364"/>
            <a:ext cx="5184517" cy="15449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46AB60-62F2-4BC6-A423-DAA0660D8E2C}"/>
              </a:ext>
            </a:extLst>
          </p:cNvPr>
          <p:cNvSpPr txBox="1"/>
          <p:nvPr/>
        </p:nvSpPr>
        <p:spPr>
          <a:xfrm>
            <a:off x="7676100" y="4990910"/>
            <a:ext cx="4782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technical details see:</a:t>
            </a:r>
          </a:p>
          <a:p>
            <a:r>
              <a:rPr lang="en-US" altLang="zh-CN" sz="1600" dirty="0">
                <a:hlinkClick r:id="rId4"/>
              </a:rPr>
              <a:t>PROCESS: A Versatile Computational Tool for Observed Variable</a:t>
            </a:r>
          </a:p>
          <a:p>
            <a:r>
              <a:rPr lang="en-US" altLang="zh-CN" sz="1600" dirty="0">
                <a:hlinkClick r:id="rId4"/>
              </a:rPr>
              <a:t>Mediation, Moderation, and Conditional Process Modeling.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335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77D7-E501-46AF-8162-C225315A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F187A-6F1D-45EA-AE21-BAF7FAFE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2079172"/>
            <a:ext cx="10526486" cy="43590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评分标准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作答思路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拿分技巧</a:t>
            </a:r>
          </a:p>
        </p:txBody>
      </p:sp>
    </p:spTree>
    <p:extLst>
      <p:ext uri="{BB962C8B-B14F-4D97-AF65-F5344CB8AC3E}">
        <p14:creationId xmlns:p14="http://schemas.microsoft.com/office/powerpoint/2010/main" val="3643207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2A</a:t>
            </a:r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78C492A-D787-4A05-844E-461AC40455FA}"/>
              </a:ext>
            </a:extLst>
          </p:cNvPr>
          <p:cNvSpPr txBox="1">
            <a:spLocks/>
          </p:cNvSpPr>
          <p:nvPr/>
        </p:nvSpPr>
        <p:spPr>
          <a:xfrm>
            <a:off x="838198" y="1560449"/>
            <a:ext cx="11097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b="1" dirty="0"/>
              <a:t>Possibility of effects of procedure sequence?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Measure the mediating variable </a:t>
            </a:r>
            <a:r>
              <a:rPr lang="en-US" altLang="zh-CN" b="1" dirty="0"/>
              <a:t>before</a:t>
            </a:r>
            <a:r>
              <a:rPr lang="en-US" altLang="zh-CN" dirty="0"/>
              <a:t> providing the opportunity to cheat. 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altLang="zh-CN" dirty="0"/>
              <a:t>   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29537C-16F8-4E1E-9D84-9F99AEFE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68921"/>
              </p:ext>
            </p:extLst>
          </p:nvPr>
        </p:nvGraphicFramePr>
        <p:xfrm>
          <a:off x="224176" y="2853058"/>
          <a:ext cx="11743646" cy="305872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29968">
                  <a:extLst>
                    <a:ext uri="{9D8B030D-6E8A-4147-A177-3AD203B41FA5}">
                      <a16:colId xmlns:a16="http://schemas.microsoft.com/office/drawing/2014/main" val="2327628244"/>
                    </a:ext>
                  </a:extLst>
                </a:gridCol>
                <a:gridCol w="1560630">
                  <a:extLst>
                    <a:ext uri="{9D8B030D-6E8A-4147-A177-3AD203B41FA5}">
                      <a16:colId xmlns:a16="http://schemas.microsoft.com/office/drawing/2014/main" val="4088909448"/>
                    </a:ext>
                  </a:extLst>
                </a:gridCol>
                <a:gridCol w="1300899">
                  <a:extLst>
                    <a:ext uri="{9D8B030D-6E8A-4147-A177-3AD203B41FA5}">
                      <a16:colId xmlns:a16="http://schemas.microsoft.com/office/drawing/2014/main" val="2895335021"/>
                    </a:ext>
                  </a:extLst>
                </a:gridCol>
                <a:gridCol w="1583703">
                  <a:extLst>
                    <a:ext uri="{9D8B030D-6E8A-4147-A177-3AD203B41FA5}">
                      <a16:colId xmlns:a16="http://schemas.microsoft.com/office/drawing/2014/main" val="943256622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363154436"/>
                    </a:ext>
                  </a:extLst>
                </a:gridCol>
                <a:gridCol w="836559">
                  <a:extLst>
                    <a:ext uri="{9D8B030D-6E8A-4147-A177-3AD203B41FA5}">
                      <a16:colId xmlns:a16="http://schemas.microsoft.com/office/drawing/2014/main" val="3144408027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115673563"/>
                    </a:ext>
                  </a:extLst>
                </a:gridCol>
                <a:gridCol w="1300899">
                  <a:extLst>
                    <a:ext uri="{9D8B030D-6E8A-4147-A177-3AD203B41FA5}">
                      <a16:colId xmlns:a16="http://schemas.microsoft.com/office/drawing/2014/main" val="2280301384"/>
                    </a:ext>
                  </a:extLst>
                </a:gridCol>
                <a:gridCol w="1517716">
                  <a:extLst>
                    <a:ext uri="{9D8B030D-6E8A-4147-A177-3AD203B41FA5}">
                      <a16:colId xmlns:a16="http://schemas.microsoft.com/office/drawing/2014/main" val="2667903059"/>
                    </a:ext>
                  </a:extLst>
                </a:gridCol>
                <a:gridCol w="1300899">
                  <a:extLst>
                    <a:ext uri="{9D8B030D-6E8A-4147-A177-3AD203B41FA5}">
                      <a16:colId xmlns:a16="http://schemas.microsoft.com/office/drawing/2014/main" val="3226192244"/>
                    </a:ext>
                  </a:extLst>
                </a:gridCol>
              </a:tblGrid>
              <a:tr h="2579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purpose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subjects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measure of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measure of cheating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desire to win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moral awareness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22901"/>
                  </a:ext>
                </a:extLst>
              </a:tr>
              <a:tr h="1444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Study 2A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how competition affects cheating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Mechanical Turk(online) ,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mostly educated working adults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208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low-high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30/60*.5 v.s. 3/60*5 </a:t>
                      </a:r>
                    </a:p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manipulation check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gap between the actual and stated 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1~7 scale items 1. I will do whatever it takes to win this competition. 2. I will do whatever it takes to get the rewards from this assignment.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 There are very important ethical aspects of this assignment 2. This task clearly does not involve ethics or moral issues  </a:t>
                      </a:r>
                      <a:r>
                        <a:rPr lang="en-US" altLang="zh-CN" sz="1200" u="none" strike="noStrike" dirty="0">
                          <a:effectLst/>
                        </a:rPr>
                        <a:t>and 3</a:t>
                      </a:r>
                      <a:r>
                        <a:rPr lang="zh-CN" altLang="en-US" sz="1200" u="none" strike="noStrike" dirty="0">
                          <a:effectLst/>
                        </a:rPr>
                        <a:t>，</a:t>
                      </a:r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0863318"/>
                  </a:ext>
                </a:extLst>
              </a:tr>
              <a:tr h="1242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Study 2B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test the effect of sequence of procedure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Mechanical Turk(online) ,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mostly educated working adults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83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low-high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10/30*1 v.s. 3/30*4</a:t>
                      </a:r>
                    </a:p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manipulation check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hlinkClick r:id="rId3" action="ppaction://hlinksldjump"/>
                        </a:rPr>
                        <a:t>spending more than 90s on the task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94" marR="5894" marT="5894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8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0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2B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7314"/>
            <a:ext cx="10813312" cy="515781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b="1" dirty="0"/>
              <a:t>Measure of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cheating</a:t>
            </a:r>
          </a:p>
          <a:p>
            <a:pPr lvl="1">
              <a:lnSpc>
                <a:spcPct val="150000"/>
              </a:lnSpc>
            </a:pPr>
            <a:r>
              <a:rPr lang="en-US" altLang="zh-CN" sz="3800" dirty="0"/>
              <a:t>5 matrices with 4 rows and 5columns of 3-digit numbers</a:t>
            </a:r>
          </a:p>
          <a:p>
            <a:pPr lvl="1">
              <a:lnSpc>
                <a:spcPct val="150000"/>
              </a:lnSpc>
            </a:pPr>
            <a:r>
              <a:rPr lang="en-US" altLang="zh-CN" sz="3800" dirty="0"/>
              <a:t>Find 2 numbers in each matrix that summed to 10</a:t>
            </a:r>
          </a:p>
          <a:p>
            <a:pPr lvl="1">
              <a:lnSpc>
                <a:spcPct val="150000"/>
              </a:lnSpc>
            </a:pPr>
            <a:r>
              <a:rPr lang="en-US" altLang="zh-CN" sz="3800" dirty="0"/>
              <a:t>asked them to not spend more than 90 s, but it is not compulsory</a:t>
            </a:r>
            <a:br>
              <a:rPr lang="en-US" altLang="zh-CN" sz="3800" dirty="0"/>
            </a:br>
            <a:r>
              <a:rPr lang="en-US" altLang="zh-CN" sz="3800" dirty="0"/>
              <a:t>i.e. the browser did not automatically close after 90s.</a:t>
            </a:r>
          </a:p>
          <a:p>
            <a:pPr>
              <a:lnSpc>
                <a:spcPct val="150000"/>
              </a:lnSpc>
            </a:pPr>
            <a:r>
              <a:rPr lang="en-US" altLang="zh-CN" sz="4400" b="1" dirty="0"/>
              <a:t>Experimental result</a:t>
            </a:r>
          </a:p>
          <a:p>
            <a:pPr lvl="1">
              <a:lnSpc>
                <a:spcPct val="150000"/>
              </a:lnSpc>
            </a:pPr>
            <a:r>
              <a:rPr lang="en-US" altLang="zh-CN" sz="3800" dirty="0"/>
              <a:t>Consistent with the above-mentioned studies</a:t>
            </a:r>
          </a:p>
          <a:p>
            <a:pPr lvl="1">
              <a:lnSpc>
                <a:spcPct val="150000"/>
              </a:lnSpc>
            </a:pPr>
            <a:r>
              <a:rPr lang="en-US" altLang="zh-CN" sz="3800" dirty="0"/>
              <a:t>again found support for the mediating effects of impaired moral awareness, but not of desire to win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197EC-9180-48AC-96E2-E1D0ED5FD174}"/>
              </a:ext>
            </a:extLst>
          </p:cNvPr>
          <p:cNvSpPr txBox="1"/>
          <p:nvPr/>
        </p:nvSpPr>
        <p:spPr>
          <a:xfrm>
            <a:off x="7683618" y="5639855"/>
            <a:ext cx="46783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specific instructions see:</a:t>
            </a:r>
          </a:p>
          <a:p>
            <a:r>
              <a:rPr lang="en-US" altLang="zh-CN" sz="1600" dirty="0">
                <a:hlinkClick r:id="rId2"/>
              </a:rPr>
              <a:t>The hungry thief: Physiological deprivation </a:t>
            </a:r>
          </a:p>
          <a:p>
            <a:r>
              <a:rPr lang="en-US" altLang="zh-CN" sz="1600" dirty="0">
                <a:hlinkClick r:id="rId2"/>
              </a:rPr>
              <a:t>and its effects on unethical behavior 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574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09E2A2-7130-4A3C-B925-85AA9F5542E8}"/>
              </a:ext>
            </a:extLst>
          </p:cNvPr>
          <p:cNvSpPr/>
          <p:nvPr/>
        </p:nvSpPr>
        <p:spPr>
          <a:xfrm>
            <a:off x="946297" y="2112702"/>
            <a:ext cx="2283341" cy="77617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8C4F194-A18D-4C7C-9263-F5EEAF66D438}"/>
              </a:ext>
            </a:extLst>
          </p:cNvPr>
          <p:cNvCxnSpPr/>
          <p:nvPr/>
        </p:nvCxnSpPr>
        <p:spPr>
          <a:xfrm>
            <a:off x="3297865" y="2604574"/>
            <a:ext cx="4667693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E179422-C659-4EEE-AACF-E7D8DBEFA9D0}"/>
              </a:ext>
            </a:extLst>
          </p:cNvPr>
          <p:cNvSpPr/>
          <p:nvPr/>
        </p:nvSpPr>
        <p:spPr>
          <a:xfrm>
            <a:off x="8016508" y="2142056"/>
            <a:ext cx="1901029" cy="77617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1E22B3-5D8A-4DD3-B77C-F42B473AC001}"/>
              </a:ext>
            </a:extLst>
          </p:cNvPr>
          <p:cNvSpPr txBox="1"/>
          <p:nvPr/>
        </p:nvSpPr>
        <p:spPr>
          <a:xfrm>
            <a:off x="1021167" y="2215373"/>
            <a:ext cx="222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competition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8BE01-C5D3-452F-9FBC-1A79CF87DC7E}"/>
              </a:ext>
            </a:extLst>
          </p:cNvPr>
          <p:cNvSpPr txBox="1"/>
          <p:nvPr/>
        </p:nvSpPr>
        <p:spPr>
          <a:xfrm>
            <a:off x="8180001" y="2239179"/>
            <a:ext cx="167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cheating</a:t>
            </a:r>
            <a:endParaRPr lang="zh-CN" altLang="en-US" sz="2800" dirty="0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AF3D104F-CC70-450F-9F2C-BEF4A0C8EE37}"/>
              </a:ext>
            </a:extLst>
          </p:cNvPr>
          <p:cNvSpPr/>
          <p:nvPr/>
        </p:nvSpPr>
        <p:spPr>
          <a:xfrm>
            <a:off x="3264195" y="1783095"/>
            <a:ext cx="4630496" cy="693888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06FAD0A2-B93F-4568-9151-20ABE2402962}"/>
              </a:ext>
            </a:extLst>
          </p:cNvPr>
          <p:cNvSpPr/>
          <p:nvPr/>
        </p:nvSpPr>
        <p:spPr>
          <a:xfrm>
            <a:off x="3264195" y="2762399"/>
            <a:ext cx="4667693" cy="594307"/>
          </a:xfrm>
          <a:prstGeom prst="curvedUpArrow">
            <a:avLst/>
          </a:prstGeom>
          <a:solidFill>
            <a:schemeClr val="accent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5E14EF3C-B52D-46AB-87EA-CCEEE52D62B6}"/>
              </a:ext>
            </a:extLst>
          </p:cNvPr>
          <p:cNvSpPr/>
          <p:nvPr/>
        </p:nvSpPr>
        <p:spPr>
          <a:xfrm>
            <a:off x="5200215" y="2762399"/>
            <a:ext cx="758456" cy="1559812"/>
          </a:xfrm>
          <a:prstGeom prst="upArrow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14C52F-72DA-4543-9F6E-64F3455E8DD4}"/>
              </a:ext>
            </a:extLst>
          </p:cNvPr>
          <p:cNvSpPr txBox="1"/>
          <p:nvPr/>
        </p:nvSpPr>
        <p:spPr>
          <a:xfrm>
            <a:off x="1021167" y="4381018"/>
            <a:ext cx="96862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Whether competition affects cheating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Why and how competition affects cheating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</a:t>
            </a:r>
            <a:r>
              <a:rPr lang="en-US" altLang="zh-CN" sz="2400" dirty="0"/>
              <a:t>Moderating effect?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8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· Study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6638"/>
            <a:ext cx="10515600" cy="4516182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007754E-85FE-447C-9CC9-505A5D8C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46502"/>
              </p:ext>
            </p:extLst>
          </p:nvPr>
        </p:nvGraphicFramePr>
        <p:xfrm>
          <a:off x="132907" y="1956391"/>
          <a:ext cx="11926186" cy="38236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44949">
                  <a:extLst>
                    <a:ext uri="{9D8B030D-6E8A-4147-A177-3AD203B41FA5}">
                      <a16:colId xmlns:a16="http://schemas.microsoft.com/office/drawing/2014/main" val="1688547599"/>
                    </a:ext>
                  </a:extLst>
                </a:gridCol>
                <a:gridCol w="1458424">
                  <a:extLst>
                    <a:ext uri="{9D8B030D-6E8A-4147-A177-3AD203B41FA5}">
                      <a16:colId xmlns:a16="http://schemas.microsoft.com/office/drawing/2014/main" val="543298210"/>
                    </a:ext>
                  </a:extLst>
                </a:gridCol>
                <a:gridCol w="650518">
                  <a:extLst>
                    <a:ext uri="{9D8B030D-6E8A-4147-A177-3AD203B41FA5}">
                      <a16:colId xmlns:a16="http://schemas.microsoft.com/office/drawing/2014/main" val="481521943"/>
                    </a:ext>
                  </a:extLst>
                </a:gridCol>
                <a:gridCol w="765934">
                  <a:extLst>
                    <a:ext uri="{9D8B030D-6E8A-4147-A177-3AD203B41FA5}">
                      <a16:colId xmlns:a16="http://schemas.microsoft.com/office/drawing/2014/main" val="1008836836"/>
                    </a:ext>
                  </a:extLst>
                </a:gridCol>
                <a:gridCol w="472151">
                  <a:extLst>
                    <a:ext uri="{9D8B030D-6E8A-4147-A177-3AD203B41FA5}">
                      <a16:colId xmlns:a16="http://schemas.microsoft.com/office/drawing/2014/main" val="1984804120"/>
                    </a:ext>
                  </a:extLst>
                </a:gridCol>
                <a:gridCol w="786919">
                  <a:extLst>
                    <a:ext uri="{9D8B030D-6E8A-4147-A177-3AD203B41FA5}">
                      <a16:colId xmlns:a16="http://schemas.microsoft.com/office/drawing/2014/main" val="4118550571"/>
                    </a:ext>
                  </a:extLst>
                </a:gridCol>
                <a:gridCol w="2255833">
                  <a:extLst>
                    <a:ext uri="{9D8B030D-6E8A-4147-A177-3AD203B41FA5}">
                      <a16:colId xmlns:a16="http://schemas.microsoft.com/office/drawing/2014/main" val="4282661290"/>
                    </a:ext>
                  </a:extLst>
                </a:gridCol>
                <a:gridCol w="2371247">
                  <a:extLst>
                    <a:ext uri="{9D8B030D-6E8A-4147-A177-3AD203B41FA5}">
                      <a16:colId xmlns:a16="http://schemas.microsoft.com/office/drawing/2014/main" val="709755215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1809957881"/>
                    </a:ext>
                  </a:extLst>
                </a:gridCol>
                <a:gridCol w="804405">
                  <a:extLst>
                    <a:ext uri="{9D8B030D-6E8A-4147-A177-3AD203B41FA5}">
                      <a16:colId xmlns:a16="http://schemas.microsoft.com/office/drawing/2014/main" val="1743150034"/>
                    </a:ext>
                  </a:extLst>
                </a:gridCol>
              </a:tblGrid>
              <a:tr h="1528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purpose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location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size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treatment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measure of competition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measure of cheating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moral identity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moral elevation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15087"/>
                  </a:ext>
                </a:extLst>
              </a:tr>
              <a:tr h="114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Study 3A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test the moderating effect of social identity on competition-cheating relationship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MBA students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low-high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40/105*2 v.s. 4/105*20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hlinkClick r:id="rId3" action="ppaction://hlinksldjump"/>
                        </a:rPr>
                        <a:t>gap between the actual and stated performance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 items from internalization scale(1_7points)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1748779"/>
                  </a:ext>
                </a:extLst>
              </a:tr>
              <a:tr h="114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Study 3B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test the moderating effect of social identity on competition-cheating relationship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India</a:t>
                      </a:r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employees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(in pairs)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low-high competition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 items  capturing competitive levels, "everybody in my organization in concerned with finishing at the top"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 items to rate the frequency with which the focal employee engaged in various cheating behaviors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 items from deviance scale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extLst>
                  <a:ext uri="{0D108BD9-81ED-4DB2-BD59-A6C34878D82A}">
                    <a16:rowId xmlns:a16="http://schemas.microsoft.com/office/drawing/2014/main" val="2024814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2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3A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18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Measure of</a:t>
            </a:r>
            <a:r>
              <a:rPr lang="zh-CN" altLang="en-US" b="1" dirty="0"/>
              <a:t> </a:t>
            </a:r>
            <a:r>
              <a:rPr lang="en-US" altLang="zh-CN" b="1" dirty="0"/>
              <a:t>cheating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20 matrices with 4 rows and 5columns of 3-digit numbers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Find 2 numbers in each matrix that summed to 10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6 min to find the numbers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Correct answers would be presented after 6 min on the screen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After self-evaluating, hand in </a:t>
            </a:r>
            <a:r>
              <a:rPr lang="en-US" altLang="zh-CN" dirty="0">
                <a:solidFill>
                  <a:srgbClr val="FF0000"/>
                </a:solidFill>
              </a:rPr>
              <a:t>the reporting slip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recycle the solution sheet</a:t>
            </a:r>
            <a:r>
              <a:rPr lang="en-US" altLang="zh-CN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Cheating behavior: gap between self-reported and actual performance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DE915-5F76-4035-933F-99B8FA5B9A40}"/>
              </a:ext>
            </a:extLst>
          </p:cNvPr>
          <p:cNvSpPr txBox="1"/>
          <p:nvPr/>
        </p:nvSpPr>
        <p:spPr>
          <a:xfrm>
            <a:off x="11493795" y="6211669"/>
            <a:ext cx="81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88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DE915-5F76-4035-933F-99B8FA5B9A40}"/>
              </a:ext>
            </a:extLst>
          </p:cNvPr>
          <p:cNvSpPr txBox="1"/>
          <p:nvPr/>
        </p:nvSpPr>
        <p:spPr>
          <a:xfrm>
            <a:off x="11493795" y="6211669"/>
            <a:ext cx="81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FED6B24-DC18-4C10-A95C-4FCA0871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386" y="1769033"/>
            <a:ext cx="5542581" cy="2907957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3681BC-E16D-46CC-8781-18A0C4498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41166"/>
            <a:ext cx="5919076" cy="296368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51D90D-C6AB-4001-ADAA-AE651732AEB6}"/>
              </a:ext>
            </a:extLst>
          </p:cNvPr>
          <p:cNvSpPr txBox="1"/>
          <p:nvPr/>
        </p:nvSpPr>
        <p:spPr>
          <a:xfrm>
            <a:off x="1970829" y="4917540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Study 3A  (n=105)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D351C5-EAB8-42F6-AF9E-CB43092A2D07}"/>
              </a:ext>
            </a:extLst>
          </p:cNvPr>
          <p:cNvSpPr txBox="1"/>
          <p:nvPr/>
        </p:nvSpPr>
        <p:spPr>
          <a:xfrm>
            <a:off x="7839478" y="4926751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Study 3B  (n=100)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39E8B74-A031-4830-9481-0E6EF814B13F}"/>
              </a:ext>
            </a:extLst>
          </p:cNvPr>
          <p:cNvSpPr/>
          <p:nvPr/>
        </p:nvSpPr>
        <p:spPr>
          <a:xfrm>
            <a:off x="510363" y="3636335"/>
            <a:ext cx="2254102" cy="340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41CB2E-0E0D-453B-8B79-EBAD2F8C0C12}"/>
              </a:ext>
            </a:extLst>
          </p:cNvPr>
          <p:cNvSpPr/>
          <p:nvPr/>
        </p:nvSpPr>
        <p:spPr>
          <a:xfrm>
            <a:off x="6205344" y="3636335"/>
            <a:ext cx="2254102" cy="340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7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· Study 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DE915-5F76-4035-933F-99B8FA5B9A40}"/>
              </a:ext>
            </a:extLst>
          </p:cNvPr>
          <p:cNvSpPr txBox="1"/>
          <p:nvPr/>
        </p:nvSpPr>
        <p:spPr>
          <a:xfrm>
            <a:off x="11493795" y="6211669"/>
            <a:ext cx="81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6018031-1797-404A-8038-03E363B9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51D90D-C6AB-4001-ADAA-AE651732AEB6}"/>
              </a:ext>
            </a:extLst>
          </p:cNvPr>
          <p:cNvSpPr txBox="1"/>
          <p:nvPr/>
        </p:nvSpPr>
        <p:spPr>
          <a:xfrm>
            <a:off x="1914615" y="5249626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Study 3A  (n=105)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D351C5-EAB8-42F6-AF9E-CB43092A2D07}"/>
              </a:ext>
            </a:extLst>
          </p:cNvPr>
          <p:cNvSpPr txBox="1"/>
          <p:nvPr/>
        </p:nvSpPr>
        <p:spPr>
          <a:xfrm>
            <a:off x="7690623" y="5264285"/>
            <a:ext cx="23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Study 3B  (n=100)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6A598-E34E-487B-A8E8-AF05E595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28328"/>
            <a:ext cx="5053650" cy="30046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D1E5BC-DBD0-4DA5-AD1C-95E6BA9E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49" y="2031377"/>
            <a:ext cx="5053650" cy="30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3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D42DC-23A1-4F8E-A974-AF8423C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· Study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1783C-BEDD-490C-BC17-3D490F2C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6638"/>
            <a:ext cx="10515600" cy="4516182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007754E-85FE-447C-9CC9-505A5D8C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56156"/>
              </p:ext>
            </p:extLst>
          </p:nvPr>
        </p:nvGraphicFramePr>
        <p:xfrm>
          <a:off x="132906" y="1343817"/>
          <a:ext cx="11926186" cy="49709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44949">
                  <a:extLst>
                    <a:ext uri="{9D8B030D-6E8A-4147-A177-3AD203B41FA5}">
                      <a16:colId xmlns:a16="http://schemas.microsoft.com/office/drawing/2014/main" val="1688547599"/>
                    </a:ext>
                  </a:extLst>
                </a:gridCol>
                <a:gridCol w="1458424">
                  <a:extLst>
                    <a:ext uri="{9D8B030D-6E8A-4147-A177-3AD203B41FA5}">
                      <a16:colId xmlns:a16="http://schemas.microsoft.com/office/drawing/2014/main" val="543298210"/>
                    </a:ext>
                  </a:extLst>
                </a:gridCol>
                <a:gridCol w="650518">
                  <a:extLst>
                    <a:ext uri="{9D8B030D-6E8A-4147-A177-3AD203B41FA5}">
                      <a16:colId xmlns:a16="http://schemas.microsoft.com/office/drawing/2014/main" val="481521943"/>
                    </a:ext>
                  </a:extLst>
                </a:gridCol>
                <a:gridCol w="765934">
                  <a:extLst>
                    <a:ext uri="{9D8B030D-6E8A-4147-A177-3AD203B41FA5}">
                      <a16:colId xmlns:a16="http://schemas.microsoft.com/office/drawing/2014/main" val="1008836836"/>
                    </a:ext>
                  </a:extLst>
                </a:gridCol>
                <a:gridCol w="472151">
                  <a:extLst>
                    <a:ext uri="{9D8B030D-6E8A-4147-A177-3AD203B41FA5}">
                      <a16:colId xmlns:a16="http://schemas.microsoft.com/office/drawing/2014/main" val="1984804120"/>
                    </a:ext>
                  </a:extLst>
                </a:gridCol>
                <a:gridCol w="786919">
                  <a:extLst>
                    <a:ext uri="{9D8B030D-6E8A-4147-A177-3AD203B41FA5}">
                      <a16:colId xmlns:a16="http://schemas.microsoft.com/office/drawing/2014/main" val="4118550571"/>
                    </a:ext>
                  </a:extLst>
                </a:gridCol>
                <a:gridCol w="2255833">
                  <a:extLst>
                    <a:ext uri="{9D8B030D-6E8A-4147-A177-3AD203B41FA5}">
                      <a16:colId xmlns:a16="http://schemas.microsoft.com/office/drawing/2014/main" val="4282661290"/>
                    </a:ext>
                  </a:extLst>
                </a:gridCol>
                <a:gridCol w="2371247">
                  <a:extLst>
                    <a:ext uri="{9D8B030D-6E8A-4147-A177-3AD203B41FA5}">
                      <a16:colId xmlns:a16="http://schemas.microsoft.com/office/drawing/2014/main" val="709755215"/>
                    </a:ext>
                  </a:extLst>
                </a:gridCol>
                <a:gridCol w="1142533">
                  <a:extLst>
                    <a:ext uri="{9D8B030D-6E8A-4147-A177-3AD203B41FA5}">
                      <a16:colId xmlns:a16="http://schemas.microsoft.com/office/drawing/2014/main" val="1809957881"/>
                    </a:ext>
                  </a:extLst>
                </a:gridCol>
                <a:gridCol w="1277678">
                  <a:extLst>
                    <a:ext uri="{9D8B030D-6E8A-4147-A177-3AD203B41FA5}">
                      <a16:colId xmlns:a16="http://schemas.microsoft.com/office/drawing/2014/main" val="1743150034"/>
                    </a:ext>
                  </a:extLst>
                </a:gridCol>
              </a:tblGrid>
              <a:tr h="15289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purpose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location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subjects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size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treatment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measure of competition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measure of cheating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moral identity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moral elevation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15087"/>
                  </a:ext>
                </a:extLst>
              </a:tr>
              <a:tr h="114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Study 3A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test the moderating effect of social identity on competition-cheating relationship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 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MBA students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low-high competition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40/105*2 v.s. 4/105*20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  <a:hlinkClick r:id="rId3" action="ppaction://hlinksldjump"/>
                        </a:rPr>
                        <a:t>gap between the actual and stated performance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 items from internalization scale(1_7points)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lt"/>
                        </a:rPr>
                        <a:t>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1748779"/>
                  </a:ext>
                </a:extLst>
              </a:tr>
              <a:tr h="1147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Study 3B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test the moderating effect of social identity on competition-cheating relationship  </a:t>
                      </a: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lt"/>
                        </a:rPr>
                        <a:t>India</a:t>
                      </a:r>
                      <a:r>
                        <a:rPr lang="zh-CN" altLang="en-US" sz="12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employees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100</a:t>
                      </a:r>
                    </a:p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(in pairs)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low-high competition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 items  capturing competitive levels, "everybody in my organization in concerned with finishing at the top"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 items to rate the frequency with which the focal employee engaged in various cheating behaviors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 items from deviance scale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+mn-lt"/>
                        </a:rPr>
                        <a:t>/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2183" marR="2183" marT="2183" marB="0" anchor="ctr"/>
                </a:tc>
                <a:extLst>
                  <a:ext uri="{0D108BD9-81ED-4DB2-BD59-A6C34878D82A}">
                    <a16:rowId xmlns:a16="http://schemas.microsoft.com/office/drawing/2014/main" val="2024814804"/>
                  </a:ext>
                </a:extLst>
              </a:tr>
              <a:tr h="1147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study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test the moderating effect of social elevation on competition-cheating relationship 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India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MBA students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2x2 design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low-high competition; low-high moral elevation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40/257*2 v.s. 4/257*20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gap between the actual and stated performance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/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video-evaluation check;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scale items for 3-dimension components 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608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61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· Study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Moral elevation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External factor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individuals' attention is redirected outwards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Emotional component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View of humanity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Desire to be a better person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40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· Study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10" y="1528552"/>
            <a:ext cx="1146367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Problem-solving task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Manipulate competition and assess cheating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Video evaluation task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Manipulate moral elevation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High moral elevation treatment: the child inspired others to help move the tree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Low moral elevation treatment: young adults were burning chairs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99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39D9-0A5A-4CD2-8585-5BCD0443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一、题型介绍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2DA9B-1890-4DB1-9B7E-F942B276D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1516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· Study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Moral elevation manipulation check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Emotional component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“I felt compassionate after watching the video”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View of humanity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“People are really good”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Desire to be a better person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“I need to do more to help other people”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99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· Study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Moral elevation manipulation check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Emotional component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“I felt compassionate after watching the video”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View of humanity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“People are really good”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Desire to be a better person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“I need to do more to help other people”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671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Field · Study 4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85006D-B691-4D14-8677-509EBFD1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35" y="1566602"/>
            <a:ext cx="6402728" cy="37309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2EF7A8-3E9C-42C6-A270-5C79DEDE4871}"/>
              </a:ext>
            </a:extLst>
          </p:cNvPr>
          <p:cNvSpPr txBox="1"/>
          <p:nvPr/>
        </p:nvSpPr>
        <p:spPr>
          <a:xfrm>
            <a:off x="1977339" y="5242930"/>
            <a:ext cx="84954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000000"/>
                </a:solidFill>
                <a:effectLst/>
                <a:latin typeface="AdvTTa9c1b374"/>
              </a:rPr>
              <a:t>Study 4</a:t>
            </a:r>
          </a:p>
          <a:p>
            <a:pPr algn="ctr"/>
            <a:r>
              <a:rPr lang="en-US" altLang="zh-CN" sz="2400" b="0" i="0" dirty="0">
                <a:solidFill>
                  <a:srgbClr val="000000"/>
                </a:solidFill>
                <a:effectLst/>
                <a:latin typeface="AdvTTa9c1b374"/>
              </a:rPr>
              <a:t> Interaction effects of competition and moral elevation on cheating</a:t>
            </a:r>
            <a:r>
              <a:rPr lang="en-US" altLang="zh-CN" sz="24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71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and Field Study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09E2A2-7130-4A3C-B925-85AA9F5542E8}"/>
              </a:ext>
            </a:extLst>
          </p:cNvPr>
          <p:cNvSpPr/>
          <p:nvPr/>
        </p:nvSpPr>
        <p:spPr>
          <a:xfrm>
            <a:off x="946297" y="2112702"/>
            <a:ext cx="2283341" cy="77617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8C4F194-A18D-4C7C-9263-F5EEAF66D438}"/>
              </a:ext>
            </a:extLst>
          </p:cNvPr>
          <p:cNvCxnSpPr/>
          <p:nvPr/>
        </p:nvCxnSpPr>
        <p:spPr>
          <a:xfrm>
            <a:off x="3297865" y="2604574"/>
            <a:ext cx="4667693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E179422-C659-4EEE-AACF-E7D8DBEFA9D0}"/>
              </a:ext>
            </a:extLst>
          </p:cNvPr>
          <p:cNvSpPr/>
          <p:nvPr/>
        </p:nvSpPr>
        <p:spPr>
          <a:xfrm>
            <a:off x="8016508" y="2142056"/>
            <a:ext cx="1901029" cy="77617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1E22B3-5D8A-4DD3-B77C-F42B473AC001}"/>
              </a:ext>
            </a:extLst>
          </p:cNvPr>
          <p:cNvSpPr txBox="1"/>
          <p:nvPr/>
        </p:nvSpPr>
        <p:spPr>
          <a:xfrm>
            <a:off x="1021167" y="2215373"/>
            <a:ext cx="222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competition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8BE01-C5D3-452F-9FBC-1A79CF87DC7E}"/>
              </a:ext>
            </a:extLst>
          </p:cNvPr>
          <p:cNvSpPr txBox="1"/>
          <p:nvPr/>
        </p:nvSpPr>
        <p:spPr>
          <a:xfrm>
            <a:off x="8180001" y="2239179"/>
            <a:ext cx="167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cheating</a:t>
            </a:r>
            <a:endParaRPr lang="zh-CN" altLang="en-US" sz="2800" dirty="0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AF3D104F-CC70-450F-9F2C-BEF4A0C8EE37}"/>
              </a:ext>
            </a:extLst>
          </p:cNvPr>
          <p:cNvSpPr/>
          <p:nvPr/>
        </p:nvSpPr>
        <p:spPr>
          <a:xfrm>
            <a:off x="3264195" y="1783095"/>
            <a:ext cx="4630496" cy="693888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06FAD0A2-B93F-4568-9151-20ABE2402962}"/>
              </a:ext>
            </a:extLst>
          </p:cNvPr>
          <p:cNvSpPr/>
          <p:nvPr/>
        </p:nvSpPr>
        <p:spPr>
          <a:xfrm>
            <a:off x="3264195" y="2762399"/>
            <a:ext cx="4667693" cy="594307"/>
          </a:xfrm>
          <a:prstGeom prst="curvedUpArrow">
            <a:avLst/>
          </a:prstGeom>
          <a:solidFill>
            <a:schemeClr val="accent1">
              <a:lumMod val="7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5E14EF3C-B52D-46AB-87EA-CCEEE52D62B6}"/>
              </a:ext>
            </a:extLst>
          </p:cNvPr>
          <p:cNvSpPr/>
          <p:nvPr/>
        </p:nvSpPr>
        <p:spPr>
          <a:xfrm>
            <a:off x="5200215" y="2762399"/>
            <a:ext cx="758456" cy="1559812"/>
          </a:xfrm>
          <a:prstGeom prst="upArrow">
            <a:avLst/>
          </a:prstGeom>
          <a:solidFill>
            <a:schemeClr val="accent1">
              <a:lumMod val="7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14C52F-72DA-4543-9F6E-64F3455E8DD4}"/>
              </a:ext>
            </a:extLst>
          </p:cNvPr>
          <p:cNvSpPr txBox="1"/>
          <p:nvPr/>
        </p:nvSpPr>
        <p:spPr>
          <a:xfrm>
            <a:off x="1021167" y="4381018"/>
            <a:ext cx="96862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Whether competition affects cheating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Why and how competition affects cheating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Moderating effect: moral identity and moral elevation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979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84404-8523-4A37-978D-D4E7D9BE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8" y="576263"/>
            <a:ext cx="12133521" cy="2852737"/>
          </a:xfrm>
        </p:spPr>
        <p:txBody>
          <a:bodyPr/>
          <a:lstStyle/>
          <a:p>
            <a:r>
              <a:rPr lang="en-US" altLang="zh-CN" dirty="0"/>
              <a:t>PART 3: Further Discussion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A2E3B-6297-442B-8126-F2CB29141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67223"/>
            <a:ext cx="10515600" cy="2625343"/>
          </a:xfrm>
        </p:spPr>
        <p:txBody>
          <a:bodyPr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Future directions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068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Discussion · 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Why competition affects cheating?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Moral awareness impairment </a:t>
            </a:r>
            <a:r>
              <a:rPr lang="en-US" altLang="zh-CN" dirty="0"/>
              <a:t>instead of desire to win explains why people cheat in competition.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How competition affects cheating?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/>
              <a:t>Moral identity </a:t>
            </a:r>
            <a:r>
              <a:rPr lang="en-US" altLang="zh-CN" dirty="0"/>
              <a:t>and </a:t>
            </a:r>
            <a:r>
              <a:rPr lang="en-US" altLang="zh-CN" b="1" dirty="0"/>
              <a:t>moral elevation </a:t>
            </a:r>
            <a:r>
              <a:rPr lang="en-US" altLang="zh-CN" dirty="0"/>
              <a:t>both weaken the detrimental effects of competition on cheating.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256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Casual inference of moderating effect 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Unethical behavior v.s. mistaking behavior 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Other measurements for cheating behavior?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Competition, relative rank and cheating behavior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DEEC447-E583-47CF-8ED2-858D1B80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Discussion · Future research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218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DA3D1C-E5D6-41F2-A2E7-6F41C5762B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8949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18BE32E-9EF9-438A-81AC-E9D686DC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57" y="2020963"/>
            <a:ext cx="8516086" cy="1790299"/>
          </a:xfrm>
        </p:spPr>
        <p:txBody>
          <a:bodyPr>
            <a:normAutofit fontScale="85000" lnSpcReduction="10000"/>
          </a:bodyPr>
          <a:lstStyle/>
          <a:p>
            <a:pPr marL="457200" lvl="1" indent="0" rtl="0" eaLnBrk="0" latinLnBrk="1" hangingPunct="1">
              <a:lnSpc>
                <a:spcPct val="150000"/>
              </a:lnSpc>
              <a:buNone/>
            </a:pPr>
            <a:r>
              <a:rPr lang="en-US" altLang="zh-CN" sz="6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for listening </a:t>
            </a:r>
            <a:r>
              <a:rPr lang="en-US" altLang="zh-CN" sz="66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:)</a:t>
            </a:r>
            <a:endParaRPr lang="en-US" altLang="zh-CN" sz="66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2AFEA-19D6-4113-8C45-6BF40351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题型介绍</a:t>
            </a:r>
            <a:endParaRPr lang="zh-CN" altLang="en-US" b="1" dirty="0">
              <a:solidFill>
                <a:srgbClr val="AE0B2A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史论结合题</a:t>
            </a:r>
            <a:endParaRPr lang="en-US" altLang="zh-CN" dirty="0"/>
          </a:p>
          <a:p>
            <a:r>
              <a:rPr lang="zh-CN" altLang="en-US" dirty="0"/>
              <a:t>概括内容题</a:t>
            </a:r>
            <a:endParaRPr lang="en-US" altLang="zh-CN" dirty="0"/>
          </a:p>
          <a:p>
            <a:r>
              <a:rPr lang="zh-CN" altLang="en-US" dirty="0"/>
              <a:t>原因北京题</a:t>
            </a:r>
            <a:endParaRPr lang="en-US" altLang="zh-CN" dirty="0"/>
          </a:p>
          <a:p>
            <a:r>
              <a:rPr lang="zh-CN" altLang="en-US" dirty="0"/>
              <a:t>意义评价题</a:t>
            </a:r>
            <a:endParaRPr lang="en-US" altLang="zh-CN" dirty="0"/>
          </a:p>
          <a:p>
            <a:r>
              <a:rPr lang="zh-CN" altLang="en-US" dirty="0"/>
              <a:t>信息理由题</a:t>
            </a:r>
            <a:endParaRPr lang="en-US" altLang="zh-CN" dirty="0"/>
          </a:p>
          <a:p>
            <a:r>
              <a:rPr lang="zh-CN" altLang="en-US" dirty="0"/>
              <a:t>创新论文题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871D8DB-3E2E-4825-9A0C-6CD36F815E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390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9610300-711B-4648-8A2B-DFBB16A466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6D30A2E9-C531-445A-BA41-96B9A7C14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38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· Core Focus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Effect of </a:t>
            </a:r>
            <a:r>
              <a:rPr lang="en-US" altLang="zh-CN" b="1" dirty="0">
                <a:solidFill>
                  <a:srgbClr val="FF0000"/>
                </a:solidFill>
              </a:rPr>
              <a:t>competition</a:t>
            </a:r>
            <a:r>
              <a:rPr lang="en-US" altLang="zh-CN" dirty="0"/>
              <a:t> on </a:t>
            </a:r>
            <a:r>
              <a:rPr lang="en-US" altLang="zh-CN" b="1" dirty="0">
                <a:solidFill>
                  <a:srgbClr val="FF0000"/>
                </a:solidFill>
              </a:rPr>
              <a:t>unethical behaviors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Investigating the role of </a:t>
            </a:r>
            <a:r>
              <a:rPr lang="en-US" altLang="zh-CN" b="1" dirty="0">
                <a:solidFill>
                  <a:srgbClr val="FF0000"/>
                </a:solidFill>
              </a:rPr>
              <a:t>moral awareness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moral identity</a:t>
            </a:r>
            <a:r>
              <a:rPr lang="en-US" altLang="zh-CN" dirty="0"/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moral elevation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14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· Conception Clarification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Competition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 win-lose aspect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Rewards and evaluation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Cheating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Unethical acts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Create an unfair advantage for the actor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7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· Conception Clarification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9024"/>
            <a:ext cx="11115676" cy="4735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Desire to win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hlinkClick r:id="rId3"/>
              </a:rPr>
              <a:t>Arousal theories of competition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Path: competitive pressure</a:t>
            </a:r>
            <a:r>
              <a:rPr lang="en-US" altLang="zh-CN" dirty="0">
                <a:sym typeface="Wingdings" panose="05000000000000000000" pitchFamily="2" charset="2"/>
              </a:rPr>
              <a:t> physiological arousal motivation towards beating competition even at a high cost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Moral awareness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hlinkClick r:id="rId4"/>
              </a:rPr>
              <a:t>Social cognitive theory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Path: external information</a:t>
            </a:r>
            <a:r>
              <a:rPr lang="en-US" altLang="zh-CN" dirty="0">
                <a:sym typeface="Wingdings" panose="05000000000000000000" pitchFamily="2" charset="2"/>
              </a:rPr>
              <a:t> encoding  perceivers’ mind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ym typeface="Wingdings" panose="05000000000000000000" pitchFamily="2" charset="2"/>
              </a:rPr>
              <a:t>pays attention to incoming information and categorizes it as a </a:t>
            </a:r>
            <a:r>
              <a:rPr lang="en-US" altLang="zh-CN" b="1" dirty="0">
                <a:sym typeface="Wingdings" panose="05000000000000000000" pitchFamily="2" charset="2"/>
              </a:rPr>
              <a:t>moral issue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Bounded attention</a:t>
            </a:r>
            <a:r>
              <a:rPr lang="en-US" altLang="zh-CN" dirty="0">
                <a:sym typeface="Wingdings" panose="05000000000000000000" pitchFamily="2" charset="2"/>
              </a:rPr>
              <a:t> bounded ethicality(failure to process social information)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42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· Conception Clarification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2BC5-EA03-48DB-95FD-D2C00F33E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60449"/>
            <a:ext cx="1109712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Moral identity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Internal factor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personal moral standards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Moral elevation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External factor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individuals' attention is redirected outwards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35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D4539B3-585E-45D2-A3C7-812B3C9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· Framework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E991B7-4315-4666-B450-46CB8BA62F54}"/>
              </a:ext>
            </a:extLst>
          </p:cNvPr>
          <p:cNvSpPr txBox="1">
            <a:spLocks/>
          </p:cNvSpPr>
          <p:nvPr/>
        </p:nvSpPr>
        <p:spPr>
          <a:xfrm>
            <a:off x="838198" y="1783095"/>
            <a:ext cx="10773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09E2A2-7130-4A3C-B925-85AA9F5542E8}"/>
              </a:ext>
            </a:extLst>
          </p:cNvPr>
          <p:cNvSpPr/>
          <p:nvPr/>
        </p:nvSpPr>
        <p:spPr>
          <a:xfrm>
            <a:off x="946297" y="2112702"/>
            <a:ext cx="2283341" cy="77617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8C4F194-A18D-4C7C-9263-F5EEAF66D438}"/>
              </a:ext>
            </a:extLst>
          </p:cNvPr>
          <p:cNvCxnSpPr/>
          <p:nvPr/>
        </p:nvCxnSpPr>
        <p:spPr>
          <a:xfrm>
            <a:off x="3297865" y="2604574"/>
            <a:ext cx="4667693" cy="0"/>
          </a:xfrm>
          <a:prstGeom prst="straightConnector1">
            <a:avLst/>
          </a:prstGeom>
          <a:ln w="5715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E179422-C659-4EEE-AACF-E7D8DBEFA9D0}"/>
              </a:ext>
            </a:extLst>
          </p:cNvPr>
          <p:cNvSpPr/>
          <p:nvPr/>
        </p:nvSpPr>
        <p:spPr>
          <a:xfrm>
            <a:off x="8016508" y="2142056"/>
            <a:ext cx="1901029" cy="77617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1E22B3-5D8A-4DD3-B77C-F42B473AC001}"/>
              </a:ext>
            </a:extLst>
          </p:cNvPr>
          <p:cNvSpPr txBox="1"/>
          <p:nvPr/>
        </p:nvSpPr>
        <p:spPr>
          <a:xfrm>
            <a:off x="1021167" y="2215373"/>
            <a:ext cx="222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competition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8BE01-C5D3-452F-9FBC-1A79CF87DC7E}"/>
              </a:ext>
            </a:extLst>
          </p:cNvPr>
          <p:cNvSpPr txBox="1"/>
          <p:nvPr/>
        </p:nvSpPr>
        <p:spPr>
          <a:xfrm>
            <a:off x="8180001" y="2239179"/>
            <a:ext cx="167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cheating</a:t>
            </a:r>
            <a:endParaRPr lang="zh-CN" altLang="en-US" sz="2800" dirty="0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AF3D104F-CC70-450F-9F2C-BEF4A0C8EE37}"/>
              </a:ext>
            </a:extLst>
          </p:cNvPr>
          <p:cNvSpPr/>
          <p:nvPr/>
        </p:nvSpPr>
        <p:spPr>
          <a:xfrm>
            <a:off x="3264195" y="1783095"/>
            <a:ext cx="4630496" cy="693888"/>
          </a:xfrm>
          <a:prstGeom prst="curvedDown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06FAD0A2-B93F-4568-9151-20ABE2402962}"/>
              </a:ext>
            </a:extLst>
          </p:cNvPr>
          <p:cNvSpPr/>
          <p:nvPr/>
        </p:nvSpPr>
        <p:spPr>
          <a:xfrm>
            <a:off x="3264195" y="2762399"/>
            <a:ext cx="4667693" cy="594307"/>
          </a:xfrm>
          <a:prstGeom prst="curvedUp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5E14EF3C-B52D-46AB-87EA-CCEEE52D62B6}"/>
              </a:ext>
            </a:extLst>
          </p:cNvPr>
          <p:cNvSpPr/>
          <p:nvPr/>
        </p:nvSpPr>
        <p:spPr>
          <a:xfrm>
            <a:off x="5200215" y="2762399"/>
            <a:ext cx="758456" cy="1559812"/>
          </a:xfrm>
          <a:prstGeom prst="upArrow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14C52F-72DA-4543-9F6E-64F3455E8DD4}"/>
              </a:ext>
            </a:extLst>
          </p:cNvPr>
          <p:cNvSpPr txBox="1"/>
          <p:nvPr/>
        </p:nvSpPr>
        <p:spPr>
          <a:xfrm>
            <a:off x="1021167" y="4381018"/>
            <a:ext cx="96862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Whether competition affects cheating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Why competition affects cheating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How competition affects cheating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665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2178</Words>
  <Application>Microsoft Office PowerPoint</Application>
  <PresentationFormat>宽屏</PresentationFormat>
  <Paragraphs>418</Paragraphs>
  <Slides>37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AdvOT8608a8d1+20</vt:lpstr>
      <vt:lpstr>AdvTTa9c1b374</vt:lpstr>
      <vt:lpstr>CourierNewPS-BoldMT</vt:lpstr>
      <vt:lpstr>Times-Italic</vt:lpstr>
      <vt:lpstr>TimesNewRomanPS-BoldMT</vt:lpstr>
      <vt:lpstr>TimesNewRomanPSMT</vt:lpstr>
      <vt:lpstr>等线</vt:lpstr>
      <vt:lpstr>宋体</vt:lpstr>
      <vt:lpstr>Arial</vt:lpstr>
      <vt:lpstr>Wingdings</vt:lpstr>
      <vt:lpstr>1_Office 主题​​</vt:lpstr>
      <vt:lpstr>高考历史大题 </vt:lpstr>
      <vt:lpstr>目录</vt:lpstr>
      <vt:lpstr>一、题型介绍</vt:lpstr>
      <vt:lpstr>题型介绍</vt:lpstr>
      <vt:lpstr>Introduction · Core Focus</vt:lpstr>
      <vt:lpstr>Introduction · Conception Clarification</vt:lpstr>
      <vt:lpstr>Introduction · Conception Clarification</vt:lpstr>
      <vt:lpstr>Introduction · Conception Clarification</vt:lpstr>
      <vt:lpstr>Introduction · Framework </vt:lpstr>
      <vt:lpstr>PART 2: Empirical Study</vt:lpstr>
      <vt:lpstr>Experiments · Overview 1</vt:lpstr>
      <vt:lpstr>Experiments · Study 1</vt:lpstr>
      <vt:lpstr>Experiments · Study 1</vt:lpstr>
      <vt:lpstr>Experiments · Study 2A</vt:lpstr>
      <vt:lpstr>Experiments · Study 2A</vt:lpstr>
      <vt:lpstr>Experiments · Study 2A</vt:lpstr>
      <vt:lpstr>Experiments · Study 2A</vt:lpstr>
      <vt:lpstr>Experiments · Study 2A</vt:lpstr>
      <vt:lpstr>Experiments · Study 2A</vt:lpstr>
      <vt:lpstr>Experiments · Study 2A</vt:lpstr>
      <vt:lpstr>Experiments · Study 2B</vt:lpstr>
      <vt:lpstr>Experiments</vt:lpstr>
      <vt:lpstr>Experiment · Study 3</vt:lpstr>
      <vt:lpstr>Experiments · Study 3A</vt:lpstr>
      <vt:lpstr>Experiments · Study 3</vt:lpstr>
      <vt:lpstr>Experiments · Study 3</vt:lpstr>
      <vt:lpstr>Field · Study 4</vt:lpstr>
      <vt:lpstr>Field · Study 4</vt:lpstr>
      <vt:lpstr>Field · Study 4</vt:lpstr>
      <vt:lpstr>Field · Study 4</vt:lpstr>
      <vt:lpstr>Field · Study 4</vt:lpstr>
      <vt:lpstr>Field · Study 4</vt:lpstr>
      <vt:lpstr>Experiments and Field Study</vt:lpstr>
      <vt:lpstr>PART 3: Further Discussion</vt:lpstr>
      <vt:lpstr>Further Discussion · Conclusion</vt:lpstr>
      <vt:lpstr>Further Discussion · Future research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and cheating: Investigating the role of moral awareness, moral identity, and moral elevation</dc:title>
  <dc:creator>孙 凤飞</dc:creator>
  <cp:lastModifiedBy>孙 凤飞</cp:lastModifiedBy>
  <cp:revision>35</cp:revision>
  <dcterms:created xsi:type="dcterms:W3CDTF">2021-10-09T07:53:34Z</dcterms:created>
  <dcterms:modified xsi:type="dcterms:W3CDTF">2022-05-04T03:43:09Z</dcterms:modified>
</cp:coreProperties>
</file>