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7" r:id="rId3"/>
    <p:sldId id="284" r:id="rId4"/>
    <p:sldId id="260" r:id="rId5"/>
    <p:sldId id="258" r:id="rId6"/>
    <p:sldId id="261" r:id="rId7"/>
    <p:sldId id="285" r:id="rId8"/>
    <p:sldId id="259"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6" r:id="rId22"/>
    <p:sldId id="277" r:id="rId23"/>
    <p:sldId id="278" r:id="rId24"/>
    <p:sldId id="279" r:id="rId25"/>
    <p:sldId id="280" r:id="rId26"/>
    <p:sldId id="281" r:id="rId27"/>
    <p:sldId id="283" r:id="rId28"/>
    <p:sldId id="286" r:id="rId29"/>
    <p:sldId id="287" r:id="rId30"/>
    <p:sldId id="288" r:id="rId31"/>
    <p:sldId id="290" r:id="rId32"/>
    <p:sldId id="292" r:id="rId33"/>
    <p:sldId id="295" r:id="rId34"/>
    <p:sldId id="296" r:id="rId35"/>
    <p:sldId id="293" r:id="rId36"/>
    <p:sldId id="297" r:id="rId37"/>
    <p:sldId id="298" r:id="rId38"/>
    <p:sldId id="299" r:id="rId39"/>
    <p:sldId id="322" r:id="rId40"/>
    <p:sldId id="316" r:id="rId41"/>
    <p:sldId id="352" r:id="rId42"/>
    <p:sldId id="333" r:id="rId43"/>
    <p:sldId id="351" r:id="rId44"/>
    <p:sldId id="336" r:id="rId45"/>
    <p:sldId id="350" r:id="rId46"/>
    <p:sldId id="349" r:id="rId47"/>
    <p:sldId id="310" r:id="rId48"/>
    <p:sldId id="311" r:id="rId49"/>
    <p:sldId id="312" r:id="rId50"/>
    <p:sldId id="313" r:id="rId51"/>
    <p:sldId id="348" r:id="rId52"/>
    <p:sldId id="326" r:id="rId53"/>
    <p:sldId id="331" r:id="rId54"/>
    <p:sldId id="329" r:id="rId55"/>
    <p:sldId id="353" r:id="rId56"/>
    <p:sldId id="330"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凤飞 孙" initials="凤飞" lastIdx="1" clrIdx="0">
    <p:extLst>
      <p:ext uri="{19B8F6BF-5375-455C-9EA6-DF929625EA0E}">
        <p15:presenceInfo xmlns:p15="http://schemas.microsoft.com/office/powerpoint/2012/main" userId="251837ead0ec31d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E0B2A"/>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91" autoAdjust="0"/>
    <p:restoredTop sz="94279" autoAdjust="0"/>
  </p:normalViewPr>
  <p:slideViewPr>
    <p:cSldViewPr snapToGrid="0">
      <p:cViewPr varScale="1">
        <p:scale>
          <a:sx n="70" d="100"/>
          <a:sy n="70" d="100"/>
        </p:scale>
        <p:origin x="336" y="28"/>
      </p:cViewPr>
      <p:guideLst/>
    </p:cSldViewPr>
  </p:slideViewPr>
  <p:outlineViewPr>
    <p:cViewPr>
      <p:scale>
        <a:sx n="33" d="100"/>
        <a:sy n="33" d="100"/>
      </p:scale>
      <p:origin x="0" y="-164"/>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66" d="100"/>
          <a:sy n="66" d="100"/>
        </p:scale>
        <p:origin x="2292" y="-3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79F472-441B-4E6A-8E84-F02B1D7B9628}" type="datetimeFigureOut">
              <a:rPr lang="zh-CN" altLang="en-US" smtClean="0"/>
              <a:t>2021/2/6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194E08-3E1C-41BB-9818-AACAF7011DCB}" type="slidenum">
              <a:rPr lang="zh-CN" altLang="en-US" smtClean="0"/>
              <a:t>‹#›</a:t>
            </a:fld>
            <a:endParaRPr lang="zh-CN" altLang="en-US"/>
          </a:p>
        </p:txBody>
      </p:sp>
    </p:spTree>
    <p:extLst>
      <p:ext uri="{BB962C8B-B14F-4D97-AF65-F5344CB8AC3E}">
        <p14:creationId xmlns:p14="http://schemas.microsoft.com/office/powerpoint/2010/main" val="763641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194E08-3E1C-41BB-9818-AACAF7011DCB}" type="slidenum">
              <a:rPr lang="zh-CN" altLang="en-US" smtClean="0"/>
              <a:t>1</a:t>
            </a:fld>
            <a:endParaRPr lang="zh-CN" altLang="en-US"/>
          </a:p>
        </p:txBody>
      </p:sp>
    </p:spTree>
    <p:extLst>
      <p:ext uri="{BB962C8B-B14F-4D97-AF65-F5344CB8AC3E}">
        <p14:creationId xmlns:p14="http://schemas.microsoft.com/office/powerpoint/2010/main" val="3541260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如果在个人特征中有显著的性别差异，那么在分类中的性别差异不会在性别哑变量的系数中体现出来，但会在有性别差异特征的显著系数中体现</a:t>
            </a:r>
          </a:p>
        </p:txBody>
      </p:sp>
      <p:sp>
        <p:nvSpPr>
          <p:cNvPr id="4" name="灯片编号占位符 3"/>
          <p:cNvSpPr>
            <a:spLocks noGrp="1"/>
          </p:cNvSpPr>
          <p:nvPr>
            <p:ph type="sldNum" sz="quarter" idx="5"/>
          </p:nvPr>
        </p:nvSpPr>
        <p:spPr/>
        <p:txBody>
          <a:bodyPr/>
          <a:lstStyle/>
          <a:p>
            <a:fld id="{9B194E08-3E1C-41BB-9818-AACAF7011DCB}" type="slidenum">
              <a:rPr lang="zh-CN" altLang="en-US" smtClean="0"/>
              <a:t>48</a:t>
            </a:fld>
            <a:endParaRPr lang="zh-CN" altLang="en-US"/>
          </a:p>
        </p:txBody>
      </p:sp>
    </p:spTree>
    <p:extLst>
      <p:ext uri="{BB962C8B-B14F-4D97-AF65-F5344CB8AC3E}">
        <p14:creationId xmlns:p14="http://schemas.microsoft.com/office/powerpoint/2010/main" val="3913215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B194E08-3E1C-41BB-9818-AACAF7011DCB}" type="slidenum">
              <a:rPr lang="zh-CN" altLang="en-US" smtClean="0"/>
              <a:t>49</a:t>
            </a:fld>
            <a:endParaRPr lang="zh-CN" altLang="en-US"/>
          </a:p>
        </p:txBody>
      </p:sp>
    </p:spTree>
    <p:extLst>
      <p:ext uri="{BB962C8B-B14F-4D97-AF65-F5344CB8AC3E}">
        <p14:creationId xmlns:p14="http://schemas.microsoft.com/office/powerpoint/2010/main" val="3461105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用生产力指标</a:t>
            </a:r>
            <a:r>
              <a:rPr lang="en-US" altLang="zh-CN" dirty="0"/>
              <a:t>3</a:t>
            </a:r>
            <a:r>
              <a:rPr lang="zh-CN" altLang="en-US" dirty="0"/>
              <a:t>进行分类：少于</a:t>
            </a:r>
            <a:r>
              <a:rPr lang="en-US" altLang="zh-CN" dirty="0"/>
              <a:t>15</a:t>
            </a:r>
            <a:r>
              <a:rPr lang="zh-CN" altLang="en-US" dirty="0"/>
              <a:t>个，</a:t>
            </a:r>
            <a:r>
              <a:rPr lang="en-US" altLang="zh-CN" dirty="0"/>
              <a:t>15-19</a:t>
            </a:r>
            <a:r>
              <a:rPr lang="zh-CN" altLang="en-US" dirty="0"/>
              <a:t>个，</a:t>
            </a:r>
            <a:r>
              <a:rPr lang="en-US" altLang="zh-CN" dirty="0"/>
              <a:t>20-25</a:t>
            </a:r>
            <a:r>
              <a:rPr lang="zh-CN" altLang="en-US" dirty="0"/>
              <a:t>个以及超过</a:t>
            </a:r>
            <a:r>
              <a:rPr lang="en-US" altLang="zh-CN" dirty="0"/>
              <a:t>25</a:t>
            </a:r>
            <a:r>
              <a:rPr lang="zh-CN" altLang="en-US" dirty="0"/>
              <a:t>个问题被解决</a:t>
            </a:r>
            <a:endParaRPr lang="en-US" altLang="zh-CN" dirty="0"/>
          </a:p>
          <a:p>
            <a:r>
              <a:rPr lang="en-US" altLang="zh-CN" dirty="0"/>
              <a:t>1.</a:t>
            </a:r>
            <a:r>
              <a:rPr lang="zh-CN" altLang="en-US" dirty="0"/>
              <a:t>比如左上角在计件工资这里，生产力同样为</a:t>
            </a:r>
            <a:r>
              <a:rPr lang="en-US" altLang="zh-CN" dirty="0"/>
              <a:t>15-19</a:t>
            </a:r>
            <a:r>
              <a:rPr lang="zh-CN" altLang="en-US" dirty="0"/>
              <a:t>的男性有接近</a:t>
            </a:r>
            <a:r>
              <a:rPr lang="en-US" altLang="zh-CN" dirty="0"/>
              <a:t>60%</a:t>
            </a:r>
            <a:r>
              <a:rPr lang="zh-CN" altLang="en-US" dirty="0"/>
              <a:t>选择灵活工资支付，同样生产力的女性只有</a:t>
            </a:r>
            <a:r>
              <a:rPr lang="en-US" altLang="zh-CN" dirty="0"/>
              <a:t>40%</a:t>
            </a:r>
            <a:r>
              <a:rPr lang="zh-CN" altLang="en-US" dirty="0"/>
              <a:t>选择灵活工资支付</a:t>
            </a:r>
            <a:endParaRPr lang="en-US" altLang="zh-CN" dirty="0"/>
          </a:p>
          <a:p>
            <a:r>
              <a:rPr lang="en-US" altLang="zh-CN" dirty="0"/>
              <a:t>2.</a:t>
            </a:r>
            <a:r>
              <a:rPr lang="zh-CN" altLang="en-US" dirty="0"/>
              <a:t>在右下角可以看到将所有处理组混合起来，同一生产力水平上男性选择灵活工资的比例都高于女性</a:t>
            </a:r>
          </a:p>
        </p:txBody>
      </p:sp>
      <p:sp>
        <p:nvSpPr>
          <p:cNvPr id="4" name="灯片编号占位符 3"/>
          <p:cNvSpPr>
            <a:spLocks noGrp="1"/>
          </p:cNvSpPr>
          <p:nvPr>
            <p:ph type="sldNum" sz="quarter" idx="5"/>
          </p:nvPr>
        </p:nvSpPr>
        <p:spPr/>
        <p:txBody>
          <a:bodyPr/>
          <a:lstStyle/>
          <a:p>
            <a:fld id="{9B194E08-3E1C-41BB-9818-AACAF7011DCB}" type="slidenum">
              <a:rPr lang="zh-CN" altLang="en-US" smtClean="0"/>
              <a:t>50</a:t>
            </a:fld>
            <a:endParaRPr lang="zh-CN" altLang="en-US"/>
          </a:p>
        </p:txBody>
      </p:sp>
    </p:spTree>
    <p:extLst>
      <p:ext uri="{BB962C8B-B14F-4D97-AF65-F5344CB8AC3E}">
        <p14:creationId xmlns:p14="http://schemas.microsoft.com/office/powerpoint/2010/main" val="2873979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现在关心的是实验室的结论在现实的劳动市场中是否成立？</a:t>
            </a:r>
            <a:endParaRPr lang="en-US" altLang="zh-CN" dirty="0"/>
          </a:p>
          <a:p>
            <a:r>
              <a:rPr lang="en-US" altLang="zh-CN" dirty="0"/>
              <a:t>2.</a:t>
            </a:r>
            <a:r>
              <a:rPr lang="zh-CN" altLang="en-US" dirty="0"/>
              <a:t>正好有德国社会经济的面板数据，将受教育年限，全职工作经历及兼职工作经历和任期作为生产力的代理变量，对于风险态度和信任都有度量</a:t>
            </a:r>
            <a:endParaRPr lang="en-US" altLang="zh-CN" dirty="0"/>
          </a:p>
        </p:txBody>
      </p:sp>
      <p:sp>
        <p:nvSpPr>
          <p:cNvPr id="4" name="灯片编号占位符 3"/>
          <p:cNvSpPr>
            <a:spLocks noGrp="1"/>
          </p:cNvSpPr>
          <p:nvPr>
            <p:ph type="sldNum" sz="quarter" idx="5"/>
          </p:nvPr>
        </p:nvSpPr>
        <p:spPr/>
        <p:txBody>
          <a:bodyPr/>
          <a:lstStyle/>
          <a:p>
            <a:fld id="{9B194E08-3E1C-41BB-9818-AACAF7011DCB}" type="slidenum">
              <a:rPr lang="zh-CN" altLang="en-US" smtClean="0"/>
              <a:t>52</a:t>
            </a:fld>
            <a:endParaRPr lang="zh-CN" altLang="en-US"/>
          </a:p>
        </p:txBody>
      </p:sp>
    </p:spTree>
    <p:extLst>
      <p:ext uri="{BB962C8B-B14F-4D97-AF65-F5344CB8AC3E}">
        <p14:creationId xmlns:p14="http://schemas.microsoft.com/office/powerpoint/2010/main" val="2470363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生产力更高的员工更容易选择可变工资支付制度，这对计件工资，锦标赛和收入分享机制是一样的，这一点结论也是前人研究中大量涉及的，本文只是做了一个检验</a:t>
            </a:r>
            <a:endParaRPr lang="en-US" altLang="zh-CN" dirty="0"/>
          </a:p>
          <a:p>
            <a:r>
              <a:rPr lang="en-US" altLang="zh-CN" dirty="0"/>
              <a:t>2.</a:t>
            </a:r>
            <a:r>
              <a:rPr lang="zh-CN" altLang="en-US" dirty="0"/>
              <a:t>但是生产力只是影响选择的一种因素，本文探讨了多个维度的其他因素，比如风险态度的影响，风险规避的人更愿意选择固定工资，对自己的相对评价越高越可能选择锦标赛制度</a:t>
            </a:r>
            <a:endParaRPr lang="en-US" altLang="zh-CN" dirty="0"/>
          </a:p>
          <a:p>
            <a:r>
              <a:rPr lang="en-US" altLang="zh-CN" dirty="0"/>
              <a:t>3.</a:t>
            </a:r>
            <a:r>
              <a:rPr lang="zh-CN" altLang="en-US" dirty="0"/>
              <a:t>女性选择可变工资制度的可能性较低，可能是因为女性更多风险规避且生产力较低</a:t>
            </a:r>
            <a:endParaRPr lang="en-US" altLang="zh-CN" dirty="0"/>
          </a:p>
          <a:p>
            <a:r>
              <a:rPr lang="en-US" altLang="zh-CN" dirty="0"/>
              <a:t>4.</a:t>
            </a:r>
            <a:r>
              <a:rPr lang="zh-CN" altLang="en-US" dirty="0"/>
              <a:t>对于处在不同生产力水平的人，风险态度及相对评价对于分类选择的影响可能不同</a:t>
            </a:r>
            <a:endParaRPr lang="en-US" altLang="zh-CN" dirty="0"/>
          </a:p>
          <a:p>
            <a:r>
              <a:rPr lang="en-US" altLang="zh-CN" dirty="0"/>
              <a:t>5.</a:t>
            </a:r>
            <a:r>
              <a:rPr lang="zh-CN" altLang="en-US" dirty="0"/>
              <a:t>生产力对于三种可变工资制度的选择都是很重要的，但是偏好和风险态度对于收入分享机制的选择作用不稳健，有两点原因</a:t>
            </a:r>
            <a:endParaRPr lang="en-US" altLang="zh-CN" dirty="0"/>
          </a:p>
          <a:p>
            <a:r>
              <a:rPr lang="en-US" altLang="zh-CN" dirty="0"/>
              <a:t>·</a:t>
            </a:r>
            <a:r>
              <a:rPr lang="zh-CN" altLang="en-US" dirty="0"/>
              <a:t>由于做出收入分享机制的选择所花时间最长，表明这个决定的确很难</a:t>
            </a:r>
            <a:endParaRPr lang="en-US" altLang="zh-CN" dirty="0"/>
          </a:p>
          <a:p>
            <a:r>
              <a:rPr lang="en-US" altLang="zh-CN" dirty="0"/>
              <a:t>·</a:t>
            </a:r>
            <a:r>
              <a:rPr lang="zh-CN" altLang="en-US" dirty="0"/>
              <a:t>对于收入分享机制的人，产出方差比其他两种可变工资制度大，说明收入分享机制中激励结构比其他两种更复杂</a:t>
            </a:r>
            <a:endParaRPr lang="en-US" altLang="zh-CN" dirty="0"/>
          </a:p>
        </p:txBody>
      </p:sp>
      <p:sp>
        <p:nvSpPr>
          <p:cNvPr id="4" name="灯片编号占位符 3"/>
          <p:cNvSpPr>
            <a:spLocks noGrp="1"/>
          </p:cNvSpPr>
          <p:nvPr>
            <p:ph type="sldNum" sz="quarter" idx="5"/>
          </p:nvPr>
        </p:nvSpPr>
        <p:spPr/>
        <p:txBody>
          <a:bodyPr/>
          <a:lstStyle/>
          <a:p>
            <a:fld id="{9B194E08-3E1C-41BB-9818-AACAF7011DCB}" type="slidenum">
              <a:rPr lang="zh-CN" altLang="en-US" smtClean="0"/>
              <a:t>53</a:t>
            </a:fld>
            <a:endParaRPr lang="zh-CN" altLang="en-US"/>
          </a:p>
        </p:txBody>
      </p:sp>
    </p:spTree>
    <p:extLst>
      <p:ext uri="{BB962C8B-B14F-4D97-AF65-F5344CB8AC3E}">
        <p14:creationId xmlns:p14="http://schemas.microsoft.com/office/powerpoint/2010/main" val="2667916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现实中无法观测到风险态度，可以通过求职者对于激励机制的选择显现出他们的风险态度</a:t>
            </a:r>
            <a:endParaRPr lang="en-US" altLang="zh-CN" dirty="0"/>
          </a:p>
          <a:p>
            <a:endParaRPr lang="en-US" altLang="zh-CN" dirty="0"/>
          </a:p>
          <a:p>
            <a:r>
              <a:rPr lang="zh-CN" altLang="en-US" dirty="0"/>
              <a:t>现实中不必要绝对采取固定或是灵活，可以有底薪再根据业绩加成的制度</a:t>
            </a:r>
            <a:endParaRPr lang="en-US" altLang="zh-CN" dirty="0"/>
          </a:p>
          <a:p>
            <a:endParaRPr lang="en-US" altLang="zh-CN" dirty="0"/>
          </a:p>
          <a:p>
            <a:r>
              <a:rPr lang="zh-CN" altLang="en-US" dirty="0"/>
              <a:t>由于工资的性别差异在现实中也有较多的内生性问题，本文通过实验发现性别工资差异部分是通过风险态度影响职业选择引起的</a:t>
            </a:r>
            <a:endParaRPr lang="en-US" altLang="zh-CN" dirty="0"/>
          </a:p>
        </p:txBody>
      </p:sp>
      <p:sp>
        <p:nvSpPr>
          <p:cNvPr id="4" name="灯片编号占位符 3"/>
          <p:cNvSpPr>
            <a:spLocks noGrp="1"/>
          </p:cNvSpPr>
          <p:nvPr>
            <p:ph type="sldNum" sz="quarter" idx="5"/>
          </p:nvPr>
        </p:nvSpPr>
        <p:spPr/>
        <p:txBody>
          <a:bodyPr/>
          <a:lstStyle/>
          <a:p>
            <a:fld id="{9B194E08-3E1C-41BB-9818-AACAF7011DCB}" type="slidenum">
              <a:rPr lang="zh-CN" altLang="en-US" smtClean="0"/>
              <a:t>54</a:t>
            </a:fld>
            <a:endParaRPr lang="zh-CN" altLang="en-US"/>
          </a:p>
        </p:txBody>
      </p:sp>
    </p:spTree>
    <p:extLst>
      <p:ext uri="{BB962C8B-B14F-4D97-AF65-F5344CB8AC3E}">
        <p14:creationId xmlns:p14="http://schemas.microsoft.com/office/powerpoint/2010/main" val="41456210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现实中无法观测到风险态度，可以通过求职者对于激励机制的选择显现出他们的风险态度</a:t>
            </a:r>
            <a:endParaRPr lang="en-US" altLang="zh-CN" dirty="0"/>
          </a:p>
          <a:p>
            <a:endParaRPr lang="en-US" altLang="zh-CN" dirty="0"/>
          </a:p>
          <a:p>
            <a:r>
              <a:rPr lang="zh-CN" altLang="en-US" dirty="0"/>
              <a:t>现实中不必要绝对采取固定或是灵活，可以有底薪再根据业绩加成的制度</a:t>
            </a:r>
            <a:endParaRPr lang="en-US" altLang="zh-CN" dirty="0"/>
          </a:p>
          <a:p>
            <a:endParaRPr lang="en-US" altLang="zh-CN" dirty="0"/>
          </a:p>
          <a:p>
            <a:r>
              <a:rPr lang="zh-CN" altLang="en-US" dirty="0"/>
              <a:t>由于工资的性别差异在现实中也有较多的内生性问题，本文通过实验发现性别工资差异部分是通过风险态度影响职业选择引起的</a:t>
            </a:r>
            <a:endParaRPr lang="en-US" altLang="zh-CN" dirty="0"/>
          </a:p>
        </p:txBody>
      </p:sp>
      <p:sp>
        <p:nvSpPr>
          <p:cNvPr id="4" name="灯片编号占位符 3"/>
          <p:cNvSpPr>
            <a:spLocks noGrp="1"/>
          </p:cNvSpPr>
          <p:nvPr>
            <p:ph type="sldNum" sz="quarter" idx="5"/>
          </p:nvPr>
        </p:nvSpPr>
        <p:spPr/>
        <p:txBody>
          <a:bodyPr/>
          <a:lstStyle/>
          <a:p>
            <a:fld id="{9B194E08-3E1C-41BB-9818-AACAF7011DCB}" type="slidenum">
              <a:rPr lang="zh-CN" altLang="en-US" smtClean="0"/>
              <a:t>55</a:t>
            </a:fld>
            <a:endParaRPr lang="zh-CN" altLang="en-US"/>
          </a:p>
        </p:txBody>
      </p:sp>
    </p:spTree>
    <p:extLst>
      <p:ext uri="{BB962C8B-B14F-4D97-AF65-F5344CB8AC3E}">
        <p14:creationId xmlns:p14="http://schemas.microsoft.com/office/powerpoint/2010/main" val="2491078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B194E08-3E1C-41BB-9818-AACAF7011DCB}" type="slidenum">
              <a:rPr lang="zh-CN" altLang="en-US" smtClean="0"/>
              <a:t>56</a:t>
            </a:fld>
            <a:endParaRPr lang="zh-CN" altLang="en-US"/>
          </a:p>
        </p:txBody>
      </p:sp>
    </p:spTree>
    <p:extLst>
      <p:ext uri="{BB962C8B-B14F-4D97-AF65-F5344CB8AC3E}">
        <p14:creationId xmlns:p14="http://schemas.microsoft.com/office/powerpoint/2010/main" val="318438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194E08-3E1C-41BB-9818-AACAF7011DCB}" type="slidenum">
              <a:rPr lang="zh-CN" altLang="en-US" smtClean="0"/>
              <a:t>4</a:t>
            </a:fld>
            <a:endParaRPr lang="zh-CN" altLang="en-US"/>
          </a:p>
        </p:txBody>
      </p:sp>
    </p:spTree>
    <p:extLst>
      <p:ext uri="{BB962C8B-B14F-4D97-AF65-F5344CB8AC3E}">
        <p14:creationId xmlns:p14="http://schemas.microsoft.com/office/powerpoint/2010/main" val="3378883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194E08-3E1C-41BB-9818-AACAF7011DCB}" type="slidenum">
              <a:rPr lang="zh-CN" altLang="en-US" smtClean="0"/>
              <a:t>18</a:t>
            </a:fld>
            <a:endParaRPr lang="zh-CN" altLang="en-US"/>
          </a:p>
        </p:txBody>
      </p:sp>
    </p:spTree>
    <p:extLst>
      <p:ext uri="{BB962C8B-B14F-4D97-AF65-F5344CB8AC3E}">
        <p14:creationId xmlns:p14="http://schemas.microsoft.com/office/powerpoint/2010/main" val="3556785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B194E08-3E1C-41BB-9818-AACAF7011DCB}" type="slidenum">
              <a:rPr lang="zh-CN" altLang="en-US" smtClean="0"/>
              <a:t>39</a:t>
            </a:fld>
            <a:endParaRPr lang="zh-CN" altLang="en-US"/>
          </a:p>
        </p:txBody>
      </p:sp>
    </p:spTree>
    <p:extLst>
      <p:ext uri="{BB962C8B-B14F-4D97-AF65-F5344CB8AC3E}">
        <p14:creationId xmlns:p14="http://schemas.microsoft.com/office/powerpoint/2010/main" val="1651519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把计件，锦标赛和收入分享机制放到一起会发现锦标赛制度下努力程度的变化最大，收入分享机制下最小，后文也讨论说收入分享机制确实选择时间最长，有更多的考量而不仅是对激励制度的考量</a:t>
            </a:r>
            <a:endParaRPr lang="en-US" altLang="zh-CN" dirty="0"/>
          </a:p>
          <a:p>
            <a:r>
              <a:rPr lang="en-US" altLang="zh-CN" dirty="0"/>
              <a:t>2.</a:t>
            </a:r>
            <a:r>
              <a:rPr lang="zh-CN" altLang="en-US" dirty="0"/>
              <a:t>同时选择可变工资的人更容易疲惫，但是并不显著</a:t>
            </a:r>
          </a:p>
        </p:txBody>
      </p:sp>
      <p:sp>
        <p:nvSpPr>
          <p:cNvPr id="4" name="灯片编号占位符 3"/>
          <p:cNvSpPr>
            <a:spLocks noGrp="1"/>
          </p:cNvSpPr>
          <p:nvPr>
            <p:ph type="sldNum" sz="quarter" idx="5"/>
          </p:nvPr>
        </p:nvSpPr>
        <p:spPr/>
        <p:txBody>
          <a:bodyPr/>
          <a:lstStyle/>
          <a:p>
            <a:fld id="{9B194E08-3E1C-41BB-9818-AACAF7011DCB}" type="slidenum">
              <a:rPr lang="zh-CN" altLang="en-US" smtClean="0"/>
              <a:t>40</a:t>
            </a:fld>
            <a:endParaRPr lang="zh-CN" altLang="en-US"/>
          </a:p>
        </p:txBody>
      </p:sp>
    </p:spTree>
    <p:extLst>
      <p:ext uri="{BB962C8B-B14F-4D97-AF65-F5344CB8AC3E}">
        <p14:creationId xmlns:p14="http://schemas.microsoft.com/office/powerpoint/2010/main" val="1921624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en-US" altLang="zh-CN" sz="2400" kern="1200" dirty="0">
                <a:solidFill>
                  <a:schemeClr val="tx1"/>
                </a:solidFill>
                <a:effectLst/>
                <a:latin typeface="+mn-lt"/>
                <a:ea typeface="+mn-ea"/>
                <a:cs typeface="+mn-cs"/>
              </a:rPr>
              <a:t>col.(1)&amp;(2): risk-averse workers are less likely to self-select into piece rates and tournaments.</a:t>
            </a:r>
          </a:p>
          <a:p>
            <a:pPr lvl="1"/>
            <a:r>
              <a:rPr lang="en-US" altLang="zh-CN" dirty="0"/>
              <a:t>col.(3): No such effect is observed for the revenue-sharing treatment.</a:t>
            </a:r>
          </a:p>
          <a:p>
            <a:pPr lvl="1"/>
            <a:r>
              <a:rPr lang="en-US" altLang="zh-CN" dirty="0"/>
              <a:t>col.(4): Pooling all observations from all conditions yields a significant coefficient of 5.4 percent.</a:t>
            </a:r>
            <a:endParaRPr lang="zh-CN" altLang="zh-CN" dirty="0"/>
          </a:p>
          <a:p>
            <a:endParaRPr lang="zh-CN" altLang="en-US" dirty="0"/>
          </a:p>
        </p:txBody>
      </p:sp>
      <p:sp>
        <p:nvSpPr>
          <p:cNvPr id="4" name="灯片编号占位符 3"/>
          <p:cNvSpPr>
            <a:spLocks noGrp="1"/>
          </p:cNvSpPr>
          <p:nvPr>
            <p:ph type="sldNum" sz="quarter" idx="5"/>
          </p:nvPr>
        </p:nvSpPr>
        <p:spPr/>
        <p:txBody>
          <a:bodyPr/>
          <a:lstStyle/>
          <a:p>
            <a:fld id="{9B194E08-3E1C-41BB-9818-AACAF7011DCB}" type="slidenum">
              <a:rPr lang="zh-CN" altLang="en-US" smtClean="0"/>
              <a:t>42</a:t>
            </a:fld>
            <a:endParaRPr lang="zh-CN" altLang="en-US"/>
          </a:p>
        </p:txBody>
      </p:sp>
    </p:spTree>
    <p:extLst>
      <p:ext uri="{BB962C8B-B14F-4D97-AF65-F5344CB8AC3E}">
        <p14:creationId xmlns:p14="http://schemas.microsoft.com/office/powerpoint/2010/main" val="3064319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gn="just">
              <a:spcAft>
                <a:spcPts val="0"/>
              </a:spcAft>
              <a:buFont typeface="Arial" panose="020B0604020202020204" pitchFamily="34" charset="0"/>
              <a:buChar char="•"/>
            </a:pPr>
            <a:r>
              <a:rPr lang="en-US" altLang="zh-CN" sz="1200" kern="100" dirty="0">
                <a:latin typeface="Calibri" panose="020F0502020204030204" pitchFamily="34" charset="0"/>
                <a:ea typeface="宋体" panose="02010600030101010101" pitchFamily="2" charset="-122"/>
                <a:cs typeface="Calibri" panose="020F0502020204030204" pitchFamily="34" charset="0"/>
              </a:rPr>
              <a:t>Controlling for productivity, the impact of self-assessment on the sorting decision is significant in the tournament schemes, but is insignificant in the piece-rate &amp; revenue sharing schemes</a:t>
            </a:r>
          </a:p>
          <a:p>
            <a:pPr marL="342900" indent="-342900" algn="just">
              <a:spcAft>
                <a:spcPts val="0"/>
              </a:spcAft>
              <a:buFont typeface="Arial" panose="020B0604020202020204" pitchFamily="34" charset="0"/>
              <a:buChar char="•"/>
            </a:pPr>
            <a:r>
              <a:rPr lang="en-US" altLang="zh-CN" sz="1200" kern="100" dirty="0">
                <a:latin typeface="Calibri" panose="020F0502020204030204" pitchFamily="34" charset="0"/>
                <a:ea typeface="宋体" panose="02010600030101010101" pitchFamily="2" charset="-122"/>
                <a:cs typeface="Calibri" panose="020F0502020204030204" pitchFamily="34" charset="0"/>
              </a:rPr>
              <a:t>Subject with a more positive self-assessment of one rank is about 3 percent more likely to enter the tournament than a less optimistic but equally productive subject </a:t>
            </a:r>
            <a:endParaRPr lang="en-US" altLang="zh-CN" sz="1200" kern="1200" dirty="0">
              <a:latin typeface="+mn-lt"/>
              <a:ea typeface="+mn-ea"/>
              <a:cs typeface="+mn-cs"/>
            </a:endParaRP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a:t>If a subject can be classified as overconfident if he or she overestimates his or her true rank, these results also suggests that overconfident subjects are more likely to select into tournaments</a:t>
            </a:r>
            <a:endParaRPr lang="zh-CN" altLang="en-US" dirty="0"/>
          </a:p>
          <a:p>
            <a:pPr marL="342900" indent="-342900" algn="just">
              <a:spcAft>
                <a:spcPts val="0"/>
              </a:spcAft>
              <a:buFont typeface="Arial" panose="020B0604020202020204" pitchFamily="34" charset="0"/>
              <a:buChar char="•"/>
            </a:pPr>
            <a:endParaRPr lang="zh-CN" altLang="zh-CN" sz="1200" kern="100" dirty="0">
              <a:latin typeface="Calibri" panose="020F0502020204030204" pitchFamily="34" charset="0"/>
              <a:ea typeface="宋体" panose="02010600030101010101" pitchFamily="2" charset="-122"/>
              <a:cs typeface="Calibri" panose="020F0502020204030204" pitchFamily="34" charset="0"/>
            </a:endParaRPr>
          </a:p>
        </p:txBody>
      </p:sp>
      <p:sp>
        <p:nvSpPr>
          <p:cNvPr id="4" name="灯片编号占位符 3"/>
          <p:cNvSpPr>
            <a:spLocks noGrp="1"/>
          </p:cNvSpPr>
          <p:nvPr>
            <p:ph type="sldNum" sz="quarter" idx="5"/>
          </p:nvPr>
        </p:nvSpPr>
        <p:spPr/>
        <p:txBody>
          <a:bodyPr/>
          <a:lstStyle/>
          <a:p>
            <a:fld id="{9B194E08-3E1C-41BB-9818-AACAF7011DCB}" type="slidenum">
              <a:rPr lang="zh-CN" altLang="en-US" smtClean="0"/>
              <a:t>44</a:t>
            </a:fld>
            <a:endParaRPr lang="zh-CN" altLang="en-US"/>
          </a:p>
        </p:txBody>
      </p:sp>
    </p:spTree>
    <p:extLst>
      <p:ext uri="{BB962C8B-B14F-4D97-AF65-F5344CB8AC3E}">
        <p14:creationId xmlns:p14="http://schemas.microsoft.com/office/powerpoint/2010/main" val="791386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Variable: Trust &amp; Reciprocity-all subjects participated in a Trust game in both roles as first and second mover</a:t>
            </a:r>
            <a:endParaRPr lang="zh-CN" altLang="zh-CN" sz="1200" dirty="0">
              <a:effectLst/>
            </a:endParaRPr>
          </a:p>
          <a:p>
            <a:endParaRPr lang="zh-CN" altLang="en-US" dirty="0"/>
          </a:p>
        </p:txBody>
      </p:sp>
      <p:sp>
        <p:nvSpPr>
          <p:cNvPr id="4" name="灯片编号占位符 3"/>
          <p:cNvSpPr>
            <a:spLocks noGrp="1"/>
          </p:cNvSpPr>
          <p:nvPr>
            <p:ph type="sldNum" sz="quarter" idx="5"/>
          </p:nvPr>
        </p:nvSpPr>
        <p:spPr/>
        <p:txBody>
          <a:bodyPr/>
          <a:lstStyle/>
          <a:p>
            <a:fld id="{9B194E08-3E1C-41BB-9818-AACAF7011DCB}" type="slidenum">
              <a:rPr lang="zh-CN" altLang="en-US" smtClean="0"/>
              <a:t>46</a:t>
            </a:fld>
            <a:endParaRPr lang="zh-CN" altLang="en-US"/>
          </a:p>
        </p:txBody>
      </p:sp>
    </p:spTree>
    <p:extLst>
      <p:ext uri="{BB962C8B-B14F-4D97-AF65-F5344CB8AC3E}">
        <p14:creationId xmlns:p14="http://schemas.microsoft.com/office/powerpoint/2010/main" val="2282436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Gender does not significantly affect the choice between the fixed payment and the variable pay alternative in any treatment, conditional on productivity, risk attitudes, relative self-assessment, and social preferences</a:t>
            </a:r>
            <a:endParaRPr lang="zh-CN" altLang="zh-CN" dirty="0">
              <a:effectLst/>
            </a:endParaRPr>
          </a:p>
          <a:p>
            <a:endParaRPr lang="zh-CN" altLang="en-US" dirty="0"/>
          </a:p>
        </p:txBody>
      </p:sp>
      <p:sp>
        <p:nvSpPr>
          <p:cNvPr id="4" name="灯片编号占位符 3"/>
          <p:cNvSpPr>
            <a:spLocks noGrp="1"/>
          </p:cNvSpPr>
          <p:nvPr>
            <p:ph type="sldNum" sz="quarter" idx="5"/>
          </p:nvPr>
        </p:nvSpPr>
        <p:spPr/>
        <p:txBody>
          <a:bodyPr/>
          <a:lstStyle/>
          <a:p>
            <a:fld id="{9B194E08-3E1C-41BB-9818-AACAF7011DCB}" type="slidenum">
              <a:rPr lang="zh-CN" altLang="en-US" smtClean="0"/>
              <a:t>47</a:t>
            </a:fld>
            <a:endParaRPr lang="zh-CN" altLang="en-US"/>
          </a:p>
        </p:txBody>
      </p:sp>
    </p:spTree>
    <p:extLst>
      <p:ext uri="{BB962C8B-B14F-4D97-AF65-F5344CB8AC3E}">
        <p14:creationId xmlns:p14="http://schemas.microsoft.com/office/powerpoint/2010/main" val="3329400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E5EE0E-AA70-4D18-82EB-08DEAE01948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665E875-3242-4CE6-8FE7-F914E6483609}"/>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13318BB-1B50-4FC4-A4A0-DCEC1CD67E8D}"/>
              </a:ext>
            </a:extLst>
          </p:cNvPr>
          <p:cNvSpPr>
            <a:spLocks noGrp="1"/>
          </p:cNvSpPr>
          <p:nvPr>
            <p:ph type="dt" sz="half" idx="10"/>
          </p:nvPr>
        </p:nvSpPr>
        <p:spPr/>
        <p:txBody>
          <a:bodyPr/>
          <a:lstStyle/>
          <a:p>
            <a:fld id="{9755F073-70BB-44EA-9811-FEB43FA744BE}" type="datetime1">
              <a:rPr lang="zh-CN" altLang="en-US" smtClean="0"/>
              <a:t>2021/2/6</a:t>
            </a:fld>
            <a:endParaRPr lang="zh-CN" altLang="en-US"/>
          </a:p>
        </p:txBody>
      </p:sp>
      <p:sp>
        <p:nvSpPr>
          <p:cNvPr id="5" name="页脚占位符 4">
            <a:extLst>
              <a:ext uri="{FF2B5EF4-FFF2-40B4-BE49-F238E27FC236}">
                <a16:creationId xmlns:a16="http://schemas.microsoft.com/office/drawing/2014/main" id="{6E9AAC94-5D3E-4BC4-8613-25CEF6E63F7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86D7B99-F5B1-4D4C-AF18-1826F3879D51}"/>
              </a:ext>
            </a:extLst>
          </p:cNvPr>
          <p:cNvSpPr>
            <a:spLocks noGrp="1"/>
          </p:cNvSpPr>
          <p:nvPr>
            <p:ph type="sldNum" sz="quarter" idx="12"/>
          </p:nvPr>
        </p:nvSpPr>
        <p:spPr>
          <a:xfrm>
            <a:off x="7761516" y="6476998"/>
            <a:ext cx="4430484" cy="381000"/>
          </a:xfrm>
          <a:prstGeom prst="rect">
            <a:avLst/>
          </a:prstGeom>
          <a:solidFill>
            <a:schemeClr val="bg1">
              <a:lumMod val="95000"/>
            </a:schemeClr>
          </a:solidFill>
        </p:spPr>
        <p:txBody>
          <a:bodyPr/>
          <a:lstStyle/>
          <a:p>
            <a:r>
              <a:rPr lang="en-US" altLang="zh-CN"/>
              <a:t>2020/11/10</a:t>
            </a:r>
            <a:endParaRPr lang="zh-CN" altLang="en-US"/>
          </a:p>
        </p:txBody>
      </p:sp>
      <p:sp>
        <p:nvSpPr>
          <p:cNvPr id="7" name="文本框 6">
            <a:extLst>
              <a:ext uri="{FF2B5EF4-FFF2-40B4-BE49-F238E27FC236}">
                <a16:creationId xmlns:a16="http://schemas.microsoft.com/office/drawing/2014/main" id="{FAD72016-F416-4A99-AC51-87740F0E12BD}"/>
              </a:ext>
            </a:extLst>
          </p:cNvPr>
          <p:cNvSpPr txBox="1"/>
          <p:nvPr userDrawn="1"/>
        </p:nvSpPr>
        <p:spPr>
          <a:xfrm>
            <a:off x="7761515" y="6476997"/>
            <a:ext cx="4430485" cy="369332"/>
          </a:xfrm>
          <a:prstGeom prst="rect">
            <a:avLst/>
          </a:prstGeom>
          <a:solidFill>
            <a:schemeClr val="bg1">
              <a:lumMod val="65000"/>
            </a:schemeClr>
          </a:solidFill>
        </p:spPr>
        <p:txBody>
          <a:bodyPr wrap="square" rtlCol="0">
            <a:spAutoFit/>
          </a:bodyPr>
          <a:lstStyle/>
          <a:p>
            <a:pPr algn="ctr"/>
            <a:r>
              <a:rPr lang="en-US" altLang="zh-CN"/>
              <a:t>2021/2/6</a:t>
            </a:r>
            <a:endParaRPr lang="zh-CN" altLang="en-US"/>
          </a:p>
        </p:txBody>
      </p:sp>
    </p:spTree>
    <p:extLst>
      <p:ext uri="{BB962C8B-B14F-4D97-AF65-F5344CB8AC3E}">
        <p14:creationId xmlns:p14="http://schemas.microsoft.com/office/powerpoint/2010/main" val="2798038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334F9FE-9CEF-4161-9F54-133132653B26}"/>
              </a:ext>
            </a:extLst>
          </p:cNvPr>
          <p:cNvSpPr/>
          <p:nvPr userDrawn="1"/>
        </p:nvSpPr>
        <p:spPr>
          <a:xfrm>
            <a:off x="-1" y="18255"/>
            <a:ext cx="12192000" cy="13255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7F8BA06C-0A3B-4840-A2D9-6AEBFA731E42}"/>
              </a:ext>
            </a:extLst>
          </p:cNvPr>
          <p:cNvSpPr>
            <a:spLocks noGrp="1"/>
          </p:cNvSpPr>
          <p:nvPr>
            <p:ph type="title"/>
          </p:nvPr>
        </p:nvSpPr>
        <p:spPr>
          <a:xfrm>
            <a:off x="838199" y="18254"/>
            <a:ext cx="10515600" cy="1325563"/>
          </a:xfrm>
          <a:prstGeom prst="rect">
            <a:avLst/>
          </a:prstGeom>
        </p:spPr>
        <p:txBody>
          <a:bodyPr/>
          <a:lstStyle>
            <a:lvl1pPr>
              <a:defRPr sz="3600">
                <a:latin typeface="+mj-lt"/>
              </a:defRPr>
            </a:lvl1pPr>
          </a:lstStyle>
          <a:p>
            <a:r>
              <a:rPr lang="zh-CN" altLang="en-US"/>
              <a:t>单击此处编辑母版标题样式</a:t>
            </a:r>
          </a:p>
        </p:txBody>
      </p:sp>
      <p:sp>
        <p:nvSpPr>
          <p:cNvPr id="3" name="内容占位符 2">
            <a:extLst>
              <a:ext uri="{FF2B5EF4-FFF2-40B4-BE49-F238E27FC236}">
                <a16:creationId xmlns:a16="http://schemas.microsoft.com/office/drawing/2014/main" id="{53A0ED66-F25A-496D-9049-076E83F6E7DF}"/>
              </a:ext>
            </a:extLst>
          </p:cNvPr>
          <p:cNvSpPr>
            <a:spLocks noGrp="1"/>
          </p:cNvSpPr>
          <p:nvPr>
            <p:ph idx="1"/>
          </p:nvPr>
        </p:nvSpPr>
        <p:spPr>
          <a:xfrm>
            <a:off x="838199" y="1560449"/>
            <a:ext cx="10515600" cy="4351338"/>
          </a:xfrm>
          <a:prstGeom prst="rect">
            <a:avLst/>
          </a:prstGeom>
        </p:spPr>
        <p:txBody>
          <a:bodyPr/>
          <a:lstStyle>
            <a:lvl1pPr>
              <a:defRPr>
                <a:latin typeface="+mn-lt"/>
              </a:defRPr>
            </a:lvl1pPr>
            <a:lvl2pPr>
              <a:defRPr/>
            </a:lvl2pPr>
            <a:lvl3pPr>
              <a:defRPr/>
            </a:lvl3pPr>
            <a:lvl4pPr>
              <a:defRPr/>
            </a:lvl4pPr>
            <a:lvl5pPr>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65E19EB-F9DE-4276-BD3D-4AD48C5F0589}"/>
              </a:ext>
            </a:extLst>
          </p:cNvPr>
          <p:cNvSpPr>
            <a:spLocks noGrp="1"/>
          </p:cNvSpPr>
          <p:nvPr>
            <p:ph type="dt" sz="half" idx="10"/>
          </p:nvPr>
        </p:nvSpPr>
        <p:spPr/>
        <p:txBody>
          <a:bodyPr/>
          <a:lstStyle/>
          <a:p>
            <a:fld id="{D7923F58-AD8F-408F-BEA3-2752F7E328DB}" type="datetime1">
              <a:rPr lang="zh-CN" altLang="en-US" smtClean="0"/>
              <a:t>2021/2/6</a:t>
            </a:fld>
            <a:endParaRPr lang="zh-CN" altLang="en-US"/>
          </a:p>
        </p:txBody>
      </p:sp>
      <p:sp>
        <p:nvSpPr>
          <p:cNvPr id="5" name="页脚占位符 4">
            <a:extLst>
              <a:ext uri="{FF2B5EF4-FFF2-40B4-BE49-F238E27FC236}">
                <a16:creationId xmlns:a16="http://schemas.microsoft.com/office/drawing/2014/main" id="{06E1A91A-3545-4920-A3EE-5D94D6A10C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16E092-E2E9-490C-8FA5-C0563955D80F}"/>
              </a:ext>
            </a:extLst>
          </p:cNvPr>
          <p:cNvSpPr>
            <a:spLocks noGrp="1"/>
          </p:cNvSpPr>
          <p:nvPr>
            <p:ph type="sldNum" sz="quarter" idx="12"/>
          </p:nvPr>
        </p:nvSpPr>
        <p:spPr>
          <a:xfrm>
            <a:off x="7772400" y="6476998"/>
            <a:ext cx="4419599" cy="381000"/>
          </a:xfrm>
          <a:prstGeom prst="rect">
            <a:avLst/>
          </a:prstGeom>
        </p:spPr>
        <p:txBody>
          <a:bodyPr/>
          <a:lstStyle/>
          <a:p>
            <a:r>
              <a:rPr lang="en-US" altLang="zh-CN"/>
              <a:t>2020/11/10</a:t>
            </a:r>
            <a:endParaRPr lang="zh-CN" altLang="en-US"/>
          </a:p>
        </p:txBody>
      </p:sp>
      <p:sp>
        <p:nvSpPr>
          <p:cNvPr id="8" name="文本框 7">
            <a:extLst>
              <a:ext uri="{FF2B5EF4-FFF2-40B4-BE49-F238E27FC236}">
                <a16:creationId xmlns:a16="http://schemas.microsoft.com/office/drawing/2014/main" id="{F428AC3A-105C-4BC5-8B87-7D022B24D115}"/>
              </a:ext>
            </a:extLst>
          </p:cNvPr>
          <p:cNvSpPr txBox="1"/>
          <p:nvPr userDrawn="1"/>
        </p:nvSpPr>
        <p:spPr>
          <a:xfrm>
            <a:off x="7761515" y="6476997"/>
            <a:ext cx="4430485" cy="369332"/>
          </a:xfrm>
          <a:prstGeom prst="rect">
            <a:avLst/>
          </a:prstGeom>
          <a:solidFill>
            <a:schemeClr val="bg1">
              <a:lumMod val="65000"/>
            </a:schemeClr>
          </a:solidFill>
        </p:spPr>
        <p:txBody>
          <a:bodyPr wrap="square" rtlCol="0">
            <a:spAutoFit/>
          </a:bodyPr>
          <a:lstStyle/>
          <a:p>
            <a:pPr algn="ctr"/>
            <a:r>
              <a:rPr lang="en-US" altLang="zh-CN"/>
              <a:t>2020/11/15</a:t>
            </a:r>
            <a:endParaRPr lang="zh-CN" altLang="en-US"/>
          </a:p>
        </p:txBody>
      </p:sp>
      <p:pic>
        <p:nvPicPr>
          <p:cNvPr id="10" name="图片 9">
            <a:extLst>
              <a:ext uri="{FF2B5EF4-FFF2-40B4-BE49-F238E27FC236}">
                <a16:creationId xmlns:a16="http://schemas.microsoft.com/office/drawing/2014/main" id="{267BC30F-07C5-42DE-BAD4-F6C07F97A89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30074" t="14426" b="13696"/>
          <a:stretch>
            <a:fillRect/>
          </a:stretch>
        </p:blipFill>
        <p:spPr>
          <a:xfrm>
            <a:off x="8998857" y="253710"/>
            <a:ext cx="2979302" cy="697803"/>
          </a:xfrm>
          <a:prstGeom prst="rect">
            <a:avLst/>
          </a:prstGeom>
        </p:spPr>
      </p:pic>
    </p:spTree>
    <p:extLst>
      <p:ext uri="{BB962C8B-B14F-4D97-AF65-F5344CB8AC3E}">
        <p14:creationId xmlns:p14="http://schemas.microsoft.com/office/powerpoint/2010/main" val="675576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4360BB-E527-4FA9-8505-AF52AD16459B}"/>
              </a:ext>
            </a:extLst>
          </p:cNvPr>
          <p:cNvSpPr>
            <a:spLocks noGrp="1"/>
          </p:cNvSpPr>
          <p:nvPr>
            <p:ph type="title"/>
          </p:nvPr>
        </p:nvSpPr>
        <p:spPr>
          <a:xfrm>
            <a:off x="838200" y="403544"/>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34AE4BA-75C7-4676-A670-D88AF4333244}"/>
              </a:ext>
            </a:extLst>
          </p:cNvPr>
          <p:cNvSpPr>
            <a:spLocks noGrp="1"/>
          </p:cNvSpPr>
          <p:nvPr>
            <p:ph type="body" idx="1"/>
          </p:nvPr>
        </p:nvSpPr>
        <p:spPr>
          <a:xfrm>
            <a:off x="838200" y="3429000"/>
            <a:ext cx="10515600" cy="2625343"/>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3D37CA3-77D5-4B7A-9AD7-9F779F8CFD59}"/>
              </a:ext>
            </a:extLst>
          </p:cNvPr>
          <p:cNvSpPr>
            <a:spLocks noGrp="1"/>
          </p:cNvSpPr>
          <p:nvPr>
            <p:ph type="dt" sz="half" idx="10"/>
          </p:nvPr>
        </p:nvSpPr>
        <p:spPr/>
        <p:txBody>
          <a:bodyPr/>
          <a:lstStyle/>
          <a:p>
            <a:fld id="{7F93FA8B-3901-454B-9F45-4ACF7299699A}" type="datetime1">
              <a:rPr lang="zh-CN" altLang="en-US" smtClean="0"/>
              <a:t>2021/2/6</a:t>
            </a:fld>
            <a:endParaRPr lang="zh-CN" altLang="en-US"/>
          </a:p>
        </p:txBody>
      </p:sp>
      <p:sp>
        <p:nvSpPr>
          <p:cNvPr id="5" name="页脚占位符 4">
            <a:extLst>
              <a:ext uri="{FF2B5EF4-FFF2-40B4-BE49-F238E27FC236}">
                <a16:creationId xmlns:a16="http://schemas.microsoft.com/office/drawing/2014/main" id="{42F9D739-B174-40BF-854D-750EDFF59DD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3FC800-9A99-4262-B70B-2F356C3CB0D2}"/>
              </a:ext>
            </a:extLst>
          </p:cNvPr>
          <p:cNvSpPr>
            <a:spLocks noGrp="1"/>
          </p:cNvSpPr>
          <p:nvPr>
            <p:ph type="sldNum" sz="quarter" idx="12"/>
          </p:nvPr>
        </p:nvSpPr>
        <p:spPr>
          <a:xfrm>
            <a:off x="7772400" y="6476998"/>
            <a:ext cx="4419599" cy="381000"/>
          </a:xfrm>
          <a:prstGeom prst="rect">
            <a:avLst/>
          </a:prstGeom>
        </p:spPr>
        <p:txBody>
          <a:bodyPr/>
          <a:lstStyle/>
          <a:p>
            <a:endParaRPr lang="zh-CN" altLang="en-US"/>
          </a:p>
        </p:txBody>
      </p:sp>
      <p:sp>
        <p:nvSpPr>
          <p:cNvPr id="8" name="文本框 7">
            <a:extLst>
              <a:ext uri="{FF2B5EF4-FFF2-40B4-BE49-F238E27FC236}">
                <a16:creationId xmlns:a16="http://schemas.microsoft.com/office/drawing/2014/main" id="{DF296F1D-D061-48EF-BCEA-2A8B6A68B422}"/>
              </a:ext>
            </a:extLst>
          </p:cNvPr>
          <p:cNvSpPr txBox="1"/>
          <p:nvPr userDrawn="1"/>
        </p:nvSpPr>
        <p:spPr>
          <a:xfrm>
            <a:off x="7761515" y="6476997"/>
            <a:ext cx="4430485" cy="369332"/>
          </a:xfrm>
          <a:prstGeom prst="rect">
            <a:avLst/>
          </a:prstGeom>
          <a:solidFill>
            <a:schemeClr val="bg1">
              <a:lumMod val="65000"/>
            </a:schemeClr>
          </a:solidFill>
        </p:spPr>
        <p:txBody>
          <a:bodyPr wrap="square" rtlCol="0">
            <a:spAutoFit/>
          </a:bodyPr>
          <a:lstStyle/>
          <a:p>
            <a:pPr algn="ctr"/>
            <a:r>
              <a:rPr lang="en-US" altLang="zh-CN"/>
              <a:t>2020/11/15</a:t>
            </a:r>
            <a:endParaRPr lang="zh-CN" altLang="en-US"/>
          </a:p>
        </p:txBody>
      </p:sp>
    </p:spTree>
    <p:extLst>
      <p:ext uri="{BB962C8B-B14F-4D97-AF65-F5344CB8AC3E}">
        <p14:creationId xmlns:p14="http://schemas.microsoft.com/office/powerpoint/2010/main" val="591195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5540CC-C48D-4343-AB77-791F171F675C}"/>
              </a:ext>
            </a:extLst>
          </p:cNvPr>
          <p:cNvSpPr>
            <a:spLocks noGrp="1"/>
          </p:cNvSpPr>
          <p:nvPr>
            <p:ph type="title"/>
          </p:nvPr>
        </p:nvSpPr>
        <p:spPr>
          <a:xfrm>
            <a:off x="838200" y="365125"/>
            <a:ext cx="10515600" cy="1325563"/>
          </a:xfrm>
          <a:prstGeom prst="rect">
            <a:avLst/>
          </a:prstGeom>
        </p:spPr>
        <p:txBody>
          <a:bodyPr/>
          <a:lstStyle>
            <a:lvl1pPr>
              <a:defRPr sz="3600"/>
            </a:lvl1pPr>
          </a:lstStyle>
          <a:p>
            <a:r>
              <a:rPr lang="zh-CN" altLang="en-US"/>
              <a:t>单击此处编辑母版标题样式</a:t>
            </a:r>
          </a:p>
        </p:txBody>
      </p:sp>
      <p:sp>
        <p:nvSpPr>
          <p:cNvPr id="3" name="内容占位符 2">
            <a:extLst>
              <a:ext uri="{FF2B5EF4-FFF2-40B4-BE49-F238E27FC236}">
                <a16:creationId xmlns:a16="http://schemas.microsoft.com/office/drawing/2014/main" id="{074C994D-91B1-474B-A77A-86E7A802E7D7}"/>
              </a:ext>
            </a:extLst>
          </p:cNvPr>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7A1A633-7D63-473D-AFCB-0C35A00F7862}"/>
              </a:ext>
            </a:extLst>
          </p:cNvPr>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57C340F-39DA-4859-8FEF-1E26F955AB37}"/>
              </a:ext>
            </a:extLst>
          </p:cNvPr>
          <p:cNvSpPr>
            <a:spLocks noGrp="1"/>
          </p:cNvSpPr>
          <p:nvPr>
            <p:ph type="dt" sz="half" idx="10"/>
          </p:nvPr>
        </p:nvSpPr>
        <p:spPr/>
        <p:txBody>
          <a:bodyPr/>
          <a:lstStyle/>
          <a:p>
            <a:fld id="{7863FC28-05A8-4A3D-A72E-886C096D3F2D}" type="datetime1">
              <a:rPr lang="zh-CN" altLang="en-US" smtClean="0"/>
              <a:t>2021/2/6</a:t>
            </a:fld>
            <a:endParaRPr lang="zh-CN" altLang="en-US"/>
          </a:p>
        </p:txBody>
      </p:sp>
      <p:sp>
        <p:nvSpPr>
          <p:cNvPr id="6" name="页脚占位符 5">
            <a:extLst>
              <a:ext uri="{FF2B5EF4-FFF2-40B4-BE49-F238E27FC236}">
                <a16:creationId xmlns:a16="http://schemas.microsoft.com/office/drawing/2014/main" id="{3F7E235D-BD38-408F-A44B-5F6B4537CF3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1CB7D6F-312C-4054-ADDD-525309E370D9}"/>
              </a:ext>
            </a:extLst>
          </p:cNvPr>
          <p:cNvSpPr>
            <a:spLocks noGrp="1"/>
          </p:cNvSpPr>
          <p:nvPr>
            <p:ph type="sldNum" sz="quarter" idx="12"/>
          </p:nvPr>
        </p:nvSpPr>
        <p:spPr>
          <a:xfrm>
            <a:off x="7772400" y="6476998"/>
            <a:ext cx="4419599" cy="381000"/>
          </a:xfrm>
          <a:prstGeom prst="rect">
            <a:avLst/>
          </a:prstGeom>
        </p:spPr>
        <p:txBody>
          <a:bodyPr/>
          <a:lstStyle/>
          <a:p>
            <a:r>
              <a:rPr lang="en-US" altLang="zh-CN"/>
              <a:t>2020/11/10</a:t>
            </a:r>
            <a:endParaRPr lang="zh-CN" altLang="en-US"/>
          </a:p>
        </p:txBody>
      </p:sp>
      <p:sp>
        <p:nvSpPr>
          <p:cNvPr id="9" name="文本框 8">
            <a:extLst>
              <a:ext uri="{FF2B5EF4-FFF2-40B4-BE49-F238E27FC236}">
                <a16:creationId xmlns:a16="http://schemas.microsoft.com/office/drawing/2014/main" id="{65D4A0B9-4F72-42A7-8217-C494AE2B6E98}"/>
              </a:ext>
            </a:extLst>
          </p:cNvPr>
          <p:cNvSpPr txBox="1"/>
          <p:nvPr userDrawn="1"/>
        </p:nvSpPr>
        <p:spPr>
          <a:xfrm>
            <a:off x="7761515" y="6476997"/>
            <a:ext cx="4430485" cy="369332"/>
          </a:xfrm>
          <a:prstGeom prst="rect">
            <a:avLst/>
          </a:prstGeom>
          <a:solidFill>
            <a:schemeClr val="bg1">
              <a:lumMod val="65000"/>
            </a:schemeClr>
          </a:solidFill>
        </p:spPr>
        <p:txBody>
          <a:bodyPr wrap="square" rtlCol="0">
            <a:spAutoFit/>
          </a:bodyPr>
          <a:lstStyle/>
          <a:p>
            <a:pPr algn="ctr"/>
            <a:r>
              <a:rPr lang="en-US" altLang="zh-CN"/>
              <a:t>2020/11/15</a:t>
            </a:r>
            <a:endParaRPr lang="zh-CN" altLang="en-US"/>
          </a:p>
        </p:txBody>
      </p:sp>
    </p:spTree>
    <p:extLst>
      <p:ext uri="{BB962C8B-B14F-4D97-AF65-F5344CB8AC3E}">
        <p14:creationId xmlns:p14="http://schemas.microsoft.com/office/powerpoint/2010/main" val="6236324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9EDFA84-D718-457E-8D11-CBEDB9EDD2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5EA1303-32B0-4992-BF9A-FF41530AE5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4123118-7A3A-4F12-912A-AE0134FB867F}"/>
              </a:ext>
            </a:extLst>
          </p:cNvPr>
          <p:cNvSpPr>
            <a:spLocks noGrp="1"/>
          </p:cNvSpPr>
          <p:nvPr>
            <p:ph type="dt" sz="half" idx="2"/>
          </p:nvPr>
        </p:nvSpPr>
        <p:spPr>
          <a:xfrm>
            <a:off x="-76199" y="6476999"/>
            <a:ext cx="3657599" cy="381000"/>
          </a:xfrm>
          <a:prstGeom prst="rect">
            <a:avLst/>
          </a:prstGeom>
        </p:spPr>
        <p:txBody>
          <a:bodyPr vert="horz" lIns="91440" tIns="45720" rIns="91440" bIns="45720" rtlCol="0" anchor="ctr"/>
          <a:lstStyle>
            <a:lvl1pPr algn="l">
              <a:defRPr sz="1200">
                <a:solidFill>
                  <a:schemeClr val="tx1">
                    <a:tint val="75000"/>
                  </a:schemeClr>
                </a:solidFill>
              </a:defRPr>
            </a:lvl1pPr>
          </a:lstStyle>
          <a:p>
            <a:fld id="{D1A5AD41-C35F-41D0-AA1B-4DC7E92E2ABE}" type="datetime1">
              <a:rPr lang="zh-CN" altLang="en-US" smtClean="0"/>
              <a:t>2021/2/6</a:t>
            </a:fld>
            <a:endParaRPr lang="zh-CN" altLang="en-US"/>
          </a:p>
        </p:txBody>
      </p:sp>
      <p:sp>
        <p:nvSpPr>
          <p:cNvPr id="5" name="页脚占位符 4">
            <a:extLst>
              <a:ext uri="{FF2B5EF4-FFF2-40B4-BE49-F238E27FC236}">
                <a16:creationId xmlns:a16="http://schemas.microsoft.com/office/drawing/2014/main" id="{A4C3C48B-E42D-423B-A67B-5DEB200BD8F0}"/>
              </a:ext>
            </a:extLst>
          </p:cNvPr>
          <p:cNvSpPr>
            <a:spLocks noGrp="1"/>
          </p:cNvSpPr>
          <p:nvPr>
            <p:ph type="ftr" sz="quarter" idx="3"/>
          </p:nvPr>
        </p:nvSpPr>
        <p:spPr>
          <a:xfrm>
            <a:off x="4495801" y="6492872"/>
            <a:ext cx="3265714" cy="365126"/>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04376FD-1F78-46C0-B366-0114C88E4BA2}"/>
              </a:ext>
            </a:extLst>
          </p:cNvPr>
          <p:cNvSpPr>
            <a:spLocks noGrp="1"/>
          </p:cNvSpPr>
          <p:nvPr>
            <p:ph type="sldNum" sz="quarter" idx="4"/>
          </p:nvPr>
        </p:nvSpPr>
        <p:spPr>
          <a:xfrm>
            <a:off x="7772400" y="6492872"/>
            <a:ext cx="4419599" cy="365126"/>
          </a:xfrm>
          <a:prstGeom prst="rect">
            <a:avLst/>
          </a:prstGeom>
          <a:solidFill>
            <a:schemeClr val="bg1">
              <a:lumMod val="65000"/>
            </a:schemeClr>
          </a:solidFill>
          <a:ln>
            <a:noFill/>
          </a:ln>
        </p:spPr>
        <p:txBody>
          <a:bodyPr vert="horz" lIns="91440" tIns="45720" rIns="91440" bIns="45720" rtlCol="0" anchor="ctr"/>
          <a:lstStyle>
            <a:lvl1pPr algn="ctr">
              <a:defRPr sz="1200">
                <a:solidFill>
                  <a:schemeClr val="tx1">
                    <a:tint val="75000"/>
                  </a:schemeClr>
                </a:solidFill>
              </a:defRPr>
            </a:lvl1pPr>
          </a:lstStyle>
          <a:p>
            <a:pPr algn="ctr"/>
            <a:endParaRPr lang="zh-CN" altLang="en-US"/>
          </a:p>
        </p:txBody>
      </p:sp>
      <p:pic>
        <p:nvPicPr>
          <p:cNvPr id="7" name="图片 6">
            <a:extLst>
              <a:ext uri="{FF2B5EF4-FFF2-40B4-BE49-F238E27FC236}">
                <a16:creationId xmlns:a16="http://schemas.microsoft.com/office/drawing/2014/main" id="{F34B1337-ADCB-4AF3-BA7F-B7825C03479E}"/>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l="30074" t="14426" b="13696"/>
          <a:stretch>
            <a:fillRect/>
          </a:stretch>
        </p:blipFill>
        <p:spPr>
          <a:xfrm>
            <a:off x="8998857" y="253710"/>
            <a:ext cx="2979302" cy="697803"/>
          </a:xfrm>
          <a:prstGeom prst="rect">
            <a:avLst/>
          </a:prstGeom>
        </p:spPr>
      </p:pic>
      <p:sp>
        <p:nvSpPr>
          <p:cNvPr id="9" name="矩形 8">
            <a:extLst>
              <a:ext uri="{FF2B5EF4-FFF2-40B4-BE49-F238E27FC236}">
                <a16:creationId xmlns:a16="http://schemas.microsoft.com/office/drawing/2014/main" id="{5B89034F-E40B-4A29-A776-41080CE4ABB1}"/>
              </a:ext>
            </a:extLst>
          </p:cNvPr>
          <p:cNvSpPr/>
          <p:nvPr userDrawn="1"/>
        </p:nvSpPr>
        <p:spPr>
          <a:xfrm>
            <a:off x="-1" y="6476997"/>
            <a:ext cx="4528457" cy="38100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Fengfei SUN(RUC)</a:t>
            </a:r>
            <a:endParaRPr lang="zh-CN" altLang="en-US"/>
          </a:p>
        </p:txBody>
      </p:sp>
      <p:sp>
        <p:nvSpPr>
          <p:cNvPr id="11" name="矩形 10">
            <a:extLst>
              <a:ext uri="{FF2B5EF4-FFF2-40B4-BE49-F238E27FC236}">
                <a16:creationId xmlns:a16="http://schemas.microsoft.com/office/drawing/2014/main" id="{F8679469-C881-4ED3-82FE-5C37CC001F66}"/>
              </a:ext>
            </a:extLst>
          </p:cNvPr>
          <p:cNvSpPr/>
          <p:nvPr userDrawn="1"/>
        </p:nvSpPr>
        <p:spPr>
          <a:xfrm>
            <a:off x="4528457" y="6476998"/>
            <a:ext cx="3233057" cy="381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A61F1545-7AAD-49B8-8925-9F4FE8365FC6}" type="slidenum">
              <a:rPr lang="zh-CN" altLang="en-US" smtClean="0"/>
              <a:t>‹#›</a:t>
            </a:fld>
            <a:endParaRPr lang="zh-CN" altLang="en-US"/>
          </a:p>
        </p:txBody>
      </p:sp>
      <p:sp>
        <p:nvSpPr>
          <p:cNvPr id="15" name="文本框 14">
            <a:extLst>
              <a:ext uri="{FF2B5EF4-FFF2-40B4-BE49-F238E27FC236}">
                <a16:creationId xmlns:a16="http://schemas.microsoft.com/office/drawing/2014/main" id="{38B584C9-0651-47F4-9D82-0EACB25E6675}"/>
              </a:ext>
            </a:extLst>
          </p:cNvPr>
          <p:cNvSpPr txBox="1"/>
          <p:nvPr userDrawn="1"/>
        </p:nvSpPr>
        <p:spPr>
          <a:xfrm>
            <a:off x="7761515" y="6476997"/>
            <a:ext cx="4430485" cy="369332"/>
          </a:xfrm>
          <a:prstGeom prst="rect">
            <a:avLst/>
          </a:prstGeom>
          <a:solidFill>
            <a:schemeClr val="bg1">
              <a:lumMod val="65000"/>
            </a:schemeClr>
          </a:solidFill>
          <a:ln>
            <a:noFill/>
          </a:ln>
        </p:spPr>
        <p:txBody>
          <a:bodyPr wrap="square" rtlCol="0">
            <a:spAutoFit/>
          </a:bodyPr>
          <a:lstStyle/>
          <a:p>
            <a:pPr algn="ctr"/>
            <a:r>
              <a:rPr lang="en-US" altLang="zh-CN"/>
              <a:t>2021/2/6</a:t>
            </a:r>
            <a:endParaRPr lang="zh-CN" altLang="en-US"/>
          </a:p>
        </p:txBody>
      </p:sp>
    </p:spTree>
    <p:extLst>
      <p:ext uri="{BB962C8B-B14F-4D97-AF65-F5344CB8AC3E}">
        <p14:creationId xmlns:p14="http://schemas.microsoft.com/office/powerpoint/2010/main" val="3864580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l" defTabSz="914400" rtl="0" eaLnBrk="1" latinLnBrk="0" hangingPunct="1">
        <a:lnSpc>
          <a:spcPct val="90000"/>
        </a:lnSpc>
        <a:spcBef>
          <a:spcPct val="0"/>
        </a:spcBef>
        <a:buNone/>
        <a:defRPr sz="4400" kern="1200">
          <a:solidFill>
            <a:srgbClr val="AE0B2A"/>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99F747-EBEA-4CD8-BEFC-E563D56A3BD2}"/>
              </a:ext>
            </a:extLst>
          </p:cNvPr>
          <p:cNvSpPr>
            <a:spLocks noGrp="1"/>
          </p:cNvSpPr>
          <p:nvPr>
            <p:ph type="ctrTitle"/>
          </p:nvPr>
        </p:nvSpPr>
        <p:spPr>
          <a:xfrm>
            <a:off x="1246909" y="1043709"/>
            <a:ext cx="9504218" cy="2743345"/>
          </a:xfrm>
        </p:spPr>
        <p:txBody>
          <a:bodyPr>
            <a:noAutofit/>
          </a:bodyPr>
          <a:lstStyle/>
          <a:p>
            <a:r>
              <a:rPr lang="en-US" altLang="zh-CN" sz="4000">
                <a:solidFill>
                  <a:schemeClr val="tx1"/>
                </a:solidFill>
              </a:rPr>
              <a:t>Performance Pay and Multidimensional Sorting: Productivity, Preferences, and Gender</a:t>
            </a:r>
            <a:endParaRPr lang="zh-CN" altLang="en-US" sz="4000">
              <a:solidFill>
                <a:schemeClr val="tx1"/>
              </a:solidFill>
            </a:endParaRPr>
          </a:p>
        </p:txBody>
      </p:sp>
      <p:sp>
        <p:nvSpPr>
          <p:cNvPr id="3" name="副标题 2">
            <a:extLst>
              <a:ext uri="{FF2B5EF4-FFF2-40B4-BE49-F238E27FC236}">
                <a16:creationId xmlns:a16="http://schemas.microsoft.com/office/drawing/2014/main" id="{34807EEA-A555-4137-B04B-75EEC95BA122}"/>
              </a:ext>
            </a:extLst>
          </p:cNvPr>
          <p:cNvSpPr>
            <a:spLocks noGrp="1"/>
          </p:cNvSpPr>
          <p:nvPr>
            <p:ph type="subTitle" idx="1"/>
          </p:nvPr>
        </p:nvSpPr>
        <p:spPr>
          <a:xfrm>
            <a:off x="1607127" y="4008438"/>
            <a:ext cx="9144000" cy="1655762"/>
          </a:xfrm>
        </p:spPr>
        <p:txBody>
          <a:bodyPr/>
          <a:lstStyle/>
          <a:p>
            <a:r>
              <a:rPr lang="en-US" altLang="zh-CN"/>
              <a:t>By THOMAS DOHMEN AND ARMIN FALK</a:t>
            </a:r>
          </a:p>
          <a:p>
            <a:r>
              <a:rPr lang="en-US" altLang="zh-CN" i="1">
                <a:latin typeface="Times New Roman" panose="02020603050405020304" pitchFamily="18" charset="0"/>
                <a:cs typeface="Times New Roman" panose="02020603050405020304" pitchFamily="18" charset="0"/>
              </a:rPr>
              <a:t>American Economic Review 101(April 2011):556-590</a:t>
            </a:r>
          </a:p>
          <a:p>
            <a:r>
              <a:rPr lang="zh-CN" altLang="en-US">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87451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电脑屏幕图片-矢量的电脑屏幕素材-高清图片-摄影照片-寻图免费打包下载">
            <a:extLst>
              <a:ext uri="{FF2B5EF4-FFF2-40B4-BE49-F238E27FC236}">
                <a16:creationId xmlns:a16="http://schemas.microsoft.com/office/drawing/2014/main" id="{21447432-8273-4881-B120-0E24CE5C75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917" r="793" b="12666"/>
          <a:stretch/>
        </p:blipFill>
        <p:spPr bwMode="auto">
          <a:xfrm>
            <a:off x="2192593" y="1477964"/>
            <a:ext cx="6845081" cy="4626198"/>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34DD42DC-23A1-4F8E-A974-AF8423CE335E}"/>
              </a:ext>
            </a:extLst>
          </p:cNvPr>
          <p:cNvSpPr>
            <a:spLocks noGrp="1"/>
          </p:cNvSpPr>
          <p:nvPr>
            <p:ph type="title"/>
          </p:nvPr>
        </p:nvSpPr>
        <p:spPr/>
        <p:txBody>
          <a:bodyPr/>
          <a:lstStyle/>
          <a:p>
            <a:r>
              <a:rPr lang="en-US" altLang="zh-CN"/>
              <a:t>Experiment · Work Task </a:t>
            </a:r>
            <a:endParaRPr lang="zh-CN" altLang="en-US"/>
          </a:p>
        </p:txBody>
      </p:sp>
      <p:sp>
        <p:nvSpPr>
          <p:cNvPr id="3" name="内容占位符 2">
            <a:extLst>
              <a:ext uri="{FF2B5EF4-FFF2-40B4-BE49-F238E27FC236}">
                <a16:creationId xmlns:a16="http://schemas.microsoft.com/office/drawing/2014/main" id="{E1A1783C-BEDD-490C-BC17-3D490F2CFEEE}"/>
              </a:ext>
            </a:extLst>
          </p:cNvPr>
          <p:cNvSpPr>
            <a:spLocks noGrp="1"/>
          </p:cNvSpPr>
          <p:nvPr>
            <p:ph idx="1"/>
          </p:nvPr>
        </p:nvSpPr>
        <p:spPr>
          <a:xfrm>
            <a:off x="6096000" y="1825625"/>
            <a:ext cx="5257800" cy="4685204"/>
          </a:xfrm>
        </p:spPr>
        <p:txBody>
          <a:bodyPr>
            <a:normAutofit/>
          </a:bodyPr>
          <a:lstStyle/>
          <a:p>
            <a:endParaRPr lang="en-US" altLang="zh-CN"/>
          </a:p>
          <a:p>
            <a:pPr marL="457200" lvl="1" indent="0">
              <a:buNone/>
            </a:pPr>
            <a:endParaRPr lang="en-US" altLang="zh-CN"/>
          </a:p>
        </p:txBody>
      </p:sp>
      <p:sp>
        <p:nvSpPr>
          <p:cNvPr id="5" name="文本框 4">
            <a:extLst>
              <a:ext uri="{FF2B5EF4-FFF2-40B4-BE49-F238E27FC236}">
                <a16:creationId xmlns:a16="http://schemas.microsoft.com/office/drawing/2014/main" id="{203310C3-5272-4412-BDCC-6B189A8DFC89}"/>
              </a:ext>
            </a:extLst>
          </p:cNvPr>
          <p:cNvSpPr txBox="1"/>
          <p:nvPr/>
        </p:nvSpPr>
        <p:spPr>
          <a:xfrm>
            <a:off x="3274142" y="2143715"/>
            <a:ext cx="5024284" cy="1446550"/>
          </a:xfrm>
          <a:prstGeom prst="rect">
            <a:avLst/>
          </a:prstGeom>
          <a:noFill/>
        </p:spPr>
        <p:txBody>
          <a:bodyPr wrap="square" rtlCol="0">
            <a:spAutoFit/>
          </a:bodyPr>
          <a:lstStyle/>
          <a:p>
            <a:r>
              <a:rPr lang="en-US" altLang="zh-CN" sz="2800" b="1"/>
              <a:t>Problem 1:</a:t>
            </a:r>
          </a:p>
          <a:p>
            <a:pPr>
              <a:lnSpc>
                <a:spcPct val="150000"/>
              </a:lnSpc>
            </a:pPr>
            <a:r>
              <a:rPr lang="en-US" altLang="zh-CN" sz="2800"/>
              <a:t>         4 x 68=</a:t>
            </a:r>
          </a:p>
          <a:p>
            <a:pPr algn="ctr"/>
            <a:endParaRPr lang="zh-CN" altLang="en-US"/>
          </a:p>
        </p:txBody>
      </p:sp>
      <p:sp>
        <p:nvSpPr>
          <p:cNvPr id="6" name="矩形 5">
            <a:extLst>
              <a:ext uri="{FF2B5EF4-FFF2-40B4-BE49-F238E27FC236}">
                <a16:creationId xmlns:a16="http://schemas.microsoft.com/office/drawing/2014/main" id="{74834ED1-7527-4A16-AB46-09C61234A656}"/>
              </a:ext>
            </a:extLst>
          </p:cNvPr>
          <p:cNvSpPr/>
          <p:nvPr/>
        </p:nvSpPr>
        <p:spPr>
          <a:xfrm>
            <a:off x="5476568" y="2753033"/>
            <a:ext cx="1396180" cy="4326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88C3FDD1-117E-4549-A259-32DC9C4065FD}"/>
              </a:ext>
            </a:extLst>
          </p:cNvPr>
          <p:cNvSpPr/>
          <p:nvPr/>
        </p:nvSpPr>
        <p:spPr>
          <a:xfrm>
            <a:off x="5043949" y="3525188"/>
            <a:ext cx="1052051" cy="539567"/>
          </a:xfrm>
          <a:prstGeom prst="roundRect">
            <a:avLst/>
          </a:prstGeom>
          <a:solidFill>
            <a:schemeClr val="accent2">
              <a:lumMod val="20000"/>
              <a:lumOff val="8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B60616C1-78DA-4746-80D6-D3F0DA3E9652}"/>
              </a:ext>
            </a:extLst>
          </p:cNvPr>
          <p:cNvSpPr txBox="1"/>
          <p:nvPr/>
        </p:nvSpPr>
        <p:spPr>
          <a:xfrm>
            <a:off x="5171768" y="3533361"/>
            <a:ext cx="924232" cy="523220"/>
          </a:xfrm>
          <a:prstGeom prst="rect">
            <a:avLst/>
          </a:prstGeom>
          <a:noFill/>
        </p:spPr>
        <p:txBody>
          <a:bodyPr wrap="square" rtlCol="0">
            <a:spAutoFit/>
          </a:bodyPr>
          <a:lstStyle/>
          <a:p>
            <a:r>
              <a:rPr lang="en-US" altLang="zh-CN" sz="2800">
                <a:solidFill>
                  <a:srgbClr val="FF0000"/>
                </a:solidFill>
              </a:rPr>
              <a:t>OK</a:t>
            </a:r>
            <a:endParaRPr lang="zh-CN" altLang="en-US" sz="2800">
              <a:solidFill>
                <a:srgbClr val="FF0000"/>
              </a:solidFill>
            </a:endParaRPr>
          </a:p>
        </p:txBody>
      </p:sp>
      <p:sp>
        <p:nvSpPr>
          <p:cNvPr id="9" name="文本框 8">
            <a:extLst>
              <a:ext uri="{FF2B5EF4-FFF2-40B4-BE49-F238E27FC236}">
                <a16:creationId xmlns:a16="http://schemas.microsoft.com/office/drawing/2014/main" id="{FBE3E96F-0E15-4305-B34C-F9A849BF0645}"/>
              </a:ext>
            </a:extLst>
          </p:cNvPr>
          <p:cNvSpPr txBox="1"/>
          <p:nvPr/>
        </p:nvSpPr>
        <p:spPr>
          <a:xfrm>
            <a:off x="7010400" y="1985119"/>
            <a:ext cx="1179871" cy="400110"/>
          </a:xfrm>
          <a:prstGeom prst="rect">
            <a:avLst/>
          </a:prstGeom>
          <a:noFill/>
        </p:spPr>
        <p:txBody>
          <a:bodyPr wrap="square" rtlCol="0">
            <a:spAutoFit/>
          </a:bodyPr>
          <a:lstStyle/>
          <a:p>
            <a:r>
              <a:rPr lang="en-US" altLang="zh-CN" sz="2000"/>
              <a:t>00 : 23</a:t>
            </a:r>
            <a:endParaRPr lang="zh-CN" altLang="en-US" sz="2000"/>
          </a:p>
        </p:txBody>
      </p:sp>
    </p:spTree>
    <p:extLst>
      <p:ext uri="{BB962C8B-B14F-4D97-AF65-F5344CB8AC3E}">
        <p14:creationId xmlns:p14="http://schemas.microsoft.com/office/powerpoint/2010/main" val="3534241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电脑屏幕图片-矢量的电脑屏幕素材-高清图片-摄影照片-寻图免费打包下载">
            <a:extLst>
              <a:ext uri="{FF2B5EF4-FFF2-40B4-BE49-F238E27FC236}">
                <a16:creationId xmlns:a16="http://schemas.microsoft.com/office/drawing/2014/main" id="{21447432-8273-4881-B120-0E24CE5C75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t="7917" r="485" b="12666"/>
          <a:stretch/>
        </p:blipFill>
        <p:spPr bwMode="auto">
          <a:xfrm>
            <a:off x="2192593" y="1477964"/>
            <a:ext cx="6866347" cy="4626198"/>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34DD42DC-23A1-4F8E-A974-AF8423CE335E}"/>
              </a:ext>
            </a:extLst>
          </p:cNvPr>
          <p:cNvSpPr>
            <a:spLocks noGrp="1"/>
          </p:cNvSpPr>
          <p:nvPr>
            <p:ph type="title"/>
          </p:nvPr>
        </p:nvSpPr>
        <p:spPr/>
        <p:txBody>
          <a:bodyPr/>
          <a:lstStyle/>
          <a:p>
            <a:r>
              <a:rPr lang="en-US" altLang="zh-CN"/>
              <a:t>Experiment · Work Task · If True </a:t>
            </a:r>
            <a:endParaRPr lang="zh-CN" altLang="en-US"/>
          </a:p>
        </p:txBody>
      </p:sp>
      <p:sp>
        <p:nvSpPr>
          <p:cNvPr id="3" name="内容占位符 2">
            <a:extLst>
              <a:ext uri="{FF2B5EF4-FFF2-40B4-BE49-F238E27FC236}">
                <a16:creationId xmlns:a16="http://schemas.microsoft.com/office/drawing/2014/main" id="{E1A1783C-BEDD-490C-BC17-3D490F2CFEEE}"/>
              </a:ext>
            </a:extLst>
          </p:cNvPr>
          <p:cNvSpPr>
            <a:spLocks noGrp="1"/>
          </p:cNvSpPr>
          <p:nvPr>
            <p:ph idx="1"/>
          </p:nvPr>
        </p:nvSpPr>
        <p:spPr>
          <a:xfrm>
            <a:off x="6096000" y="1825625"/>
            <a:ext cx="5257800" cy="4685204"/>
          </a:xfrm>
        </p:spPr>
        <p:txBody>
          <a:bodyPr>
            <a:normAutofit/>
          </a:bodyPr>
          <a:lstStyle/>
          <a:p>
            <a:endParaRPr lang="en-US" altLang="zh-CN"/>
          </a:p>
          <a:p>
            <a:pPr marL="457200" lvl="1" indent="0">
              <a:buNone/>
            </a:pPr>
            <a:endParaRPr lang="en-US" altLang="zh-CN"/>
          </a:p>
        </p:txBody>
      </p:sp>
      <p:sp>
        <p:nvSpPr>
          <p:cNvPr id="5" name="文本框 4">
            <a:extLst>
              <a:ext uri="{FF2B5EF4-FFF2-40B4-BE49-F238E27FC236}">
                <a16:creationId xmlns:a16="http://schemas.microsoft.com/office/drawing/2014/main" id="{203310C3-5272-4412-BDCC-6B189A8DFC89}"/>
              </a:ext>
            </a:extLst>
          </p:cNvPr>
          <p:cNvSpPr txBox="1"/>
          <p:nvPr/>
        </p:nvSpPr>
        <p:spPr>
          <a:xfrm>
            <a:off x="3274142" y="2143715"/>
            <a:ext cx="5024284" cy="1446550"/>
          </a:xfrm>
          <a:prstGeom prst="rect">
            <a:avLst/>
          </a:prstGeom>
          <a:noFill/>
        </p:spPr>
        <p:txBody>
          <a:bodyPr wrap="square" rtlCol="0">
            <a:spAutoFit/>
          </a:bodyPr>
          <a:lstStyle/>
          <a:p>
            <a:r>
              <a:rPr lang="en-US" altLang="zh-CN" sz="2800" b="1"/>
              <a:t>Problem 2:</a:t>
            </a:r>
          </a:p>
          <a:p>
            <a:pPr>
              <a:lnSpc>
                <a:spcPct val="150000"/>
              </a:lnSpc>
            </a:pPr>
            <a:r>
              <a:rPr lang="en-US" altLang="zh-CN" sz="2800"/>
              <a:t>         5 x 72=</a:t>
            </a:r>
          </a:p>
          <a:p>
            <a:pPr algn="ctr"/>
            <a:endParaRPr lang="zh-CN" altLang="en-US"/>
          </a:p>
        </p:txBody>
      </p:sp>
      <p:sp>
        <p:nvSpPr>
          <p:cNvPr id="6" name="矩形 5">
            <a:extLst>
              <a:ext uri="{FF2B5EF4-FFF2-40B4-BE49-F238E27FC236}">
                <a16:creationId xmlns:a16="http://schemas.microsoft.com/office/drawing/2014/main" id="{74834ED1-7527-4A16-AB46-09C61234A656}"/>
              </a:ext>
            </a:extLst>
          </p:cNvPr>
          <p:cNvSpPr/>
          <p:nvPr/>
        </p:nvSpPr>
        <p:spPr>
          <a:xfrm>
            <a:off x="5476568" y="2753033"/>
            <a:ext cx="1396180" cy="4326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88C3FDD1-117E-4549-A259-32DC9C4065FD}"/>
              </a:ext>
            </a:extLst>
          </p:cNvPr>
          <p:cNvSpPr/>
          <p:nvPr/>
        </p:nvSpPr>
        <p:spPr>
          <a:xfrm>
            <a:off x="5043949" y="3525188"/>
            <a:ext cx="1052051" cy="539567"/>
          </a:xfrm>
          <a:prstGeom prst="roundRect">
            <a:avLst/>
          </a:prstGeom>
          <a:solidFill>
            <a:schemeClr val="accent2">
              <a:lumMod val="20000"/>
              <a:lumOff val="8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B60616C1-78DA-4746-80D6-D3F0DA3E9652}"/>
              </a:ext>
            </a:extLst>
          </p:cNvPr>
          <p:cNvSpPr txBox="1"/>
          <p:nvPr/>
        </p:nvSpPr>
        <p:spPr>
          <a:xfrm>
            <a:off x="5171768" y="3533361"/>
            <a:ext cx="924232" cy="523220"/>
          </a:xfrm>
          <a:prstGeom prst="rect">
            <a:avLst/>
          </a:prstGeom>
          <a:noFill/>
        </p:spPr>
        <p:txBody>
          <a:bodyPr wrap="square" rtlCol="0">
            <a:spAutoFit/>
          </a:bodyPr>
          <a:lstStyle/>
          <a:p>
            <a:r>
              <a:rPr lang="en-US" altLang="zh-CN" sz="2800">
                <a:solidFill>
                  <a:srgbClr val="FF0000"/>
                </a:solidFill>
              </a:rPr>
              <a:t>OK</a:t>
            </a:r>
            <a:endParaRPr lang="zh-CN" altLang="en-US" sz="2800">
              <a:solidFill>
                <a:srgbClr val="FF0000"/>
              </a:solidFill>
            </a:endParaRPr>
          </a:p>
        </p:txBody>
      </p:sp>
      <p:sp>
        <p:nvSpPr>
          <p:cNvPr id="4" name="文本框 3">
            <a:extLst>
              <a:ext uri="{FF2B5EF4-FFF2-40B4-BE49-F238E27FC236}">
                <a16:creationId xmlns:a16="http://schemas.microsoft.com/office/drawing/2014/main" id="{FCC3BE68-5056-4BD6-862E-93E82391CE82}"/>
              </a:ext>
            </a:extLst>
          </p:cNvPr>
          <p:cNvSpPr txBox="1"/>
          <p:nvPr/>
        </p:nvSpPr>
        <p:spPr>
          <a:xfrm>
            <a:off x="7010400" y="1985119"/>
            <a:ext cx="1179871" cy="400110"/>
          </a:xfrm>
          <a:prstGeom prst="rect">
            <a:avLst/>
          </a:prstGeom>
          <a:noFill/>
        </p:spPr>
        <p:txBody>
          <a:bodyPr wrap="square" rtlCol="0">
            <a:spAutoFit/>
          </a:bodyPr>
          <a:lstStyle/>
          <a:p>
            <a:r>
              <a:rPr lang="en-US" altLang="zh-CN" sz="2000"/>
              <a:t>00 : 47</a:t>
            </a:r>
            <a:endParaRPr lang="zh-CN" altLang="en-US" sz="2000"/>
          </a:p>
        </p:txBody>
      </p:sp>
    </p:spTree>
    <p:extLst>
      <p:ext uri="{BB962C8B-B14F-4D97-AF65-F5344CB8AC3E}">
        <p14:creationId xmlns:p14="http://schemas.microsoft.com/office/powerpoint/2010/main" val="3811174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电脑屏幕图片-矢量的电脑屏幕素材-高清图片-摄影照片-寻图免费打包下载">
            <a:extLst>
              <a:ext uri="{FF2B5EF4-FFF2-40B4-BE49-F238E27FC236}">
                <a16:creationId xmlns:a16="http://schemas.microsoft.com/office/drawing/2014/main" id="{21447432-8273-4881-B120-0E24CE5C75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917" r="1256" b="12666"/>
          <a:stretch/>
        </p:blipFill>
        <p:spPr bwMode="auto">
          <a:xfrm>
            <a:off x="2192593" y="1477964"/>
            <a:ext cx="6813184" cy="4626198"/>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34DD42DC-23A1-4F8E-A974-AF8423CE335E}"/>
              </a:ext>
            </a:extLst>
          </p:cNvPr>
          <p:cNvSpPr>
            <a:spLocks noGrp="1"/>
          </p:cNvSpPr>
          <p:nvPr>
            <p:ph type="title"/>
          </p:nvPr>
        </p:nvSpPr>
        <p:spPr/>
        <p:txBody>
          <a:bodyPr/>
          <a:lstStyle/>
          <a:p>
            <a:r>
              <a:rPr lang="en-US" altLang="zh-CN"/>
              <a:t>Experiment · Work Task · If Flase </a:t>
            </a:r>
            <a:endParaRPr lang="zh-CN" altLang="en-US"/>
          </a:p>
        </p:txBody>
      </p:sp>
      <p:sp>
        <p:nvSpPr>
          <p:cNvPr id="3" name="内容占位符 2">
            <a:extLst>
              <a:ext uri="{FF2B5EF4-FFF2-40B4-BE49-F238E27FC236}">
                <a16:creationId xmlns:a16="http://schemas.microsoft.com/office/drawing/2014/main" id="{E1A1783C-BEDD-490C-BC17-3D490F2CFEEE}"/>
              </a:ext>
            </a:extLst>
          </p:cNvPr>
          <p:cNvSpPr>
            <a:spLocks noGrp="1"/>
          </p:cNvSpPr>
          <p:nvPr>
            <p:ph idx="1"/>
          </p:nvPr>
        </p:nvSpPr>
        <p:spPr>
          <a:xfrm>
            <a:off x="6096000" y="1825625"/>
            <a:ext cx="5257800" cy="4685204"/>
          </a:xfrm>
        </p:spPr>
        <p:txBody>
          <a:bodyPr>
            <a:normAutofit/>
          </a:bodyPr>
          <a:lstStyle/>
          <a:p>
            <a:endParaRPr lang="en-US" altLang="zh-CN"/>
          </a:p>
          <a:p>
            <a:pPr marL="457200" lvl="1" indent="0">
              <a:buNone/>
            </a:pPr>
            <a:endParaRPr lang="en-US" altLang="zh-CN"/>
          </a:p>
        </p:txBody>
      </p:sp>
      <p:sp>
        <p:nvSpPr>
          <p:cNvPr id="5" name="文本框 4">
            <a:extLst>
              <a:ext uri="{FF2B5EF4-FFF2-40B4-BE49-F238E27FC236}">
                <a16:creationId xmlns:a16="http://schemas.microsoft.com/office/drawing/2014/main" id="{203310C3-5272-4412-BDCC-6B189A8DFC89}"/>
              </a:ext>
            </a:extLst>
          </p:cNvPr>
          <p:cNvSpPr txBox="1"/>
          <p:nvPr/>
        </p:nvSpPr>
        <p:spPr>
          <a:xfrm>
            <a:off x="3274142" y="2143715"/>
            <a:ext cx="5024284" cy="1446550"/>
          </a:xfrm>
          <a:prstGeom prst="rect">
            <a:avLst/>
          </a:prstGeom>
          <a:noFill/>
        </p:spPr>
        <p:txBody>
          <a:bodyPr wrap="square" rtlCol="0">
            <a:spAutoFit/>
          </a:bodyPr>
          <a:lstStyle/>
          <a:p>
            <a:r>
              <a:rPr lang="en-US" altLang="zh-CN" sz="2800" b="1"/>
              <a:t>Problem 2:</a:t>
            </a:r>
          </a:p>
          <a:p>
            <a:pPr>
              <a:lnSpc>
                <a:spcPct val="150000"/>
              </a:lnSpc>
            </a:pPr>
            <a:r>
              <a:rPr lang="en-US" altLang="zh-CN" sz="2800"/>
              <a:t>         5 x 72=</a:t>
            </a:r>
          </a:p>
          <a:p>
            <a:pPr algn="ctr"/>
            <a:endParaRPr lang="zh-CN" altLang="en-US"/>
          </a:p>
        </p:txBody>
      </p:sp>
      <p:sp>
        <p:nvSpPr>
          <p:cNvPr id="6" name="矩形 5">
            <a:extLst>
              <a:ext uri="{FF2B5EF4-FFF2-40B4-BE49-F238E27FC236}">
                <a16:creationId xmlns:a16="http://schemas.microsoft.com/office/drawing/2014/main" id="{74834ED1-7527-4A16-AB46-09C61234A656}"/>
              </a:ext>
            </a:extLst>
          </p:cNvPr>
          <p:cNvSpPr/>
          <p:nvPr/>
        </p:nvSpPr>
        <p:spPr>
          <a:xfrm>
            <a:off x="5476568" y="2753033"/>
            <a:ext cx="1396180" cy="4326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88C3FDD1-117E-4549-A259-32DC9C4065FD}"/>
              </a:ext>
            </a:extLst>
          </p:cNvPr>
          <p:cNvSpPr/>
          <p:nvPr/>
        </p:nvSpPr>
        <p:spPr>
          <a:xfrm>
            <a:off x="5043949" y="3525188"/>
            <a:ext cx="1052051" cy="539567"/>
          </a:xfrm>
          <a:prstGeom prst="roundRect">
            <a:avLst/>
          </a:prstGeom>
          <a:solidFill>
            <a:schemeClr val="accent2">
              <a:lumMod val="20000"/>
              <a:lumOff val="8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B60616C1-78DA-4746-80D6-D3F0DA3E9652}"/>
              </a:ext>
            </a:extLst>
          </p:cNvPr>
          <p:cNvSpPr txBox="1"/>
          <p:nvPr/>
        </p:nvSpPr>
        <p:spPr>
          <a:xfrm>
            <a:off x="5171768" y="3533361"/>
            <a:ext cx="924232" cy="523220"/>
          </a:xfrm>
          <a:prstGeom prst="rect">
            <a:avLst/>
          </a:prstGeom>
          <a:noFill/>
        </p:spPr>
        <p:txBody>
          <a:bodyPr wrap="square" rtlCol="0">
            <a:spAutoFit/>
          </a:bodyPr>
          <a:lstStyle/>
          <a:p>
            <a:r>
              <a:rPr lang="en-US" altLang="zh-CN" sz="2800">
                <a:solidFill>
                  <a:srgbClr val="FF0000"/>
                </a:solidFill>
              </a:rPr>
              <a:t>OK</a:t>
            </a:r>
            <a:endParaRPr lang="zh-CN" altLang="en-US" sz="2800">
              <a:solidFill>
                <a:srgbClr val="FF0000"/>
              </a:solidFill>
            </a:endParaRPr>
          </a:p>
        </p:txBody>
      </p:sp>
      <p:sp>
        <p:nvSpPr>
          <p:cNvPr id="4" name="文本框 3">
            <a:extLst>
              <a:ext uri="{FF2B5EF4-FFF2-40B4-BE49-F238E27FC236}">
                <a16:creationId xmlns:a16="http://schemas.microsoft.com/office/drawing/2014/main" id="{4C26BBD0-ED5E-4E5C-85D1-D52ED35BCEFB}"/>
              </a:ext>
            </a:extLst>
          </p:cNvPr>
          <p:cNvSpPr txBox="1"/>
          <p:nvPr/>
        </p:nvSpPr>
        <p:spPr>
          <a:xfrm>
            <a:off x="7010400" y="1985119"/>
            <a:ext cx="1179871" cy="400110"/>
          </a:xfrm>
          <a:prstGeom prst="rect">
            <a:avLst/>
          </a:prstGeom>
          <a:noFill/>
        </p:spPr>
        <p:txBody>
          <a:bodyPr wrap="square" rtlCol="0">
            <a:spAutoFit/>
          </a:bodyPr>
          <a:lstStyle/>
          <a:p>
            <a:r>
              <a:rPr lang="en-US" altLang="zh-CN" sz="2000"/>
              <a:t>00 : 56</a:t>
            </a:r>
            <a:endParaRPr lang="zh-CN" altLang="en-US" sz="2000"/>
          </a:p>
        </p:txBody>
      </p:sp>
    </p:spTree>
    <p:extLst>
      <p:ext uri="{BB962C8B-B14F-4D97-AF65-F5344CB8AC3E}">
        <p14:creationId xmlns:p14="http://schemas.microsoft.com/office/powerpoint/2010/main" val="211597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DD42DC-23A1-4F8E-A974-AF8423CE335E}"/>
              </a:ext>
            </a:extLst>
          </p:cNvPr>
          <p:cNvSpPr>
            <a:spLocks noGrp="1"/>
          </p:cNvSpPr>
          <p:nvPr>
            <p:ph type="title"/>
          </p:nvPr>
        </p:nvSpPr>
        <p:spPr/>
        <p:txBody>
          <a:bodyPr/>
          <a:lstStyle/>
          <a:p>
            <a:r>
              <a:rPr lang="en-US" altLang="zh-CN"/>
              <a:t>Experiment · Design · Step 1 </a:t>
            </a:r>
            <a:endParaRPr lang="zh-CN" altLang="en-US"/>
          </a:p>
        </p:txBody>
      </p:sp>
      <p:sp>
        <p:nvSpPr>
          <p:cNvPr id="3" name="内容占位符 2">
            <a:extLst>
              <a:ext uri="{FF2B5EF4-FFF2-40B4-BE49-F238E27FC236}">
                <a16:creationId xmlns:a16="http://schemas.microsoft.com/office/drawing/2014/main" id="{E1A1783C-BEDD-490C-BC17-3D490F2CFEEE}"/>
              </a:ext>
            </a:extLst>
          </p:cNvPr>
          <p:cNvSpPr>
            <a:spLocks noGrp="1"/>
          </p:cNvSpPr>
          <p:nvPr>
            <p:ph idx="1"/>
          </p:nvPr>
        </p:nvSpPr>
        <p:spPr>
          <a:xfrm>
            <a:off x="838200" y="1825625"/>
            <a:ext cx="10515600" cy="4516182"/>
          </a:xfrm>
        </p:spPr>
        <p:txBody>
          <a:bodyPr>
            <a:normAutofit/>
          </a:bodyPr>
          <a:lstStyle/>
          <a:p>
            <a:pPr>
              <a:lnSpc>
                <a:spcPct val="150000"/>
              </a:lnSpc>
            </a:pPr>
            <a:r>
              <a:rPr lang="en-US" altLang="zh-CN"/>
              <a:t>Calculate one multiplication problem as fast as possible.</a:t>
            </a:r>
          </a:p>
          <a:p>
            <a:pPr>
              <a:lnSpc>
                <a:spcPct val="150000"/>
              </a:lnSpc>
            </a:pPr>
            <a:r>
              <a:rPr lang="en-US" altLang="zh-CN"/>
              <a:t>The problem had a degree of difficulty 4.</a:t>
            </a:r>
          </a:p>
          <a:p>
            <a:pPr>
              <a:lnSpc>
                <a:spcPct val="150000"/>
              </a:lnSpc>
            </a:pPr>
            <a:r>
              <a:rPr lang="en-US" altLang="zh-CN" b="1"/>
              <a:t>No payment was involved</a:t>
            </a:r>
            <a:r>
              <a:rPr lang="en-US" altLang="zh-CN"/>
              <a:t>.</a:t>
            </a:r>
          </a:p>
          <a:p>
            <a:pPr>
              <a:lnSpc>
                <a:spcPct val="150000"/>
              </a:lnSpc>
            </a:pPr>
            <a:r>
              <a:rPr lang="en-US" altLang="zh-CN"/>
              <a:t>The </a:t>
            </a:r>
            <a:r>
              <a:rPr lang="en-US" altLang="zh-CN" b="1"/>
              <a:t>time</a:t>
            </a:r>
            <a:r>
              <a:rPr lang="en-US" altLang="zh-CN"/>
              <a:t> used is </a:t>
            </a:r>
            <a:r>
              <a:rPr lang="en-US" altLang="zh-CN" b="1"/>
              <a:t>Productivity Indicator 1.</a:t>
            </a:r>
          </a:p>
          <a:p>
            <a:pPr lvl="1"/>
            <a:endParaRPr lang="en-US" altLang="zh-CN"/>
          </a:p>
          <a:p>
            <a:pPr lvl="1"/>
            <a:endParaRPr lang="en-US" altLang="zh-CN"/>
          </a:p>
          <a:p>
            <a:pPr lvl="1"/>
            <a:endParaRPr lang="en-US" altLang="zh-CN"/>
          </a:p>
        </p:txBody>
      </p:sp>
    </p:spTree>
    <p:extLst>
      <p:ext uri="{BB962C8B-B14F-4D97-AF65-F5344CB8AC3E}">
        <p14:creationId xmlns:p14="http://schemas.microsoft.com/office/powerpoint/2010/main" val="2726439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DD42DC-23A1-4F8E-A974-AF8423CE335E}"/>
              </a:ext>
            </a:extLst>
          </p:cNvPr>
          <p:cNvSpPr>
            <a:spLocks noGrp="1"/>
          </p:cNvSpPr>
          <p:nvPr>
            <p:ph type="title"/>
          </p:nvPr>
        </p:nvSpPr>
        <p:spPr/>
        <p:txBody>
          <a:bodyPr/>
          <a:lstStyle/>
          <a:p>
            <a:r>
              <a:rPr lang="en-US" altLang="zh-CN"/>
              <a:t>Experiment · Design · Step 2 </a:t>
            </a:r>
            <a:endParaRPr lang="zh-CN" altLang="en-US"/>
          </a:p>
        </p:txBody>
      </p:sp>
      <p:sp>
        <p:nvSpPr>
          <p:cNvPr id="3" name="内容占位符 2">
            <a:extLst>
              <a:ext uri="{FF2B5EF4-FFF2-40B4-BE49-F238E27FC236}">
                <a16:creationId xmlns:a16="http://schemas.microsoft.com/office/drawing/2014/main" id="{E1A1783C-BEDD-490C-BC17-3D490F2CFEEE}"/>
              </a:ext>
            </a:extLst>
          </p:cNvPr>
          <p:cNvSpPr>
            <a:spLocks noGrp="1"/>
          </p:cNvSpPr>
          <p:nvPr>
            <p:ph idx="1"/>
          </p:nvPr>
        </p:nvSpPr>
        <p:spPr>
          <a:xfrm>
            <a:off x="838200" y="1825625"/>
            <a:ext cx="10515600" cy="4516182"/>
          </a:xfrm>
        </p:spPr>
        <p:txBody>
          <a:bodyPr>
            <a:normAutofit/>
          </a:bodyPr>
          <a:lstStyle/>
          <a:p>
            <a:pPr>
              <a:lnSpc>
                <a:spcPct val="150000"/>
              </a:lnSpc>
            </a:pPr>
            <a:r>
              <a:rPr lang="en-US" altLang="zh-CN"/>
              <a:t>Calculate one</a:t>
            </a:r>
            <a:r>
              <a:rPr lang="en-US" altLang="zh-CN" b="1"/>
              <a:t> </a:t>
            </a:r>
            <a:r>
              <a:rPr lang="en-US" altLang="zh-CN"/>
              <a:t>multiplication problem as fast as possible.</a:t>
            </a:r>
          </a:p>
          <a:p>
            <a:pPr>
              <a:lnSpc>
                <a:spcPct val="150000"/>
              </a:lnSpc>
            </a:pPr>
            <a:r>
              <a:rPr lang="en-US" altLang="zh-CN"/>
              <a:t>The problem had a degree of difficulty 4.</a:t>
            </a:r>
          </a:p>
          <a:p>
            <a:pPr>
              <a:lnSpc>
                <a:spcPct val="150000"/>
              </a:lnSpc>
            </a:pPr>
            <a:r>
              <a:rPr lang="en-US" altLang="zh-CN" b="1"/>
              <a:t>Endowment:150 points</a:t>
            </a:r>
          </a:p>
          <a:p>
            <a:pPr>
              <a:lnSpc>
                <a:spcPct val="150000"/>
              </a:lnSpc>
            </a:pPr>
            <a:r>
              <a:rPr lang="en-US" altLang="zh-CN" b="1"/>
              <a:t>5 points would be substracted per seconds.</a:t>
            </a:r>
            <a:endParaRPr lang="en-US" altLang="zh-CN"/>
          </a:p>
          <a:p>
            <a:pPr>
              <a:lnSpc>
                <a:spcPct val="150000"/>
              </a:lnSpc>
            </a:pPr>
            <a:r>
              <a:rPr lang="en-US" altLang="zh-CN"/>
              <a:t>The </a:t>
            </a:r>
            <a:r>
              <a:rPr lang="en-US" altLang="zh-CN" b="1"/>
              <a:t>time</a:t>
            </a:r>
            <a:r>
              <a:rPr lang="en-US" altLang="zh-CN"/>
              <a:t> used is </a:t>
            </a:r>
            <a:r>
              <a:rPr lang="en-US" altLang="zh-CN" b="1"/>
              <a:t>Productivity Indicator 2.</a:t>
            </a:r>
          </a:p>
          <a:p>
            <a:pPr lvl="1"/>
            <a:endParaRPr lang="en-US" altLang="zh-CN"/>
          </a:p>
          <a:p>
            <a:pPr lvl="1"/>
            <a:endParaRPr lang="en-US" altLang="zh-CN"/>
          </a:p>
          <a:p>
            <a:pPr lvl="1"/>
            <a:endParaRPr lang="en-US" altLang="zh-CN"/>
          </a:p>
        </p:txBody>
      </p:sp>
    </p:spTree>
    <p:extLst>
      <p:ext uri="{BB962C8B-B14F-4D97-AF65-F5344CB8AC3E}">
        <p14:creationId xmlns:p14="http://schemas.microsoft.com/office/powerpoint/2010/main" val="3967761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DD42DC-23A1-4F8E-A974-AF8423CE335E}"/>
              </a:ext>
            </a:extLst>
          </p:cNvPr>
          <p:cNvSpPr>
            <a:spLocks noGrp="1"/>
          </p:cNvSpPr>
          <p:nvPr>
            <p:ph type="title"/>
          </p:nvPr>
        </p:nvSpPr>
        <p:spPr/>
        <p:txBody>
          <a:bodyPr/>
          <a:lstStyle/>
          <a:p>
            <a:r>
              <a:rPr lang="en-US" altLang="zh-CN"/>
              <a:t>Experiment · Design · Step 3 </a:t>
            </a:r>
            <a:endParaRPr lang="zh-CN" altLang="en-US"/>
          </a:p>
        </p:txBody>
      </p:sp>
      <p:sp>
        <p:nvSpPr>
          <p:cNvPr id="3" name="内容占位符 2">
            <a:extLst>
              <a:ext uri="{FF2B5EF4-FFF2-40B4-BE49-F238E27FC236}">
                <a16:creationId xmlns:a16="http://schemas.microsoft.com/office/drawing/2014/main" id="{E1A1783C-BEDD-490C-BC17-3D490F2CFEEE}"/>
              </a:ext>
            </a:extLst>
          </p:cNvPr>
          <p:cNvSpPr>
            <a:spLocks noGrp="1"/>
          </p:cNvSpPr>
          <p:nvPr>
            <p:ph idx="1"/>
          </p:nvPr>
        </p:nvSpPr>
        <p:spPr>
          <a:xfrm>
            <a:off x="838200" y="1825625"/>
            <a:ext cx="10515600" cy="4516182"/>
          </a:xfrm>
        </p:spPr>
        <p:txBody>
          <a:bodyPr>
            <a:normAutofit/>
          </a:bodyPr>
          <a:lstStyle/>
          <a:p>
            <a:pPr>
              <a:lnSpc>
                <a:spcPct val="150000"/>
              </a:lnSpc>
            </a:pPr>
            <a:r>
              <a:rPr lang="en-US" altLang="zh-CN"/>
              <a:t>Calculate problems in 5 minutes.</a:t>
            </a:r>
          </a:p>
          <a:p>
            <a:pPr>
              <a:lnSpc>
                <a:spcPct val="150000"/>
              </a:lnSpc>
            </a:pPr>
            <a:r>
              <a:rPr lang="en-US" altLang="zh-CN"/>
              <a:t>The problems had </a:t>
            </a:r>
            <a:r>
              <a:rPr lang="en-US" altLang="zh-CN" b="1"/>
              <a:t>different difficulty levels </a:t>
            </a:r>
            <a:r>
              <a:rPr lang="en-US" altLang="zh-CN"/>
              <a:t>with random sequence which is same for each subject.</a:t>
            </a:r>
          </a:p>
          <a:p>
            <a:pPr>
              <a:lnSpc>
                <a:spcPct val="150000"/>
              </a:lnSpc>
            </a:pPr>
            <a:r>
              <a:rPr lang="en-US" altLang="zh-CN" b="1"/>
              <a:t>10 points per correct answer.</a:t>
            </a:r>
          </a:p>
          <a:p>
            <a:pPr>
              <a:lnSpc>
                <a:spcPct val="150000"/>
              </a:lnSpc>
            </a:pPr>
            <a:r>
              <a:rPr lang="en-US" altLang="zh-CN"/>
              <a:t>The </a:t>
            </a:r>
            <a:r>
              <a:rPr lang="en-US" altLang="zh-CN" b="1"/>
              <a:t>number</a:t>
            </a:r>
            <a:r>
              <a:rPr lang="en-US" altLang="zh-CN"/>
              <a:t> is </a:t>
            </a:r>
            <a:r>
              <a:rPr lang="en-US" altLang="zh-CN" b="1"/>
              <a:t>Productivity Indicator 3.</a:t>
            </a:r>
          </a:p>
          <a:p>
            <a:pPr lvl="1"/>
            <a:endParaRPr lang="en-US" altLang="zh-CN"/>
          </a:p>
          <a:p>
            <a:pPr lvl="1"/>
            <a:endParaRPr lang="en-US" altLang="zh-CN"/>
          </a:p>
          <a:p>
            <a:pPr lvl="1"/>
            <a:endParaRPr lang="en-US" altLang="zh-CN"/>
          </a:p>
        </p:txBody>
      </p:sp>
    </p:spTree>
    <p:extLst>
      <p:ext uri="{BB962C8B-B14F-4D97-AF65-F5344CB8AC3E}">
        <p14:creationId xmlns:p14="http://schemas.microsoft.com/office/powerpoint/2010/main" val="2978946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DD42DC-23A1-4F8E-A974-AF8423CE335E}"/>
              </a:ext>
            </a:extLst>
          </p:cNvPr>
          <p:cNvSpPr>
            <a:spLocks noGrp="1"/>
          </p:cNvSpPr>
          <p:nvPr>
            <p:ph type="title"/>
          </p:nvPr>
        </p:nvSpPr>
        <p:spPr/>
        <p:txBody>
          <a:bodyPr/>
          <a:lstStyle/>
          <a:p>
            <a:r>
              <a:rPr lang="en-US" altLang="zh-CN"/>
              <a:t>Experiment · Design · Step 4 </a:t>
            </a:r>
            <a:endParaRPr lang="zh-CN" altLang="en-US"/>
          </a:p>
        </p:txBody>
      </p:sp>
      <p:sp>
        <p:nvSpPr>
          <p:cNvPr id="3" name="内容占位符 2">
            <a:extLst>
              <a:ext uri="{FF2B5EF4-FFF2-40B4-BE49-F238E27FC236}">
                <a16:creationId xmlns:a16="http://schemas.microsoft.com/office/drawing/2014/main" id="{E1A1783C-BEDD-490C-BC17-3D490F2CFEEE}"/>
              </a:ext>
            </a:extLst>
          </p:cNvPr>
          <p:cNvSpPr>
            <a:spLocks noGrp="1"/>
          </p:cNvSpPr>
          <p:nvPr>
            <p:ph idx="1"/>
          </p:nvPr>
        </p:nvSpPr>
        <p:spPr>
          <a:xfrm>
            <a:off x="838200" y="1825625"/>
            <a:ext cx="10515600" cy="4516182"/>
          </a:xfrm>
        </p:spPr>
        <p:txBody>
          <a:bodyPr>
            <a:normAutofit/>
          </a:bodyPr>
          <a:lstStyle/>
          <a:p>
            <a:pPr>
              <a:lnSpc>
                <a:spcPct val="150000"/>
              </a:lnSpc>
            </a:pPr>
            <a:r>
              <a:rPr lang="en-US" altLang="zh-CN"/>
              <a:t>Assess performance in step 3 by themselves.</a:t>
            </a:r>
          </a:p>
          <a:p>
            <a:pPr lvl="1">
              <a:lnSpc>
                <a:spcPct val="100000"/>
              </a:lnSpc>
            </a:pPr>
            <a:r>
              <a:rPr lang="en-US" altLang="zh-CN" i="1">
                <a:latin typeface="Times New Roman" panose="02020603050405020304" pitchFamily="18" charset="0"/>
                <a:cs typeface="Times New Roman" panose="02020603050405020304" pitchFamily="18" charset="0"/>
              </a:rPr>
              <a:t>How much effort did you exert?</a:t>
            </a:r>
          </a:p>
          <a:p>
            <a:pPr lvl="1">
              <a:lnSpc>
                <a:spcPct val="100000"/>
              </a:lnSpc>
            </a:pPr>
            <a:r>
              <a:rPr lang="en-US" altLang="zh-CN" i="1">
                <a:latin typeface="Times New Roman" panose="02020603050405020304" pitchFamily="18" charset="0"/>
                <a:cs typeface="Times New Roman" panose="02020603050405020304" pitchFamily="18" charset="0"/>
              </a:rPr>
              <a:t> How stressed did you feel? </a:t>
            </a:r>
          </a:p>
          <a:p>
            <a:pPr lvl="1">
              <a:lnSpc>
                <a:spcPct val="100000"/>
              </a:lnSpc>
            </a:pPr>
            <a:r>
              <a:rPr lang="en-US" altLang="zh-CN" i="1">
                <a:latin typeface="Times New Roman" panose="02020603050405020304" pitchFamily="18" charset="0"/>
                <a:cs typeface="Times New Roman" panose="02020603050405020304" pitchFamily="18" charset="0"/>
              </a:rPr>
              <a:t>How exhausted did you get? </a:t>
            </a:r>
          </a:p>
          <a:p>
            <a:r>
              <a:rPr lang="en-US" altLang="zh-CN"/>
              <a:t>Answer these questions on a seven-point Likert scale.</a:t>
            </a:r>
          </a:p>
          <a:p>
            <a:pPr lvl="1"/>
            <a:r>
              <a:rPr lang="en-US" altLang="zh-CN" i="1">
                <a:latin typeface="Times New Roman" panose="02020603050405020304" pitchFamily="18" charset="0"/>
                <a:cs typeface="Times New Roman" panose="02020603050405020304" pitchFamily="18" charset="0"/>
              </a:rPr>
              <a:t>1: not at all</a:t>
            </a:r>
          </a:p>
          <a:p>
            <a:pPr marL="457200" lvl="1" indent="0">
              <a:buNone/>
            </a:pPr>
            <a:r>
              <a:rPr lang="en-US" altLang="zh-CN" i="1">
                <a:latin typeface="Times New Roman" panose="02020603050405020304" pitchFamily="18" charset="0"/>
                <a:cs typeface="Times New Roman" panose="02020603050405020304" pitchFamily="18" charset="0"/>
              </a:rPr>
              <a:t> </a:t>
            </a:r>
          </a:p>
          <a:p>
            <a:pPr lvl="1"/>
            <a:endParaRPr lang="en-US" altLang="zh-CN" i="1">
              <a:latin typeface="Times New Roman" panose="02020603050405020304" pitchFamily="18" charset="0"/>
              <a:cs typeface="Times New Roman" panose="02020603050405020304" pitchFamily="18" charset="0"/>
            </a:endParaRPr>
          </a:p>
          <a:p>
            <a:pPr lvl="1"/>
            <a:r>
              <a:rPr lang="en-US" altLang="zh-CN" i="1">
                <a:latin typeface="Times New Roman" panose="02020603050405020304" pitchFamily="18" charset="0"/>
                <a:cs typeface="Times New Roman" panose="02020603050405020304" pitchFamily="18" charset="0"/>
              </a:rPr>
              <a:t>7: very much</a:t>
            </a:r>
          </a:p>
        </p:txBody>
      </p:sp>
      <p:cxnSp>
        <p:nvCxnSpPr>
          <p:cNvPr id="5" name="直接箭头连接符 4">
            <a:extLst>
              <a:ext uri="{FF2B5EF4-FFF2-40B4-BE49-F238E27FC236}">
                <a16:creationId xmlns:a16="http://schemas.microsoft.com/office/drawing/2014/main" id="{3286B771-2D6C-478E-A43D-50F7867A9154}"/>
              </a:ext>
            </a:extLst>
          </p:cNvPr>
          <p:cNvCxnSpPr/>
          <p:nvPr/>
        </p:nvCxnSpPr>
        <p:spPr>
          <a:xfrm>
            <a:off x="2261420" y="4778476"/>
            <a:ext cx="0" cy="69809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08580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DD42DC-23A1-4F8E-A974-AF8423CE335E}"/>
              </a:ext>
            </a:extLst>
          </p:cNvPr>
          <p:cNvSpPr>
            <a:spLocks noGrp="1"/>
          </p:cNvSpPr>
          <p:nvPr>
            <p:ph type="title"/>
          </p:nvPr>
        </p:nvSpPr>
        <p:spPr/>
        <p:txBody>
          <a:bodyPr/>
          <a:lstStyle/>
          <a:p>
            <a:r>
              <a:rPr lang="en-US" altLang="zh-CN"/>
              <a:t>Experiment · Design · Step 5 </a:t>
            </a:r>
            <a:endParaRPr lang="zh-CN" altLang="en-US"/>
          </a:p>
        </p:txBody>
      </p:sp>
      <p:sp>
        <p:nvSpPr>
          <p:cNvPr id="3" name="内容占位符 2">
            <a:extLst>
              <a:ext uri="{FF2B5EF4-FFF2-40B4-BE49-F238E27FC236}">
                <a16:creationId xmlns:a16="http://schemas.microsoft.com/office/drawing/2014/main" id="{E1A1783C-BEDD-490C-BC17-3D490F2CFEEE}"/>
              </a:ext>
            </a:extLst>
          </p:cNvPr>
          <p:cNvSpPr>
            <a:spLocks noGrp="1"/>
          </p:cNvSpPr>
          <p:nvPr>
            <p:ph idx="1"/>
          </p:nvPr>
        </p:nvSpPr>
        <p:spPr>
          <a:xfrm>
            <a:off x="838200" y="1825625"/>
            <a:ext cx="10881852" cy="4516182"/>
          </a:xfrm>
        </p:spPr>
        <p:txBody>
          <a:bodyPr>
            <a:normAutofit/>
          </a:bodyPr>
          <a:lstStyle/>
          <a:p>
            <a:pPr>
              <a:lnSpc>
                <a:spcPct val="150000"/>
              </a:lnSpc>
            </a:pPr>
            <a:r>
              <a:rPr lang="en-US" altLang="zh-CN"/>
              <a:t>Assessed performance in step 3 </a:t>
            </a:r>
            <a:r>
              <a:rPr lang="en-US" altLang="zh-CN" b="1"/>
              <a:t>relative to others’ performance</a:t>
            </a:r>
            <a:r>
              <a:rPr lang="en-US" altLang="zh-CN"/>
              <a:t>.</a:t>
            </a:r>
          </a:p>
          <a:p>
            <a:pPr lvl="1">
              <a:lnSpc>
                <a:spcPct val="100000"/>
              </a:lnSpc>
            </a:pPr>
            <a:r>
              <a:rPr lang="en-US" altLang="zh-CN" i="1">
                <a:latin typeface="Times New Roman" panose="02020603050405020304" pitchFamily="18" charset="0"/>
                <a:cs typeface="Times New Roman" panose="02020603050405020304" pitchFamily="18" charset="0"/>
              </a:rPr>
              <a:t> How many of the other 19 participants solved more questions than you did?</a:t>
            </a:r>
          </a:p>
          <a:p>
            <a:pPr>
              <a:lnSpc>
                <a:spcPct val="150000"/>
              </a:lnSpc>
            </a:pPr>
            <a:r>
              <a:rPr lang="en-US" altLang="zh-CN"/>
              <a:t>Have incentives to answer accurately.</a:t>
            </a:r>
          </a:p>
          <a:p>
            <a:pPr lvl="1">
              <a:lnSpc>
                <a:spcPct val="150000"/>
              </a:lnSpc>
            </a:pPr>
            <a:r>
              <a:rPr lang="en-US" altLang="zh-CN"/>
              <a:t>a correct estimate: 100 points</a:t>
            </a:r>
          </a:p>
          <a:p>
            <a:pPr lvl="1">
              <a:lnSpc>
                <a:spcPct val="150000"/>
              </a:lnSpc>
            </a:pPr>
            <a:r>
              <a:rPr lang="en-US" altLang="zh-CN"/>
              <a:t>a estimate within 1: 50 points</a:t>
            </a:r>
          </a:p>
          <a:p>
            <a:pPr lvl="1">
              <a:lnSpc>
                <a:spcPct val="150000"/>
              </a:lnSpc>
            </a:pPr>
            <a:r>
              <a:rPr lang="en-US" altLang="zh-CN"/>
              <a:t>other conditions: 0 points      </a:t>
            </a:r>
          </a:p>
          <a:p>
            <a:pPr lvl="1"/>
            <a:endParaRPr lang="en-US" altLang="zh-CN"/>
          </a:p>
          <a:p>
            <a:pPr lvl="1"/>
            <a:endParaRPr lang="en-US" altLang="zh-CN"/>
          </a:p>
        </p:txBody>
      </p:sp>
    </p:spTree>
    <p:extLst>
      <p:ext uri="{BB962C8B-B14F-4D97-AF65-F5344CB8AC3E}">
        <p14:creationId xmlns:p14="http://schemas.microsoft.com/office/powerpoint/2010/main" val="789575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DD42DC-23A1-4F8E-A974-AF8423CE335E}"/>
              </a:ext>
            </a:extLst>
          </p:cNvPr>
          <p:cNvSpPr>
            <a:spLocks noGrp="1"/>
          </p:cNvSpPr>
          <p:nvPr>
            <p:ph type="title"/>
          </p:nvPr>
        </p:nvSpPr>
        <p:spPr/>
        <p:txBody>
          <a:bodyPr/>
          <a:lstStyle/>
          <a:p>
            <a:r>
              <a:rPr lang="en-US" altLang="zh-CN"/>
              <a:t>Experiment · Design · Step 6 </a:t>
            </a:r>
            <a:endParaRPr lang="zh-CN" altLang="en-US"/>
          </a:p>
        </p:txBody>
      </p:sp>
      <p:sp>
        <p:nvSpPr>
          <p:cNvPr id="3" name="内容占位符 2">
            <a:extLst>
              <a:ext uri="{FF2B5EF4-FFF2-40B4-BE49-F238E27FC236}">
                <a16:creationId xmlns:a16="http://schemas.microsoft.com/office/drawing/2014/main" id="{E1A1783C-BEDD-490C-BC17-3D490F2CFEEE}"/>
              </a:ext>
            </a:extLst>
          </p:cNvPr>
          <p:cNvSpPr>
            <a:spLocks noGrp="1"/>
          </p:cNvSpPr>
          <p:nvPr>
            <p:ph idx="1"/>
          </p:nvPr>
        </p:nvSpPr>
        <p:spPr>
          <a:xfrm>
            <a:off x="838200" y="1825625"/>
            <a:ext cx="11353800" cy="4516182"/>
          </a:xfrm>
        </p:spPr>
        <p:txBody>
          <a:bodyPr>
            <a:normAutofit lnSpcReduction="10000"/>
          </a:bodyPr>
          <a:lstStyle/>
          <a:p>
            <a:r>
              <a:rPr lang="en-US" altLang="zh-CN"/>
              <a:t>Choose between a variable contract and a fixed-payment contract.</a:t>
            </a:r>
          </a:p>
          <a:p>
            <a:pPr lvl="1"/>
            <a:r>
              <a:rPr lang="en-US" altLang="zh-CN"/>
              <a:t>the </a:t>
            </a:r>
            <a:r>
              <a:rPr lang="en-US" altLang="zh-CN" b="1"/>
              <a:t>fixed-pay </a:t>
            </a:r>
            <a:r>
              <a:rPr lang="en-US" altLang="zh-CN"/>
              <a:t>scheme: </a:t>
            </a:r>
          </a:p>
          <a:p>
            <a:pPr marL="0" indent="0" algn="ctr">
              <a:buNone/>
            </a:pPr>
            <a:r>
              <a:rPr lang="en-US" altLang="zh-CN" i="1">
                <a:latin typeface="Times New Roman" panose="02020603050405020304" pitchFamily="18" charset="0"/>
                <a:cs typeface="Times New Roman" panose="02020603050405020304" pitchFamily="18" charset="0"/>
              </a:rPr>
              <a:t>w</a:t>
            </a:r>
            <a:r>
              <a:rPr lang="en-US" altLang="zh-CN" i="1" baseline="-25000">
                <a:latin typeface="Times New Roman" panose="02020603050405020304" pitchFamily="18" charset="0"/>
                <a:cs typeface="Times New Roman" panose="02020603050405020304" pitchFamily="18" charset="0"/>
              </a:rPr>
              <a:t>i</a:t>
            </a:r>
            <a:r>
              <a:rPr lang="en-US" altLang="zh-CN" i="1" baseline="30000">
                <a:latin typeface="Times New Roman" panose="02020603050405020304" pitchFamily="18" charset="0"/>
                <a:cs typeface="Times New Roman" panose="02020603050405020304" pitchFamily="18" charset="0"/>
              </a:rPr>
              <a:t>F </a:t>
            </a:r>
            <a:r>
              <a:rPr lang="en-US" altLang="zh-CN">
                <a:latin typeface="Times New Roman" panose="02020603050405020304" pitchFamily="18" charset="0"/>
                <a:cs typeface="Times New Roman" panose="02020603050405020304" pitchFamily="18" charset="0"/>
              </a:rPr>
              <a:t>= 400</a:t>
            </a:r>
            <a:endParaRPr lang="en-US" altLang="zh-CN" i="1" baseline="-25000"/>
          </a:p>
          <a:p>
            <a:pPr lvl="1"/>
            <a:r>
              <a:rPr lang="en-US" altLang="zh-CN"/>
              <a:t>the variable-pay sheme – </a:t>
            </a:r>
            <a:r>
              <a:rPr lang="en-US" altLang="zh-CN" b="1"/>
              <a:t>peice rate </a:t>
            </a:r>
          </a:p>
          <a:p>
            <a:pPr marL="0" indent="0" algn="ctr">
              <a:buNone/>
            </a:pPr>
            <a:r>
              <a:rPr lang="en-US" altLang="zh-CN" i="1">
                <a:latin typeface="Times New Roman" panose="02020603050405020304" pitchFamily="18" charset="0"/>
                <a:cs typeface="Times New Roman" panose="02020603050405020304" pitchFamily="18" charset="0"/>
              </a:rPr>
              <a:t>  w</a:t>
            </a:r>
            <a:r>
              <a:rPr lang="en-US" altLang="zh-CN" i="1" baseline="-25000">
                <a:latin typeface="Times New Roman" panose="02020603050405020304" pitchFamily="18" charset="0"/>
                <a:cs typeface="Times New Roman" panose="02020603050405020304" pitchFamily="18" charset="0"/>
              </a:rPr>
              <a:t>i</a:t>
            </a:r>
            <a:r>
              <a:rPr lang="en-US" altLang="zh-CN" i="1" baseline="30000">
                <a:latin typeface="Times New Roman" panose="02020603050405020304" pitchFamily="18" charset="0"/>
                <a:cs typeface="Times New Roman" panose="02020603050405020304" pitchFamily="18" charset="0"/>
              </a:rPr>
              <a:t>PR </a:t>
            </a:r>
            <a:r>
              <a:rPr lang="en-US" altLang="zh-CN">
                <a:latin typeface="Times New Roman" panose="02020603050405020304" pitchFamily="18" charset="0"/>
                <a:cs typeface="Times New Roman" panose="02020603050405020304" pitchFamily="18" charset="0"/>
              </a:rPr>
              <a:t>= 10</a:t>
            </a:r>
            <a:r>
              <a:rPr lang="en-US" altLang="zh-CN" i="1">
                <a:latin typeface="Times New Roman" panose="02020603050405020304" pitchFamily="18" charset="0"/>
                <a:cs typeface="Times New Roman" panose="02020603050405020304" pitchFamily="18" charset="0"/>
              </a:rPr>
              <a:t>x</a:t>
            </a:r>
            <a:r>
              <a:rPr lang="en-US" altLang="zh-CN" i="1" baseline="-25000">
                <a:latin typeface="Times New Roman" panose="02020603050405020304" pitchFamily="18" charset="0"/>
                <a:cs typeface="Times New Roman" panose="02020603050405020304" pitchFamily="18" charset="0"/>
              </a:rPr>
              <a:t>i</a:t>
            </a:r>
          </a:p>
          <a:p>
            <a:pPr lvl="1"/>
            <a:r>
              <a:rPr lang="en-US" altLang="zh-CN"/>
              <a:t>the variable-pay sheme – </a:t>
            </a:r>
            <a:r>
              <a:rPr lang="en-US" altLang="zh-CN" b="1"/>
              <a:t>tournament</a:t>
            </a:r>
          </a:p>
          <a:p>
            <a:pPr marL="0" indent="0">
              <a:buNone/>
            </a:pPr>
            <a:endParaRPr lang="en-US" altLang="zh-CN" sz="2800" i="1">
              <a:latin typeface="Times New Roman" panose="02020603050405020304" pitchFamily="18" charset="0"/>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a:ln>
                <a:noFill/>
              </a:ln>
              <a:solidFill>
                <a:prstClr val="black"/>
              </a:solidFill>
              <a:effectLst/>
              <a:uLnTx/>
              <a:uFillTx/>
              <a:latin typeface="Arial"/>
              <a:ea typeface="微软雅黑"/>
              <a:cs typeface="+mn-cs"/>
            </a:endParaRPr>
          </a:p>
          <a:p>
            <a:pPr lvl="1">
              <a:spcBef>
                <a:spcPts val="1000"/>
              </a:spcBef>
              <a:defRPr/>
            </a:pPr>
            <a:r>
              <a:rPr kumimoji="0" lang="en-US" altLang="zh-CN" b="0" i="0" u="none" strike="noStrike" kern="1200" cap="none" spc="0" normalizeH="0" baseline="0" noProof="0">
                <a:ln>
                  <a:noFill/>
                </a:ln>
                <a:solidFill>
                  <a:prstClr val="black"/>
                </a:solidFill>
                <a:effectLst/>
                <a:uLnTx/>
                <a:uFillTx/>
                <a:latin typeface="Arial"/>
                <a:ea typeface="微软雅黑"/>
                <a:cs typeface="+mn-cs"/>
              </a:rPr>
              <a:t>the variable-pay sheme – </a:t>
            </a:r>
            <a:r>
              <a:rPr kumimoji="0" lang="en-US" altLang="zh-CN" b="1" i="0" u="none" strike="noStrike" kern="1200" cap="none" spc="0" normalizeH="0" baseline="0" noProof="0">
                <a:ln>
                  <a:noFill/>
                </a:ln>
                <a:solidFill>
                  <a:prstClr val="black"/>
                </a:solidFill>
                <a:effectLst/>
                <a:uLnTx/>
                <a:uFillTx/>
                <a:latin typeface="Arial"/>
                <a:ea typeface="微软雅黑"/>
                <a:cs typeface="+mn-cs"/>
              </a:rPr>
              <a:t>revenue sharing</a:t>
            </a:r>
          </a:p>
          <a:p>
            <a:pPr marL="0" indent="0">
              <a:buNone/>
            </a:pPr>
            <a:r>
              <a:rPr kumimoji="0" lang="en-US" altLang="zh-CN" sz="3200" b="0" i="1" u="none" strike="noStrike" kern="1200" cap="none" spc="0" normalizeH="0" baseline="0" noProof="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en-US" altLang="zh-CN" b="0" i="1" u="none" strike="noStrike" kern="1200" cap="none" spc="0" normalizeH="0" baseline="0" noProof="0">
                <a:ln>
                  <a:noFill/>
                </a:ln>
                <a:solidFill>
                  <a:prstClr val="black"/>
                </a:solidFill>
                <a:effectLst/>
                <a:uLnTx/>
                <a:uFillTx/>
                <a:latin typeface="Times New Roman" panose="02020603050405020304" pitchFamily="18" charset="0"/>
                <a:ea typeface="微软雅黑"/>
                <a:cs typeface="Times New Roman" panose="02020603050405020304" pitchFamily="18" charset="0"/>
              </a:rPr>
              <a:t>w</a:t>
            </a:r>
            <a:r>
              <a:rPr kumimoji="0" lang="en-US" altLang="zh-CN" b="0" i="1" u="none" strike="noStrike" kern="1200" cap="none" spc="0" normalizeH="0" baseline="-25000" noProof="0">
                <a:ln>
                  <a:noFill/>
                </a:ln>
                <a:solidFill>
                  <a:prstClr val="black"/>
                </a:solidFill>
                <a:effectLst/>
                <a:uLnTx/>
                <a:uFillTx/>
                <a:latin typeface="Times New Roman" panose="02020603050405020304" pitchFamily="18" charset="0"/>
                <a:ea typeface="微软雅黑"/>
                <a:cs typeface="Times New Roman" panose="02020603050405020304" pitchFamily="18" charset="0"/>
              </a:rPr>
              <a:t>i</a:t>
            </a:r>
            <a:r>
              <a:rPr kumimoji="0" lang="en-US" altLang="zh-CN" b="0" i="1" u="none" strike="noStrike" kern="1200" cap="none" spc="0" normalizeH="0" baseline="30000" noProof="0">
                <a:ln>
                  <a:noFill/>
                </a:ln>
                <a:solidFill>
                  <a:prstClr val="black"/>
                </a:solidFill>
                <a:effectLst/>
                <a:uLnTx/>
                <a:uFillTx/>
                <a:latin typeface="Times New Roman" panose="02020603050405020304" pitchFamily="18" charset="0"/>
                <a:ea typeface="微软雅黑"/>
                <a:cs typeface="Times New Roman" panose="02020603050405020304" pitchFamily="18" charset="0"/>
              </a:rPr>
              <a:t>PR</a:t>
            </a:r>
            <a:r>
              <a:rPr kumimoji="0" lang="en-US" altLang="zh-CN" b="0" i="0" u="none" strike="noStrike" kern="1200" cap="none" spc="0" normalizeH="0" baseline="0" noProof="0">
                <a:ln>
                  <a:noFill/>
                </a:ln>
                <a:solidFill>
                  <a:prstClr val="black"/>
                </a:solidFill>
                <a:effectLst/>
                <a:uLnTx/>
                <a:uFillTx/>
                <a:latin typeface="Times New Roman" panose="02020603050405020304" pitchFamily="18" charset="0"/>
                <a:ea typeface="微软雅黑"/>
                <a:cs typeface="Times New Roman" panose="02020603050405020304" pitchFamily="18" charset="0"/>
              </a:rPr>
              <a:t> = 10(</a:t>
            </a:r>
            <a:r>
              <a:rPr kumimoji="0" lang="en-US" altLang="zh-CN" b="0" i="1" u="none" strike="noStrike" kern="1200" cap="none" spc="0" normalizeH="0" baseline="0" noProof="0">
                <a:ln>
                  <a:noFill/>
                </a:ln>
                <a:solidFill>
                  <a:prstClr val="black"/>
                </a:solidFill>
                <a:effectLst/>
                <a:uLnTx/>
                <a:uFillTx/>
                <a:latin typeface="Times New Roman" panose="02020603050405020304" pitchFamily="18" charset="0"/>
                <a:ea typeface="微软雅黑"/>
                <a:cs typeface="Times New Roman" panose="02020603050405020304" pitchFamily="18" charset="0"/>
              </a:rPr>
              <a:t>x</a:t>
            </a:r>
            <a:r>
              <a:rPr kumimoji="0" lang="en-US" altLang="zh-CN" b="0" i="1" u="none" strike="noStrike" kern="1200" cap="none" spc="0" normalizeH="0" baseline="-25000" noProof="0">
                <a:ln>
                  <a:noFill/>
                </a:ln>
                <a:solidFill>
                  <a:prstClr val="black"/>
                </a:solidFill>
                <a:effectLst/>
                <a:uLnTx/>
                <a:uFillTx/>
                <a:latin typeface="Times New Roman" panose="02020603050405020304" pitchFamily="18" charset="0"/>
                <a:ea typeface="微软雅黑"/>
                <a:cs typeface="Times New Roman" panose="02020603050405020304" pitchFamily="18" charset="0"/>
              </a:rPr>
              <a:t>i </a:t>
            </a:r>
            <a:r>
              <a:rPr kumimoji="0" lang="en-US" altLang="zh-CN" b="0" i="1" u="none" strike="noStrike" kern="1200" cap="none" spc="0" normalizeH="0" noProof="0">
                <a:ln>
                  <a:noFill/>
                </a:ln>
                <a:solidFill>
                  <a:prstClr val="black"/>
                </a:solidFill>
                <a:effectLst/>
                <a:uLnTx/>
                <a:uFillTx/>
                <a:latin typeface="Times New Roman" panose="02020603050405020304" pitchFamily="18" charset="0"/>
                <a:ea typeface="微软雅黑"/>
                <a:cs typeface="Times New Roman" panose="02020603050405020304" pitchFamily="18" charset="0"/>
              </a:rPr>
              <a:t>+</a:t>
            </a:r>
            <a:r>
              <a:rPr kumimoji="0" lang="en-US" altLang="zh-CN" b="0" i="1" u="none" strike="noStrike" kern="1200" cap="none" spc="0" normalizeH="0" baseline="0" noProof="0">
                <a:ln>
                  <a:noFill/>
                </a:ln>
                <a:solidFill>
                  <a:prstClr val="black"/>
                </a:solidFill>
                <a:effectLst/>
                <a:uLnTx/>
                <a:uFillTx/>
                <a:latin typeface="Times New Roman" panose="02020603050405020304" pitchFamily="18" charset="0"/>
                <a:ea typeface="微软雅黑"/>
                <a:cs typeface="Times New Roman" panose="02020603050405020304" pitchFamily="18" charset="0"/>
              </a:rPr>
              <a:t>x</a:t>
            </a:r>
            <a:r>
              <a:rPr kumimoji="0" lang="en-US" altLang="zh-CN" b="0" i="1" u="none" strike="noStrike" kern="1200" cap="none" spc="0" normalizeH="0" baseline="-25000" noProof="0">
                <a:ln>
                  <a:noFill/>
                </a:ln>
                <a:solidFill>
                  <a:prstClr val="black"/>
                </a:solidFill>
                <a:effectLst/>
                <a:uLnTx/>
                <a:uFillTx/>
                <a:latin typeface="Times New Roman" panose="02020603050405020304" pitchFamily="18" charset="0"/>
                <a:ea typeface="微软雅黑"/>
                <a:cs typeface="Times New Roman" panose="02020603050405020304" pitchFamily="18" charset="0"/>
              </a:rPr>
              <a:t>i </a:t>
            </a:r>
            <a:r>
              <a:rPr kumimoji="0" lang="en-US" altLang="zh-CN" b="0" u="none" strike="noStrike" kern="1200" cap="none" spc="0" normalizeH="0" noProof="0">
                <a:ln>
                  <a:noFill/>
                </a:ln>
                <a:solidFill>
                  <a:prstClr val="black"/>
                </a:solidFill>
                <a:effectLst/>
                <a:uLnTx/>
                <a:uFillTx/>
                <a:latin typeface="Times New Roman" panose="02020603050405020304" pitchFamily="18" charset="0"/>
                <a:ea typeface="微软雅黑"/>
                <a:cs typeface="Times New Roman" panose="02020603050405020304" pitchFamily="18" charset="0"/>
              </a:rPr>
              <a:t>)/2</a:t>
            </a:r>
            <a:endParaRPr lang="en-US" altLang="zh-CN"/>
          </a:p>
        </p:txBody>
      </p:sp>
      <p:sp>
        <p:nvSpPr>
          <p:cNvPr id="4" name="左大括号 3">
            <a:extLst>
              <a:ext uri="{FF2B5EF4-FFF2-40B4-BE49-F238E27FC236}">
                <a16:creationId xmlns:a16="http://schemas.microsoft.com/office/drawing/2014/main" id="{47EA9E06-913B-4731-AECE-9B8677C179F0}"/>
              </a:ext>
            </a:extLst>
          </p:cNvPr>
          <p:cNvSpPr/>
          <p:nvPr/>
        </p:nvSpPr>
        <p:spPr>
          <a:xfrm>
            <a:off x="6626940" y="4291637"/>
            <a:ext cx="206477" cy="943897"/>
          </a:xfrm>
          <a:prstGeom prst="leftBrace">
            <a:avLst/>
          </a:prstGeom>
          <a:ln w="190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E7E21B40-06DB-449A-B6CE-5702A094ED1C}"/>
              </a:ext>
            </a:extLst>
          </p:cNvPr>
          <p:cNvSpPr txBox="1"/>
          <p:nvPr/>
        </p:nvSpPr>
        <p:spPr>
          <a:xfrm>
            <a:off x="6833417" y="4068824"/>
            <a:ext cx="2939846" cy="1287532"/>
          </a:xfrm>
          <a:prstGeom prst="rect">
            <a:avLst/>
          </a:prstGeom>
          <a:noFill/>
        </p:spPr>
        <p:txBody>
          <a:bodyPr wrap="square" rtlCol="0">
            <a:spAutoFit/>
          </a:bodyPr>
          <a:lstStyle/>
          <a:p>
            <a:pPr>
              <a:lnSpc>
                <a:spcPct val="150000"/>
              </a:lnSpc>
            </a:pPr>
            <a:r>
              <a:rPr lang="en-US" altLang="zh-CN"/>
              <a:t>1300</a:t>
            </a:r>
          </a:p>
          <a:p>
            <a:pPr>
              <a:lnSpc>
                <a:spcPct val="150000"/>
              </a:lnSpc>
            </a:pPr>
            <a:r>
              <a:rPr lang="en-US" altLang="zh-CN"/>
              <a:t>1300 (p=0.5) or 0 (p=0.5)</a:t>
            </a:r>
          </a:p>
          <a:p>
            <a:pPr>
              <a:lnSpc>
                <a:spcPct val="150000"/>
              </a:lnSpc>
            </a:pPr>
            <a:r>
              <a:rPr lang="en-US" altLang="zh-CN"/>
              <a:t>0</a:t>
            </a:r>
            <a:endParaRPr lang="zh-CN" altLang="en-US"/>
          </a:p>
        </p:txBody>
      </p:sp>
      <p:sp>
        <p:nvSpPr>
          <p:cNvPr id="8" name="文本框 7">
            <a:extLst>
              <a:ext uri="{FF2B5EF4-FFF2-40B4-BE49-F238E27FC236}">
                <a16:creationId xmlns:a16="http://schemas.microsoft.com/office/drawing/2014/main" id="{28CBDFBF-8B8A-4F97-98F9-0A749D887D3D}"/>
              </a:ext>
            </a:extLst>
          </p:cNvPr>
          <p:cNvSpPr txBox="1"/>
          <p:nvPr/>
        </p:nvSpPr>
        <p:spPr>
          <a:xfrm>
            <a:off x="5714327" y="4502797"/>
            <a:ext cx="1119090" cy="757130"/>
          </a:xfrm>
          <a:prstGeom prst="rect">
            <a:avLst/>
          </a:prstGeom>
          <a:noFill/>
        </p:spPr>
        <p:txBody>
          <a:bodyPr wrap="square" rtlCol="0">
            <a:spAutoFit/>
          </a:bodyPr>
          <a:lstStyle/>
          <a:p>
            <a:pPr marR="0" lvl="0" algn="l" defTabSz="914400" rtl="0" eaLnBrk="1" fontAlgn="auto" latinLnBrk="0" hangingPunct="1">
              <a:lnSpc>
                <a:spcPct val="90000"/>
              </a:lnSpc>
              <a:spcBef>
                <a:spcPts val="1000"/>
              </a:spcBef>
              <a:spcAft>
                <a:spcPts val="0"/>
              </a:spcAft>
              <a:buClrTx/>
              <a:buSzTx/>
              <a:tabLst/>
              <a:defRPr/>
            </a:pPr>
            <a:r>
              <a:rPr kumimoji="0" lang="en-US" altLang="zh-CN" sz="2800" b="0" i="1" u="none" strike="noStrike" kern="1200" cap="none" spc="0" normalizeH="0" baseline="0" noProof="0">
                <a:ln>
                  <a:noFill/>
                </a:ln>
                <a:solidFill>
                  <a:prstClr val="black"/>
                </a:solidFill>
                <a:effectLst/>
                <a:uLnTx/>
                <a:uFillTx/>
                <a:latin typeface="Times New Roman" panose="02020603050405020304" pitchFamily="18" charset="0"/>
                <a:ea typeface="微软雅黑"/>
                <a:cs typeface="Times New Roman" panose="02020603050405020304" pitchFamily="18" charset="0"/>
              </a:rPr>
              <a:t>w</a:t>
            </a:r>
            <a:r>
              <a:rPr kumimoji="0" lang="en-US" altLang="zh-CN" sz="2800" b="0" i="1" u="none" strike="noStrike" kern="1200" cap="none" spc="0" normalizeH="0" baseline="-25000" noProof="0">
                <a:ln>
                  <a:noFill/>
                </a:ln>
                <a:solidFill>
                  <a:prstClr val="black"/>
                </a:solidFill>
                <a:effectLst/>
                <a:uLnTx/>
                <a:uFillTx/>
                <a:latin typeface="Times New Roman" panose="02020603050405020304" pitchFamily="18" charset="0"/>
                <a:ea typeface="微软雅黑"/>
                <a:cs typeface="Times New Roman" panose="02020603050405020304" pitchFamily="18" charset="0"/>
              </a:rPr>
              <a:t>i</a:t>
            </a:r>
            <a:r>
              <a:rPr kumimoji="0" lang="en-US" altLang="zh-CN" sz="2800" b="0" i="1" u="none" strike="noStrike" kern="1200" cap="none" spc="0" normalizeH="0" baseline="30000" noProof="0">
                <a:ln>
                  <a:noFill/>
                </a:ln>
                <a:solidFill>
                  <a:prstClr val="black"/>
                </a:solidFill>
                <a:effectLst/>
                <a:uLnTx/>
                <a:uFillTx/>
                <a:latin typeface="Times New Roman" panose="02020603050405020304" pitchFamily="18" charset="0"/>
                <a:ea typeface="微软雅黑"/>
                <a:cs typeface="Times New Roman" panose="02020603050405020304" pitchFamily="18" charset="0"/>
              </a:rPr>
              <a:t>T </a:t>
            </a:r>
            <a:r>
              <a:rPr kumimoji="0" lang="en-US" altLang="zh-CN" sz="2800" b="0" i="0" u="none" strike="noStrike" kern="1200" cap="none" spc="0" normalizeH="0" baseline="0" noProof="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endParaRPr kumimoji="0" lang="en-US" altLang="zh-CN" sz="2800" b="0" i="1" u="none" strike="noStrike" kern="1200" cap="none" spc="0" normalizeH="0" baseline="-25000" noProof="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a:p>
            <a:endParaRPr lang="zh-CN" altLang="en-US"/>
          </a:p>
        </p:txBody>
      </p:sp>
    </p:spTree>
    <p:extLst>
      <p:ext uri="{BB962C8B-B14F-4D97-AF65-F5344CB8AC3E}">
        <p14:creationId xmlns:p14="http://schemas.microsoft.com/office/powerpoint/2010/main" val="2002420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DD42DC-23A1-4F8E-A974-AF8423CE335E}"/>
              </a:ext>
            </a:extLst>
          </p:cNvPr>
          <p:cNvSpPr>
            <a:spLocks noGrp="1"/>
          </p:cNvSpPr>
          <p:nvPr>
            <p:ph type="title"/>
          </p:nvPr>
        </p:nvSpPr>
        <p:spPr/>
        <p:txBody>
          <a:bodyPr/>
          <a:lstStyle/>
          <a:p>
            <a:r>
              <a:rPr lang="en-US" altLang="zh-CN"/>
              <a:t>Experiment · Design · Step 7 </a:t>
            </a:r>
            <a:endParaRPr lang="zh-CN" altLang="en-US"/>
          </a:p>
        </p:txBody>
      </p:sp>
      <p:sp>
        <p:nvSpPr>
          <p:cNvPr id="3" name="内容占位符 2">
            <a:extLst>
              <a:ext uri="{FF2B5EF4-FFF2-40B4-BE49-F238E27FC236}">
                <a16:creationId xmlns:a16="http://schemas.microsoft.com/office/drawing/2014/main" id="{E1A1783C-BEDD-490C-BC17-3D490F2CFEEE}"/>
              </a:ext>
            </a:extLst>
          </p:cNvPr>
          <p:cNvSpPr>
            <a:spLocks noGrp="1"/>
          </p:cNvSpPr>
          <p:nvPr>
            <p:ph idx="1"/>
          </p:nvPr>
        </p:nvSpPr>
        <p:spPr>
          <a:xfrm>
            <a:off x="838200" y="1825625"/>
            <a:ext cx="10881852" cy="4516182"/>
          </a:xfrm>
        </p:spPr>
        <p:txBody>
          <a:bodyPr>
            <a:normAutofit/>
          </a:bodyPr>
          <a:lstStyle/>
          <a:p>
            <a:r>
              <a:rPr lang="en-US" altLang="zh-CN"/>
              <a:t>Ask how they would have decided if the fixed payment different.</a:t>
            </a:r>
          </a:p>
          <a:p>
            <a:pPr lvl="1">
              <a:lnSpc>
                <a:spcPct val="150000"/>
              </a:lnSpc>
            </a:pPr>
            <a:r>
              <a:rPr lang="en-US" altLang="zh-CN" i="1">
                <a:latin typeface="Times New Roman" panose="02020603050405020304" pitchFamily="18" charset="0"/>
                <a:cs typeface="Times New Roman" panose="02020603050405020304" pitchFamily="18" charset="0"/>
              </a:rPr>
              <a:t>prefer the treatment-specific variable pay  or the fixed payment</a:t>
            </a:r>
          </a:p>
          <a:p>
            <a:pPr marL="457200" lvl="1" indent="0" algn="ctr">
              <a:lnSpc>
                <a:spcPct val="150000"/>
              </a:lnSpc>
              <a:buNone/>
            </a:pPr>
            <a:r>
              <a:rPr lang="en-US" altLang="zh-CN" i="1">
                <a:latin typeface="Times New Roman" panose="02020603050405020304" pitchFamily="18" charset="0"/>
                <a:cs typeface="Times New Roman" panose="02020603050405020304" pitchFamily="18" charset="0"/>
              </a:rPr>
              <a:t>{ 50,100,150,……,800}</a:t>
            </a:r>
          </a:p>
        </p:txBody>
      </p:sp>
    </p:spTree>
    <p:extLst>
      <p:ext uri="{BB962C8B-B14F-4D97-AF65-F5344CB8AC3E}">
        <p14:creationId xmlns:p14="http://schemas.microsoft.com/office/powerpoint/2010/main" val="3404084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B77D7-E501-46AF-8162-C225315A3395}"/>
              </a:ext>
            </a:extLst>
          </p:cNvPr>
          <p:cNvSpPr>
            <a:spLocks noGrp="1"/>
          </p:cNvSpPr>
          <p:nvPr>
            <p:ph type="title"/>
          </p:nvPr>
        </p:nvSpPr>
        <p:spPr/>
        <p:txBody>
          <a:bodyPr>
            <a:normAutofit/>
          </a:bodyPr>
          <a:lstStyle/>
          <a:p>
            <a:r>
              <a:rPr lang="en-US" altLang="zh-CN" sz="3600"/>
              <a:t>CONTENTS</a:t>
            </a:r>
            <a:endParaRPr lang="zh-CN" altLang="en-US" sz="3600"/>
          </a:p>
        </p:txBody>
      </p:sp>
      <p:sp>
        <p:nvSpPr>
          <p:cNvPr id="3" name="内容占位符 2">
            <a:extLst>
              <a:ext uri="{FF2B5EF4-FFF2-40B4-BE49-F238E27FC236}">
                <a16:creationId xmlns:a16="http://schemas.microsoft.com/office/drawing/2014/main" id="{580F187A-6F1D-45EA-AE21-BAF7FAFEEC57}"/>
              </a:ext>
            </a:extLst>
          </p:cNvPr>
          <p:cNvSpPr>
            <a:spLocks noGrp="1"/>
          </p:cNvSpPr>
          <p:nvPr>
            <p:ph idx="1"/>
          </p:nvPr>
        </p:nvSpPr>
        <p:spPr>
          <a:xfrm>
            <a:off x="827314" y="2079172"/>
            <a:ext cx="10526486" cy="4359049"/>
          </a:xfrm>
        </p:spPr>
        <p:txBody>
          <a:bodyPr/>
          <a:lstStyle/>
          <a:p>
            <a:pPr>
              <a:lnSpc>
                <a:spcPct val="150000"/>
              </a:lnSpc>
            </a:pPr>
            <a:r>
              <a:rPr lang="en-US" altLang="zh-CN" dirty="0"/>
              <a:t>Introduction</a:t>
            </a:r>
          </a:p>
          <a:p>
            <a:pPr>
              <a:lnSpc>
                <a:spcPct val="150000"/>
              </a:lnSpc>
            </a:pPr>
            <a:r>
              <a:rPr lang="en-US" altLang="zh-CN" dirty="0"/>
              <a:t>Experiment </a:t>
            </a:r>
          </a:p>
          <a:p>
            <a:pPr>
              <a:lnSpc>
                <a:spcPct val="150000"/>
              </a:lnSpc>
            </a:pPr>
            <a:r>
              <a:rPr lang="en-US" altLang="zh-CN" dirty="0"/>
              <a:t>Results</a:t>
            </a:r>
          </a:p>
          <a:p>
            <a:pPr>
              <a:lnSpc>
                <a:spcPct val="150000"/>
              </a:lnSpc>
            </a:pPr>
            <a:r>
              <a:rPr lang="en-US" altLang="zh-CN" dirty="0"/>
              <a:t>Discussion</a:t>
            </a:r>
            <a:endParaRPr lang="zh-CN" altLang="en-US" dirty="0"/>
          </a:p>
        </p:txBody>
      </p:sp>
    </p:spTree>
    <p:extLst>
      <p:ext uri="{BB962C8B-B14F-4D97-AF65-F5344CB8AC3E}">
        <p14:creationId xmlns:p14="http://schemas.microsoft.com/office/powerpoint/2010/main" val="3039419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DD42DC-23A1-4F8E-A974-AF8423CE335E}"/>
              </a:ext>
            </a:extLst>
          </p:cNvPr>
          <p:cNvSpPr>
            <a:spLocks noGrp="1"/>
          </p:cNvSpPr>
          <p:nvPr>
            <p:ph type="title"/>
          </p:nvPr>
        </p:nvSpPr>
        <p:spPr/>
        <p:txBody>
          <a:bodyPr/>
          <a:lstStyle/>
          <a:p>
            <a:r>
              <a:rPr lang="en-US" altLang="zh-CN"/>
              <a:t>Experiment · Design · Step 8 </a:t>
            </a:r>
            <a:endParaRPr lang="zh-CN" altLang="en-US"/>
          </a:p>
        </p:txBody>
      </p:sp>
      <p:sp>
        <p:nvSpPr>
          <p:cNvPr id="3" name="内容占位符 2">
            <a:extLst>
              <a:ext uri="{FF2B5EF4-FFF2-40B4-BE49-F238E27FC236}">
                <a16:creationId xmlns:a16="http://schemas.microsoft.com/office/drawing/2014/main" id="{E1A1783C-BEDD-490C-BC17-3D490F2CFEEE}"/>
              </a:ext>
            </a:extLst>
          </p:cNvPr>
          <p:cNvSpPr>
            <a:spLocks noGrp="1"/>
          </p:cNvSpPr>
          <p:nvPr>
            <p:ph idx="1"/>
          </p:nvPr>
        </p:nvSpPr>
        <p:spPr>
          <a:xfrm>
            <a:off x="838200" y="1825625"/>
            <a:ext cx="10881852" cy="4516182"/>
          </a:xfrm>
        </p:spPr>
        <p:txBody>
          <a:bodyPr>
            <a:normAutofit/>
          </a:bodyPr>
          <a:lstStyle/>
          <a:p>
            <a:pPr>
              <a:lnSpc>
                <a:spcPct val="150000"/>
              </a:lnSpc>
            </a:pPr>
            <a:r>
              <a:rPr lang="zh-CN" altLang="en-US"/>
              <a:t> </a:t>
            </a:r>
            <a:r>
              <a:rPr lang="en-US" altLang="zh-CN"/>
              <a:t>Work for </a:t>
            </a:r>
            <a:r>
              <a:rPr lang="en-US" altLang="zh-CN" b="1"/>
              <a:t>10 minutes </a:t>
            </a:r>
            <a:r>
              <a:rPr lang="en-US" altLang="zh-CN"/>
              <a:t>on the same task as step 3.</a:t>
            </a:r>
          </a:p>
        </p:txBody>
      </p:sp>
      <p:pic>
        <p:nvPicPr>
          <p:cNvPr id="15" name="图片 14">
            <a:extLst>
              <a:ext uri="{FF2B5EF4-FFF2-40B4-BE49-F238E27FC236}">
                <a16:creationId xmlns:a16="http://schemas.microsoft.com/office/drawing/2014/main" id="{7F38C373-72F8-4340-8D5A-5041160D5AC3}"/>
              </a:ext>
            </a:extLst>
          </p:cNvPr>
          <p:cNvPicPr>
            <a:picLocks noChangeAspect="1"/>
          </p:cNvPicPr>
          <p:nvPr/>
        </p:nvPicPr>
        <p:blipFill>
          <a:blip r:embed="rId2"/>
          <a:stretch>
            <a:fillRect/>
          </a:stretch>
        </p:blipFill>
        <p:spPr>
          <a:xfrm>
            <a:off x="3904998" y="2684205"/>
            <a:ext cx="4382004" cy="3443543"/>
          </a:xfrm>
          <a:prstGeom prst="rect">
            <a:avLst/>
          </a:prstGeom>
        </p:spPr>
      </p:pic>
    </p:spTree>
    <p:extLst>
      <p:ext uri="{BB962C8B-B14F-4D97-AF65-F5344CB8AC3E}">
        <p14:creationId xmlns:p14="http://schemas.microsoft.com/office/powerpoint/2010/main" val="777089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DD42DC-23A1-4F8E-A974-AF8423CE335E}"/>
              </a:ext>
            </a:extLst>
          </p:cNvPr>
          <p:cNvSpPr>
            <a:spLocks noGrp="1"/>
          </p:cNvSpPr>
          <p:nvPr>
            <p:ph type="title"/>
          </p:nvPr>
        </p:nvSpPr>
        <p:spPr/>
        <p:txBody>
          <a:bodyPr/>
          <a:lstStyle/>
          <a:p>
            <a:r>
              <a:rPr lang="en-US" altLang="zh-CN"/>
              <a:t>Experiment · Design · Step 9 </a:t>
            </a:r>
            <a:endParaRPr lang="zh-CN" altLang="en-US"/>
          </a:p>
        </p:txBody>
      </p:sp>
      <p:sp>
        <p:nvSpPr>
          <p:cNvPr id="3" name="内容占位符 2">
            <a:extLst>
              <a:ext uri="{FF2B5EF4-FFF2-40B4-BE49-F238E27FC236}">
                <a16:creationId xmlns:a16="http://schemas.microsoft.com/office/drawing/2014/main" id="{E1A1783C-BEDD-490C-BC17-3D490F2CFEEE}"/>
              </a:ext>
            </a:extLst>
          </p:cNvPr>
          <p:cNvSpPr>
            <a:spLocks noGrp="1"/>
          </p:cNvSpPr>
          <p:nvPr>
            <p:ph idx="1"/>
          </p:nvPr>
        </p:nvSpPr>
        <p:spPr>
          <a:xfrm>
            <a:off x="838200" y="1825625"/>
            <a:ext cx="10515600" cy="4516182"/>
          </a:xfrm>
        </p:spPr>
        <p:txBody>
          <a:bodyPr>
            <a:normAutofit/>
          </a:bodyPr>
          <a:lstStyle/>
          <a:p>
            <a:pPr>
              <a:lnSpc>
                <a:spcPct val="150000"/>
              </a:lnSpc>
            </a:pPr>
            <a:r>
              <a:rPr lang="en-US" altLang="zh-CN"/>
              <a:t>Assess performance in step 8.</a:t>
            </a:r>
          </a:p>
          <a:p>
            <a:pPr lvl="1">
              <a:lnSpc>
                <a:spcPct val="100000"/>
              </a:lnSpc>
            </a:pPr>
            <a:r>
              <a:rPr lang="en-US" altLang="zh-CN" i="1">
                <a:latin typeface="Times New Roman" panose="02020603050405020304" pitchFamily="18" charset="0"/>
                <a:cs typeface="Times New Roman" panose="02020603050405020304" pitchFamily="18" charset="0"/>
              </a:rPr>
              <a:t>How much effort did you exert?</a:t>
            </a:r>
          </a:p>
          <a:p>
            <a:pPr lvl="1">
              <a:lnSpc>
                <a:spcPct val="100000"/>
              </a:lnSpc>
            </a:pPr>
            <a:r>
              <a:rPr lang="en-US" altLang="zh-CN" i="1">
                <a:latin typeface="Times New Roman" panose="02020603050405020304" pitchFamily="18" charset="0"/>
                <a:cs typeface="Times New Roman" panose="02020603050405020304" pitchFamily="18" charset="0"/>
              </a:rPr>
              <a:t> How stressed did you feel? </a:t>
            </a:r>
          </a:p>
          <a:p>
            <a:pPr lvl="1">
              <a:lnSpc>
                <a:spcPct val="100000"/>
              </a:lnSpc>
            </a:pPr>
            <a:r>
              <a:rPr lang="en-US" altLang="zh-CN" i="1">
                <a:latin typeface="Times New Roman" panose="02020603050405020304" pitchFamily="18" charset="0"/>
                <a:cs typeface="Times New Roman" panose="02020603050405020304" pitchFamily="18" charset="0"/>
              </a:rPr>
              <a:t>How exhausted did you get? </a:t>
            </a:r>
          </a:p>
          <a:p>
            <a:r>
              <a:rPr lang="en-US" altLang="zh-CN"/>
              <a:t>Answer these questions on a seven-point Likert scale.</a:t>
            </a:r>
          </a:p>
          <a:p>
            <a:pPr lvl="1"/>
            <a:r>
              <a:rPr lang="en-US" altLang="zh-CN" i="1">
                <a:latin typeface="Times New Roman" panose="02020603050405020304" pitchFamily="18" charset="0"/>
                <a:cs typeface="Times New Roman" panose="02020603050405020304" pitchFamily="18" charset="0"/>
              </a:rPr>
              <a:t>1: not at all</a:t>
            </a:r>
          </a:p>
          <a:p>
            <a:pPr marL="457200" lvl="1" indent="0">
              <a:buNone/>
            </a:pPr>
            <a:r>
              <a:rPr lang="en-US" altLang="zh-CN" i="1">
                <a:latin typeface="Times New Roman" panose="02020603050405020304" pitchFamily="18" charset="0"/>
                <a:cs typeface="Times New Roman" panose="02020603050405020304" pitchFamily="18" charset="0"/>
              </a:rPr>
              <a:t> </a:t>
            </a:r>
          </a:p>
          <a:p>
            <a:pPr lvl="1"/>
            <a:endParaRPr lang="en-US" altLang="zh-CN" i="1">
              <a:latin typeface="Times New Roman" panose="02020603050405020304" pitchFamily="18" charset="0"/>
              <a:cs typeface="Times New Roman" panose="02020603050405020304" pitchFamily="18" charset="0"/>
            </a:endParaRPr>
          </a:p>
          <a:p>
            <a:pPr lvl="1"/>
            <a:r>
              <a:rPr lang="en-US" altLang="zh-CN" i="1">
                <a:latin typeface="Times New Roman" panose="02020603050405020304" pitchFamily="18" charset="0"/>
                <a:cs typeface="Times New Roman" panose="02020603050405020304" pitchFamily="18" charset="0"/>
              </a:rPr>
              <a:t>7: very much</a:t>
            </a:r>
          </a:p>
        </p:txBody>
      </p:sp>
      <p:cxnSp>
        <p:nvCxnSpPr>
          <p:cNvPr id="5" name="直接箭头连接符 4">
            <a:extLst>
              <a:ext uri="{FF2B5EF4-FFF2-40B4-BE49-F238E27FC236}">
                <a16:creationId xmlns:a16="http://schemas.microsoft.com/office/drawing/2014/main" id="{3286B771-2D6C-478E-A43D-50F7867A9154}"/>
              </a:ext>
            </a:extLst>
          </p:cNvPr>
          <p:cNvCxnSpPr/>
          <p:nvPr/>
        </p:nvCxnSpPr>
        <p:spPr>
          <a:xfrm>
            <a:off x="2261420" y="4778476"/>
            <a:ext cx="0" cy="69809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20981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DD42DC-23A1-4F8E-A974-AF8423CE335E}"/>
              </a:ext>
            </a:extLst>
          </p:cNvPr>
          <p:cNvSpPr>
            <a:spLocks noGrp="1"/>
          </p:cNvSpPr>
          <p:nvPr>
            <p:ph type="title"/>
          </p:nvPr>
        </p:nvSpPr>
        <p:spPr/>
        <p:txBody>
          <a:bodyPr/>
          <a:lstStyle/>
          <a:p>
            <a:r>
              <a:rPr lang="en-US" altLang="zh-CN"/>
              <a:t>Experiment · Design · Step 10</a:t>
            </a:r>
            <a:endParaRPr lang="zh-CN" altLang="en-US"/>
          </a:p>
        </p:txBody>
      </p:sp>
      <p:sp>
        <p:nvSpPr>
          <p:cNvPr id="3" name="内容占位符 2">
            <a:extLst>
              <a:ext uri="{FF2B5EF4-FFF2-40B4-BE49-F238E27FC236}">
                <a16:creationId xmlns:a16="http://schemas.microsoft.com/office/drawing/2014/main" id="{E1A1783C-BEDD-490C-BC17-3D490F2CFEEE}"/>
              </a:ext>
            </a:extLst>
          </p:cNvPr>
          <p:cNvSpPr>
            <a:spLocks noGrp="1"/>
          </p:cNvSpPr>
          <p:nvPr>
            <p:ph idx="1"/>
          </p:nvPr>
        </p:nvSpPr>
        <p:spPr>
          <a:xfrm>
            <a:off x="838200" y="1825625"/>
            <a:ext cx="10881852" cy="4516182"/>
          </a:xfrm>
        </p:spPr>
        <p:txBody>
          <a:bodyPr>
            <a:normAutofit/>
          </a:bodyPr>
          <a:lstStyle/>
          <a:p>
            <a:r>
              <a:rPr lang="en-US" altLang="zh-CN"/>
              <a:t>Elicit </a:t>
            </a:r>
            <a:r>
              <a:rPr lang="en-US" altLang="zh-CN" b="1"/>
              <a:t>social preferences </a:t>
            </a:r>
            <a:r>
              <a:rPr lang="en-US" altLang="zh-CN"/>
              <a:t>using a simple </a:t>
            </a:r>
            <a:r>
              <a:rPr lang="en-US" altLang="zh-CN" b="1"/>
              <a:t>Trust game</a:t>
            </a:r>
            <a:r>
              <a:rPr lang="en-US" altLang="zh-CN"/>
              <a:t>.</a:t>
            </a:r>
          </a:p>
          <a:p>
            <a:pPr lvl="1">
              <a:lnSpc>
                <a:spcPct val="150000"/>
              </a:lnSpc>
            </a:pPr>
            <a:r>
              <a:rPr lang="en-US" altLang="zh-CN">
                <a:cs typeface="Times New Roman" panose="02020603050405020304" pitchFamily="18" charset="0"/>
              </a:rPr>
              <a:t>A two-player,sequential game</a:t>
            </a:r>
          </a:p>
          <a:p>
            <a:pPr marL="914400" lvl="2" indent="0">
              <a:lnSpc>
                <a:spcPct val="150000"/>
              </a:lnSpc>
              <a:buNone/>
            </a:pPr>
            <a:r>
              <a:rPr lang="en-US" altLang="zh-CN">
                <a:cs typeface="Times New Roman" panose="02020603050405020304" pitchFamily="18" charset="0"/>
              </a:rPr>
              <a:t>(1) contingent response method</a:t>
            </a:r>
          </a:p>
          <a:p>
            <a:pPr marL="914400" lvl="2" indent="0">
              <a:lnSpc>
                <a:spcPct val="150000"/>
              </a:lnSpc>
              <a:buNone/>
            </a:pPr>
            <a:r>
              <a:rPr lang="en-US" altLang="zh-CN">
                <a:cs typeface="Times New Roman" panose="02020603050405020304" pitchFamily="18" charset="0"/>
              </a:rPr>
              <a:t>(2</a:t>
            </a:r>
            <a:r>
              <a:rPr lang="zh-CN" altLang="en-US">
                <a:cs typeface="Times New Roman" panose="02020603050405020304" pitchFamily="18" charset="0"/>
              </a:rPr>
              <a:t>）</a:t>
            </a:r>
            <a:r>
              <a:rPr lang="en-US" altLang="zh-CN">
                <a:cs typeface="Times New Roman" panose="02020603050405020304" pitchFamily="18" charset="0"/>
              </a:rPr>
              <a:t>the actual transfer</a:t>
            </a:r>
          </a:p>
          <a:p>
            <a:pPr marL="914400" lvl="2" indent="0">
              <a:lnSpc>
                <a:spcPct val="150000"/>
              </a:lnSpc>
              <a:buNone/>
            </a:pPr>
            <a:r>
              <a:rPr lang="en-US" altLang="zh-CN">
                <a:cs typeface="Times New Roman" panose="02020603050405020304" pitchFamily="18" charset="0"/>
              </a:rPr>
              <a:t>(3</a:t>
            </a:r>
            <a:r>
              <a:rPr lang="zh-CN" altLang="en-US">
                <a:cs typeface="Times New Roman" panose="02020603050405020304" pitchFamily="18" charset="0"/>
              </a:rPr>
              <a:t>）</a:t>
            </a:r>
            <a:r>
              <a:rPr lang="en-US" altLang="zh-CN">
                <a:cs typeface="Times New Roman" panose="02020603050405020304" pitchFamily="18" charset="0"/>
              </a:rPr>
              <a:t>both roles required</a:t>
            </a:r>
          </a:p>
        </p:txBody>
      </p:sp>
      <p:pic>
        <p:nvPicPr>
          <p:cNvPr id="1026" name="Picture 2" descr="火柴人图标火柴人ppt素材,ppt素材- 51PPT模板网">
            <a:extLst>
              <a:ext uri="{FF2B5EF4-FFF2-40B4-BE49-F238E27FC236}">
                <a16:creationId xmlns:a16="http://schemas.microsoft.com/office/drawing/2014/main" id="{6E73115C-8B63-45FC-B345-B38EA421B3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193" t="39119" r="68884" b="31741"/>
          <a:stretch/>
        </p:blipFill>
        <p:spPr bwMode="auto">
          <a:xfrm>
            <a:off x="4679538" y="3707679"/>
            <a:ext cx="1012724" cy="129785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火柴人图标火柴人ppt素材,ppt素材- 51PPT模板网">
            <a:extLst>
              <a:ext uri="{FF2B5EF4-FFF2-40B4-BE49-F238E27FC236}">
                <a16:creationId xmlns:a16="http://schemas.microsoft.com/office/drawing/2014/main" id="{F58D0B07-6CBE-4884-9F18-7B6B61E6EAE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193" t="39119" r="68884" b="31741"/>
          <a:stretch/>
        </p:blipFill>
        <p:spPr bwMode="auto">
          <a:xfrm>
            <a:off x="9960078" y="3701535"/>
            <a:ext cx="1012724" cy="129785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箭头连接符 6">
            <a:extLst>
              <a:ext uri="{FF2B5EF4-FFF2-40B4-BE49-F238E27FC236}">
                <a16:creationId xmlns:a16="http://schemas.microsoft.com/office/drawing/2014/main" id="{C4A8C28D-F84D-4C59-B114-B69A5D62665A}"/>
              </a:ext>
            </a:extLst>
          </p:cNvPr>
          <p:cNvCxnSpPr>
            <a:cxnSpLocks/>
          </p:cNvCxnSpPr>
          <p:nvPr/>
        </p:nvCxnSpPr>
        <p:spPr>
          <a:xfrm>
            <a:off x="5751870" y="4173483"/>
            <a:ext cx="4326194" cy="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 name="直接箭头连接符 8">
            <a:extLst>
              <a:ext uri="{FF2B5EF4-FFF2-40B4-BE49-F238E27FC236}">
                <a16:creationId xmlns:a16="http://schemas.microsoft.com/office/drawing/2014/main" id="{3F094503-108D-45A9-9284-CDB6760D4E94}"/>
              </a:ext>
            </a:extLst>
          </p:cNvPr>
          <p:cNvCxnSpPr>
            <a:cxnSpLocks/>
          </p:cNvCxnSpPr>
          <p:nvPr/>
        </p:nvCxnSpPr>
        <p:spPr>
          <a:xfrm flipH="1">
            <a:off x="5692262" y="4604873"/>
            <a:ext cx="4385802" cy="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84B44709-BA22-4E28-9E68-7FD226BAF47A}"/>
              </a:ext>
            </a:extLst>
          </p:cNvPr>
          <p:cNvCxnSpPr/>
          <p:nvPr/>
        </p:nvCxnSpPr>
        <p:spPr>
          <a:xfrm>
            <a:off x="8032955" y="3923071"/>
            <a:ext cx="19664"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54583D09-5516-4C2D-A8AA-B38493A46615}"/>
              </a:ext>
            </a:extLst>
          </p:cNvPr>
          <p:cNvSpPr txBox="1"/>
          <p:nvPr/>
        </p:nvSpPr>
        <p:spPr>
          <a:xfrm>
            <a:off x="5397910" y="3738405"/>
            <a:ext cx="4562168" cy="369332"/>
          </a:xfrm>
          <a:prstGeom prst="rect">
            <a:avLst/>
          </a:prstGeom>
          <a:noFill/>
        </p:spPr>
        <p:txBody>
          <a:bodyPr wrap="square" rtlCol="0">
            <a:spAutoFit/>
          </a:bodyPr>
          <a:lstStyle/>
          <a:p>
            <a:r>
              <a:rPr lang="en-US" altLang="zh-CN"/>
              <a:t>(1) transfer amount {0,20,40,60,80,100,120}</a:t>
            </a:r>
            <a:endParaRPr lang="zh-CN" altLang="en-US"/>
          </a:p>
        </p:txBody>
      </p:sp>
      <p:sp>
        <p:nvSpPr>
          <p:cNvPr id="16" name="文本框 15">
            <a:extLst>
              <a:ext uri="{FF2B5EF4-FFF2-40B4-BE49-F238E27FC236}">
                <a16:creationId xmlns:a16="http://schemas.microsoft.com/office/drawing/2014/main" id="{C9095F23-3303-467F-8CC1-47099E47CC7E}"/>
              </a:ext>
            </a:extLst>
          </p:cNvPr>
          <p:cNvSpPr txBox="1"/>
          <p:nvPr/>
        </p:nvSpPr>
        <p:spPr>
          <a:xfrm>
            <a:off x="5571914" y="4679158"/>
            <a:ext cx="4562168" cy="369332"/>
          </a:xfrm>
          <a:prstGeom prst="rect">
            <a:avLst/>
          </a:prstGeom>
          <a:noFill/>
        </p:spPr>
        <p:txBody>
          <a:bodyPr wrap="square" rtlCol="0">
            <a:spAutoFit/>
          </a:bodyPr>
          <a:lstStyle/>
          <a:p>
            <a:r>
              <a:rPr lang="en-US" altLang="zh-CN"/>
              <a:t>(2) tranfer tripled; tranfer any amount[0,480]</a:t>
            </a:r>
            <a:endParaRPr lang="zh-CN" altLang="en-US"/>
          </a:p>
        </p:txBody>
      </p:sp>
      <p:sp>
        <p:nvSpPr>
          <p:cNvPr id="18" name="文本框 17">
            <a:extLst>
              <a:ext uri="{FF2B5EF4-FFF2-40B4-BE49-F238E27FC236}">
                <a16:creationId xmlns:a16="http://schemas.microsoft.com/office/drawing/2014/main" id="{4DDCAEAB-D2F0-4D77-A719-92B72A361EFC}"/>
              </a:ext>
            </a:extLst>
          </p:cNvPr>
          <p:cNvSpPr txBox="1"/>
          <p:nvPr/>
        </p:nvSpPr>
        <p:spPr>
          <a:xfrm>
            <a:off x="4085149" y="5240438"/>
            <a:ext cx="2625521" cy="646331"/>
          </a:xfrm>
          <a:prstGeom prst="rect">
            <a:avLst/>
          </a:prstGeom>
          <a:noFill/>
        </p:spPr>
        <p:txBody>
          <a:bodyPr wrap="square" rtlCol="0">
            <a:spAutoFit/>
          </a:bodyPr>
          <a:lstStyle/>
          <a:p>
            <a:pPr algn="ctr"/>
            <a:r>
              <a:rPr lang="en-US" altLang="zh-CN" b="1"/>
              <a:t>the first mover</a:t>
            </a:r>
          </a:p>
          <a:p>
            <a:r>
              <a:rPr lang="en-US" altLang="zh-CN"/>
              <a:t>endowment:120 points </a:t>
            </a:r>
            <a:endParaRPr lang="zh-CN" altLang="en-US"/>
          </a:p>
        </p:txBody>
      </p:sp>
      <p:sp>
        <p:nvSpPr>
          <p:cNvPr id="19" name="文本框 18">
            <a:extLst>
              <a:ext uri="{FF2B5EF4-FFF2-40B4-BE49-F238E27FC236}">
                <a16:creationId xmlns:a16="http://schemas.microsoft.com/office/drawing/2014/main" id="{429233DA-105A-4A4B-88C6-054DC07BD865}"/>
              </a:ext>
            </a:extLst>
          </p:cNvPr>
          <p:cNvSpPr txBox="1"/>
          <p:nvPr/>
        </p:nvSpPr>
        <p:spPr>
          <a:xfrm>
            <a:off x="9448799" y="5240438"/>
            <a:ext cx="2625521" cy="646331"/>
          </a:xfrm>
          <a:prstGeom prst="rect">
            <a:avLst/>
          </a:prstGeom>
          <a:noFill/>
        </p:spPr>
        <p:txBody>
          <a:bodyPr wrap="square" rtlCol="0">
            <a:spAutoFit/>
          </a:bodyPr>
          <a:lstStyle/>
          <a:p>
            <a:pPr algn="ctr"/>
            <a:r>
              <a:rPr lang="en-US" altLang="zh-CN" b="1"/>
              <a:t>the second mover</a:t>
            </a:r>
          </a:p>
          <a:p>
            <a:pPr algn="ctr"/>
            <a:r>
              <a:rPr lang="en-US" altLang="zh-CN"/>
              <a:t>endowment:120 points </a:t>
            </a:r>
            <a:endParaRPr lang="zh-CN" altLang="en-US"/>
          </a:p>
        </p:txBody>
      </p:sp>
      <p:sp>
        <p:nvSpPr>
          <p:cNvPr id="5" name="文本框 4">
            <a:extLst>
              <a:ext uri="{FF2B5EF4-FFF2-40B4-BE49-F238E27FC236}">
                <a16:creationId xmlns:a16="http://schemas.microsoft.com/office/drawing/2014/main" id="{760973DC-1650-4F61-81C9-62625D3DDDF5}"/>
              </a:ext>
            </a:extLst>
          </p:cNvPr>
          <p:cNvSpPr txBox="1"/>
          <p:nvPr/>
        </p:nvSpPr>
        <p:spPr>
          <a:xfrm>
            <a:off x="838199" y="6103770"/>
            <a:ext cx="11236121" cy="369332"/>
          </a:xfrm>
          <a:prstGeom prst="rect">
            <a:avLst/>
          </a:prstGeom>
          <a:noFill/>
        </p:spPr>
        <p:txBody>
          <a:bodyPr wrap="square" rtlCol="0">
            <a:spAutoFit/>
          </a:bodyPr>
          <a:lstStyle/>
          <a:p>
            <a:pPr algn="r"/>
            <a:r>
              <a:rPr lang="en-US" altLang="zh-CN" i="1">
                <a:latin typeface="Times New Roman" panose="02020603050405020304" pitchFamily="18" charset="0"/>
                <a:cs typeface="Times New Roman" panose="02020603050405020304" pitchFamily="18" charset="0"/>
              </a:rPr>
              <a:t>More details see: Berg et al.(1995</a:t>
            </a:r>
            <a:r>
              <a:rPr lang="en-US" altLang="zh-CN">
                <a:latin typeface="Times New Roman" panose="02020603050405020304" pitchFamily="18" charset="0"/>
                <a:cs typeface="Times New Roman" panose="02020603050405020304" pitchFamily="18" charset="0"/>
              </a:rPr>
              <a:t>)</a:t>
            </a:r>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2559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DD42DC-23A1-4F8E-A974-AF8423CE335E}"/>
              </a:ext>
            </a:extLst>
          </p:cNvPr>
          <p:cNvSpPr>
            <a:spLocks noGrp="1"/>
          </p:cNvSpPr>
          <p:nvPr>
            <p:ph type="title"/>
          </p:nvPr>
        </p:nvSpPr>
        <p:spPr/>
        <p:txBody>
          <a:bodyPr/>
          <a:lstStyle/>
          <a:p>
            <a:r>
              <a:rPr lang="en-US" altLang="zh-CN"/>
              <a:t>Experiment · Design · Step 11</a:t>
            </a:r>
            <a:endParaRPr lang="zh-CN" altLang="en-US"/>
          </a:p>
        </p:txBody>
      </p:sp>
      <p:sp>
        <p:nvSpPr>
          <p:cNvPr id="3" name="内容占位符 2">
            <a:extLst>
              <a:ext uri="{FF2B5EF4-FFF2-40B4-BE49-F238E27FC236}">
                <a16:creationId xmlns:a16="http://schemas.microsoft.com/office/drawing/2014/main" id="{E1A1783C-BEDD-490C-BC17-3D490F2CFEEE}"/>
              </a:ext>
            </a:extLst>
          </p:cNvPr>
          <p:cNvSpPr>
            <a:spLocks noGrp="1"/>
          </p:cNvSpPr>
          <p:nvPr>
            <p:ph idx="1"/>
          </p:nvPr>
        </p:nvSpPr>
        <p:spPr>
          <a:xfrm>
            <a:off x="838200" y="1825625"/>
            <a:ext cx="10881852" cy="4516182"/>
          </a:xfrm>
        </p:spPr>
        <p:txBody>
          <a:bodyPr>
            <a:normAutofit/>
          </a:bodyPr>
          <a:lstStyle/>
          <a:p>
            <a:r>
              <a:rPr lang="en-US" altLang="zh-CN"/>
              <a:t>Elicit </a:t>
            </a:r>
            <a:r>
              <a:rPr lang="en-US" altLang="zh-CN" b="1"/>
              <a:t>risk preferences </a:t>
            </a:r>
            <a:r>
              <a:rPr lang="en-US" altLang="zh-CN"/>
              <a:t>using simple </a:t>
            </a:r>
            <a:r>
              <a:rPr lang="en-US" altLang="zh-CN" b="1"/>
              <a:t>lottery choices</a:t>
            </a:r>
            <a:r>
              <a:rPr lang="en-US" altLang="zh-CN"/>
              <a:t>.</a:t>
            </a:r>
          </a:p>
          <a:p>
            <a:pPr lvl="1"/>
            <a:r>
              <a:rPr lang="en-US" altLang="zh-CN"/>
              <a:t>make a decision for each row</a:t>
            </a:r>
          </a:p>
          <a:p>
            <a:pPr lvl="1"/>
            <a:r>
              <a:rPr lang="en-US" altLang="zh-CN"/>
              <a:t>determine a row randomly for payment.</a:t>
            </a:r>
          </a:p>
        </p:txBody>
      </p:sp>
      <p:cxnSp>
        <p:nvCxnSpPr>
          <p:cNvPr id="10" name="直接连接符 9">
            <a:extLst>
              <a:ext uri="{FF2B5EF4-FFF2-40B4-BE49-F238E27FC236}">
                <a16:creationId xmlns:a16="http://schemas.microsoft.com/office/drawing/2014/main" id="{84B44709-BA22-4E28-9E68-7FD226BAF47A}"/>
              </a:ext>
            </a:extLst>
          </p:cNvPr>
          <p:cNvCxnSpPr/>
          <p:nvPr/>
        </p:nvCxnSpPr>
        <p:spPr>
          <a:xfrm>
            <a:off x="8032955" y="3923071"/>
            <a:ext cx="19664"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1" name="表格 10">
            <a:extLst>
              <a:ext uri="{FF2B5EF4-FFF2-40B4-BE49-F238E27FC236}">
                <a16:creationId xmlns:a16="http://schemas.microsoft.com/office/drawing/2014/main" id="{DCFF4B70-B449-4800-A6EE-D0DDFC1CFE31}"/>
              </a:ext>
            </a:extLst>
          </p:cNvPr>
          <p:cNvGraphicFramePr>
            <a:graphicFrameLocks noGrp="1"/>
          </p:cNvGraphicFramePr>
          <p:nvPr>
            <p:extLst>
              <p:ext uri="{D42A27DB-BD31-4B8C-83A1-F6EECF244321}">
                <p14:modId xmlns:p14="http://schemas.microsoft.com/office/powerpoint/2010/main" val="632293624"/>
              </p:ext>
            </p:extLst>
          </p:nvPr>
        </p:nvGraphicFramePr>
        <p:xfrm>
          <a:off x="4120296" y="3071971"/>
          <a:ext cx="4317659" cy="3411584"/>
        </p:xfrm>
        <a:graphic>
          <a:graphicData uri="http://schemas.openxmlformats.org/drawingml/2006/table">
            <a:tbl>
              <a:tblPr/>
              <a:tblGrid>
                <a:gridCol w="1336418">
                  <a:extLst>
                    <a:ext uri="{9D8B030D-6E8A-4147-A177-3AD203B41FA5}">
                      <a16:colId xmlns:a16="http://schemas.microsoft.com/office/drawing/2014/main" val="2714076162"/>
                    </a:ext>
                  </a:extLst>
                </a:gridCol>
                <a:gridCol w="1464920">
                  <a:extLst>
                    <a:ext uri="{9D8B030D-6E8A-4147-A177-3AD203B41FA5}">
                      <a16:colId xmlns:a16="http://schemas.microsoft.com/office/drawing/2014/main" val="1871448820"/>
                    </a:ext>
                  </a:extLst>
                </a:gridCol>
                <a:gridCol w="1516321">
                  <a:extLst>
                    <a:ext uri="{9D8B030D-6E8A-4147-A177-3AD203B41FA5}">
                      <a16:colId xmlns:a16="http://schemas.microsoft.com/office/drawing/2014/main" val="3349881275"/>
                    </a:ext>
                  </a:extLst>
                </a:gridCol>
              </a:tblGrid>
              <a:tr h="213224">
                <a:tc>
                  <a:txBody>
                    <a:bodyPr/>
                    <a:lstStyle/>
                    <a:p>
                      <a:pPr algn="ctr" fontAlgn="t"/>
                      <a:r>
                        <a:rPr lang="en-US" sz="1100" b="1" i="0" u="none" strike="noStrike">
                          <a:solidFill>
                            <a:srgbClr val="000000"/>
                          </a:solidFill>
                          <a:effectLst/>
                          <a:latin typeface="等线" panose="02010600030101010101" pitchFamily="2" charset="-122"/>
                          <a:ea typeface="等线" panose="02010600030101010101" pitchFamily="2" charset="-122"/>
                        </a:rPr>
                        <a:t>row</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1" i="0" u="none" strike="noStrike">
                          <a:solidFill>
                            <a:srgbClr val="000000"/>
                          </a:solidFill>
                          <a:effectLst/>
                          <a:latin typeface="等线" panose="02010600030101010101" pitchFamily="2" charset="-122"/>
                          <a:ea typeface="等线" panose="02010600030101010101" pitchFamily="2" charset="-122"/>
                        </a:rPr>
                        <a:t> choice A</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1" i="0" u="none" strike="noStrike">
                          <a:solidFill>
                            <a:srgbClr val="000000"/>
                          </a:solidFill>
                          <a:effectLst/>
                          <a:latin typeface="等线" panose="02010600030101010101" pitchFamily="2" charset="-122"/>
                          <a:ea typeface="等线" panose="02010600030101010101" pitchFamily="2" charset="-122"/>
                        </a:rPr>
                        <a:t>choice B</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4140827"/>
                  </a:ext>
                </a:extLst>
              </a:tr>
              <a:tr h="213224">
                <a:tc>
                  <a:txBody>
                    <a:bodyPr/>
                    <a:lstStyle/>
                    <a:p>
                      <a:pPr algn="ctr" fontAlgn="t"/>
                      <a:r>
                        <a:rPr lang="en-US" altLang="zh-CN" sz="1100" b="0" i="0" u="none" strike="noStrike">
                          <a:solidFill>
                            <a:srgbClr val="000000"/>
                          </a:solidFill>
                          <a:effectLst/>
                          <a:latin typeface="等线" panose="02010600030101010101" pitchFamily="2" charset="-122"/>
                          <a:ea typeface="等线" panose="02010600030101010101" pitchFamily="2" charset="-122"/>
                        </a:rPr>
                        <a:t>1</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altLang="zh-CN" sz="1100" b="0" i="0" u="none" strike="noStrike">
                          <a:solidFill>
                            <a:srgbClr val="000000"/>
                          </a:solidFill>
                          <a:effectLst/>
                          <a:latin typeface="等线" panose="02010600030101010101" pitchFamily="2" charset="-122"/>
                          <a:ea typeface="等线" panose="02010600030101010101" pitchFamily="2" charset="-122"/>
                        </a:rPr>
                        <a:t>25</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altLang="zh-CN" sz="1100" b="0" i="0" u="none" strike="noStrike">
                          <a:solidFill>
                            <a:srgbClr val="000000"/>
                          </a:solidFill>
                          <a:effectLst/>
                          <a:latin typeface="等线" panose="02010600030101010101" pitchFamily="2" charset="-122"/>
                          <a:ea typeface="等线" panose="02010600030101010101" pitchFamily="2" charset="-122"/>
                        </a:rPr>
                        <a:t>(400,0)</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5929338"/>
                  </a:ext>
                </a:extLst>
              </a:tr>
              <a:tr h="213224">
                <a:tc>
                  <a:txBody>
                    <a:bodyPr/>
                    <a:lstStyle/>
                    <a:p>
                      <a:pPr algn="ctr" fontAlgn="t"/>
                      <a:r>
                        <a:rPr lang="en-US" altLang="zh-CN" sz="1100" b="0" i="0" u="none" strike="noStrike">
                          <a:solidFill>
                            <a:srgbClr val="000000"/>
                          </a:solidFill>
                          <a:effectLst/>
                          <a:latin typeface="等线" panose="02010600030101010101" pitchFamily="2" charset="-122"/>
                          <a:ea typeface="等线" panose="02010600030101010101" pitchFamily="2" charset="-122"/>
                        </a:rPr>
                        <a:t>2</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altLang="zh-CN" sz="1100" b="0" i="0" u="none" strike="noStrike">
                          <a:solidFill>
                            <a:srgbClr val="000000"/>
                          </a:solidFill>
                          <a:effectLst/>
                          <a:latin typeface="等线" panose="02010600030101010101" pitchFamily="2" charset="-122"/>
                          <a:ea typeface="等线" panose="02010600030101010101" pitchFamily="2" charset="-122"/>
                        </a:rPr>
                        <a:t>50</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altLang="zh-CN" sz="1100" b="0" i="0" u="none" strike="noStrike">
                          <a:solidFill>
                            <a:srgbClr val="000000"/>
                          </a:solidFill>
                          <a:effectLst/>
                          <a:latin typeface="等线" panose="02010600030101010101" pitchFamily="2" charset="-122"/>
                          <a:ea typeface="等线" panose="02010600030101010101" pitchFamily="2" charset="-122"/>
                        </a:rPr>
                        <a:t>(400,0)</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3700364"/>
                  </a:ext>
                </a:extLst>
              </a:tr>
              <a:tr h="213224">
                <a:tc>
                  <a:txBody>
                    <a:bodyPr/>
                    <a:lstStyle/>
                    <a:p>
                      <a:pPr algn="ctr" fontAlgn="t"/>
                      <a:r>
                        <a:rPr lang="en-US" altLang="zh-CN" sz="1100" b="0" i="0" u="none" strike="noStrike">
                          <a:solidFill>
                            <a:srgbClr val="000000"/>
                          </a:solidFill>
                          <a:effectLst/>
                          <a:latin typeface="等线" panose="02010600030101010101" pitchFamily="2" charset="-122"/>
                          <a:ea typeface="等线" panose="02010600030101010101" pitchFamily="2" charset="-122"/>
                        </a:rPr>
                        <a:t>3</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altLang="zh-CN" sz="1100" b="0" i="0" u="none" strike="noStrike">
                          <a:solidFill>
                            <a:srgbClr val="000000"/>
                          </a:solidFill>
                          <a:effectLst/>
                          <a:latin typeface="等线" panose="02010600030101010101" pitchFamily="2" charset="-122"/>
                          <a:ea typeface="等线" panose="02010600030101010101" pitchFamily="2" charset="-122"/>
                        </a:rPr>
                        <a:t>75</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altLang="zh-CN" sz="1100" b="0" i="0" u="none" strike="noStrike">
                          <a:solidFill>
                            <a:srgbClr val="000000"/>
                          </a:solidFill>
                          <a:effectLst/>
                          <a:latin typeface="等线" panose="02010600030101010101" pitchFamily="2" charset="-122"/>
                          <a:ea typeface="等线" panose="02010600030101010101" pitchFamily="2" charset="-122"/>
                        </a:rPr>
                        <a:t>(400,0)</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0372863"/>
                  </a:ext>
                </a:extLst>
              </a:tr>
              <a:tr h="213224">
                <a:tc>
                  <a:txBody>
                    <a:bodyPr/>
                    <a:lstStyle/>
                    <a:p>
                      <a:pPr algn="ctr" fontAlgn="t"/>
                      <a:r>
                        <a:rPr lang="en-US" altLang="zh-CN" sz="1100" b="0" i="0" u="none" strike="noStrike">
                          <a:solidFill>
                            <a:srgbClr val="000000"/>
                          </a:solidFill>
                          <a:effectLst/>
                          <a:latin typeface="等线" panose="02010600030101010101" pitchFamily="2" charset="-122"/>
                          <a:ea typeface="等线" panose="02010600030101010101" pitchFamily="2" charset="-122"/>
                        </a:rPr>
                        <a:t>4</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altLang="zh-CN" sz="1100" b="0" i="0" u="none" strike="noStrike">
                          <a:solidFill>
                            <a:srgbClr val="000000"/>
                          </a:solidFill>
                          <a:effectLst/>
                          <a:latin typeface="等线" panose="02010600030101010101" pitchFamily="2" charset="-122"/>
                          <a:ea typeface="等线" panose="02010600030101010101" pitchFamily="2" charset="-122"/>
                        </a:rPr>
                        <a:t>100</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altLang="zh-CN" sz="1100" b="0" i="0" u="none" strike="noStrike">
                          <a:solidFill>
                            <a:srgbClr val="000000"/>
                          </a:solidFill>
                          <a:effectLst/>
                          <a:latin typeface="等线" panose="02010600030101010101" pitchFamily="2" charset="-122"/>
                          <a:ea typeface="等线" panose="02010600030101010101" pitchFamily="2" charset="-122"/>
                        </a:rPr>
                        <a:t>(400,0)</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7178564"/>
                  </a:ext>
                </a:extLst>
              </a:tr>
              <a:tr h="213224">
                <a:tc>
                  <a:txBody>
                    <a:bodyPr/>
                    <a:lstStyle/>
                    <a:p>
                      <a:pPr algn="ctr" fontAlgn="t"/>
                      <a:r>
                        <a:rPr lang="en-US" altLang="zh-CN" sz="1100" b="0" i="0" u="none" strike="noStrike">
                          <a:solidFill>
                            <a:srgbClr val="000000"/>
                          </a:solidFill>
                          <a:effectLst/>
                          <a:latin typeface="等线" panose="02010600030101010101" pitchFamily="2" charset="-122"/>
                          <a:ea typeface="等线" panose="02010600030101010101" pitchFamily="2" charset="-122"/>
                        </a:rPr>
                        <a:t>5</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altLang="zh-CN" sz="1100" b="0" i="0" u="none" strike="noStrike">
                          <a:solidFill>
                            <a:srgbClr val="000000"/>
                          </a:solidFill>
                          <a:effectLst/>
                          <a:latin typeface="等线" panose="02010600030101010101" pitchFamily="2" charset="-122"/>
                          <a:ea typeface="等线" panose="02010600030101010101" pitchFamily="2" charset="-122"/>
                        </a:rPr>
                        <a:t>125</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altLang="zh-CN" sz="1100" b="0" i="0" u="none" strike="noStrike">
                          <a:solidFill>
                            <a:srgbClr val="000000"/>
                          </a:solidFill>
                          <a:effectLst/>
                          <a:latin typeface="等线" panose="02010600030101010101" pitchFamily="2" charset="-122"/>
                          <a:ea typeface="等线" panose="02010600030101010101" pitchFamily="2" charset="-122"/>
                        </a:rPr>
                        <a:t>(400,0)</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7451482"/>
                  </a:ext>
                </a:extLst>
              </a:tr>
              <a:tr h="213224">
                <a:tc>
                  <a:txBody>
                    <a:bodyPr/>
                    <a:lstStyle/>
                    <a:p>
                      <a:pPr algn="ctr" fontAlgn="t"/>
                      <a:r>
                        <a:rPr lang="en-US" altLang="zh-CN" sz="1100" b="0" i="0" u="none" strike="noStrike">
                          <a:solidFill>
                            <a:srgbClr val="000000"/>
                          </a:solidFill>
                          <a:effectLst/>
                          <a:latin typeface="等线" panose="02010600030101010101" pitchFamily="2" charset="-122"/>
                          <a:ea typeface="等线" panose="02010600030101010101" pitchFamily="2" charset="-122"/>
                        </a:rPr>
                        <a:t>6</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altLang="zh-CN" sz="1100" b="0" i="0" u="none" strike="noStrike">
                          <a:solidFill>
                            <a:srgbClr val="000000"/>
                          </a:solidFill>
                          <a:effectLst/>
                          <a:latin typeface="等线" panose="02010600030101010101" pitchFamily="2" charset="-122"/>
                          <a:ea typeface="等线" panose="02010600030101010101" pitchFamily="2" charset="-122"/>
                        </a:rPr>
                        <a:t>150</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altLang="zh-CN" sz="1100" b="0" i="0" u="none" strike="noStrike">
                          <a:solidFill>
                            <a:srgbClr val="000000"/>
                          </a:solidFill>
                          <a:effectLst/>
                          <a:latin typeface="等线" panose="02010600030101010101" pitchFamily="2" charset="-122"/>
                          <a:ea typeface="等线" panose="02010600030101010101" pitchFamily="2" charset="-122"/>
                        </a:rPr>
                        <a:t>(400,0)</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3902832"/>
                  </a:ext>
                </a:extLst>
              </a:tr>
              <a:tr h="213224">
                <a:tc>
                  <a:txBody>
                    <a:bodyPr/>
                    <a:lstStyle/>
                    <a:p>
                      <a:pPr algn="ctr" fontAlgn="t"/>
                      <a:r>
                        <a:rPr lang="en-US" altLang="zh-CN" sz="1100" b="0" i="0" u="none" strike="noStrike">
                          <a:solidFill>
                            <a:srgbClr val="000000"/>
                          </a:solidFill>
                          <a:effectLst/>
                          <a:latin typeface="等线" panose="02010600030101010101" pitchFamily="2" charset="-122"/>
                          <a:ea typeface="等线" panose="02010600030101010101" pitchFamily="2" charset="-122"/>
                        </a:rPr>
                        <a:t>7</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altLang="zh-CN" sz="1100" b="0" i="0" u="none" strike="noStrike">
                          <a:solidFill>
                            <a:srgbClr val="000000"/>
                          </a:solidFill>
                          <a:effectLst/>
                          <a:latin typeface="等线" panose="02010600030101010101" pitchFamily="2" charset="-122"/>
                          <a:ea typeface="等线" panose="02010600030101010101" pitchFamily="2" charset="-122"/>
                        </a:rPr>
                        <a:t>175</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altLang="zh-CN" sz="1100" b="0" i="0" u="none" strike="noStrike">
                          <a:solidFill>
                            <a:srgbClr val="000000"/>
                          </a:solidFill>
                          <a:effectLst/>
                          <a:latin typeface="等线" panose="02010600030101010101" pitchFamily="2" charset="-122"/>
                          <a:ea typeface="等线" panose="02010600030101010101" pitchFamily="2" charset="-122"/>
                        </a:rPr>
                        <a:t>(400,0)</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9680252"/>
                  </a:ext>
                </a:extLst>
              </a:tr>
              <a:tr h="213224">
                <a:tc>
                  <a:txBody>
                    <a:bodyPr/>
                    <a:lstStyle/>
                    <a:p>
                      <a:pPr algn="ctr" fontAlgn="t"/>
                      <a:r>
                        <a:rPr lang="en-US" altLang="zh-CN" sz="1100" b="0" i="0" u="none" strike="noStrike">
                          <a:solidFill>
                            <a:srgbClr val="000000"/>
                          </a:solidFill>
                          <a:effectLst/>
                          <a:latin typeface="等线" panose="02010600030101010101" pitchFamily="2" charset="-122"/>
                          <a:ea typeface="等线" panose="02010600030101010101" pitchFamily="2" charset="-122"/>
                        </a:rPr>
                        <a:t>8</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altLang="zh-CN" sz="1100" b="0" i="0" u="none" strike="noStrike">
                          <a:solidFill>
                            <a:srgbClr val="000000"/>
                          </a:solidFill>
                          <a:effectLst/>
                          <a:latin typeface="等线" panose="02010600030101010101" pitchFamily="2" charset="-122"/>
                          <a:ea typeface="等线" panose="02010600030101010101" pitchFamily="2" charset="-122"/>
                        </a:rPr>
                        <a:t>200</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altLang="zh-CN" sz="1100" b="0" i="0" u="none" strike="noStrike">
                          <a:solidFill>
                            <a:srgbClr val="000000"/>
                          </a:solidFill>
                          <a:effectLst/>
                          <a:latin typeface="等线" panose="02010600030101010101" pitchFamily="2" charset="-122"/>
                          <a:ea typeface="等线" panose="02010600030101010101" pitchFamily="2" charset="-122"/>
                        </a:rPr>
                        <a:t>(400,0)</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0598103"/>
                  </a:ext>
                </a:extLst>
              </a:tr>
              <a:tr h="213224">
                <a:tc>
                  <a:txBody>
                    <a:bodyPr/>
                    <a:lstStyle/>
                    <a:p>
                      <a:pPr algn="ctr" fontAlgn="t"/>
                      <a:r>
                        <a:rPr lang="en-US" altLang="zh-CN" sz="1100" b="0" i="0" u="none" strike="noStrike">
                          <a:solidFill>
                            <a:srgbClr val="000000"/>
                          </a:solidFill>
                          <a:effectLst/>
                          <a:latin typeface="等线" panose="02010600030101010101" pitchFamily="2" charset="-122"/>
                          <a:ea typeface="等线" panose="02010600030101010101" pitchFamily="2" charset="-122"/>
                        </a:rPr>
                        <a:t>9</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altLang="zh-CN" sz="1100" b="0" i="0" u="none" strike="noStrike">
                          <a:solidFill>
                            <a:srgbClr val="000000"/>
                          </a:solidFill>
                          <a:effectLst/>
                          <a:latin typeface="等线" panose="02010600030101010101" pitchFamily="2" charset="-122"/>
                          <a:ea typeface="等线" panose="02010600030101010101" pitchFamily="2" charset="-122"/>
                        </a:rPr>
                        <a:t>225</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altLang="zh-CN" sz="1100" b="0" i="0" u="none" strike="noStrike">
                          <a:solidFill>
                            <a:srgbClr val="000000"/>
                          </a:solidFill>
                          <a:effectLst/>
                          <a:latin typeface="等线" panose="02010600030101010101" pitchFamily="2" charset="-122"/>
                          <a:ea typeface="等线" panose="02010600030101010101" pitchFamily="2" charset="-122"/>
                        </a:rPr>
                        <a:t>(400,0)</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8473063"/>
                  </a:ext>
                </a:extLst>
              </a:tr>
              <a:tr h="213224">
                <a:tc>
                  <a:txBody>
                    <a:bodyPr/>
                    <a:lstStyle/>
                    <a:p>
                      <a:pPr algn="ctr" fontAlgn="t"/>
                      <a:r>
                        <a:rPr lang="en-US" altLang="zh-CN" sz="1100" b="0" i="0" u="none" strike="noStrike">
                          <a:solidFill>
                            <a:srgbClr val="000000"/>
                          </a:solidFill>
                          <a:effectLst/>
                          <a:latin typeface="等线" panose="02010600030101010101" pitchFamily="2" charset="-122"/>
                          <a:ea typeface="等线" panose="02010600030101010101" pitchFamily="2" charset="-122"/>
                        </a:rPr>
                        <a:t>10</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altLang="zh-CN" sz="1100" b="0" i="0" u="none" strike="noStrike">
                          <a:solidFill>
                            <a:srgbClr val="000000"/>
                          </a:solidFill>
                          <a:effectLst/>
                          <a:latin typeface="等线" panose="02010600030101010101" pitchFamily="2" charset="-122"/>
                          <a:ea typeface="等线" panose="02010600030101010101" pitchFamily="2" charset="-122"/>
                        </a:rPr>
                        <a:t>250</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altLang="zh-CN" sz="1100" b="0" i="0" u="none" strike="noStrike">
                          <a:solidFill>
                            <a:srgbClr val="000000"/>
                          </a:solidFill>
                          <a:effectLst/>
                          <a:latin typeface="等线" panose="02010600030101010101" pitchFamily="2" charset="-122"/>
                          <a:ea typeface="等线" panose="02010600030101010101" pitchFamily="2" charset="-122"/>
                        </a:rPr>
                        <a:t>(400,0)</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1320214"/>
                  </a:ext>
                </a:extLst>
              </a:tr>
              <a:tr h="213224">
                <a:tc>
                  <a:txBody>
                    <a:bodyPr/>
                    <a:lstStyle/>
                    <a:p>
                      <a:pPr algn="ctr" fontAlgn="t"/>
                      <a:r>
                        <a:rPr lang="en-US" altLang="zh-CN" sz="1100" b="0" i="0" u="none" strike="noStrike">
                          <a:solidFill>
                            <a:srgbClr val="000000"/>
                          </a:solidFill>
                          <a:effectLst/>
                          <a:latin typeface="等线" panose="02010600030101010101" pitchFamily="2" charset="-122"/>
                          <a:ea typeface="等线" panose="02010600030101010101" pitchFamily="2" charset="-122"/>
                        </a:rPr>
                        <a:t>11</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altLang="zh-CN" sz="1100" b="0" i="0" u="none" strike="noStrike">
                          <a:solidFill>
                            <a:srgbClr val="000000"/>
                          </a:solidFill>
                          <a:effectLst/>
                          <a:latin typeface="等线" panose="02010600030101010101" pitchFamily="2" charset="-122"/>
                          <a:ea typeface="等线" panose="02010600030101010101" pitchFamily="2" charset="-122"/>
                        </a:rPr>
                        <a:t>275</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altLang="zh-CN" sz="1100" b="0" i="0" u="none" strike="noStrike">
                          <a:solidFill>
                            <a:srgbClr val="000000"/>
                          </a:solidFill>
                          <a:effectLst/>
                          <a:latin typeface="等线" panose="02010600030101010101" pitchFamily="2" charset="-122"/>
                          <a:ea typeface="等线" panose="02010600030101010101" pitchFamily="2" charset="-122"/>
                        </a:rPr>
                        <a:t>(400,0)</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4712579"/>
                  </a:ext>
                </a:extLst>
              </a:tr>
              <a:tr h="213224">
                <a:tc>
                  <a:txBody>
                    <a:bodyPr/>
                    <a:lstStyle/>
                    <a:p>
                      <a:pPr algn="ctr" fontAlgn="t"/>
                      <a:r>
                        <a:rPr lang="en-US" altLang="zh-CN" sz="1100" b="0" i="0" u="none" strike="noStrike">
                          <a:solidFill>
                            <a:srgbClr val="000000"/>
                          </a:solidFill>
                          <a:effectLst/>
                          <a:latin typeface="等线" panose="02010600030101010101" pitchFamily="2" charset="-122"/>
                          <a:ea typeface="等线" panose="02010600030101010101" pitchFamily="2" charset="-122"/>
                        </a:rPr>
                        <a:t>12</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altLang="zh-CN" sz="1100" b="0" i="0" u="none" strike="noStrike">
                          <a:solidFill>
                            <a:srgbClr val="000000"/>
                          </a:solidFill>
                          <a:effectLst/>
                          <a:latin typeface="等线" panose="02010600030101010101" pitchFamily="2" charset="-122"/>
                          <a:ea typeface="等线" panose="02010600030101010101" pitchFamily="2" charset="-122"/>
                        </a:rPr>
                        <a:t>300</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altLang="zh-CN" sz="1100" b="0" i="0" u="none" strike="noStrike">
                          <a:solidFill>
                            <a:srgbClr val="000000"/>
                          </a:solidFill>
                          <a:effectLst/>
                          <a:latin typeface="等线" panose="02010600030101010101" pitchFamily="2" charset="-122"/>
                          <a:ea typeface="等线" panose="02010600030101010101" pitchFamily="2" charset="-122"/>
                        </a:rPr>
                        <a:t>(400,0)</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1624276"/>
                  </a:ext>
                </a:extLst>
              </a:tr>
              <a:tr h="213224">
                <a:tc>
                  <a:txBody>
                    <a:bodyPr/>
                    <a:lstStyle/>
                    <a:p>
                      <a:pPr algn="ctr" fontAlgn="t"/>
                      <a:r>
                        <a:rPr lang="en-US" altLang="zh-CN" sz="1100" b="0" i="0" u="none" strike="noStrike">
                          <a:solidFill>
                            <a:srgbClr val="000000"/>
                          </a:solidFill>
                          <a:effectLst/>
                          <a:latin typeface="等线" panose="02010600030101010101" pitchFamily="2" charset="-122"/>
                          <a:ea typeface="等线" panose="02010600030101010101" pitchFamily="2" charset="-122"/>
                        </a:rPr>
                        <a:t>13</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altLang="zh-CN" sz="1100" b="0" i="0" u="none" strike="noStrike">
                          <a:solidFill>
                            <a:srgbClr val="000000"/>
                          </a:solidFill>
                          <a:effectLst/>
                          <a:latin typeface="等线" panose="02010600030101010101" pitchFamily="2" charset="-122"/>
                          <a:ea typeface="等线" panose="02010600030101010101" pitchFamily="2" charset="-122"/>
                        </a:rPr>
                        <a:t>325</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altLang="zh-CN" sz="1100" b="0" i="0" u="none" strike="noStrike">
                          <a:solidFill>
                            <a:srgbClr val="000000"/>
                          </a:solidFill>
                          <a:effectLst/>
                          <a:latin typeface="等线" panose="02010600030101010101" pitchFamily="2" charset="-122"/>
                          <a:ea typeface="等线" panose="02010600030101010101" pitchFamily="2" charset="-122"/>
                        </a:rPr>
                        <a:t>(400,0)</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7741472"/>
                  </a:ext>
                </a:extLst>
              </a:tr>
              <a:tr h="213224">
                <a:tc>
                  <a:txBody>
                    <a:bodyPr/>
                    <a:lstStyle/>
                    <a:p>
                      <a:pPr algn="ctr" fontAlgn="t"/>
                      <a:r>
                        <a:rPr lang="en-US" altLang="zh-CN" sz="1100" b="0" i="0" u="none" strike="noStrike">
                          <a:solidFill>
                            <a:srgbClr val="000000"/>
                          </a:solidFill>
                          <a:effectLst/>
                          <a:latin typeface="等线" panose="02010600030101010101" pitchFamily="2" charset="-122"/>
                          <a:ea typeface="等线" panose="02010600030101010101" pitchFamily="2" charset="-122"/>
                        </a:rPr>
                        <a:t>14</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altLang="zh-CN" sz="1100" b="0" i="0" u="none" strike="noStrike">
                          <a:solidFill>
                            <a:srgbClr val="000000"/>
                          </a:solidFill>
                          <a:effectLst/>
                          <a:latin typeface="等线" panose="02010600030101010101" pitchFamily="2" charset="-122"/>
                          <a:ea typeface="等线" panose="02010600030101010101" pitchFamily="2" charset="-122"/>
                        </a:rPr>
                        <a:t>350</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altLang="zh-CN" sz="1100" b="0" i="0" u="none" strike="noStrike">
                          <a:solidFill>
                            <a:srgbClr val="000000"/>
                          </a:solidFill>
                          <a:effectLst/>
                          <a:latin typeface="等线" panose="02010600030101010101" pitchFamily="2" charset="-122"/>
                          <a:ea typeface="等线" panose="02010600030101010101" pitchFamily="2" charset="-122"/>
                        </a:rPr>
                        <a:t>(400,0)</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0408348"/>
                  </a:ext>
                </a:extLst>
              </a:tr>
              <a:tr h="213224">
                <a:tc>
                  <a:txBody>
                    <a:bodyPr/>
                    <a:lstStyle/>
                    <a:p>
                      <a:pPr algn="ctr" fontAlgn="t"/>
                      <a:r>
                        <a:rPr lang="en-US" altLang="zh-CN" sz="1100" b="0" i="0" u="none" strike="noStrike">
                          <a:solidFill>
                            <a:srgbClr val="000000"/>
                          </a:solidFill>
                          <a:effectLst/>
                          <a:latin typeface="等线" panose="02010600030101010101" pitchFamily="2" charset="-122"/>
                          <a:ea typeface="等线" panose="02010600030101010101" pitchFamily="2" charset="-122"/>
                        </a:rPr>
                        <a:t>15</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altLang="zh-CN" sz="1100" b="0" i="0" u="none" strike="noStrike">
                          <a:solidFill>
                            <a:srgbClr val="000000"/>
                          </a:solidFill>
                          <a:effectLst/>
                          <a:latin typeface="等线" panose="02010600030101010101" pitchFamily="2" charset="-122"/>
                          <a:ea typeface="等线" panose="02010600030101010101" pitchFamily="2" charset="-122"/>
                        </a:rPr>
                        <a:t>375</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altLang="zh-CN" sz="1100" b="0" i="0" u="none" strike="noStrike">
                          <a:solidFill>
                            <a:srgbClr val="000000"/>
                          </a:solidFill>
                          <a:effectLst/>
                          <a:latin typeface="等线" panose="02010600030101010101" pitchFamily="2" charset="-122"/>
                          <a:ea typeface="等线" panose="02010600030101010101" pitchFamily="2" charset="-122"/>
                        </a:rPr>
                        <a:t>(400,0)</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9816182"/>
                  </a:ext>
                </a:extLst>
              </a:tr>
            </a:tbl>
          </a:graphicData>
        </a:graphic>
      </p:graphicFrame>
      <p:sp>
        <p:nvSpPr>
          <p:cNvPr id="4" name="文本框 3">
            <a:extLst>
              <a:ext uri="{FF2B5EF4-FFF2-40B4-BE49-F238E27FC236}">
                <a16:creationId xmlns:a16="http://schemas.microsoft.com/office/drawing/2014/main" id="{895EF8F7-7D97-4BB1-9747-79D7CC58CAAA}"/>
              </a:ext>
            </a:extLst>
          </p:cNvPr>
          <p:cNvSpPr txBox="1"/>
          <p:nvPr/>
        </p:nvSpPr>
        <p:spPr>
          <a:xfrm>
            <a:off x="936521" y="6114223"/>
            <a:ext cx="11353801" cy="369332"/>
          </a:xfrm>
          <a:prstGeom prst="rect">
            <a:avLst/>
          </a:prstGeom>
          <a:noFill/>
        </p:spPr>
        <p:txBody>
          <a:bodyPr wrap="square" rtlCol="0">
            <a:spAutoFit/>
          </a:bodyPr>
          <a:lstStyle/>
          <a:p>
            <a:pPr algn="r"/>
            <a:r>
              <a:rPr lang="en-US" altLang="zh-CN" i="1">
                <a:latin typeface="Times New Roman" panose="02020603050405020304" pitchFamily="18" charset="0"/>
                <a:cs typeface="Times New Roman" panose="02020603050405020304" pitchFamily="18" charset="0"/>
              </a:rPr>
              <a:t>More details see: Hault &amp; Laury.(2002</a:t>
            </a:r>
            <a:r>
              <a:rPr lang="en-US" altLang="zh-CN">
                <a:latin typeface="Times New Roman" panose="02020603050405020304" pitchFamily="18" charset="0"/>
                <a:cs typeface="Times New Roman" panose="02020603050405020304" pitchFamily="18" charset="0"/>
              </a:rPr>
              <a:t>)</a:t>
            </a:r>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7014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DD42DC-23A1-4F8E-A974-AF8423CE335E}"/>
              </a:ext>
            </a:extLst>
          </p:cNvPr>
          <p:cNvSpPr>
            <a:spLocks noGrp="1"/>
          </p:cNvSpPr>
          <p:nvPr>
            <p:ph type="title"/>
          </p:nvPr>
        </p:nvSpPr>
        <p:spPr/>
        <p:txBody>
          <a:bodyPr/>
          <a:lstStyle/>
          <a:p>
            <a:r>
              <a:rPr lang="en-US" altLang="zh-CN"/>
              <a:t>Experiment · Design · Step 12 </a:t>
            </a:r>
            <a:endParaRPr lang="zh-CN" altLang="en-US"/>
          </a:p>
        </p:txBody>
      </p:sp>
      <p:sp>
        <p:nvSpPr>
          <p:cNvPr id="3" name="内容占位符 2">
            <a:extLst>
              <a:ext uri="{FF2B5EF4-FFF2-40B4-BE49-F238E27FC236}">
                <a16:creationId xmlns:a16="http://schemas.microsoft.com/office/drawing/2014/main" id="{E1A1783C-BEDD-490C-BC17-3D490F2CFEEE}"/>
              </a:ext>
            </a:extLst>
          </p:cNvPr>
          <p:cNvSpPr>
            <a:spLocks noGrp="1"/>
          </p:cNvSpPr>
          <p:nvPr>
            <p:ph idx="1"/>
          </p:nvPr>
        </p:nvSpPr>
        <p:spPr>
          <a:xfrm>
            <a:off x="838200" y="1825625"/>
            <a:ext cx="10515600" cy="4516182"/>
          </a:xfrm>
        </p:spPr>
        <p:txBody>
          <a:bodyPr>
            <a:normAutofit fontScale="92500" lnSpcReduction="10000"/>
          </a:bodyPr>
          <a:lstStyle/>
          <a:p>
            <a:pPr>
              <a:lnSpc>
                <a:spcPct val="150000"/>
              </a:lnSpc>
            </a:pPr>
            <a:r>
              <a:rPr lang="en-US" altLang="zh-CN"/>
              <a:t>Elicit </a:t>
            </a:r>
            <a:r>
              <a:rPr lang="en-US" altLang="zh-CN" b="1"/>
              <a:t>risk attitude </a:t>
            </a:r>
            <a:r>
              <a:rPr lang="en-US" altLang="zh-CN"/>
              <a:t>on an 11-point scale.</a:t>
            </a:r>
          </a:p>
          <a:p>
            <a:pPr lvl="1">
              <a:lnSpc>
                <a:spcPct val="150000"/>
              </a:lnSpc>
            </a:pPr>
            <a:r>
              <a:rPr lang="en-US" altLang="zh-CN" i="1">
                <a:latin typeface="Times New Roman" panose="02020603050405020304" pitchFamily="18" charset="0"/>
                <a:cs typeface="Times New Roman" panose="02020603050405020304" pitchFamily="18" charset="0"/>
              </a:rPr>
              <a:t>How do you see yourself: “Are yougenerally a person who is fully prepared to take risks or do you try to avoid taking risks? Please tick a box on thescale, where the value 0 means: ‘unwilling to take risks’ and the value 10 means: ‘fully prepared to take risks’.” </a:t>
            </a:r>
            <a:r>
              <a:rPr lang="en-US" altLang="zh-CN">
                <a:latin typeface="Times New Roman" panose="02020603050405020304" pitchFamily="18" charset="0"/>
                <a:cs typeface="Times New Roman" panose="02020603050405020304" pitchFamily="18" charset="0"/>
              </a:rPr>
              <a:t>(by  2004 wave of the German Socio-Economic Panel Study)</a:t>
            </a:r>
          </a:p>
          <a:p>
            <a:r>
              <a:rPr lang="en-US" altLang="zh-CN"/>
              <a:t>Answer these questions on a seven-point Likert scale.</a:t>
            </a:r>
          </a:p>
          <a:p>
            <a:pPr lvl="1"/>
            <a:r>
              <a:rPr lang="en-US" altLang="zh-CN" i="1">
                <a:latin typeface="Times New Roman" panose="02020603050405020304" pitchFamily="18" charset="0"/>
                <a:cs typeface="Times New Roman" panose="02020603050405020304" pitchFamily="18" charset="0"/>
              </a:rPr>
              <a:t>0: unwilling to take risks</a:t>
            </a:r>
          </a:p>
          <a:p>
            <a:pPr marL="457200" lvl="1" indent="0">
              <a:buNone/>
            </a:pPr>
            <a:r>
              <a:rPr lang="en-US" altLang="zh-CN" i="1">
                <a:latin typeface="Times New Roman" panose="02020603050405020304" pitchFamily="18" charset="0"/>
                <a:cs typeface="Times New Roman" panose="02020603050405020304" pitchFamily="18" charset="0"/>
              </a:rPr>
              <a:t> </a:t>
            </a:r>
          </a:p>
          <a:p>
            <a:pPr lvl="1"/>
            <a:endParaRPr lang="en-US" altLang="zh-CN" i="1">
              <a:latin typeface="Times New Roman" panose="02020603050405020304" pitchFamily="18" charset="0"/>
              <a:cs typeface="Times New Roman" panose="02020603050405020304" pitchFamily="18" charset="0"/>
            </a:endParaRPr>
          </a:p>
          <a:p>
            <a:pPr lvl="1"/>
            <a:r>
              <a:rPr lang="en-US" altLang="zh-CN" i="1">
                <a:latin typeface="Times New Roman" panose="02020603050405020304" pitchFamily="18" charset="0"/>
                <a:cs typeface="Times New Roman" panose="02020603050405020304" pitchFamily="18" charset="0"/>
              </a:rPr>
              <a:t>10: fully prepared to take risks</a:t>
            </a:r>
          </a:p>
        </p:txBody>
      </p:sp>
      <p:cxnSp>
        <p:nvCxnSpPr>
          <p:cNvPr id="5" name="直接箭头连接符 4">
            <a:extLst>
              <a:ext uri="{FF2B5EF4-FFF2-40B4-BE49-F238E27FC236}">
                <a16:creationId xmlns:a16="http://schemas.microsoft.com/office/drawing/2014/main" id="{3286B771-2D6C-478E-A43D-50F7867A9154}"/>
              </a:ext>
            </a:extLst>
          </p:cNvPr>
          <p:cNvCxnSpPr/>
          <p:nvPr/>
        </p:nvCxnSpPr>
        <p:spPr>
          <a:xfrm>
            <a:off x="1681317" y="5122604"/>
            <a:ext cx="0" cy="69809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01181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DD42DC-23A1-4F8E-A974-AF8423CE335E}"/>
              </a:ext>
            </a:extLst>
          </p:cNvPr>
          <p:cNvSpPr>
            <a:spLocks noGrp="1"/>
          </p:cNvSpPr>
          <p:nvPr>
            <p:ph type="title"/>
          </p:nvPr>
        </p:nvSpPr>
        <p:spPr/>
        <p:txBody>
          <a:bodyPr/>
          <a:lstStyle/>
          <a:p>
            <a:r>
              <a:rPr lang="en-US" altLang="zh-CN"/>
              <a:t>Experiment · Design · Final Questinare</a:t>
            </a:r>
            <a:endParaRPr lang="zh-CN" altLang="en-US"/>
          </a:p>
        </p:txBody>
      </p:sp>
      <p:sp>
        <p:nvSpPr>
          <p:cNvPr id="3" name="内容占位符 2">
            <a:extLst>
              <a:ext uri="{FF2B5EF4-FFF2-40B4-BE49-F238E27FC236}">
                <a16:creationId xmlns:a16="http://schemas.microsoft.com/office/drawing/2014/main" id="{E1A1783C-BEDD-490C-BC17-3D490F2CFEEE}"/>
              </a:ext>
            </a:extLst>
          </p:cNvPr>
          <p:cNvSpPr>
            <a:spLocks noGrp="1"/>
          </p:cNvSpPr>
          <p:nvPr>
            <p:ph idx="1"/>
          </p:nvPr>
        </p:nvSpPr>
        <p:spPr>
          <a:xfrm>
            <a:off x="838200" y="1825625"/>
            <a:ext cx="10881852" cy="4516182"/>
          </a:xfrm>
        </p:spPr>
        <p:txBody>
          <a:bodyPr>
            <a:normAutofit/>
          </a:bodyPr>
          <a:lstStyle/>
          <a:p>
            <a:r>
              <a:rPr lang="en-US" altLang="zh-CN"/>
              <a:t>Socioeconomic characteristics</a:t>
            </a:r>
          </a:p>
          <a:p>
            <a:pPr lvl="1"/>
            <a:r>
              <a:rPr lang="en-US" altLang="zh-CN"/>
              <a:t>gender,age,nationality,marital status, and parents’ eduction</a:t>
            </a:r>
          </a:p>
          <a:p>
            <a:r>
              <a:rPr lang="en-US" altLang="zh-CN"/>
              <a:t>Educational achievement</a:t>
            </a:r>
          </a:p>
          <a:p>
            <a:pPr lvl="1"/>
            <a:r>
              <a:rPr lang="en-US" altLang="zh-CN"/>
              <a:t>grades and major field of Abitur (university entrance examination)</a:t>
            </a:r>
          </a:p>
          <a:p>
            <a:pPr lvl="1"/>
            <a:r>
              <a:rPr lang="en-US" altLang="zh-CN"/>
              <a:t>high school graduation year</a:t>
            </a:r>
          </a:p>
          <a:p>
            <a:pPr lvl="1"/>
            <a:r>
              <a:rPr lang="en-US" altLang="zh-CN"/>
              <a:t>last mathematical grade in high school</a:t>
            </a:r>
          </a:p>
          <a:p>
            <a:r>
              <a:rPr lang="en-US" altLang="zh-CN"/>
              <a:t> Verbal IQ test</a:t>
            </a:r>
          </a:p>
          <a:p>
            <a:r>
              <a:rPr lang="en-US" altLang="zh-CN"/>
              <a:t>Personal attitudes test</a:t>
            </a:r>
          </a:p>
          <a:p>
            <a:endParaRPr lang="en-US" altLang="zh-CN"/>
          </a:p>
        </p:txBody>
      </p:sp>
    </p:spTree>
    <p:extLst>
      <p:ext uri="{BB962C8B-B14F-4D97-AF65-F5344CB8AC3E}">
        <p14:creationId xmlns:p14="http://schemas.microsoft.com/office/powerpoint/2010/main" val="1538361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DD42DC-23A1-4F8E-A974-AF8423CE335E}"/>
              </a:ext>
            </a:extLst>
          </p:cNvPr>
          <p:cNvSpPr>
            <a:spLocks noGrp="1"/>
          </p:cNvSpPr>
          <p:nvPr>
            <p:ph type="title"/>
          </p:nvPr>
        </p:nvSpPr>
        <p:spPr/>
        <p:txBody>
          <a:bodyPr/>
          <a:lstStyle/>
          <a:p>
            <a:r>
              <a:rPr lang="en-US" altLang="zh-CN"/>
              <a:t>Experiment · Design · Brief Summary</a:t>
            </a:r>
            <a:endParaRPr lang="zh-CN" altLang="en-US"/>
          </a:p>
        </p:txBody>
      </p:sp>
      <p:sp>
        <p:nvSpPr>
          <p:cNvPr id="15" name="Freeform 68">
            <a:extLst>
              <a:ext uri="{FF2B5EF4-FFF2-40B4-BE49-F238E27FC236}">
                <a16:creationId xmlns:a16="http://schemas.microsoft.com/office/drawing/2014/main" id="{2C71DA49-F629-4AA2-B8E7-95BB887F0A60}"/>
              </a:ext>
            </a:extLst>
          </p:cNvPr>
          <p:cNvSpPr>
            <a:spLocks/>
          </p:cNvSpPr>
          <p:nvPr/>
        </p:nvSpPr>
        <p:spPr bwMode="auto">
          <a:xfrm>
            <a:off x="8742919" y="3331039"/>
            <a:ext cx="548565" cy="798157"/>
          </a:xfrm>
          <a:custGeom>
            <a:avLst/>
            <a:gdLst>
              <a:gd name="T0" fmla="*/ 529 w 529"/>
              <a:gd name="T1" fmla="*/ 72 h 738"/>
              <a:gd name="T2" fmla="*/ 106 w 529"/>
              <a:gd name="T3" fmla="*/ 115 h 738"/>
              <a:gd name="T4" fmla="*/ 97 w 529"/>
              <a:gd name="T5" fmla="*/ 110 h 738"/>
              <a:gd name="T6" fmla="*/ 499 w 529"/>
              <a:gd name="T7" fmla="*/ 65 h 738"/>
              <a:gd name="T8" fmla="*/ 499 w 529"/>
              <a:gd name="T9" fmla="*/ 60 h 738"/>
              <a:gd name="T10" fmla="*/ 92 w 529"/>
              <a:gd name="T11" fmla="*/ 105 h 738"/>
              <a:gd name="T12" fmla="*/ 85 w 529"/>
              <a:gd name="T13" fmla="*/ 100 h 738"/>
              <a:gd name="T14" fmla="*/ 492 w 529"/>
              <a:gd name="T15" fmla="*/ 55 h 738"/>
              <a:gd name="T16" fmla="*/ 492 w 529"/>
              <a:gd name="T17" fmla="*/ 50 h 738"/>
              <a:gd name="T18" fmla="*/ 78 w 529"/>
              <a:gd name="T19" fmla="*/ 96 h 738"/>
              <a:gd name="T20" fmla="*/ 71 w 529"/>
              <a:gd name="T21" fmla="*/ 91 h 738"/>
              <a:gd name="T22" fmla="*/ 484 w 529"/>
              <a:gd name="T23" fmla="*/ 46 h 738"/>
              <a:gd name="T24" fmla="*/ 484 w 529"/>
              <a:gd name="T25" fmla="*/ 41 h 738"/>
              <a:gd name="T26" fmla="*/ 66 w 529"/>
              <a:gd name="T27" fmla="*/ 86 h 738"/>
              <a:gd name="T28" fmla="*/ 56 w 529"/>
              <a:gd name="T29" fmla="*/ 81 h 738"/>
              <a:gd name="T30" fmla="*/ 475 w 529"/>
              <a:gd name="T31" fmla="*/ 34 h 738"/>
              <a:gd name="T32" fmla="*/ 475 w 529"/>
              <a:gd name="T33" fmla="*/ 29 h 738"/>
              <a:gd name="T34" fmla="*/ 52 w 529"/>
              <a:gd name="T35" fmla="*/ 77 h 738"/>
              <a:gd name="T36" fmla="*/ 42 w 529"/>
              <a:gd name="T37" fmla="*/ 69 h 738"/>
              <a:gd name="T38" fmla="*/ 54 w 529"/>
              <a:gd name="T39" fmla="*/ 69 h 738"/>
              <a:gd name="T40" fmla="*/ 484 w 529"/>
              <a:gd name="T41" fmla="*/ 22 h 738"/>
              <a:gd name="T42" fmla="*/ 470 w 529"/>
              <a:gd name="T43" fmla="*/ 0 h 738"/>
              <a:gd name="T44" fmla="*/ 0 w 529"/>
              <a:gd name="T45" fmla="*/ 50 h 738"/>
              <a:gd name="T46" fmla="*/ 0 w 529"/>
              <a:gd name="T47" fmla="*/ 58 h 738"/>
              <a:gd name="T48" fmla="*/ 0 w 529"/>
              <a:gd name="T49" fmla="*/ 74 h 738"/>
              <a:gd name="T50" fmla="*/ 0 w 529"/>
              <a:gd name="T51" fmla="*/ 678 h 738"/>
              <a:gd name="T52" fmla="*/ 85 w 529"/>
              <a:gd name="T53" fmla="*/ 738 h 738"/>
              <a:gd name="T54" fmla="*/ 85 w 529"/>
              <a:gd name="T55" fmla="*/ 738 h 738"/>
              <a:gd name="T56" fmla="*/ 142 w 529"/>
              <a:gd name="T57" fmla="*/ 733 h 738"/>
              <a:gd name="T58" fmla="*/ 142 w 529"/>
              <a:gd name="T59" fmla="*/ 143 h 738"/>
              <a:gd name="T60" fmla="*/ 529 w 529"/>
              <a:gd name="T61" fmla="*/ 105 h 738"/>
              <a:gd name="T62" fmla="*/ 529 w 529"/>
              <a:gd name="T63" fmla="*/ 72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9" h="738">
                <a:moveTo>
                  <a:pt x="529" y="72"/>
                </a:moveTo>
                <a:lnTo>
                  <a:pt x="106" y="115"/>
                </a:lnTo>
                <a:lnTo>
                  <a:pt x="97" y="110"/>
                </a:lnTo>
                <a:lnTo>
                  <a:pt x="499" y="65"/>
                </a:lnTo>
                <a:lnTo>
                  <a:pt x="499" y="60"/>
                </a:lnTo>
                <a:lnTo>
                  <a:pt x="92" y="105"/>
                </a:lnTo>
                <a:lnTo>
                  <a:pt x="85" y="100"/>
                </a:lnTo>
                <a:lnTo>
                  <a:pt x="492" y="55"/>
                </a:lnTo>
                <a:lnTo>
                  <a:pt x="492" y="50"/>
                </a:lnTo>
                <a:lnTo>
                  <a:pt x="78" y="96"/>
                </a:lnTo>
                <a:lnTo>
                  <a:pt x="71" y="91"/>
                </a:lnTo>
                <a:lnTo>
                  <a:pt x="484" y="46"/>
                </a:lnTo>
                <a:lnTo>
                  <a:pt x="484" y="41"/>
                </a:lnTo>
                <a:lnTo>
                  <a:pt x="66" y="86"/>
                </a:lnTo>
                <a:lnTo>
                  <a:pt x="56" y="81"/>
                </a:lnTo>
                <a:lnTo>
                  <a:pt x="475" y="34"/>
                </a:lnTo>
                <a:lnTo>
                  <a:pt x="475" y="29"/>
                </a:lnTo>
                <a:lnTo>
                  <a:pt x="52" y="77"/>
                </a:lnTo>
                <a:lnTo>
                  <a:pt x="42" y="69"/>
                </a:lnTo>
                <a:lnTo>
                  <a:pt x="54" y="69"/>
                </a:lnTo>
                <a:lnTo>
                  <a:pt x="484" y="22"/>
                </a:lnTo>
                <a:lnTo>
                  <a:pt x="470" y="0"/>
                </a:lnTo>
                <a:lnTo>
                  <a:pt x="0" y="50"/>
                </a:lnTo>
                <a:lnTo>
                  <a:pt x="0" y="58"/>
                </a:lnTo>
                <a:lnTo>
                  <a:pt x="0" y="74"/>
                </a:lnTo>
                <a:lnTo>
                  <a:pt x="0" y="678"/>
                </a:lnTo>
                <a:lnTo>
                  <a:pt x="85" y="738"/>
                </a:lnTo>
                <a:lnTo>
                  <a:pt x="85" y="738"/>
                </a:lnTo>
                <a:lnTo>
                  <a:pt x="142" y="733"/>
                </a:lnTo>
                <a:lnTo>
                  <a:pt x="142" y="143"/>
                </a:lnTo>
                <a:lnTo>
                  <a:pt x="529" y="105"/>
                </a:lnTo>
                <a:lnTo>
                  <a:pt x="529" y="72"/>
                </a:lnTo>
                <a:close/>
              </a:path>
            </a:pathLst>
          </a:custGeom>
          <a:blipFill>
            <a:blip r:embed="rId2"/>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blipFill dpi="0" rotWithShape="1">
                <a:blip r:embed="rId2">
                  <a:extLst>
                    <a:ext uri="{28A0092B-C50C-407E-A947-70E740481C1C}">
                      <a14:useLocalDpi xmlns:a14="http://schemas.microsoft.com/office/drawing/2010/main" val="0"/>
                    </a:ext>
                  </a:extLst>
                </a:blip>
                <a:srcRect/>
                <a:stretch>
                  <a:fillRect/>
                </a:stretch>
              </a:blipFill>
            </a:endParaRPr>
          </a:p>
        </p:txBody>
      </p:sp>
      <p:sp>
        <p:nvSpPr>
          <p:cNvPr id="17" name="Freeform 69">
            <a:extLst>
              <a:ext uri="{FF2B5EF4-FFF2-40B4-BE49-F238E27FC236}">
                <a16:creationId xmlns:a16="http://schemas.microsoft.com/office/drawing/2014/main" id="{D7FDB576-2241-4F6B-9A0A-31302D8931C9}"/>
              </a:ext>
            </a:extLst>
          </p:cNvPr>
          <p:cNvSpPr>
            <a:spLocks/>
          </p:cNvSpPr>
          <p:nvPr/>
        </p:nvSpPr>
        <p:spPr bwMode="auto">
          <a:xfrm>
            <a:off x="8922693" y="3451123"/>
            <a:ext cx="548565" cy="800320"/>
          </a:xfrm>
          <a:custGeom>
            <a:avLst/>
            <a:gdLst>
              <a:gd name="T0" fmla="*/ 529 w 529"/>
              <a:gd name="T1" fmla="*/ 71 h 740"/>
              <a:gd name="T2" fmla="*/ 106 w 529"/>
              <a:gd name="T3" fmla="*/ 117 h 740"/>
              <a:gd name="T4" fmla="*/ 97 w 529"/>
              <a:gd name="T5" fmla="*/ 109 h 740"/>
              <a:gd name="T6" fmla="*/ 499 w 529"/>
              <a:gd name="T7" fmla="*/ 67 h 740"/>
              <a:gd name="T8" fmla="*/ 499 w 529"/>
              <a:gd name="T9" fmla="*/ 62 h 740"/>
              <a:gd name="T10" fmla="*/ 92 w 529"/>
              <a:gd name="T11" fmla="*/ 105 h 740"/>
              <a:gd name="T12" fmla="*/ 85 w 529"/>
              <a:gd name="T13" fmla="*/ 100 h 740"/>
              <a:gd name="T14" fmla="*/ 492 w 529"/>
              <a:gd name="T15" fmla="*/ 57 h 740"/>
              <a:gd name="T16" fmla="*/ 492 w 529"/>
              <a:gd name="T17" fmla="*/ 52 h 740"/>
              <a:gd name="T18" fmla="*/ 78 w 529"/>
              <a:gd name="T19" fmla="*/ 98 h 740"/>
              <a:gd name="T20" fmla="*/ 71 w 529"/>
              <a:gd name="T21" fmla="*/ 90 h 740"/>
              <a:gd name="T22" fmla="*/ 484 w 529"/>
              <a:gd name="T23" fmla="*/ 45 h 740"/>
              <a:gd name="T24" fmla="*/ 484 w 529"/>
              <a:gd name="T25" fmla="*/ 41 h 740"/>
              <a:gd name="T26" fmla="*/ 66 w 529"/>
              <a:gd name="T27" fmla="*/ 88 h 740"/>
              <a:gd name="T28" fmla="*/ 56 w 529"/>
              <a:gd name="T29" fmla="*/ 81 h 740"/>
              <a:gd name="T30" fmla="*/ 475 w 529"/>
              <a:gd name="T31" fmla="*/ 36 h 740"/>
              <a:gd name="T32" fmla="*/ 475 w 529"/>
              <a:gd name="T33" fmla="*/ 31 h 740"/>
              <a:gd name="T34" fmla="*/ 52 w 529"/>
              <a:gd name="T35" fmla="*/ 79 h 740"/>
              <a:gd name="T36" fmla="*/ 42 w 529"/>
              <a:gd name="T37" fmla="*/ 71 h 740"/>
              <a:gd name="T38" fmla="*/ 54 w 529"/>
              <a:gd name="T39" fmla="*/ 69 h 740"/>
              <a:gd name="T40" fmla="*/ 484 w 529"/>
              <a:gd name="T41" fmla="*/ 21 h 740"/>
              <a:gd name="T42" fmla="*/ 470 w 529"/>
              <a:gd name="T43" fmla="*/ 0 h 740"/>
              <a:gd name="T44" fmla="*/ 0 w 529"/>
              <a:gd name="T45" fmla="*/ 50 h 740"/>
              <a:gd name="T46" fmla="*/ 0 w 529"/>
              <a:gd name="T47" fmla="*/ 57 h 740"/>
              <a:gd name="T48" fmla="*/ 0 w 529"/>
              <a:gd name="T49" fmla="*/ 76 h 740"/>
              <a:gd name="T50" fmla="*/ 0 w 529"/>
              <a:gd name="T51" fmla="*/ 678 h 740"/>
              <a:gd name="T52" fmla="*/ 85 w 529"/>
              <a:gd name="T53" fmla="*/ 740 h 740"/>
              <a:gd name="T54" fmla="*/ 85 w 529"/>
              <a:gd name="T55" fmla="*/ 740 h 740"/>
              <a:gd name="T56" fmla="*/ 142 w 529"/>
              <a:gd name="T57" fmla="*/ 733 h 740"/>
              <a:gd name="T58" fmla="*/ 142 w 529"/>
              <a:gd name="T59" fmla="*/ 143 h 740"/>
              <a:gd name="T60" fmla="*/ 529 w 529"/>
              <a:gd name="T61" fmla="*/ 105 h 740"/>
              <a:gd name="T62" fmla="*/ 529 w 529"/>
              <a:gd name="T63" fmla="*/ 71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9" h="740">
                <a:moveTo>
                  <a:pt x="529" y="71"/>
                </a:moveTo>
                <a:lnTo>
                  <a:pt x="106" y="117"/>
                </a:lnTo>
                <a:lnTo>
                  <a:pt x="97" y="109"/>
                </a:lnTo>
                <a:lnTo>
                  <a:pt x="499" y="67"/>
                </a:lnTo>
                <a:lnTo>
                  <a:pt x="499" y="62"/>
                </a:lnTo>
                <a:lnTo>
                  <a:pt x="92" y="105"/>
                </a:lnTo>
                <a:lnTo>
                  <a:pt x="85" y="100"/>
                </a:lnTo>
                <a:lnTo>
                  <a:pt x="492" y="57"/>
                </a:lnTo>
                <a:lnTo>
                  <a:pt x="492" y="52"/>
                </a:lnTo>
                <a:lnTo>
                  <a:pt x="78" y="98"/>
                </a:lnTo>
                <a:lnTo>
                  <a:pt x="71" y="90"/>
                </a:lnTo>
                <a:lnTo>
                  <a:pt x="484" y="45"/>
                </a:lnTo>
                <a:lnTo>
                  <a:pt x="484" y="41"/>
                </a:lnTo>
                <a:lnTo>
                  <a:pt x="66" y="88"/>
                </a:lnTo>
                <a:lnTo>
                  <a:pt x="56" y="81"/>
                </a:lnTo>
                <a:lnTo>
                  <a:pt x="475" y="36"/>
                </a:lnTo>
                <a:lnTo>
                  <a:pt x="475" y="31"/>
                </a:lnTo>
                <a:lnTo>
                  <a:pt x="52" y="79"/>
                </a:lnTo>
                <a:lnTo>
                  <a:pt x="42" y="71"/>
                </a:lnTo>
                <a:lnTo>
                  <a:pt x="54" y="69"/>
                </a:lnTo>
                <a:lnTo>
                  <a:pt x="484" y="21"/>
                </a:lnTo>
                <a:lnTo>
                  <a:pt x="470" y="0"/>
                </a:lnTo>
                <a:lnTo>
                  <a:pt x="0" y="50"/>
                </a:lnTo>
                <a:lnTo>
                  <a:pt x="0" y="57"/>
                </a:lnTo>
                <a:lnTo>
                  <a:pt x="0" y="76"/>
                </a:lnTo>
                <a:lnTo>
                  <a:pt x="0" y="678"/>
                </a:lnTo>
                <a:lnTo>
                  <a:pt x="85" y="740"/>
                </a:lnTo>
                <a:lnTo>
                  <a:pt x="85" y="740"/>
                </a:lnTo>
                <a:lnTo>
                  <a:pt x="142" y="733"/>
                </a:lnTo>
                <a:lnTo>
                  <a:pt x="142" y="143"/>
                </a:lnTo>
                <a:lnTo>
                  <a:pt x="529" y="105"/>
                </a:lnTo>
                <a:lnTo>
                  <a:pt x="529" y="71"/>
                </a:lnTo>
                <a:close/>
              </a:path>
            </a:pathLst>
          </a:custGeom>
          <a:blipFill>
            <a:blip r:embed="rId2"/>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blipFill dpi="0" rotWithShape="1">
                <a:blip r:embed="rId2">
                  <a:extLst>
                    <a:ext uri="{28A0092B-C50C-407E-A947-70E740481C1C}">
                      <a14:useLocalDpi xmlns:a14="http://schemas.microsoft.com/office/drawing/2010/main" val="0"/>
                    </a:ext>
                  </a:extLst>
                </a:blip>
                <a:srcRect/>
                <a:stretch>
                  <a:fillRect/>
                </a:stretch>
              </a:blipFill>
            </a:endParaRPr>
          </a:p>
        </p:txBody>
      </p:sp>
      <p:sp>
        <p:nvSpPr>
          <p:cNvPr id="19" name="Freeform 70">
            <a:extLst>
              <a:ext uri="{FF2B5EF4-FFF2-40B4-BE49-F238E27FC236}">
                <a16:creationId xmlns:a16="http://schemas.microsoft.com/office/drawing/2014/main" id="{F5005973-C7A1-4584-B5AB-7658B10C188A}"/>
              </a:ext>
            </a:extLst>
          </p:cNvPr>
          <p:cNvSpPr>
            <a:spLocks noEditPoints="1"/>
          </p:cNvSpPr>
          <p:nvPr/>
        </p:nvSpPr>
        <p:spPr bwMode="auto">
          <a:xfrm>
            <a:off x="9109657" y="3578505"/>
            <a:ext cx="548565" cy="800320"/>
          </a:xfrm>
          <a:custGeom>
            <a:avLst/>
            <a:gdLst>
              <a:gd name="T0" fmla="*/ 106 w 529"/>
              <a:gd name="T1" fmla="*/ 116 h 740"/>
              <a:gd name="T2" fmla="*/ 97 w 529"/>
              <a:gd name="T3" fmla="*/ 109 h 740"/>
              <a:gd name="T4" fmla="*/ 501 w 529"/>
              <a:gd name="T5" fmla="*/ 66 h 740"/>
              <a:gd name="T6" fmla="*/ 499 w 529"/>
              <a:gd name="T7" fmla="*/ 62 h 740"/>
              <a:gd name="T8" fmla="*/ 92 w 529"/>
              <a:gd name="T9" fmla="*/ 107 h 740"/>
              <a:gd name="T10" fmla="*/ 85 w 529"/>
              <a:gd name="T11" fmla="*/ 102 h 740"/>
              <a:gd name="T12" fmla="*/ 492 w 529"/>
              <a:gd name="T13" fmla="*/ 57 h 740"/>
              <a:gd name="T14" fmla="*/ 492 w 529"/>
              <a:gd name="T15" fmla="*/ 52 h 740"/>
              <a:gd name="T16" fmla="*/ 80 w 529"/>
              <a:gd name="T17" fmla="*/ 97 h 740"/>
              <a:gd name="T18" fmla="*/ 71 w 529"/>
              <a:gd name="T19" fmla="*/ 93 h 740"/>
              <a:gd name="T20" fmla="*/ 485 w 529"/>
              <a:gd name="T21" fmla="*/ 45 h 740"/>
              <a:gd name="T22" fmla="*/ 485 w 529"/>
              <a:gd name="T23" fmla="*/ 43 h 740"/>
              <a:gd name="T24" fmla="*/ 66 w 529"/>
              <a:gd name="T25" fmla="*/ 88 h 740"/>
              <a:gd name="T26" fmla="*/ 57 w 529"/>
              <a:gd name="T27" fmla="*/ 83 h 740"/>
              <a:gd name="T28" fmla="*/ 475 w 529"/>
              <a:gd name="T29" fmla="*/ 35 h 740"/>
              <a:gd name="T30" fmla="*/ 475 w 529"/>
              <a:gd name="T31" fmla="*/ 31 h 740"/>
              <a:gd name="T32" fmla="*/ 52 w 529"/>
              <a:gd name="T33" fmla="*/ 78 h 740"/>
              <a:gd name="T34" fmla="*/ 42 w 529"/>
              <a:gd name="T35" fmla="*/ 71 h 740"/>
              <a:gd name="T36" fmla="*/ 57 w 529"/>
              <a:gd name="T37" fmla="*/ 71 h 740"/>
              <a:gd name="T38" fmla="*/ 487 w 529"/>
              <a:gd name="T39" fmla="*/ 24 h 740"/>
              <a:gd name="T40" fmla="*/ 470 w 529"/>
              <a:gd name="T41" fmla="*/ 0 h 740"/>
              <a:gd name="T42" fmla="*/ 0 w 529"/>
              <a:gd name="T43" fmla="*/ 50 h 740"/>
              <a:gd name="T44" fmla="*/ 0 w 529"/>
              <a:gd name="T45" fmla="*/ 57 h 740"/>
              <a:gd name="T46" fmla="*/ 0 w 529"/>
              <a:gd name="T47" fmla="*/ 76 h 740"/>
              <a:gd name="T48" fmla="*/ 0 w 529"/>
              <a:gd name="T49" fmla="*/ 680 h 740"/>
              <a:gd name="T50" fmla="*/ 85 w 529"/>
              <a:gd name="T51" fmla="*/ 740 h 740"/>
              <a:gd name="T52" fmla="*/ 85 w 529"/>
              <a:gd name="T53" fmla="*/ 740 h 740"/>
              <a:gd name="T54" fmla="*/ 529 w 529"/>
              <a:gd name="T55" fmla="*/ 694 h 740"/>
              <a:gd name="T56" fmla="*/ 529 w 529"/>
              <a:gd name="T57" fmla="*/ 74 h 740"/>
              <a:gd name="T58" fmla="*/ 106 w 529"/>
              <a:gd name="T59" fmla="*/ 116 h 740"/>
              <a:gd name="T60" fmla="*/ 451 w 529"/>
              <a:gd name="T61" fmla="*/ 345 h 740"/>
              <a:gd name="T62" fmla="*/ 194 w 529"/>
              <a:gd name="T63" fmla="*/ 371 h 740"/>
              <a:gd name="T64" fmla="*/ 194 w 529"/>
              <a:gd name="T65" fmla="*/ 233 h 740"/>
              <a:gd name="T66" fmla="*/ 451 w 529"/>
              <a:gd name="T67" fmla="*/ 207 h 740"/>
              <a:gd name="T68" fmla="*/ 451 w 529"/>
              <a:gd name="T69" fmla="*/ 345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29" h="740">
                <a:moveTo>
                  <a:pt x="106" y="116"/>
                </a:moveTo>
                <a:lnTo>
                  <a:pt x="97" y="109"/>
                </a:lnTo>
                <a:lnTo>
                  <a:pt x="501" y="66"/>
                </a:lnTo>
                <a:lnTo>
                  <a:pt x="499" y="62"/>
                </a:lnTo>
                <a:lnTo>
                  <a:pt x="92" y="107"/>
                </a:lnTo>
                <a:lnTo>
                  <a:pt x="85" y="102"/>
                </a:lnTo>
                <a:lnTo>
                  <a:pt x="492" y="57"/>
                </a:lnTo>
                <a:lnTo>
                  <a:pt x="492" y="52"/>
                </a:lnTo>
                <a:lnTo>
                  <a:pt x="80" y="97"/>
                </a:lnTo>
                <a:lnTo>
                  <a:pt x="71" y="93"/>
                </a:lnTo>
                <a:lnTo>
                  <a:pt x="485" y="45"/>
                </a:lnTo>
                <a:lnTo>
                  <a:pt x="485" y="43"/>
                </a:lnTo>
                <a:lnTo>
                  <a:pt x="66" y="88"/>
                </a:lnTo>
                <a:lnTo>
                  <a:pt x="57" y="83"/>
                </a:lnTo>
                <a:lnTo>
                  <a:pt x="475" y="35"/>
                </a:lnTo>
                <a:lnTo>
                  <a:pt x="475" y="31"/>
                </a:lnTo>
                <a:lnTo>
                  <a:pt x="52" y="78"/>
                </a:lnTo>
                <a:lnTo>
                  <a:pt x="42" y="71"/>
                </a:lnTo>
                <a:lnTo>
                  <a:pt x="57" y="71"/>
                </a:lnTo>
                <a:lnTo>
                  <a:pt x="487" y="24"/>
                </a:lnTo>
                <a:lnTo>
                  <a:pt x="470" y="0"/>
                </a:lnTo>
                <a:lnTo>
                  <a:pt x="0" y="50"/>
                </a:lnTo>
                <a:lnTo>
                  <a:pt x="0" y="57"/>
                </a:lnTo>
                <a:lnTo>
                  <a:pt x="0" y="76"/>
                </a:lnTo>
                <a:lnTo>
                  <a:pt x="0" y="680"/>
                </a:lnTo>
                <a:lnTo>
                  <a:pt x="85" y="740"/>
                </a:lnTo>
                <a:lnTo>
                  <a:pt x="85" y="740"/>
                </a:lnTo>
                <a:lnTo>
                  <a:pt x="529" y="694"/>
                </a:lnTo>
                <a:lnTo>
                  <a:pt x="529" y="74"/>
                </a:lnTo>
                <a:lnTo>
                  <a:pt x="106" y="116"/>
                </a:lnTo>
                <a:close/>
                <a:moveTo>
                  <a:pt x="451" y="345"/>
                </a:moveTo>
                <a:lnTo>
                  <a:pt x="194" y="371"/>
                </a:lnTo>
                <a:lnTo>
                  <a:pt x="194" y="233"/>
                </a:lnTo>
                <a:lnTo>
                  <a:pt x="451" y="207"/>
                </a:lnTo>
                <a:lnTo>
                  <a:pt x="451" y="345"/>
                </a:lnTo>
                <a:close/>
              </a:path>
            </a:pathLst>
          </a:custGeom>
          <a:blipFill>
            <a:blip r:embed="rId2"/>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blipFill dpi="0" rotWithShape="1">
                <a:blip r:embed="rId2">
                  <a:extLst>
                    <a:ext uri="{28A0092B-C50C-407E-A947-70E740481C1C}">
                      <a14:useLocalDpi xmlns:a14="http://schemas.microsoft.com/office/drawing/2010/main" val="0"/>
                    </a:ext>
                  </a:extLst>
                </a:blip>
                <a:srcRect/>
                <a:stretch>
                  <a:fillRect/>
                </a:stretch>
              </a:blipFill>
            </a:endParaRPr>
          </a:p>
        </p:txBody>
      </p:sp>
      <p:sp>
        <p:nvSpPr>
          <p:cNvPr id="21" name="Freeform 68">
            <a:extLst>
              <a:ext uri="{FF2B5EF4-FFF2-40B4-BE49-F238E27FC236}">
                <a16:creationId xmlns:a16="http://schemas.microsoft.com/office/drawing/2014/main" id="{179B1C7B-1701-4F48-AB1B-6EBC9A815750}"/>
              </a:ext>
            </a:extLst>
          </p:cNvPr>
          <p:cNvSpPr>
            <a:spLocks/>
          </p:cNvSpPr>
          <p:nvPr/>
        </p:nvSpPr>
        <p:spPr bwMode="auto">
          <a:xfrm>
            <a:off x="1448345" y="2258550"/>
            <a:ext cx="452057" cy="767657"/>
          </a:xfrm>
          <a:custGeom>
            <a:avLst/>
            <a:gdLst>
              <a:gd name="T0" fmla="*/ 529 w 529"/>
              <a:gd name="T1" fmla="*/ 72 h 738"/>
              <a:gd name="T2" fmla="*/ 106 w 529"/>
              <a:gd name="T3" fmla="*/ 115 h 738"/>
              <a:gd name="T4" fmla="*/ 97 w 529"/>
              <a:gd name="T5" fmla="*/ 110 h 738"/>
              <a:gd name="T6" fmla="*/ 499 w 529"/>
              <a:gd name="T7" fmla="*/ 65 h 738"/>
              <a:gd name="T8" fmla="*/ 499 w 529"/>
              <a:gd name="T9" fmla="*/ 60 h 738"/>
              <a:gd name="T10" fmla="*/ 92 w 529"/>
              <a:gd name="T11" fmla="*/ 105 h 738"/>
              <a:gd name="T12" fmla="*/ 85 w 529"/>
              <a:gd name="T13" fmla="*/ 100 h 738"/>
              <a:gd name="T14" fmla="*/ 492 w 529"/>
              <a:gd name="T15" fmla="*/ 55 h 738"/>
              <a:gd name="T16" fmla="*/ 492 w 529"/>
              <a:gd name="T17" fmla="*/ 50 h 738"/>
              <a:gd name="T18" fmla="*/ 78 w 529"/>
              <a:gd name="T19" fmla="*/ 96 h 738"/>
              <a:gd name="T20" fmla="*/ 71 w 529"/>
              <a:gd name="T21" fmla="*/ 91 h 738"/>
              <a:gd name="T22" fmla="*/ 484 w 529"/>
              <a:gd name="T23" fmla="*/ 46 h 738"/>
              <a:gd name="T24" fmla="*/ 484 w 529"/>
              <a:gd name="T25" fmla="*/ 41 h 738"/>
              <a:gd name="T26" fmla="*/ 66 w 529"/>
              <a:gd name="T27" fmla="*/ 86 h 738"/>
              <a:gd name="T28" fmla="*/ 56 w 529"/>
              <a:gd name="T29" fmla="*/ 81 h 738"/>
              <a:gd name="T30" fmla="*/ 475 w 529"/>
              <a:gd name="T31" fmla="*/ 34 h 738"/>
              <a:gd name="T32" fmla="*/ 475 w 529"/>
              <a:gd name="T33" fmla="*/ 29 h 738"/>
              <a:gd name="T34" fmla="*/ 52 w 529"/>
              <a:gd name="T35" fmla="*/ 77 h 738"/>
              <a:gd name="T36" fmla="*/ 42 w 529"/>
              <a:gd name="T37" fmla="*/ 69 h 738"/>
              <a:gd name="T38" fmla="*/ 54 w 529"/>
              <a:gd name="T39" fmla="*/ 69 h 738"/>
              <a:gd name="T40" fmla="*/ 484 w 529"/>
              <a:gd name="T41" fmla="*/ 22 h 738"/>
              <a:gd name="T42" fmla="*/ 470 w 529"/>
              <a:gd name="T43" fmla="*/ 0 h 738"/>
              <a:gd name="T44" fmla="*/ 0 w 529"/>
              <a:gd name="T45" fmla="*/ 50 h 738"/>
              <a:gd name="T46" fmla="*/ 0 w 529"/>
              <a:gd name="T47" fmla="*/ 58 h 738"/>
              <a:gd name="T48" fmla="*/ 0 w 529"/>
              <a:gd name="T49" fmla="*/ 74 h 738"/>
              <a:gd name="T50" fmla="*/ 0 w 529"/>
              <a:gd name="T51" fmla="*/ 678 h 738"/>
              <a:gd name="T52" fmla="*/ 85 w 529"/>
              <a:gd name="T53" fmla="*/ 738 h 738"/>
              <a:gd name="T54" fmla="*/ 85 w 529"/>
              <a:gd name="T55" fmla="*/ 738 h 738"/>
              <a:gd name="T56" fmla="*/ 142 w 529"/>
              <a:gd name="T57" fmla="*/ 733 h 738"/>
              <a:gd name="T58" fmla="*/ 142 w 529"/>
              <a:gd name="T59" fmla="*/ 143 h 738"/>
              <a:gd name="T60" fmla="*/ 529 w 529"/>
              <a:gd name="T61" fmla="*/ 105 h 738"/>
              <a:gd name="T62" fmla="*/ 529 w 529"/>
              <a:gd name="T63" fmla="*/ 72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9" h="738">
                <a:moveTo>
                  <a:pt x="529" y="72"/>
                </a:moveTo>
                <a:lnTo>
                  <a:pt x="106" y="115"/>
                </a:lnTo>
                <a:lnTo>
                  <a:pt x="97" y="110"/>
                </a:lnTo>
                <a:lnTo>
                  <a:pt x="499" y="65"/>
                </a:lnTo>
                <a:lnTo>
                  <a:pt x="499" y="60"/>
                </a:lnTo>
                <a:lnTo>
                  <a:pt x="92" y="105"/>
                </a:lnTo>
                <a:lnTo>
                  <a:pt x="85" y="100"/>
                </a:lnTo>
                <a:lnTo>
                  <a:pt x="492" y="55"/>
                </a:lnTo>
                <a:lnTo>
                  <a:pt x="492" y="50"/>
                </a:lnTo>
                <a:lnTo>
                  <a:pt x="78" y="96"/>
                </a:lnTo>
                <a:lnTo>
                  <a:pt x="71" y="91"/>
                </a:lnTo>
                <a:lnTo>
                  <a:pt x="484" y="46"/>
                </a:lnTo>
                <a:lnTo>
                  <a:pt x="484" y="41"/>
                </a:lnTo>
                <a:lnTo>
                  <a:pt x="66" y="86"/>
                </a:lnTo>
                <a:lnTo>
                  <a:pt x="56" y="81"/>
                </a:lnTo>
                <a:lnTo>
                  <a:pt x="475" y="34"/>
                </a:lnTo>
                <a:lnTo>
                  <a:pt x="475" y="29"/>
                </a:lnTo>
                <a:lnTo>
                  <a:pt x="52" y="77"/>
                </a:lnTo>
                <a:lnTo>
                  <a:pt x="42" y="69"/>
                </a:lnTo>
                <a:lnTo>
                  <a:pt x="54" y="69"/>
                </a:lnTo>
                <a:lnTo>
                  <a:pt x="484" y="22"/>
                </a:lnTo>
                <a:lnTo>
                  <a:pt x="470" y="0"/>
                </a:lnTo>
                <a:lnTo>
                  <a:pt x="0" y="50"/>
                </a:lnTo>
                <a:lnTo>
                  <a:pt x="0" y="58"/>
                </a:lnTo>
                <a:lnTo>
                  <a:pt x="0" y="74"/>
                </a:lnTo>
                <a:lnTo>
                  <a:pt x="0" y="678"/>
                </a:lnTo>
                <a:lnTo>
                  <a:pt x="85" y="738"/>
                </a:lnTo>
                <a:lnTo>
                  <a:pt x="85" y="738"/>
                </a:lnTo>
                <a:lnTo>
                  <a:pt x="142" y="733"/>
                </a:lnTo>
                <a:lnTo>
                  <a:pt x="142" y="143"/>
                </a:lnTo>
                <a:lnTo>
                  <a:pt x="529" y="105"/>
                </a:lnTo>
                <a:lnTo>
                  <a:pt x="529" y="72"/>
                </a:lnTo>
                <a:close/>
              </a:path>
            </a:pathLst>
          </a:custGeom>
          <a:solidFill>
            <a:schemeClr val="bg2">
              <a:lumMod val="75000"/>
            </a:scheme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blipFill dpi="0" rotWithShape="1">
                <a:blip r:embed="rId2">
                  <a:extLst>
                    <a:ext uri="{28A0092B-C50C-407E-A947-70E740481C1C}">
                      <a14:useLocalDpi xmlns:a14="http://schemas.microsoft.com/office/drawing/2010/main" val="0"/>
                    </a:ext>
                  </a:extLst>
                </a:blip>
                <a:srcRect/>
                <a:stretch>
                  <a:fillRect/>
                </a:stretch>
              </a:blipFill>
            </a:endParaRPr>
          </a:p>
        </p:txBody>
      </p:sp>
      <p:sp>
        <p:nvSpPr>
          <p:cNvPr id="23" name="Freeform 69">
            <a:extLst>
              <a:ext uri="{FF2B5EF4-FFF2-40B4-BE49-F238E27FC236}">
                <a16:creationId xmlns:a16="http://schemas.microsoft.com/office/drawing/2014/main" id="{8D215FD5-45E5-491B-AA2B-BCA9E7F51571}"/>
              </a:ext>
            </a:extLst>
          </p:cNvPr>
          <p:cNvSpPr>
            <a:spLocks/>
          </p:cNvSpPr>
          <p:nvPr/>
        </p:nvSpPr>
        <p:spPr bwMode="auto">
          <a:xfrm>
            <a:off x="1544627" y="2378716"/>
            <a:ext cx="590964" cy="769738"/>
          </a:xfrm>
          <a:custGeom>
            <a:avLst/>
            <a:gdLst>
              <a:gd name="T0" fmla="*/ 529 w 529"/>
              <a:gd name="T1" fmla="*/ 71 h 740"/>
              <a:gd name="T2" fmla="*/ 106 w 529"/>
              <a:gd name="T3" fmla="*/ 117 h 740"/>
              <a:gd name="T4" fmla="*/ 97 w 529"/>
              <a:gd name="T5" fmla="*/ 109 h 740"/>
              <a:gd name="T6" fmla="*/ 499 w 529"/>
              <a:gd name="T7" fmla="*/ 67 h 740"/>
              <a:gd name="T8" fmla="*/ 499 w 529"/>
              <a:gd name="T9" fmla="*/ 62 h 740"/>
              <a:gd name="T10" fmla="*/ 92 w 529"/>
              <a:gd name="T11" fmla="*/ 105 h 740"/>
              <a:gd name="T12" fmla="*/ 85 w 529"/>
              <a:gd name="T13" fmla="*/ 100 h 740"/>
              <a:gd name="T14" fmla="*/ 492 w 529"/>
              <a:gd name="T15" fmla="*/ 57 h 740"/>
              <a:gd name="T16" fmla="*/ 492 w 529"/>
              <a:gd name="T17" fmla="*/ 52 h 740"/>
              <a:gd name="T18" fmla="*/ 78 w 529"/>
              <a:gd name="T19" fmla="*/ 98 h 740"/>
              <a:gd name="T20" fmla="*/ 71 w 529"/>
              <a:gd name="T21" fmla="*/ 90 h 740"/>
              <a:gd name="T22" fmla="*/ 484 w 529"/>
              <a:gd name="T23" fmla="*/ 45 h 740"/>
              <a:gd name="T24" fmla="*/ 484 w 529"/>
              <a:gd name="T25" fmla="*/ 41 h 740"/>
              <a:gd name="T26" fmla="*/ 66 w 529"/>
              <a:gd name="T27" fmla="*/ 88 h 740"/>
              <a:gd name="T28" fmla="*/ 56 w 529"/>
              <a:gd name="T29" fmla="*/ 81 h 740"/>
              <a:gd name="T30" fmla="*/ 475 w 529"/>
              <a:gd name="T31" fmla="*/ 36 h 740"/>
              <a:gd name="T32" fmla="*/ 475 w 529"/>
              <a:gd name="T33" fmla="*/ 31 h 740"/>
              <a:gd name="T34" fmla="*/ 52 w 529"/>
              <a:gd name="T35" fmla="*/ 79 h 740"/>
              <a:gd name="T36" fmla="*/ 42 w 529"/>
              <a:gd name="T37" fmla="*/ 71 h 740"/>
              <a:gd name="T38" fmla="*/ 54 w 529"/>
              <a:gd name="T39" fmla="*/ 69 h 740"/>
              <a:gd name="T40" fmla="*/ 484 w 529"/>
              <a:gd name="T41" fmla="*/ 21 h 740"/>
              <a:gd name="T42" fmla="*/ 470 w 529"/>
              <a:gd name="T43" fmla="*/ 0 h 740"/>
              <a:gd name="T44" fmla="*/ 0 w 529"/>
              <a:gd name="T45" fmla="*/ 50 h 740"/>
              <a:gd name="T46" fmla="*/ 0 w 529"/>
              <a:gd name="T47" fmla="*/ 57 h 740"/>
              <a:gd name="T48" fmla="*/ 0 w 529"/>
              <a:gd name="T49" fmla="*/ 76 h 740"/>
              <a:gd name="T50" fmla="*/ 0 w 529"/>
              <a:gd name="T51" fmla="*/ 678 h 740"/>
              <a:gd name="T52" fmla="*/ 85 w 529"/>
              <a:gd name="T53" fmla="*/ 740 h 740"/>
              <a:gd name="T54" fmla="*/ 85 w 529"/>
              <a:gd name="T55" fmla="*/ 740 h 740"/>
              <a:gd name="T56" fmla="*/ 142 w 529"/>
              <a:gd name="T57" fmla="*/ 733 h 740"/>
              <a:gd name="T58" fmla="*/ 142 w 529"/>
              <a:gd name="T59" fmla="*/ 143 h 740"/>
              <a:gd name="T60" fmla="*/ 529 w 529"/>
              <a:gd name="T61" fmla="*/ 105 h 740"/>
              <a:gd name="T62" fmla="*/ 529 w 529"/>
              <a:gd name="T63" fmla="*/ 71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9" h="740">
                <a:moveTo>
                  <a:pt x="529" y="71"/>
                </a:moveTo>
                <a:lnTo>
                  <a:pt x="106" y="117"/>
                </a:lnTo>
                <a:lnTo>
                  <a:pt x="97" y="109"/>
                </a:lnTo>
                <a:lnTo>
                  <a:pt x="499" y="67"/>
                </a:lnTo>
                <a:lnTo>
                  <a:pt x="499" y="62"/>
                </a:lnTo>
                <a:lnTo>
                  <a:pt x="92" y="105"/>
                </a:lnTo>
                <a:lnTo>
                  <a:pt x="85" y="100"/>
                </a:lnTo>
                <a:lnTo>
                  <a:pt x="492" y="57"/>
                </a:lnTo>
                <a:lnTo>
                  <a:pt x="492" y="52"/>
                </a:lnTo>
                <a:lnTo>
                  <a:pt x="78" y="98"/>
                </a:lnTo>
                <a:lnTo>
                  <a:pt x="71" y="90"/>
                </a:lnTo>
                <a:lnTo>
                  <a:pt x="484" y="45"/>
                </a:lnTo>
                <a:lnTo>
                  <a:pt x="484" y="41"/>
                </a:lnTo>
                <a:lnTo>
                  <a:pt x="66" y="88"/>
                </a:lnTo>
                <a:lnTo>
                  <a:pt x="56" y="81"/>
                </a:lnTo>
                <a:lnTo>
                  <a:pt x="475" y="36"/>
                </a:lnTo>
                <a:lnTo>
                  <a:pt x="475" y="31"/>
                </a:lnTo>
                <a:lnTo>
                  <a:pt x="52" y="79"/>
                </a:lnTo>
                <a:lnTo>
                  <a:pt x="42" y="71"/>
                </a:lnTo>
                <a:lnTo>
                  <a:pt x="54" y="69"/>
                </a:lnTo>
                <a:lnTo>
                  <a:pt x="484" y="21"/>
                </a:lnTo>
                <a:lnTo>
                  <a:pt x="470" y="0"/>
                </a:lnTo>
                <a:lnTo>
                  <a:pt x="0" y="50"/>
                </a:lnTo>
                <a:lnTo>
                  <a:pt x="0" y="57"/>
                </a:lnTo>
                <a:lnTo>
                  <a:pt x="0" y="76"/>
                </a:lnTo>
                <a:lnTo>
                  <a:pt x="0" y="678"/>
                </a:lnTo>
                <a:lnTo>
                  <a:pt x="85" y="740"/>
                </a:lnTo>
                <a:lnTo>
                  <a:pt x="85" y="740"/>
                </a:lnTo>
                <a:lnTo>
                  <a:pt x="142" y="733"/>
                </a:lnTo>
                <a:lnTo>
                  <a:pt x="142" y="143"/>
                </a:lnTo>
                <a:lnTo>
                  <a:pt x="529" y="105"/>
                </a:lnTo>
                <a:lnTo>
                  <a:pt x="529" y="71"/>
                </a:lnTo>
                <a:close/>
              </a:path>
            </a:pathLst>
          </a:custGeom>
          <a:solidFill>
            <a:schemeClr val="bg2">
              <a:lumMod val="75000"/>
            </a:scheme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blipFill dpi="0" rotWithShape="1">
                <a:blip r:embed="rId2">
                  <a:extLst>
                    <a:ext uri="{28A0092B-C50C-407E-A947-70E740481C1C}">
                      <a14:useLocalDpi xmlns:a14="http://schemas.microsoft.com/office/drawing/2010/main" val="0"/>
                    </a:ext>
                  </a:extLst>
                </a:blip>
                <a:srcRect/>
                <a:stretch>
                  <a:fillRect/>
                </a:stretch>
              </a:blipFill>
            </a:endParaRPr>
          </a:p>
        </p:txBody>
      </p:sp>
      <p:sp>
        <p:nvSpPr>
          <p:cNvPr id="25" name="Freeform 70">
            <a:extLst>
              <a:ext uri="{FF2B5EF4-FFF2-40B4-BE49-F238E27FC236}">
                <a16:creationId xmlns:a16="http://schemas.microsoft.com/office/drawing/2014/main" id="{5E189EC0-142D-415E-9B4B-43CE51D3794D}"/>
              </a:ext>
            </a:extLst>
          </p:cNvPr>
          <p:cNvSpPr>
            <a:spLocks noEditPoints="1"/>
          </p:cNvSpPr>
          <p:nvPr/>
        </p:nvSpPr>
        <p:spPr bwMode="auto">
          <a:xfrm>
            <a:off x="1731591" y="2506098"/>
            <a:ext cx="590964" cy="769738"/>
          </a:xfrm>
          <a:custGeom>
            <a:avLst/>
            <a:gdLst>
              <a:gd name="T0" fmla="*/ 106 w 529"/>
              <a:gd name="T1" fmla="*/ 116 h 740"/>
              <a:gd name="T2" fmla="*/ 97 w 529"/>
              <a:gd name="T3" fmla="*/ 109 h 740"/>
              <a:gd name="T4" fmla="*/ 501 w 529"/>
              <a:gd name="T5" fmla="*/ 66 h 740"/>
              <a:gd name="T6" fmla="*/ 499 w 529"/>
              <a:gd name="T7" fmla="*/ 62 h 740"/>
              <a:gd name="T8" fmla="*/ 92 w 529"/>
              <a:gd name="T9" fmla="*/ 107 h 740"/>
              <a:gd name="T10" fmla="*/ 85 w 529"/>
              <a:gd name="T11" fmla="*/ 102 h 740"/>
              <a:gd name="T12" fmla="*/ 492 w 529"/>
              <a:gd name="T13" fmla="*/ 57 h 740"/>
              <a:gd name="T14" fmla="*/ 492 w 529"/>
              <a:gd name="T15" fmla="*/ 52 h 740"/>
              <a:gd name="T16" fmla="*/ 80 w 529"/>
              <a:gd name="T17" fmla="*/ 97 h 740"/>
              <a:gd name="T18" fmla="*/ 71 w 529"/>
              <a:gd name="T19" fmla="*/ 93 h 740"/>
              <a:gd name="T20" fmla="*/ 485 w 529"/>
              <a:gd name="T21" fmla="*/ 45 h 740"/>
              <a:gd name="T22" fmla="*/ 485 w 529"/>
              <a:gd name="T23" fmla="*/ 43 h 740"/>
              <a:gd name="T24" fmla="*/ 66 w 529"/>
              <a:gd name="T25" fmla="*/ 88 h 740"/>
              <a:gd name="T26" fmla="*/ 57 w 529"/>
              <a:gd name="T27" fmla="*/ 83 h 740"/>
              <a:gd name="T28" fmla="*/ 475 w 529"/>
              <a:gd name="T29" fmla="*/ 35 h 740"/>
              <a:gd name="T30" fmla="*/ 475 w 529"/>
              <a:gd name="T31" fmla="*/ 31 h 740"/>
              <a:gd name="T32" fmla="*/ 52 w 529"/>
              <a:gd name="T33" fmla="*/ 78 h 740"/>
              <a:gd name="T34" fmla="*/ 42 w 529"/>
              <a:gd name="T35" fmla="*/ 71 h 740"/>
              <a:gd name="T36" fmla="*/ 57 w 529"/>
              <a:gd name="T37" fmla="*/ 71 h 740"/>
              <a:gd name="T38" fmla="*/ 487 w 529"/>
              <a:gd name="T39" fmla="*/ 24 h 740"/>
              <a:gd name="T40" fmla="*/ 470 w 529"/>
              <a:gd name="T41" fmla="*/ 0 h 740"/>
              <a:gd name="T42" fmla="*/ 0 w 529"/>
              <a:gd name="T43" fmla="*/ 50 h 740"/>
              <a:gd name="T44" fmla="*/ 0 w 529"/>
              <a:gd name="T45" fmla="*/ 57 h 740"/>
              <a:gd name="T46" fmla="*/ 0 w 529"/>
              <a:gd name="T47" fmla="*/ 76 h 740"/>
              <a:gd name="T48" fmla="*/ 0 w 529"/>
              <a:gd name="T49" fmla="*/ 680 h 740"/>
              <a:gd name="T50" fmla="*/ 85 w 529"/>
              <a:gd name="T51" fmla="*/ 740 h 740"/>
              <a:gd name="T52" fmla="*/ 85 w 529"/>
              <a:gd name="T53" fmla="*/ 740 h 740"/>
              <a:gd name="T54" fmla="*/ 529 w 529"/>
              <a:gd name="T55" fmla="*/ 694 h 740"/>
              <a:gd name="T56" fmla="*/ 529 w 529"/>
              <a:gd name="T57" fmla="*/ 74 h 740"/>
              <a:gd name="T58" fmla="*/ 106 w 529"/>
              <a:gd name="T59" fmla="*/ 116 h 740"/>
              <a:gd name="T60" fmla="*/ 451 w 529"/>
              <a:gd name="T61" fmla="*/ 345 h 740"/>
              <a:gd name="T62" fmla="*/ 194 w 529"/>
              <a:gd name="T63" fmla="*/ 371 h 740"/>
              <a:gd name="T64" fmla="*/ 194 w 529"/>
              <a:gd name="T65" fmla="*/ 233 h 740"/>
              <a:gd name="T66" fmla="*/ 451 w 529"/>
              <a:gd name="T67" fmla="*/ 207 h 740"/>
              <a:gd name="T68" fmla="*/ 451 w 529"/>
              <a:gd name="T69" fmla="*/ 345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29" h="740">
                <a:moveTo>
                  <a:pt x="106" y="116"/>
                </a:moveTo>
                <a:lnTo>
                  <a:pt x="97" y="109"/>
                </a:lnTo>
                <a:lnTo>
                  <a:pt x="501" y="66"/>
                </a:lnTo>
                <a:lnTo>
                  <a:pt x="499" y="62"/>
                </a:lnTo>
                <a:lnTo>
                  <a:pt x="92" y="107"/>
                </a:lnTo>
                <a:lnTo>
                  <a:pt x="85" y="102"/>
                </a:lnTo>
                <a:lnTo>
                  <a:pt x="492" y="57"/>
                </a:lnTo>
                <a:lnTo>
                  <a:pt x="492" y="52"/>
                </a:lnTo>
                <a:lnTo>
                  <a:pt x="80" y="97"/>
                </a:lnTo>
                <a:lnTo>
                  <a:pt x="71" y="93"/>
                </a:lnTo>
                <a:lnTo>
                  <a:pt x="485" y="45"/>
                </a:lnTo>
                <a:lnTo>
                  <a:pt x="485" y="43"/>
                </a:lnTo>
                <a:lnTo>
                  <a:pt x="66" y="88"/>
                </a:lnTo>
                <a:lnTo>
                  <a:pt x="57" y="83"/>
                </a:lnTo>
                <a:lnTo>
                  <a:pt x="475" y="35"/>
                </a:lnTo>
                <a:lnTo>
                  <a:pt x="475" y="31"/>
                </a:lnTo>
                <a:lnTo>
                  <a:pt x="52" y="78"/>
                </a:lnTo>
                <a:lnTo>
                  <a:pt x="42" y="71"/>
                </a:lnTo>
                <a:lnTo>
                  <a:pt x="57" y="71"/>
                </a:lnTo>
                <a:lnTo>
                  <a:pt x="487" y="24"/>
                </a:lnTo>
                <a:lnTo>
                  <a:pt x="470" y="0"/>
                </a:lnTo>
                <a:lnTo>
                  <a:pt x="0" y="50"/>
                </a:lnTo>
                <a:lnTo>
                  <a:pt x="0" y="57"/>
                </a:lnTo>
                <a:lnTo>
                  <a:pt x="0" y="76"/>
                </a:lnTo>
                <a:lnTo>
                  <a:pt x="0" y="680"/>
                </a:lnTo>
                <a:lnTo>
                  <a:pt x="85" y="740"/>
                </a:lnTo>
                <a:lnTo>
                  <a:pt x="85" y="740"/>
                </a:lnTo>
                <a:lnTo>
                  <a:pt x="529" y="694"/>
                </a:lnTo>
                <a:lnTo>
                  <a:pt x="529" y="74"/>
                </a:lnTo>
                <a:lnTo>
                  <a:pt x="106" y="116"/>
                </a:lnTo>
                <a:close/>
                <a:moveTo>
                  <a:pt x="451" y="345"/>
                </a:moveTo>
                <a:lnTo>
                  <a:pt x="194" y="371"/>
                </a:lnTo>
                <a:lnTo>
                  <a:pt x="194" y="233"/>
                </a:lnTo>
                <a:lnTo>
                  <a:pt x="451" y="207"/>
                </a:lnTo>
                <a:lnTo>
                  <a:pt x="451" y="345"/>
                </a:lnTo>
                <a:close/>
              </a:path>
            </a:pathLst>
          </a:custGeom>
          <a:solidFill>
            <a:schemeClr val="bg2">
              <a:lumMod val="75000"/>
            </a:scheme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blipFill dpi="0" rotWithShape="1">
                <a:blip r:embed="rId2">
                  <a:extLst>
                    <a:ext uri="{28A0092B-C50C-407E-A947-70E740481C1C}">
                      <a14:useLocalDpi xmlns:a14="http://schemas.microsoft.com/office/drawing/2010/main" val="0"/>
                    </a:ext>
                  </a:extLst>
                </a:blip>
                <a:srcRect/>
                <a:stretch>
                  <a:fillRect/>
                </a:stretch>
              </a:blipFill>
            </a:endParaRPr>
          </a:p>
        </p:txBody>
      </p:sp>
      <p:grpSp>
        <p:nvGrpSpPr>
          <p:cNvPr id="36" name="组 3">
            <a:extLst>
              <a:ext uri="{FF2B5EF4-FFF2-40B4-BE49-F238E27FC236}">
                <a16:creationId xmlns:a16="http://schemas.microsoft.com/office/drawing/2014/main" id="{1D16A880-CBF4-4782-847E-6411F49DAA10}"/>
              </a:ext>
            </a:extLst>
          </p:cNvPr>
          <p:cNvGrpSpPr/>
          <p:nvPr/>
        </p:nvGrpSpPr>
        <p:grpSpPr>
          <a:xfrm>
            <a:off x="6540494" y="2378716"/>
            <a:ext cx="1207826" cy="958385"/>
            <a:chOff x="3708400" y="406400"/>
            <a:chExt cx="1776413" cy="1352551"/>
          </a:xfrm>
          <a:solidFill>
            <a:schemeClr val="tx1"/>
          </a:solidFill>
        </p:grpSpPr>
        <p:sp>
          <p:nvSpPr>
            <p:cNvPr id="37" name="Freeform 6">
              <a:extLst>
                <a:ext uri="{FF2B5EF4-FFF2-40B4-BE49-F238E27FC236}">
                  <a16:creationId xmlns:a16="http://schemas.microsoft.com/office/drawing/2014/main" id="{40D4A68A-D128-4717-AC8F-8332CBBCBF6D}"/>
                </a:ext>
              </a:extLst>
            </p:cNvPr>
            <p:cNvSpPr>
              <a:spLocks noEditPoints="1"/>
            </p:cNvSpPr>
            <p:nvPr/>
          </p:nvSpPr>
          <p:spPr bwMode="auto">
            <a:xfrm>
              <a:off x="4587875" y="1036638"/>
              <a:ext cx="738187" cy="722313"/>
            </a:xfrm>
            <a:custGeom>
              <a:avLst/>
              <a:gdLst>
                <a:gd name="T0" fmla="*/ 191 w 197"/>
                <a:gd name="T1" fmla="*/ 149 h 191"/>
                <a:gd name="T2" fmla="*/ 162 w 197"/>
                <a:gd name="T3" fmla="*/ 103 h 191"/>
                <a:gd name="T4" fmla="*/ 151 w 197"/>
                <a:gd name="T5" fmla="*/ 86 h 191"/>
                <a:gd name="T6" fmla="*/ 138 w 197"/>
                <a:gd name="T7" fmla="*/ 66 h 191"/>
                <a:gd name="T8" fmla="*/ 138 w 197"/>
                <a:gd name="T9" fmla="*/ 13 h 191"/>
                <a:gd name="T10" fmla="*/ 145 w 197"/>
                <a:gd name="T11" fmla="*/ 13 h 191"/>
                <a:gd name="T12" fmla="*/ 145 w 197"/>
                <a:gd name="T13" fmla="*/ 0 h 191"/>
                <a:gd name="T14" fmla="*/ 49 w 197"/>
                <a:gd name="T15" fmla="*/ 0 h 191"/>
                <a:gd name="T16" fmla="*/ 49 w 197"/>
                <a:gd name="T17" fmla="*/ 13 h 191"/>
                <a:gd name="T18" fmla="*/ 59 w 197"/>
                <a:gd name="T19" fmla="*/ 13 h 191"/>
                <a:gd name="T20" fmla="*/ 59 w 197"/>
                <a:gd name="T21" fmla="*/ 66 h 191"/>
                <a:gd name="T22" fmla="*/ 46 w 197"/>
                <a:gd name="T23" fmla="*/ 86 h 191"/>
                <a:gd name="T24" fmla="*/ 35 w 197"/>
                <a:gd name="T25" fmla="*/ 103 h 191"/>
                <a:gd name="T26" fmla="*/ 6 w 197"/>
                <a:gd name="T27" fmla="*/ 149 h 191"/>
                <a:gd name="T28" fmla="*/ 5 w 197"/>
                <a:gd name="T29" fmla="*/ 152 h 191"/>
                <a:gd name="T30" fmla="*/ 5 w 197"/>
                <a:gd name="T31" fmla="*/ 181 h 191"/>
                <a:gd name="T32" fmla="*/ 22 w 197"/>
                <a:gd name="T33" fmla="*/ 191 h 191"/>
                <a:gd name="T34" fmla="*/ 175 w 197"/>
                <a:gd name="T35" fmla="*/ 191 h 191"/>
                <a:gd name="T36" fmla="*/ 175 w 197"/>
                <a:gd name="T37" fmla="*/ 191 h 191"/>
                <a:gd name="T38" fmla="*/ 192 w 197"/>
                <a:gd name="T39" fmla="*/ 181 h 191"/>
                <a:gd name="T40" fmla="*/ 192 w 197"/>
                <a:gd name="T41" fmla="*/ 152 h 191"/>
                <a:gd name="T42" fmla="*/ 191 w 197"/>
                <a:gd name="T43" fmla="*/ 149 h 191"/>
                <a:gd name="T44" fmla="*/ 183 w 197"/>
                <a:gd name="T45" fmla="*/ 176 h 191"/>
                <a:gd name="T46" fmla="*/ 175 w 197"/>
                <a:gd name="T47" fmla="*/ 180 h 191"/>
                <a:gd name="T48" fmla="*/ 22 w 197"/>
                <a:gd name="T49" fmla="*/ 180 h 191"/>
                <a:gd name="T50" fmla="*/ 14 w 197"/>
                <a:gd name="T51" fmla="*/ 176 h 191"/>
                <a:gd name="T52" fmla="*/ 15 w 197"/>
                <a:gd name="T53" fmla="*/ 157 h 191"/>
                <a:gd name="T54" fmla="*/ 16 w 197"/>
                <a:gd name="T55" fmla="*/ 155 h 191"/>
                <a:gd name="T56" fmla="*/ 44 w 197"/>
                <a:gd name="T57" fmla="*/ 109 h 191"/>
                <a:gd name="T58" fmla="*/ 55 w 197"/>
                <a:gd name="T59" fmla="*/ 93 h 191"/>
                <a:gd name="T60" fmla="*/ 70 w 197"/>
                <a:gd name="T61" fmla="*/ 65 h 191"/>
                <a:gd name="T62" fmla="*/ 70 w 197"/>
                <a:gd name="T63" fmla="*/ 16 h 191"/>
                <a:gd name="T64" fmla="*/ 127 w 197"/>
                <a:gd name="T65" fmla="*/ 16 h 191"/>
                <a:gd name="T66" fmla="*/ 127 w 197"/>
                <a:gd name="T67" fmla="*/ 65 h 191"/>
                <a:gd name="T68" fmla="*/ 142 w 197"/>
                <a:gd name="T69" fmla="*/ 93 h 191"/>
                <a:gd name="T70" fmla="*/ 153 w 197"/>
                <a:gd name="T71" fmla="*/ 109 h 191"/>
                <a:gd name="T72" fmla="*/ 181 w 197"/>
                <a:gd name="T73" fmla="*/ 155 h 191"/>
                <a:gd name="T74" fmla="*/ 182 w 197"/>
                <a:gd name="T75" fmla="*/ 157 h 191"/>
                <a:gd name="T76" fmla="*/ 183 w 197"/>
                <a:gd name="T77" fmla="*/ 176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191">
                  <a:moveTo>
                    <a:pt x="191" y="149"/>
                  </a:moveTo>
                  <a:cubicBezTo>
                    <a:pt x="186" y="141"/>
                    <a:pt x="174" y="120"/>
                    <a:pt x="162" y="103"/>
                  </a:cubicBezTo>
                  <a:cubicBezTo>
                    <a:pt x="158" y="97"/>
                    <a:pt x="154" y="91"/>
                    <a:pt x="151" y="86"/>
                  </a:cubicBezTo>
                  <a:cubicBezTo>
                    <a:pt x="145" y="78"/>
                    <a:pt x="138" y="68"/>
                    <a:pt x="138" y="66"/>
                  </a:cubicBezTo>
                  <a:cubicBezTo>
                    <a:pt x="138" y="53"/>
                    <a:pt x="138" y="22"/>
                    <a:pt x="138" y="13"/>
                  </a:cubicBezTo>
                  <a:cubicBezTo>
                    <a:pt x="145" y="13"/>
                    <a:pt x="145" y="13"/>
                    <a:pt x="145" y="13"/>
                  </a:cubicBezTo>
                  <a:cubicBezTo>
                    <a:pt x="145" y="0"/>
                    <a:pt x="145" y="0"/>
                    <a:pt x="145" y="0"/>
                  </a:cubicBezTo>
                  <a:cubicBezTo>
                    <a:pt x="49" y="0"/>
                    <a:pt x="49" y="0"/>
                    <a:pt x="49" y="0"/>
                  </a:cubicBezTo>
                  <a:cubicBezTo>
                    <a:pt x="49" y="13"/>
                    <a:pt x="49" y="13"/>
                    <a:pt x="49" y="13"/>
                  </a:cubicBezTo>
                  <a:cubicBezTo>
                    <a:pt x="59" y="13"/>
                    <a:pt x="59" y="13"/>
                    <a:pt x="59" y="13"/>
                  </a:cubicBezTo>
                  <a:cubicBezTo>
                    <a:pt x="59" y="22"/>
                    <a:pt x="59" y="53"/>
                    <a:pt x="59" y="66"/>
                  </a:cubicBezTo>
                  <a:cubicBezTo>
                    <a:pt x="59" y="68"/>
                    <a:pt x="52" y="78"/>
                    <a:pt x="46" y="86"/>
                  </a:cubicBezTo>
                  <a:cubicBezTo>
                    <a:pt x="43" y="91"/>
                    <a:pt x="39" y="97"/>
                    <a:pt x="35" y="103"/>
                  </a:cubicBezTo>
                  <a:cubicBezTo>
                    <a:pt x="23" y="120"/>
                    <a:pt x="11" y="141"/>
                    <a:pt x="6" y="149"/>
                  </a:cubicBezTo>
                  <a:cubicBezTo>
                    <a:pt x="5" y="152"/>
                    <a:pt x="5" y="152"/>
                    <a:pt x="5" y="152"/>
                  </a:cubicBezTo>
                  <a:cubicBezTo>
                    <a:pt x="0" y="161"/>
                    <a:pt x="0" y="173"/>
                    <a:pt x="5" y="181"/>
                  </a:cubicBezTo>
                  <a:cubicBezTo>
                    <a:pt x="8" y="188"/>
                    <a:pt x="15" y="191"/>
                    <a:pt x="22" y="191"/>
                  </a:cubicBezTo>
                  <a:cubicBezTo>
                    <a:pt x="175" y="191"/>
                    <a:pt x="175" y="191"/>
                    <a:pt x="175" y="191"/>
                  </a:cubicBezTo>
                  <a:cubicBezTo>
                    <a:pt x="175" y="191"/>
                    <a:pt x="175" y="191"/>
                    <a:pt x="175" y="191"/>
                  </a:cubicBezTo>
                  <a:cubicBezTo>
                    <a:pt x="182" y="191"/>
                    <a:pt x="188" y="188"/>
                    <a:pt x="192" y="181"/>
                  </a:cubicBezTo>
                  <a:cubicBezTo>
                    <a:pt x="197" y="173"/>
                    <a:pt x="197" y="161"/>
                    <a:pt x="192" y="152"/>
                  </a:cubicBezTo>
                  <a:lnTo>
                    <a:pt x="191" y="149"/>
                  </a:lnTo>
                  <a:close/>
                  <a:moveTo>
                    <a:pt x="183" y="176"/>
                  </a:moveTo>
                  <a:cubicBezTo>
                    <a:pt x="181" y="179"/>
                    <a:pt x="178" y="180"/>
                    <a:pt x="175" y="180"/>
                  </a:cubicBezTo>
                  <a:cubicBezTo>
                    <a:pt x="22" y="180"/>
                    <a:pt x="22" y="180"/>
                    <a:pt x="22" y="180"/>
                  </a:cubicBezTo>
                  <a:cubicBezTo>
                    <a:pt x="19" y="180"/>
                    <a:pt x="16" y="179"/>
                    <a:pt x="14" y="176"/>
                  </a:cubicBezTo>
                  <a:cubicBezTo>
                    <a:pt x="11" y="171"/>
                    <a:pt x="11" y="163"/>
                    <a:pt x="15" y="157"/>
                  </a:cubicBezTo>
                  <a:cubicBezTo>
                    <a:pt x="16" y="155"/>
                    <a:pt x="16" y="155"/>
                    <a:pt x="16" y="155"/>
                  </a:cubicBezTo>
                  <a:cubicBezTo>
                    <a:pt x="21" y="146"/>
                    <a:pt x="32" y="126"/>
                    <a:pt x="44" y="109"/>
                  </a:cubicBezTo>
                  <a:cubicBezTo>
                    <a:pt x="48" y="103"/>
                    <a:pt x="52" y="98"/>
                    <a:pt x="55" y="93"/>
                  </a:cubicBezTo>
                  <a:cubicBezTo>
                    <a:pt x="65" y="79"/>
                    <a:pt x="71" y="71"/>
                    <a:pt x="70" y="65"/>
                  </a:cubicBezTo>
                  <a:cubicBezTo>
                    <a:pt x="70" y="54"/>
                    <a:pt x="70" y="27"/>
                    <a:pt x="70" y="16"/>
                  </a:cubicBezTo>
                  <a:cubicBezTo>
                    <a:pt x="127" y="16"/>
                    <a:pt x="127" y="16"/>
                    <a:pt x="127" y="16"/>
                  </a:cubicBezTo>
                  <a:cubicBezTo>
                    <a:pt x="127" y="27"/>
                    <a:pt x="127" y="54"/>
                    <a:pt x="127" y="65"/>
                  </a:cubicBezTo>
                  <a:cubicBezTo>
                    <a:pt x="126" y="71"/>
                    <a:pt x="132" y="79"/>
                    <a:pt x="142" y="93"/>
                  </a:cubicBezTo>
                  <a:cubicBezTo>
                    <a:pt x="145" y="98"/>
                    <a:pt x="149" y="103"/>
                    <a:pt x="153" y="109"/>
                  </a:cubicBezTo>
                  <a:cubicBezTo>
                    <a:pt x="165" y="126"/>
                    <a:pt x="176" y="146"/>
                    <a:pt x="181" y="155"/>
                  </a:cubicBezTo>
                  <a:cubicBezTo>
                    <a:pt x="182" y="157"/>
                    <a:pt x="182" y="157"/>
                    <a:pt x="182" y="157"/>
                  </a:cubicBezTo>
                  <a:cubicBezTo>
                    <a:pt x="186" y="163"/>
                    <a:pt x="186" y="171"/>
                    <a:pt x="183"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blipFill dpi="0" rotWithShape="1">
                  <a:blip r:embed="rId2">
                    <a:extLst>
                      <a:ext uri="{28A0092B-C50C-407E-A947-70E740481C1C}">
                        <a14:useLocalDpi xmlns:a14="http://schemas.microsoft.com/office/drawing/2010/main" val="0"/>
                      </a:ext>
                    </a:extLst>
                  </a:blip>
                  <a:srcRect/>
                  <a:stretch>
                    <a:fillRect/>
                  </a:stretch>
                </a:blipFill>
              </a:endParaRPr>
            </a:p>
          </p:txBody>
        </p:sp>
        <p:sp>
          <p:nvSpPr>
            <p:cNvPr id="38" name="Freeform 7">
              <a:extLst>
                <a:ext uri="{FF2B5EF4-FFF2-40B4-BE49-F238E27FC236}">
                  <a16:creationId xmlns:a16="http://schemas.microsoft.com/office/drawing/2014/main" id="{C11B6940-FDA2-4664-A127-131AF95A306C}"/>
                </a:ext>
              </a:extLst>
            </p:cNvPr>
            <p:cNvSpPr>
              <a:spLocks/>
            </p:cNvSpPr>
            <p:nvPr/>
          </p:nvSpPr>
          <p:spPr bwMode="auto">
            <a:xfrm>
              <a:off x="4654551" y="1482724"/>
              <a:ext cx="604837" cy="227013"/>
            </a:xfrm>
            <a:custGeom>
              <a:avLst/>
              <a:gdLst>
                <a:gd name="T0" fmla="*/ 157 w 161"/>
                <a:gd name="T1" fmla="*/ 35 h 60"/>
                <a:gd name="T2" fmla="*/ 141 w 161"/>
                <a:gd name="T3" fmla="*/ 7 h 60"/>
                <a:gd name="T4" fmla="*/ 135 w 161"/>
                <a:gd name="T5" fmla="*/ 0 h 60"/>
                <a:gd name="T6" fmla="*/ 26 w 161"/>
                <a:gd name="T7" fmla="*/ 0 h 60"/>
                <a:gd name="T8" fmla="*/ 20 w 161"/>
                <a:gd name="T9" fmla="*/ 7 h 60"/>
                <a:gd name="T10" fmla="*/ 4 w 161"/>
                <a:gd name="T11" fmla="*/ 35 h 60"/>
                <a:gd name="T12" fmla="*/ 3 w 161"/>
                <a:gd name="T13" fmla="*/ 36 h 60"/>
                <a:gd name="T14" fmla="*/ 3 w 161"/>
                <a:gd name="T15" fmla="*/ 54 h 60"/>
                <a:gd name="T16" fmla="*/ 13 w 161"/>
                <a:gd name="T17" fmla="*/ 60 h 60"/>
                <a:gd name="T18" fmla="*/ 22 w 161"/>
                <a:gd name="T19" fmla="*/ 60 h 60"/>
                <a:gd name="T20" fmla="*/ 58 w 161"/>
                <a:gd name="T21" fmla="*/ 60 h 60"/>
                <a:gd name="T22" fmla="*/ 103 w 161"/>
                <a:gd name="T23" fmla="*/ 60 h 60"/>
                <a:gd name="T24" fmla="*/ 139 w 161"/>
                <a:gd name="T25" fmla="*/ 60 h 60"/>
                <a:gd name="T26" fmla="*/ 148 w 161"/>
                <a:gd name="T27" fmla="*/ 60 h 60"/>
                <a:gd name="T28" fmla="*/ 158 w 161"/>
                <a:gd name="T29" fmla="*/ 54 h 60"/>
                <a:gd name="T30" fmla="*/ 158 w 161"/>
                <a:gd name="T31" fmla="*/ 36 h 60"/>
                <a:gd name="T32" fmla="*/ 157 w 161"/>
                <a:gd name="T33" fmla="*/ 3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1" h="60">
                  <a:moveTo>
                    <a:pt x="157" y="35"/>
                  </a:moveTo>
                  <a:cubicBezTo>
                    <a:pt x="154" y="30"/>
                    <a:pt x="148" y="18"/>
                    <a:pt x="141" y="7"/>
                  </a:cubicBezTo>
                  <a:cubicBezTo>
                    <a:pt x="139" y="5"/>
                    <a:pt x="137" y="2"/>
                    <a:pt x="135" y="0"/>
                  </a:cubicBezTo>
                  <a:cubicBezTo>
                    <a:pt x="26" y="0"/>
                    <a:pt x="26" y="0"/>
                    <a:pt x="26" y="0"/>
                  </a:cubicBezTo>
                  <a:cubicBezTo>
                    <a:pt x="24" y="2"/>
                    <a:pt x="22" y="5"/>
                    <a:pt x="20" y="7"/>
                  </a:cubicBezTo>
                  <a:cubicBezTo>
                    <a:pt x="13" y="18"/>
                    <a:pt x="7" y="30"/>
                    <a:pt x="4" y="35"/>
                  </a:cubicBezTo>
                  <a:cubicBezTo>
                    <a:pt x="3" y="36"/>
                    <a:pt x="3" y="36"/>
                    <a:pt x="3" y="36"/>
                  </a:cubicBezTo>
                  <a:cubicBezTo>
                    <a:pt x="0" y="42"/>
                    <a:pt x="0" y="49"/>
                    <a:pt x="3" y="54"/>
                  </a:cubicBezTo>
                  <a:cubicBezTo>
                    <a:pt x="5" y="58"/>
                    <a:pt x="9" y="60"/>
                    <a:pt x="13" y="60"/>
                  </a:cubicBezTo>
                  <a:cubicBezTo>
                    <a:pt x="22" y="60"/>
                    <a:pt x="22" y="60"/>
                    <a:pt x="22" y="60"/>
                  </a:cubicBezTo>
                  <a:cubicBezTo>
                    <a:pt x="58" y="60"/>
                    <a:pt x="58" y="60"/>
                    <a:pt x="58" y="60"/>
                  </a:cubicBezTo>
                  <a:cubicBezTo>
                    <a:pt x="103" y="60"/>
                    <a:pt x="103" y="60"/>
                    <a:pt x="103" y="60"/>
                  </a:cubicBezTo>
                  <a:cubicBezTo>
                    <a:pt x="139" y="60"/>
                    <a:pt x="139" y="60"/>
                    <a:pt x="139" y="60"/>
                  </a:cubicBezTo>
                  <a:cubicBezTo>
                    <a:pt x="148" y="60"/>
                    <a:pt x="148" y="60"/>
                    <a:pt x="148" y="60"/>
                  </a:cubicBezTo>
                  <a:cubicBezTo>
                    <a:pt x="152" y="60"/>
                    <a:pt x="156" y="58"/>
                    <a:pt x="158" y="54"/>
                  </a:cubicBezTo>
                  <a:cubicBezTo>
                    <a:pt x="161" y="49"/>
                    <a:pt x="161" y="42"/>
                    <a:pt x="158" y="36"/>
                  </a:cubicBezTo>
                  <a:lnTo>
                    <a:pt x="157"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blipFill dpi="0" rotWithShape="1">
                  <a:blip r:embed="rId2">
                    <a:extLst>
                      <a:ext uri="{28A0092B-C50C-407E-A947-70E740481C1C}">
                        <a14:useLocalDpi xmlns:a14="http://schemas.microsoft.com/office/drawing/2010/main" val="0"/>
                      </a:ext>
                    </a:extLst>
                  </a:blip>
                  <a:srcRect/>
                  <a:stretch>
                    <a:fillRect/>
                  </a:stretch>
                </a:blipFill>
              </a:endParaRPr>
            </a:p>
          </p:txBody>
        </p:sp>
        <p:sp>
          <p:nvSpPr>
            <p:cNvPr id="39" name="Freeform 8">
              <a:extLst>
                <a:ext uri="{FF2B5EF4-FFF2-40B4-BE49-F238E27FC236}">
                  <a16:creationId xmlns:a16="http://schemas.microsoft.com/office/drawing/2014/main" id="{967D4C27-E911-4335-8CB1-77332105A648}"/>
                </a:ext>
              </a:extLst>
            </p:cNvPr>
            <p:cNvSpPr>
              <a:spLocks/>
            </p:cNvSpPr>
            <p:nvPr/>
          </p:nvSpPr>
          <p:spPr bwMode="auto">
            <a:xfrm>
              <a:off x="5160963" y="1104900"/>
              <a:ext cx="323850" cy="638175"/>
            </a:xfrm>
            <a:custGeom>
              <a:avLst/>
              <a:gdLst>
                <a:gd name="T0" fmla="*/ 0 w 86"/>
                <a:gd name="T1" fmla="*/ 0 h 169"/>
                <a:gd name="T2" fmla="*/ 0 w 86"/>
                <a:gd name="T3" fmla="*/ 22 h 169"/>
                <a:gd name="T4" fmla="*/ 12 w 86"/>
                <a:gd name="T5" fmla="*/ 22 h 169"/>
                <a:gd name="T6" fmla="*/ 12 w 86"/>
                <a:gd name="T7" fmla="*/ 74 h 169"/>
                <a:gd name="T8" fmla="*/ 17 w 86"/>
                <a:gd name="T9" fmla="*/ 82 h 169"/>
                <a:gd name="T10" fmla="*/ 22 w 86"/>
                <a:gd name="T11" fmla="*/ 89 h 169"/>
                <a:gd name="T12" fmla="*/ 22 w 86"/>
                <a:gd name="T13" fmla="*/ 22 h 169"/>
                <a:gd name="T14" fmla="*/ 64 w 86"/>
                <a:gd name="T15" fmla="*/ 22 h 169"/>
                <a:gd name="T16" fmla="*/ 64 w 86"/>
                <a:gd name="T17" fmla="*/ 139 h 169"/>
                <a:gd name="T18" fmla="*/ 59 w 86"/>
                <a:gd name="T19" fmla="*/ 153 h 169"/>
                <a:gd name="T20" fmla="*/ 53 w 86"/>
                <a:gd name="T21" fmla="*/ 157 h 169"/>
                <a:gd name="T22" fmla="*/ 49 w 86"/>
                <a:gd name="T23" fmla="*/ 167 h 169"/>
                <a:gd name="T24" fmla="*/ 48 w 86"/>
                <a:gd name="T25" fmla="*/ 169 h 169"/>
                <a:gd name="T26" fmla="*/ 66 w 86"/>
                <a:gd name="T27" fmla="*/ 161 h 169"/>
                <a:gd name="T28" fmla="*/ 74 w 86"/>
                <a:gd name="T29" fmla="*/ 139 h 169"/>
                <a:gd name="T30" fmla="*/ 74 w 86"/>
                <a:gd name="T31" fmla="*/ 22 h 169"/>
                <a:gd name="T32" fmla="*/ 86 w 86"/>
                <a:gd name="T33" fmla="*/ 22 h 169"/>
                <a:gd name="T34" fmla="*/ 86 w 86"/>
                <a:gd name="T35" fmla="*/ 0 h 169"/>
                <a:gd name="T36" fmla="*/ 0 w 86"/>
                <a:gd name="T37"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6" h="169">
                  <a:moveTo>
                    <a:pt x="0" y="0"/>
                  </a:moveTo>
                  <a:cubicBezTo>
                    <a:pt x="0" y="22"/>
                    <a:pt x="0" y="22"/>
                    <a:pt x="0" y="22"/>
                  </a:cubicBezTo>
                  <a:cubicBezTo>
                    <a:pt x="12" y="22"/>
                    <a:pt x="12" y="22"/>
                    <a:pt x="12" y="22"/>
                  </a:cubicBezTo>
                  <a:cubicBezTo>
                    <a:pt x="12" y="74"/>
                    <a:pt x="12" y="74"/>
                    <a:pt x="12" y="74"/>
                  </a:cubicBezTo>
                  <a:cubicBezTo>
                    <a:pt x="13" y="76"/>
                    <a:pt x="15" y="79"/>
                    <a:pt x="17" y="82"/>
                  </a:cubicBezTo>
                  <a:cubicBezTo>
                    <a:pt x="19" y="84"/>
                    <a:pt x="21" y="87"/>
                    <a:pt x="22" y="89"/>
                  </a:cubicBezTo>
                  <a:cubicBezTo>
                    <a:pt x="22" y="22"/>
                    <a:pt x="22" y="22"/>
                    <a:pt x="22" y="22"/>
                  </a:cubicBezTo>
                  <a:cubicBezTo>
                    <a:pt x="64" y="22"/>
                    <a:pt x="64" y="22"/>
                    <a:pt x="64" y="22"/>
                  </a:cubicBezTo>
                  <a:cubicBezTo>
                    <a:pt x="64" y="139"/>
                    <a:pt x="64" y="139"/>
                    <a:pt x="64" y="139"/>
                  </a:cubicBezTo>
                  <a:cubicBezTo>
                    <a:pt x="64" y="145"/>
                    <a:pt x="62" y="150"/>
                    <a:pt x="59" y="153"/>
                  </a:cubicBezTo>
                  <a:cubicBezTo>
                    <a:pt x="57" y="155"/>
                    <a:pt x="55" y="156"/>
                    <a:pt x="53" y="157"/>
                  </a:cubicBezTo>
                  <a:cubicBezTo>
                    <a:pt x="52" y="161"/>
                    <a:pt x="51" y="164"/>
                    <a:pt x="49" y="167"/>
                  </a:cubicBezTo>
                  <a:cubicBezTo>
                    <a:pt x="49" y="168"/>
                    <a:pt x="49" y="168"/>
                    <a:pt x="48" y="169"/>
                  </a:cubicBezTo>
                  <a:cubicBezTo>
                    <a:pt x="56" y="168"/>
                    <a:pt x="62" y="165"/>
                    <a:pt x="66" y="161"/>
                  </a:cubicBezTo>
                  <a:cubicBezTo>
                    <a:pt x="71" y="156"/>
                    <a:pt x="74" y="148"/>
                    <a:pt x="74" y="139"/>
                  </a:cubicBezTo>
                  <a:cubicBezTo>
                    <a:pt x="74" y="22"/>
                    <a:pt x="74" y="22"/>
                    <a:pt x="74" y="22"/>
                  </a:cubicBezTo>
                  <a:cubicBezTo>
                    <a:pt x="86" y="22"/>
                    <a:pt x="86" y="22"/>
                    <a:pt x="86" y="22"/>
                  </a:cubicBezTo>
                  <a:cubicBezTo>
                    <a:pt x="86" y="0"/>
                    <a:pt x="86" y="0"/>
                    <a:pt x="86"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blipFill dpi="0" rotWithShape="1">
                  <a:blip r:embed="rId2">
                    <a:extLst>
                      <a:ext uri="{28A0092B-C50C-407E-A947-70E740481C1C}">
                        <a14:useLocalDpi xmlns:a14="http://schemas.microsoft.com/office/drawing/2010/main" val="0"/>
                      </a:ext>
                    </a:extLst>
                  </a:blip>
                  <a:srcRect/>
                  <a:stretch>
                    <a:fillRect/>
                  </a:stretch>
                </a:blipFill>
              </a:endParaRPr>
            </a:p>
          </p:txBody>
        </p:sp>
        <p:sp>
          <p:nvSpPr>
            <p:cNvPr id="40" name="Freeform 9">
              <a:extLst>
                <a:ext uri="{FF2B5EF4-FFF2-40B4-BE49-F238E27FC236}">
                  <a16:creationId xmlns:a16="http://schemas.microsoft.com/office/drawing/2014/main" id="{E1AAD42C-7F94-40E7-834A-46D3E0AB384F}"/>
                </a:ext>
              </a:extLst>
            </p:cNvPr>
            <p:cNvSpPr>
              <a:spLocks/>
            </p:cNvSpPr>
            <p:nvPr/>
          </p:nvSpPr>
          <p:spPr bwMode="auto">
            <a:xfrm>
              <a:off x="5278438" y="1406525"/>
              <a:ext cx="88900" cy="250825"/>
            </a:xfrm>
            <a:custGeom>
              <a:avLst/>
              <a:gdLst>
                <a:gd name="T0" fmla="*/ 22 w 24"/>
                <a:gd name="T1" fmla="*/ 66 h 66"/>
                <a:gd name="T2" fmla="*/ 24 w 24"/>
                <a:gd name="T3" fmla="*/ 59 h 66"/>
                <a:gd name="T4" fmla="*/ 24 w 24"/>
                <a:gd name="T5" fmla="*/ 0 h 66"/>
                <a:gd name="T6" fmla="*/ 0 w 24"/>
                <a:gd name="T7" fmla="*/ 0 h 66"/>
                <a:gd name="T8" fmla="*/ 0 w 24"/>
                <a:gd name="T9" fmla="*/ 23 h 66"/>
                <a:gd name="T10" fmla="*/ 17 w 24"/>
                <a:gd name="T11" fmla="*/ 52 h 66"/>
                <a:gd name="T12" fmla="*/ 18 w 24"/>
                <a:gd name="T13" fmla="*/ 55 h 66"/>
                <a:gd name="T14" fmla="*/ 22 w 24"/>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66">
                  <a:moveTo>
                    <a:pt x="22" y="66"/>
                  </a:moveTo>
                  <a:cubicBezTo>
                    <a:pt x="24" y="63"/>
                    <a:pt x="24" y="60"/>
                    <a:pt x="24" y="59"/>
                  </a:cubicBezTo>
                  <a:cubicBezTo>
                    <a:pt x="24" y="58"/>
                    <a:pt x="24" y="0"/>
                    <a:pt x="24" y="0"/>
                  </a:cubicBezTo>
                  <a:cubicBezTo>
                    <a:pt x="0" y="0"/>
                    <a:pt x="0" y="0"/>
                    <a:pt x="0" y="0"/>
                  </a:cubicBezTo>
                  <a:cubicBezTo>
                    <a:pt x="0" y="0"/>
                    <a:pt x="0" y="11"/>
                    <a:pt x="0" y="23"/>
                  </a:cubicBezTo>
                  <a:cubicBezTo>
                    <a:pt x="7" y="36"/>
                    <a:pt x="14" y="46"/>
                    <a:pt x="17" y="52"/>
                  </a:cubicBezTo>
                  <a:cubicBezTo>
                    <a:pt x="18" y="55"/>
                    <a:pt x="18" y="55"/>
                    <a:pt x="18" y="55"/>
                  </a:cubicBezTo>
                  <a:cubicBezTo>
                    <a:pt x="20" y="58"/>
                    <a:pt x="21" y="62"/>
                    <a:pt x="22"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blipFill dpi="0" rotWithShape="1">
                  <a:blip r:embed="rId2">
                    <a:extLst>
                      <a:ext uri="{28A0092B-C50C-407E-A947-70E740481C1C}">
                        <a14:useLocalDpi xmlns:a14="http://schemas.microsoft.com/office/drawing/2010/main" val="0"/>
                      </a:ext>
                    </a:extLst>
                  </a:blip>
                  <a:srcRect/>
                  <a:stretch>
                    <a:fillRect/>
                  </a:stretch>
                </a:blipFill>
              </a:endParaRPr>
            </a:p>
          </p:txBody>
        </p:sp>
        <p:sp>
          <p:nvSpPr>
            <p:cNvPr id="41" name="Freeform 10">
              <a:extLst>
                <a:ext uri="{FF2B5EF4-FFF2-40B4-BE49-F238E27FC236}">
                  <a16:creationId xmlns:a16="http://schemas.microsoft.com/office/drawing/2014/main" id="{0527FEA2-CC25-4191-846A-69DC645AA7C7}"/>
                </a:ext>
              </a:extLst>
            </p:cNvPr>
            <p:cNvSpPr>
              <a:spLocks noEditPoints="1"/>
            </p:cNvSpPr>
            <p:nvPr/>
          </p:nvSpPr>
          <p:spPr bwMode="auto">
            <a:xfrm>
              <a:off x="3708400" y="1157288"/>
              <a:ext cx="1062037" cy="457200"/>
            </a:xfrm>
            <a:custGeom>
              <a:avLst/>
              <a:gdLst>
                <a:gd name="T0" fmla="*/ 270 w 283"/>
                <a:gd name="T1" fmla="*/ 45 h 121"/>
                <a:gd name="T2" fmla="*/ 283 w 283"/>
                <a:gd name="T3" fmla="*/ 25 h 121"/>
                <a:gd name="T4" fmla="*/ 283 w 283"/>
                <a:gd name="T5" fmla="*/ 0 h 121"/>
                <a:gd name="T6" fmla="*/ 27 w 283"/>
                <a:gd name="T7" fmla="*/ 0 h 121"/>
                <a:gd name="T8" fmla="*/ 0 w 283"/>
                <a:gd name="T9" fmla="*/ 121 h 121"/>
                <a:gd name="T10" fmla="*/ 226 w 283"/>
                <a:gd name="T11" fmla="*/ 121 h 121"/>
                <a:gd name="T12" fmla="*/ 229 w 283"/>
                <a:gd name="T13" fmla="*/ 111 h 121"/>
                <a:gd name="T14" fmla="*/ 230 w 283"/>
                <a:gd name="T15" fmla="*/ 109 h 121"/>
                <a:gd name="T16" fmla="*/ 259 w 283"/>
                <a:gd name="T17" fmla="*/ 62 h 121"/>
                <a:gd name="T18" fmla="*/ 270 w 283"/>
                <a:gd name="T19" fmla="*/ 45 h 121"/>
                <a:gd name="T20" fmla="*/ 152 w 283"/>
                <a:gd name="T21" fmla="*/ 104 h 121"/>
                <a:gd name="T22" fmla="*/ 157 w 283"/>
                <a:gd name="T23" fmla="*/ 80 h 121"/>
                <a:gd name="T24" fmla="*/ 221 w 283"/>
                <a:gd name="T25" fmla="*/ 80 h 121"/>
                <a:gd name="T26" fmla="*/ 226 w 283"/>
                <a:gd name="T27" fmla="*/ 104 h 121"/>
                <a:gd name="T28" fmla="*/ 152 w 283"/>
                <a:gd name="T29" fmla="*/ 10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3" h="121">
                  <a:moveTo>
                    <a:pt x="270" y="45"/>
                  </a:moveTo>
                  <a:cubicBezTo>
                    <a:pt x="276" y="37"/>
                    <a:pt x="283" y="28"/>
                    <a:pt x="283" y="25"/>
                  </a:cubicBezTo>
                  <a:cubicBezTo>
                    <a:pt x="283" y="19"/>
                    <a:pt x="283" y="10"/>
                    <a:pt x="283" y="0"/>
                  </a:cubicBezTo>
                  <a:cubicBezTo>
                    <a:pt x="27" y="0"/>
                    <a:pt x="27" y="0"/>
                    <a:pt x="27" y="0"/>
                  </a:cubicBezTo>
                  <a:cubicBezTo>
                    <a:pt x="0" y="121"/>
                    <a:pt x="0" y="121"/>
                    <a:pt x="0" y="121"/>
                  </a:cubicBezTo>
                  <a:cubicBezTo>
                    <a:pt x="226" y="121"/>
                    <a:pt x="226" y="121"/>
                    <a:pt x="226" y="121"/>
                  </a:cubicBezTo>
                  <a:cubicBezTo>
                    <a:pt x="226" y="117"/>
                    <a:pt x="227" y="114"/>
                    <a:pt x="229" y="111"/>
                  </a:cubicBezTo>
                  <a:cubicBezTo>
                    <a:pt x="230" y="109"/>
                    <a:pt x="230" y="109"/>
                    <a:pt x="230" y="109"/>
                  </a:cubicBezTo>
                  <a:cubicBezTo>
                    <a:pt x="235" y="100"/>
                    <a:pt x="247" y="79"/>
                    <a:pt x="259" y="62"/>
                  </a:cubicBezTo>
                  <a:cubicBezTo>
                    <a:pt x="263" y="56"/>
                    <a:pt x="267" y="50"/>
                    <a:pt x="270" y="45"/>
                  </a:cubicBezTo>
                  <a:close/>
                  <a:moveTo>
                    <a:pt x="152" y="104"/>
                  </a:moveTo>
                  <a:cubicBezTo>
                    <a:pt x="157" y="80"/>
                    <a:pt x="157" y="80"/>
                    <a:pt x="157" y="80"/>
                  </a:cubicBezTo>
                  <a:cubicBezTo>
                    <a:pt x="221" y="80"/>
                    <a:pt x="221" y="80"/>
                    <a:pt x="221" y="80"/>
                  </a:cubicBezTo>
                  <a:cubicBezTo>
                    <a:pt x="226" y="104"/>
                    <a:pt x="226" y="104"/>
                    <a:pt x="226" y="104"/>
                  </a:cubicBezTo>
                  <a:lnTo>
                    <a:pt x="152"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blipFill dpi="0" rotWithShape="1">
                  <a:blip r:embed="rId2">
                    <a:extLst>
                      <a:ext uri="{28A0092B-C50C-407E-A947-70E740481C1C}">
                        <a14:useLocalDpi xmlns:a14="http://schemas.microsoft.com/office/drawing/2010/main" val="0"/>
                      </a:ext>
                    </a:extLst>
                  </a:blip>
                  <a:srcRect/>
                  <a:stretch>
                    <a:fillRect/>
                  </a:stretch>
                </a:blipFill>
              </a:endParaRPr>
            </a:p>
          </p:txBody>
        </p:sp>
        <p:sp>
          <p:nvSpPr>
            <p:cNvPr id="42" name="Freeform 11">
              <a:extLst>
                <a:ext uri="{FF2B5EF4-FFF2-40B4-BE49-F238E27FC236}">
                  <a16:creationId xmlns:a16="http://schemas.microsoft.com/office/drawing/2014/main" id="{4B5AD69E-6A0D-4986-83AB-56DEC85A1BC5}"/>
                </a:ext>
              </a:extLst>
            </p:cNvPr>
            <p:cNvSpPr>
              <a:spLocks/>
            </p:cNvSpPr>
            <p:nvPr/>
          </p:nvSpPr>
          <p:spPr bwMode="auto">
            <a:xfrm>
              <a:off x="3813175" y="406400"/>
              <a:ext cx="1209675" cy="720725"/>
            </a:xfrm>
            <a:custGeom>
              <a:avLst/>
              <a:gdLst>
                <a:gd name="T0" fmla="*/ 577 w 762"/>
                <a:gd name="T1" fmla="*/ 409 h 454"/>
                <a:gd name="T2" fmla="*/ 55 w 762"/>
                <a:gd name="T3" fmla="*/ 409 h 454"/>
                <a:gd name="T4" fmla="*/ 55 w 762"/>
                <a:gd name="T5" fmla="*/ 54 h 454"/>
                <a:gd name="T6" fmla="*/ 298 w 762"/>
                <a:gd name="T7" fmla="*/ 54 h 454"/>
                <a:gd name="T8" fmla="*/ 461 w 762"/>
                <a:gd name="T9" fmla="*/ 54 h 454"/>
                <a:gd name="T10" fmla="*/ 707 w 762"/>
                <a:gd name="T11" fmla="*/ 54 h 454"/>
                <a:gd name="T12" fmla="*/ 707 w 762"/>
                <a:gd name="T13" fmla="*/ 376 h 454"/>
                <a:gd name="T14" fmla="*/ 762 w 762"/>
                <a:gd name="T15" fmla="*/ 376 h 454"/>
                <a:gd name="T16" fmla="*/ 762 w 762"/>
                <a:gd name="T17" fmla="*/ 278 h 454"/>
                <a:gd name="T18" fmla="*/ 762 w 762"/>
                <a:gd name="T19" fmla="*/ 278 h 454"/>
                <a:gd name="T20" fmla="*/ 762 w 762"/>
                <a:gd name="T21" fmla="*/ 0 h 454"/>
                <a:gd name="T22" fmla="*/ 473 w 762"/>
                <a:gd name="T23" fmla="*/ 0 h 454"/>
                <a:gd name="T24" fmla="*/ 286 w 762"/>
                <a:gd name="T25" fmla="*/ 0 h 454"/>
                <a:gd name="T26" fmla="*/ 0 w 762"/>
                <a:gd name="T27" fmla="*/ 0 h 454"/>
                <a:gd name="T28" fmla="*/ 0 w 762"/>
                <a:gd name="T29" fmla="*/ 278 h 454"/>
                <a:gd name="T30" fmla="*/ 0 w 762"/>
                <a:gd name="T31" fmla="*/ 454 h 454"/>
                <a:gd name="T32" fmla="*/ 577 w 762"/>
                <a:gd name="T33" fmla="*/ 454 h 454"/>
                <a:gd name="T34" fmla="*/ 577 w 762"/>
                <a:gd name="T35" fmla="*/ 409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2" h="454">
                  <a:moveTo>
                    <a:pt x="577" y="409"/>
                  </a:moveTo>
                  <a:lnTo>
                    <a:pt x="55" y="409"/>
                  </a:lnTo>
                  <a:lnTo>
                    <a:pt x="55" y="54"/>
                  </a:lnTo>
                  <a:lnTo>
                    <a:pt x="298" y="54"/>
                  </a:lnTo>
                  <a:lnTo>
                    <a:pt x="461" y="54"/>
                  </a:lnTo>
                  <a:lnTo>
                    <a:pt x="707" y="54"/>
                  </a:lnTo>
                  <a:lnTo>
                    <a:pt x="707" y="376"/>
                  </a:lnTo>
                  <a:lnTo>
                    <a:pt x="762" y="376"/>
                  </a:lnTo>
                  <a:lnTo>
                    <a:pt x="762" y="278"/>
                  </a:lnTo>
                  <a:lnTo>
                    <a:pt x="762" y="278"/>
                  </a:lnTo>
                  <a:lnTo>
                    <a:pt x="762" y="0"/>
                  </a:lnTo>
                  <a:lnTo>
                    <a:pt x="473" y="0"/>
                  </a:lnTo>
                  <a:lnTo>
                    <a:pt x="286" y="0"/>
                  </a:lnTo>
                  <a:lnTo>
                    <a:pt x="0" y="0"/>
                  </a:lnTo>
                  <a:lnTo>
                    <a:pt x="0" y="278"/>
                  </a:lnTo>
                  <a:lnTo>
                    <a:pt x="0" y="454"/>
                  </a:lnTo>
                  <a:lnTo>
                    <a:pt x="577" y="454"/>
                  </a:lnTo>
                  <a:lnTo>
                    <a:pt x="577" y="4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blipFill dpi="0" rotWithShape="1">
                  <a:blip r:embed="rId2">
                    <a:extLst>
                      <a:ext uri="{28A0092B-C50C-407E-A947-70E740481C1C}">
                        <a14:useLocalDpi xmlns:a14="http://schemas.microsoft.com/office/drawing/2010/main" val="0"/>
                      </a:ext>
                    </a:extLst>
                  </a:blip>
                  <a:srcRect/>
                  <a:stretch>
                    <a:fillRect/>
                  </a:stretch>
                </a:blipFill>
              </a:endParaRPr>
            </a:p>
          </p:txBody>
        </p:sp>
        <p:sp>
          <p:nvSpPr>
            <p:cNvPr id="43" name="Freeform 12">
              <a:extLst>
                <a:ext uri="{FF2B5EF4-FFF2-40B4-BE49-F238E27FC236}">
                  <a16:creationId xmlns:a16="http://schemas.microsoft.com/office/drawing/2014/main" id="{E21EE9CC-3C3A-47ED-8DB2-D8841EB05ACF}"/>
                </a:ext>
              </a:extLst>
            </p:cNvPr>
            <p:cNvSpPr>
              <a:spLocks/>
            </p:cNvSpPr>
            <p:nvPr/>
          </p:nvSpPr>
          <p:spPr bwMode="auto">
            <a:xfrm>
              <a:off x="4068763" y="677863"/>
              <a:ext cx="115887" cy="219075"/>
            </a:xfrm>
            <a:custGeom>
              <a:avLst/>
              <a:gdLst>
                <a:gd name="T0" fmla="*/ 31 w 31"/>
                <a:gd name="T1" fmla="*/ 58 h 58"/>
                <a:gd name="T2" fmla="*/ 31 w 31"/>
                <a:gd name="T3" fmla="*/ 0 h 58"/>
                <a:gd name="T4" fmla="*/ 17 w 31"/>
                <a:gd name="T5" fmla="*/ 0 h 58"/>
                <a:gd name="T6" fmla="*/ 16 w 31"/>
                <a:gd name="T7" fmla="*/ 6 h 58"/>
                <a:gd name="T8" fmla="*/ 12 w 31"/>
                <a:gd name="T9" fmla="*/ 10 h 58"/>
                <a:gd name="T10" fmla="*/ 6 w 31"/>
                <a:gd name="T11" fmla="*/ 12 h 58"/>
                <a:gd name="T12" fmla="*/ 0 w 31"/>
                <a:gd name="T13" fmla="*/ 12 h 58"/>
                <a:gd name="T14" fmla="*/ 0 w 31"/>
                <a:gd name="T15" fmla="*/ 24 h 58"/>
                <a:gd name="T16" fmla="*/ 14 w 31"/>
                <a:gd name="T17" fmla="*/ 24 h 58"/>
                <a:gd name="T18" fmla="*/ 14 w 31"/>
                <a:gd name="T19" fmla="*/ 58 h 58"/>
                <a:gd name="T20" fmla="*/ 31 w 31"/>
                <a:gd name="T21"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58">
                  <a:moveTo>
                    <a:pt x="31" y="58"/>
                  </a:moveTo>
                  <a:cubicBezTo>
                    <a:pt x="31" y="0"/>
                    <a:pt x="31" y="0"/>
                    <a:pt x="31" y="0"/>
                  </a:cubicBezTo>
                  <a:cubicBezTo>
                    <a:pt x="17" y="0"/>
                    <a:pt x="17" y="0"/>
                    <a:pt x="17" y="0"/>
                  </a:cubicBezTo>
                  <a:cubicBezTo>
                    <a:pt x="17" y="2"/>
                    <a:pt x="17" y="4"/>
                    <a:pt x="16" y="6"/>
                  </a:cubicBezTo>
                  <a:cubicBezTo>
                    <a:pt x="15" y="7"/>
                    <a:pt x="13" y="9"/>
                    <a:pt x="12" y="10"/>
                  </a:cubicBezTo>
                  <a:cubicBezTo>
                    <a:pt x="10" y="11"/>
                    <a:pt x="8" y="11"/>
                    <a:pt x="6" y="12"/>
                  </a:cubicBezTo>
                  <a:cubicBezTo>
                    <a:pt x="4" y="12"/>
                    <a:pt x="2" y="12"/>
                    <a:pt x="0" y="12"/>
                  </a:cubicBezTo>
                  <a:cubicBezTo>
                    <a:pt x="0" y="24"/>
                    <a:pt x="0" y="24"/>
                    <a:pt x="0" y="24"/>
                  </a:cubicBezTo>
                  <a:cubicBezTo>
                    <a:pt x="14" y="24"/>
                    <a:pt x="14" y="24"/>
                    <a:pt x="14" y="24"/>
                  </a:cubicBezTo>
                  <a:cubicBezTo>
                    <a:pt x="14" y="58"/>
                    <a:pt x="14" y="58"/>
                    <a:pt x="14" y="58"/>
                  </a:cubicBezTo>
                  <a:lnTo>
                    <a:pt x="31"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blipFill dpi="0" rotWithShape="1">
                  <a:blip r:embed="rId2">
                    <a:extLst>
                      <a:ext uri="{28A0092B-C50C-407E-A947-70E740481C1C}">
                        <a14:useLocalDpi xmlns:a14="http://schemas.microsoft.com/office/drawing/2010/main" val="0"/>
                      </a:ext>
                    </a:extLst>
                  </a:blip>
                  <a:srcRect/>
                  <a:stretch>
                    <a:fillRect/>
                  </a:stretch>
                </a:blipFill>
              </a:endParaRPr>
            </a:p>
          </p:txBody>
        </p:sp>
        <p:sp>
          <p:nvSpPr>
            <p:cNvPr id="44" name="Freeform 13">
              <a:extLst>
                <a:ext uri="{FF2B5EF4-FFF2-40B4-BE49-F238E27FC236}">
                  <a16:creationId xmlns:a16="http://schemas.microsoft.com/office/drawing/2014/main" id="{203411DC-2E77-4AD4-B719-DD4CD95BFCFC}"/>
                </a:ext>
              </a:extLst>
            </p:cNvPr>
            <p:cNvSpPr>
              <a:spLocks/>
            </p:cNvSpPr>
            <p:nvPr/>
          </p:nvSpPr>
          <p:spPr bwMode="auto">
            <a:xfrm>
              <a:off x="4256088" y="738188"/>
              <a:ext cx="158750" cy="158750"/>
            </a:xfrm>
            <a:custGeom>
              <a:avLst/>
              <a:gdLst>
                <a:gd name="T0" fmla="*/ 67 w 100"/>
                <a:gd name="T1" fmla="*/ 100 h 100"/>
                <a:gd name="T2" fmla="*/ 67 w 100"/>
                <a:gd name="T3" fmla="*/ 64 h 100"/>
                <a:gd name="T4" fmla="*/ 100 w 100"/>
                <a:gd name="T5" fmla="*/ 64 h 100"/>
                <a:gd name="T6" fmla="*/ 100 w 100"/>
                <a:gd name="T7" fmla="*/ 33 h 100"/>
                <a:gd name="T8" fmla="*/ 67 w 100"/>
                <a:gd name="T9" fmla="*/ 33 h 100"/>
                <a:gd name="T10" fmla="*/ 67 w 100"/>
                <a:gd name="T11" fmla="*/ 0 h 100"/>
                <a:gd name="T12" fmla="*/ 36 w 100"/>
                <a:gd name="T13" fmla="*/ 0 h 100"/>
                <a:gd name="T14" fmla="*/ 36 w 100"/>
                <a:gd name="T15" fmla="*/ 33 h 100"/>
                <a:gd name="T16" fmla="*/ 0 w 100"/>
                <a:gd name="T17" fmla="*/ 33 h 100"/>
                <a:gd name="T18" fmla="*/ 0 w 100"/>
                <a:gd name="T19" fmla="*/ 64 h 100"/>
                <a:gd name="T20" fmla="*/ 36 w 100"/>
                <a:gd name="T21" fmla="*/ 64 h 100"/>
                <a:gd name="T22" fmla="*/ 36 w 100"/>
                <a:gd name="T23" fmla="*/ 100 h 100"/>
                <a:gd name="T24" fmla="*/ 67 w 100"/>
                <a:gd name="T25"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00">
                  <a:moveTo>
                    <a:pt x="67" y="100"/>
                  </a:moveTo>
                  <a:lnTo>
                    <a:pt x="67" y="64"/>
                  </a:lnTo>
                  <a:lnTo>
                    <a:pt x="100" y="64"/>
                  </a:lnTo>
                  <a:lnTo>
                    <a:pt x="100" y="33"/>
                  </a:lnTo>
                  <a:lnTo>
                    <a:pt x="67" y="33"/>
                  </a:lnTo>
                  <a:lnTo>
                    <a:pt x="67" y="0"/>
                  </a:lnTo>
                  <a:lnTo>
                    <a:pt x="36" y="0"/>
                  </a:lnTo>
                  <a:lnTo>
                    <a:pt x="36" y="33"/>
                  </a:lnTo>
                  <a:lnTo>
                    <a:pt x="0" y="33"/>
                  </a:lnTo>
                  <a:lnTo>
                    <a:pt x="0" y="64"/>
                  </a:lnTo>
                  <a:lnTo>
                    <a:pt x="36" y="64"/>
                  </a:lnTo>
                  <a:lnTo>
                    <a:pt x="36" y="100"/>
                  </a:lnTo>
                  <a:lnTo>
                    <a:pt x="67"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blipFill dpi="0" rotWithShape="1">
                  <a:blip r:embed="rId2">
                    <a:extLst>
                      <a:ext uri="{28A0092B-C50C-407E-A947-70E740481C1C}">
                        <a14:useLocalDpi xmlns:a14="http://schemas.microsoft.com/office/drawing/2010/main" val="0"/>
                      </a:ext>
                    </a:extLst>
                  </a:blip>
                  <a:srcRect/>
                  <a:stretch>
                    <a:fillRect/>
                  </a:stretch>
                </a:blipFill>
              </a:endParaRPr>
            </a:p>
          </p:txBody>
        </p:sp>
        <p:sp>
          <p:nvSpPr>
            <p:cNvPr id="45" name="Freeform 14">
              <a:extLst>
                <a:ext uri="{FF2B5EF4-FFF2-40B4-BE49-F238E27FC236}">
                  <a16:creationId xmlns:a16="http://schemas.microsoft.com/office/drawing/2014/main" id="{57B04C5C-6BBA-487A-8E8B-8BCD9D0C7F5E}"/>
                </a:ext>
              </a:extLst>
            </p:cNvPr>
            <p:cNvSpPr>
              <a:spLocks/>
            </p:cNvSpPr>
            <p:nvPr/>
          </p:nvSpPr>
          <p:spPr bwMode="auto">
            <a:xfrm>
              <a:off x="4467225" y="677863"/>
              <a:ext cx="115887" cy="219075"/>
            </a:xfrm>
            <a:custGeom>
              <a:avLst/>
              <a:gdLst>
                <a:gd name="T0" fmla="*/ 31 w 31"/>
                <a:gd name="T1" fmla="*/ 58 h 58"/>
                <a:gd name="T2" fmla="*/ 31 w 31"/>
                <a:gd name="T3" fmla="*/ 0 h 58"/>
                <a:gd name="T4" fmla="*/ 17 w 31"/>
                <a:gd name="T5" fmla="*/ 0 h 58"/>
                <a:gd name="T6" fmla="*/ 16 w 31"/>
                <a:gd name="T7" fmla="*/ 6 h 58"/>
                <a:gd name="T8" fmla="*/ 12 w 31"/>
                <a:gd name="T9" fmla="*/ 10 h 58"/>
                <a:gd name="T10" fmla="*/ 6 w 31"/>
                <a:gd name="T11" fmla="*/ 12 h 58"/>
                <a:gd name="T12" fmla="*/ 0 w 31"/>
                <a:gd name="T13" fmla="*/ 12 h 58"/>
                <a:gd name="T14" fmla="*/ 0 w 31"/>
                <a:gd name="T15" fmla="*/ 24 h 58"/>
                <a:gd name="T16" fmla="*/ 14 w 31"/>
                <a:gd name="T17" fmla="*/ 24 h 58"/>
                <a:gd name="T18" fmla="*/ 14 w 31"/>
                <a:gd name="T19" fmla="*/ 58 h 58"/>
                <a:gd name="T20" fmla="*/ 31 w 31"/>
                <a:gd name="T21"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58">
                  <a:moveTo>
                    <a:pt x="31" y="58"/>
                  </a:moveTo>
                  <a:cubicBezTo>
                    <a:pt x="31" y="0"/>
                    <a:pt x="31" y="0"/>
                    <a:pt x="31" y="0"/>
                  </a:cubicBezTo>
                  <a:cubicBezTo>
                    <a:pt x="17" y="0"/>
                    <a:pt x="17" y="0"/>
                    <a:pt x="17" y="0"/>
                  </a:cubicBezTo>
                  <a:cubicBezTo>
                    <a:pt x="17" y="2"/>
                    <a:pt x="17" y="4"/>
                    <a:pt x="16" y="6"/>
                  </a:cubicBezTo>
                  <a:cubicBezTo>
                    <a:pt x="15" y="7"/>
                    <a:pt x="13" y="9"/>
                    <a:pt x="12" y="10"/>
                  </a:cubicBezTo>
                  <a:cubicBezTo>
                    <a:pt x="10" y="11"/>
                    <a:pt x="8" y="11"/>
                    <a:pt x="6" y="12"/>
                  </a:cubicBezTo>
                  <a:cubicBezTo>
                    <a:pt x="4" y="12"/>
                    <a:pt x="2" y="12"/>
                    <a:pt x="0" y="12"/>
                  </a:cubicBezTo>
                  <a:cubicBezTo>
                    <a:pt x="0" y="24"/>
                    <a:pt x="0" y="24"/>
                    <a:pt x="0" y="24"/>
                  </a:cubicBezTo>
                  <a:cubicBezTo>
                    <a:pt x="14" y="24"/>
                    <a:pt x="14" y="24"/>
                    <a:pt x="14" y="24"/>
                  </a:cubicBezTo>
                  <a:cubicBezTo>
                    <a:pt x="14" y="58"/>
                    <a:pt x="14" y="58"/>
                    <a:pt x="14" y="58"/>
                  </a:cubicBezTo>
                  <a:lnTo>
                    <a:pt x="31"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blipFill dpi="0" rotWithShape="1">
                  <a:blip r:embed="rId2">
                    <a:extLst>
                      <a:ext uri="{28A0092B-C50C-407E-A947-70E740481C1C}">
                        <a14:useLocalDpi xmlns:a14="http://schemas.microsoft.com/office/drawing/2010/main" val="0"/>
                      </a:ext>
                    </a:extLst>
                  </a:blip>
                  <a:srcRect/>
                  <a:stretch>
                    <a:fillRect/>
                  </a:stretch>
                </a:blipFill>
              </a:endParaRPr>
            </a:p>
          </p:txBody>
        </p:sp>
        <p:sp>
          <p:nvSpPr>
            <p:cNvPr id="46" name="Rectangle 15">
              <a:extLst>
                <a:ext uri="{FF2B5EF4-FFF2-40B4-BE49-F238E27FC236}">
                  <a16:creationId xmlns:a16="http://schemas.microsoft.com/office/drawing/2014/main" id="{8AB64D23-CD18-4AB0-AD24-6FFADD03DB0A}"/>
                </a:ext>
              </a:extLst>
            </p:cNvPr>
            <p:cNvSpPr>
              <a:spLocks noChangeArrowheads="1"/>
            </p:cNvSpPr>
            <p:nvPr/>
          </p:nvSpPr>
          <p:spPr bwMode="auto">
            <a:xfrm>
              <a:off x="4654550" y="754063"/>
              <a:ext cx="157162"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blipFill dpi="0" rotWithShape="1">
                  <a:blip r:embed="rId2">
                    <a:extLst>
                      <a:ext uri="{28A0092B-C50C-407E-A947-70E740481C1C}">
                        <a14:useLocalDpi xmlns:a14="http://schemas.microsoft.com/office/drawing/2010/main" val="0"/>
                      </a:ext>
                    </a:extLst>
                  </a:blip>
                  <a:srcRect/>
                  <a:stretch>
                    <a:fillRect/>
                  </a:stretch>
                </a:blipFill>
              </a:endParaRPr>
            </a:p>
          </p:txBody>
        </p:sp>
        <p:sp>
          <p:nvSpPr>
            <p:cNvPr id="47" name="Rectangle 16">
              <a:extLst>
                <a:ext uri="{FF2B5EF4-FFF2-40B4-BE49-F238E27FC236}">
                  <a16:creationId xmlns:a16="http://schemas.microsoft.com/office/drawing/2014/main" id="{0102EBCD-1A1C-4D9F-B421-A6E090F4055B}"/>
                </a:ext>
              </a:extLst>
            </p:cNvPr>
            <p:cNvSpPr>
              <a:spLocks noChangeArrowheads="1"/>
            </p:cNvSpPr>
            <p:nvPr/>
          </p:nvSpPr>
          <p:spPr bwMode="auto">
            <a:xfrm>
              <a:off x="4654550" y="828675"/>
              <a:ext cx="157162"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blipFill dpi="0" rotWithShape="1">
                  <a:blip r:embed="rId2">
                    <a:extLst>
                      <a:ext uri="{28A0092B-C50C-407E-A947-70E740481C1C}">
                        <a14:useLocalDpi xmlns:a14="http://schemas.microsoft.com/office/drawing/2010/main" val="0"/>
                      </a:ext>
                    </a:extLst>
                  </a:blip>
                  <a:srcRect/>
                  <a:stretch>
                    <a:fillRect/>
                  </a:stretch>
                </a:blipFill>
              </a:endParaRPr>
            </a:p>
          </p:txBody>
        </p:sp>
      </p:grpSp>
      <p:grpSp>
        <p:nvGrpSpPr>
          <p:cNvPr id="48" name="组 43">
            <a:extLst>
              <a:ext uri="{FF2B5EF4-FFF2-40B4-BE49-F238E27FC236}">
                <a16:creationId xmlns:a16="http://schemas.microsoft.com/office/drawing/2014/main" id="{A43093DD-3D55-4AED-B723-078313BCD7AE}"/>
              </a:ext>
            </a:extLst>
          </p:cNvPr>
          <p:cNvGrpSpPr/>
          <p:nvPr/>
        </p:nvGrpSpPr>
        <p:grpSpPr>
          <a:xfrm>
            <a:off x="9380455" y="2338606"/>
            <a:ext cx="1201020" cy="926503"/>
            <a:chOff x="4049713" y="4772025"/>
            <a:chExt cx="1498599" cy="1511300"/>
          </a:xfrm>
          <a:solidFill>
            <a:schemeClr val="tx1"/>
          </a:solidFill>
        </p:grpSpPr>
        <p:sp>
          <p:nvSpPr>
            <p:cNvPr id="49" name="Freeform 47">
              <a:extLst>
                <a:ext uri="{FF2B5EF4-FFF2-40B4-BE49-F238E27FC236}">
                  <a16:creationId xmlns:a16="http://schemas.microsoft.com/office/drawing/2014/main" id="{9AA5D5FD-2213-4585-95E0-6C069E3E5DD2}"/>
                </a:ext>
              </a:extLst>
            </p:cNvPr>
            <p:cNvSpPr>
              <a:spLocks noEditPoints="1"/>
            </p:cNvSpPr>
            <p:nvPr/>
          </p:nvSpPr>
          <p:spPr bwMode="auto">
            <a:xfrm>
              <a:off x="4049713" y="4772025"/>
              <a:ext cx="1003300" cy="1511300"/>
            </a:xfrm>
            <a:custGeom>
              <a:avLst/>
              <a:gdLst>
                <a:gd name="T0" fmla="*/ 250 w 267"/>
                <a:gd name="T1" fmla="*/ 383 h 400"/>
                <a:gd name="T2" fmla="*/ 17 w 267"/>
                <a:gd name="T3" fmla="*/ 383 h 400"/>
                <a:gd name="T4" fmla="*/ 17 w 267"/>
                <a:gd name="T5" fmla="*/ 17 h 400"/>
                <a:gd name="T6" fmla="*/ 180 w 267"/>
                <a:gd name="T7" fmla="*/ 17 h 400"/>
                <a:gd name="T8" fmla="*/ 180 w 267"/>
                <a:gd name="T9" fmla="*/ 94 h 400"/>
                <a:gd name="T10" fmla="*/ 250 w 267"/>
                <a:gd name="T11" fmla="*/ 94 h 400"/>
                <a:gd name="T12" fmla="*/ 250 w 267"/>
                <a:gd name="T13" fmla="*/ 174 h 400"/>
                <a:gd name="T14" fmla="*/ 267 w 267"/>
                <a:gd name="T15" fmla="*/ 157 h 400"/>
                <a:gd name="T16" fmla="*/ 267 w 267"/>
                <a:gd name="T17" fmla="*/ 69 h 400"/>
                <a:gd name="T18" fmla="*/ 198 w 267"/>
                <a:gd name="T19" fmla="*/ 0 h 400"/>
                <a:gd name="T20" fmla="*/ 0 w 267"/>
                <a:gd name="T21" fmla="*/ 0 h 400"/>
                <a:gd name="T22" fmla="*/ 0 w 267"/>
                <a:gd name="T23" fmla="*/ 400 h 400"/>
                <a:gd name="T24" fmla="*/ 267 w 267"/>
                <a:gd name="T25" fmla="*/ 400 h 400"/>
                <a:gd name="T26" fmla="*/ 267 w 267"/>
                <a:gd name="T27" fmla="*/ 307 h 400"/>
                <a:gd name="T28" fmla="*/ 250 w 267"/>
                <a:gd name="T29" fmla="*/ 324 h 400"/>
                <a:gd name="T30" fmla="*/ 250 w 267"/>
                <a:gd name="T31" fmla="*/ 383 h 400"/>
                <a:gd name="T32" fmla="*/ 197 w 267"/>
                <a:gd name="T33" fmla="*/ 23 h 400"/>
                <a:gd name="T34" fmla="*/ 250 w 267"/>
                <a:gd name="T35" fmla="*/ 76 h 400"/>
                <a:gd name="T36" fmla="*/ 250 w 267"/>
                <a:gd name="T37" fmla="*/ 77 h 400"/>
                <a:gd name="T38" fmla="*/ 197 w 267"/>
                <a:gd name="T39" fmla="*/ 77 h 400"/>
                <a:gd name="T40" fmla="*/ 197 w 267"/>
                <a:gd name="T41" fmla="*/ 2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7" h="400">
                  <a:moveTo>
                    <a:pt x="250" y="383"/>
                  </a:moveTo>
                  <a:cubicBezTo>
                    <a:pt x="17" y="383"/>
                    <a:pt x="17" y="383"/>
                    <a:pt x="17" y="383"/>
                  </a:cubicBezTo>
                  <a:cubicBezTo>
                    <a:pt x="17" y="17"/>
                    <a:pt x="17" y="17"/>
                    <a:pt x="17" y="17"/>
                  </a:cubicBezTo>
                  <a:cubicBezTo>
                    <a:pt x="180" y="17"/>
                    <a:pt x="180" y="17"/>
                    <a:pt x="180" y="17"/>
                  </a:cubicBezTo>
                  <a:cubicBezTo>
                    <a:pt x="180" y="94"/>
                    <a:pt x="180" y="94"/>
                    <a:pt x="180" y="94"/>
                  </a:cubicBezTo>
                  <a:cubicBezTo>
                    <a:pt x="250" y="94"/>
                    <a:pt x="250" y="94"/>
                    <a:pt x="250" y="94"/>
                  </a:cubicBezTo>
                  <a:cubicBezTo>
                    <a:pt x="250" y="174"/>
                    <a:pt x="250" y="174"/>
                    <a:pt x="250" y="174"/>
                  </a:cubicBezTo>
                  <a:cubicBezTo>
                    <a:pt x="267" y="157"/>
                    <a:pt x="267" y="157"/>
                    <a:pt x="267" y="157"/>
                  </a:cubicBezTo>
                  <a:cubicBezTo>
                    <a:pt x="267" y="69"/>
                    <a:pt x="267" y="69"/>
                    <a:pt x="267" y="69"/>
                  </a:cubicBezTo>
                  <a:cubicBezTo>
                    <a:pt x="198" y="0"/>
                    <a:pt x="198" y="0"/>
                    <a:pt x="198" y="0"/>
                  </a:cubicBezTo>
                  <a:cubicBezTo>
                    <a:pt x="0" y="0"/>
                    <a:pt x="0" y="0"/>
                    <a:pt x="0" y="0"/>
                  </a:cubicBezTo>
                  <a:cubicBezTo>
                    <a:pt x="0" y="400"/>
                    <a:pt x="0" y="400"/>
                    <a:pt x="0" y="400"/>
                  </a:cubicBezTo>
                  <a:cubicBezTo>
                    <a:pt x="267" y="400"/>
                    <a:pt x="267" y="400"/>
                    <a:pt x="267" y="400"/>
                  </a:cubicBezTo>
                  <a:cubicBezTo>
                    <a:pt x="267" y="307"/>
                    <a:pt x="267" y="307"/>
                    <a:pt x="267" y="307"/>
                  </a:cubicBezTo>
                  <a:cubicBezTo>
                    <a:pt x="250" y="324"/>
                    <a:pt x="250" y="324"/>
                    <a:pt x="250" y="324"/>
                  </a:cubicBezTo>
                  <a:cubicBezTo>
                    <a:pt x="250" y="383"/>
                    <a:pt x="250" y="383"/>
                    <a:pt x="250" y="383"/>
                  </a:cubicBezTo>
                  <a:close/>
                  <a:moveTo>
                    <a:pt x="197" y="23"/>
                  </a:moveTo>
                  <a:cubicBezTo>
                    <a:pt x="250" y="76"/>
                    <a:pt x="250" y="76"/>
                    <a:pt x="250" y="76"/>
                  </a:cubicBezTo>
                  <a:cubicBezTo>
                    <a:pt x="250" y="77"/>
                    <a:pt x="250" y="77"/>
                    <a:pt x="250" y="77"/>
                  </a:cubicBezTo>
                  <a:cubicBezTo>
                    <a:pt x="197" y="77"/>
                    <a:pt x="197" y="77"/>
                    <a:pt x="197" y="77"/>
                  </a:cubicBezTo>
                  <a:cubicBezTo>
                    <a:pt x="197" y="77"/>
                    <a:pt x="197" y="23"/>
                    <a:pt x="19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n w="0"/>
                <a:effectLst>
                  <a:outerShdw blurRad="38100" dist="19050" dir="2700000" algn="tl" rotWithShape="0">
                    <a:schemeClr val="dk1">
                      <a:alpha val="40000"/>
                    </a:schemeClr>
                  </a:outerShdw>
                </a:effectLst>
              </a:endParaRPr>
            </a:p>
          </p:txBody>
        </p:sp>
        <p:sp>
          <p:nvSpPr>
            <p:cNvPr id="50" name="Freeform 48">
              <a:extLst>
                <a:ext uri="{FF2B5EF4-FFF2-40B4-BE49-F238E27FC236}">
                  <a16:creationId xmlns:a16="http://schemas.microsoft.com/office/drawing/2014/main" id="{5F4C0790-B8FE-4584-84D7-358B2C8FB2C7}"/>
                </a:ext>
              </a:extLst>
            </p:cNvPr>
            <p:cNvSpPr>
              <a:spLocks noEditPoints="1"/>
            </p:cNvSpPr>
            <p:nvPr/>
          </p:nvSpPr>
          <p:spPr bwMode="auto">
            <a:xfrm>
              <a:off x="4159250" y="5240338"/>
              <a:ext cx="250825" cy="242888"/>
            </a:xfrm>
            <a:custGeom>
              <a:avLst/>
              <a:gdLst>
                <a:gd name="T0" fmla="*/ 0 w 158"/>
                <a:gd name="T1" fmla="*/ 153 h 153"/>
                <a:gd name="T2" fmla="*/ 47 w 158"/>
                <a:gd name="T3" fmla="*/ 153 h 153"/>
                <a:gd name="T4" fmla="*/ 54 w 158"/>
                <a:gd name="T5" fmla="*/ 131 h 153"/>
                <a:gd name="T6" fmla="*/ 102 w 158"/>
                <a:gd name="T7" fmla="*/ 131 h 153"/>
                <a:gd name="T8" fmla="*/ 109 w 158"/>
                <a:gd name="T9" fmla="*/ 153 h 153"/>
                <a:gd name="T10" fmla="*/ 158 w 158"/>
                <a:gd name="T11" fmla="*/ 153 h 153"/>
                <a:gd name="T12" fmla="*/ 102 w 158"/>
                <a:gd name="T13" fmla="*/ 0 h 153"/>
                <a:gd name="T14" fmla="*/ 57 w 158"/>
                <a:gd name="T15" fmla="*/ 0 h 153"/>
                <a:gd name="T16" fmla="*/ 0 w 158"/>
                <a:gd name="T17" fmla="*/ 153 h 153"/>
                <a:gd name="T18" fmla="*/ 78 w 158"/>
                <a:gd name="T19" fmla="*/ 50 h 153"/>
                <a:gd name="T20" fmla="*/ 80 w 158"/>
                <a:gd name="T21" fmla="*/ 50 h 153"/>
                <a:gd name="T22" fmla="*/ 92 w 158"/>
                <a:gd name="T23" fmla="*/ 98 h 153"/>
                <a:gd name="T24" fmla="*/ 64 w 158"/>
                <a:gd name="T25" fmla="*/ 98 h 153"/>
                <a:gd name="T26" fmla="*/ 78 w 158"/>
                <a:gd name="T27" fmla="*/ 5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8" h="153">
                  <a:moveTo>
                    <a:pt x="0" y="153"/>
                  </a:moveTo>
                  <a:lnTo>
                    <a:pt x="47" y="153"/>
                  </a:lnTo>
                  <a:lnTo>
                    <a:pt x="54" y="131"/>
                  </a:lnTo>
                  <a:lnTo>
                    <a:pt x="102" y="131"/>
                  </a:lnTo>
                  <a:lnTo>
                    <a:pt x="109" y="153"/>
                  </a:lnTo>
                  <a:lnTo>
                    <a:pt x="158" y="153"/>
                  </a:lnTo>
                  <a:lnTo>
                    <a:pt x="102" y="0"/>
                  </a:lnTo>
                  <a:lnTo>
                    <a:pt x="57" y="0"/>
                  </a:lnTo>
                  <a:lnTo>
                    <a:pt x="0" y="153"/>
                  </a:lnTo>
                  <a:close/>
                  <a:moveTo>
                    <a:pt x="78" y="50"/>
                  </a:moveTo>
                  <a:lnTo>
                    <a:pt x="80" y="50"/>
                  </a:lnTo>
                  <a:lnTo>
                    <a:pt x="92" y="98"/>
                  </a:lnTo>
                  <a:lnTo>
                    <a:pt x="64" y="98"/>
                  </a:lnTo>
                  <a:lnTo>
                    <a:pt x="78"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n w="0"/>
                <a:effectLst>
                  <a:outerShdw blurRad="38100" dist="19050" dir="2700000" algn="tl" rotWithShape="0">
                    <a:schemeClr val="dk1">
                      <a:alpha val="40000"/>
                    </a:schemeClr>
                  </a:outerShdw>
                </a:effectLst>
              </a:endParaRPr>
            </a:p>
          </p:txBody>
        </p:sp>
        <p:sp>
          <p:nvSpPr>
            <p:cNvPr id="51" name="Freeform 49">
              <a:extLst>
                <a:ext uri="{FF2B5EF4-FFF2-40B4-BE49-F238E27FC236}">
                  <a16:creationId xmlns:a16="http://schemas.microsoft.com/office/drawing/2014/main" id="{2ED29799-C71B-47F5-904D-2B07CADC3CD4}"/>
                </a:ext>
              </a:extLst>
            </p:cNvPr>
            <p:cNvSpPr>
              <a:spLocks noEditPoints="1"/>
            </p:cNvSpPr>
            <p:nvPr/>
          </p:nvSpPr>
          <p:spPr bwMode="auto">
            <a:xfrm>
              <a:off x="4448175" y="5240338"/>
              <a:ext cx="225425" cy="242888"/>
            </a:xfrm>
            <a:custGeom>
              <a:avLst/>
              <a:gdLst>
                <a:gd name="T0" fmla="*/ 54 w 60"/>
                <a:gd name="T1" fmla="*/ 24 h 64"/>
                <a:gd name="T2" fmla="*/ 56 w 60"/>
                <a:gd name="T3" fmla="*/ 16 h 64"/>
                <a:gd name="T4" fmla="*/ 55 w 60"/>
                <a:gd name="T5" fmla="*/ 11 h 64"/>
                <a:gd name="T6" fmla="*/ 52 w 60"/>
                <a:gd name="T7" fmla="*/ 5 h 64"/>
                <a:gd name="T8" fmla="*/ 46 w 60"/>
                <a:gd name="T9" fmla="*/ 1 h 64"/>
                <a:gd name="T10" fmla="*/ 36 w 60"/>
                <a:gd name="T11" fmla="*/ 0 h 64"/>
                <a:gd name="T12" fmla="*/ 0 w 60"/>
                <a:gd name="T13" fmla="*/ 0 h 64"/>
                <a:gd name="T14" fmla="*/ 0 w 60"/>
                <a:gd name="T15" fmla="*/ 64 h 64"/>
                <a:gd name="T16" fmla="*/ 37 w 60"/>
                <a:gd name="T17" fmla="*/ 64 h 64"/>
                <a:gd name="T18" fmla="*/ 45 w 60"/>
                <a:gd name="T19" fmla="*/ 63 h 64"/>
                <a:gd name="T20" fmla="*/ 52 w 60"/>
                <a:gd name="T21" fmla="*/ 59 h 64"/>
                <a:gd name="T22" fmla="*/ 58 w 60"/>
                <a:gd name="T23" fmla="*/ 53 h 64"/>
                <a:gd name="T24" fmla="*/ 60 w 60"/>
                <a:gd name="T25" fmla="*/ 45 h 64"/>
                <a:gd name="T26" fmla="*/ 59 w 60"/>
                <a:gd name="T27" fmla="*/ 38 h 64"/>
                <a:gd name="T28" fmla="*/ 56 w 60"/>
                <a:gd name="T29" fmla="*/ 34 h 64"/>
                <a:gd name="T30" fmla="*/ 53 w 60"/>
                <a:gd name="T31" fmla="*/ 31 h 64"/>
                <a:gd name="T32" fmla="*/ 48 w 60"/>
                <a:gd name="T33" fmla="*/ 29 h 64"/>
                <a:gd name="T34" fmla="*/ 54 w 60"/>
                <a:gd name="T35" fmla="*/ 24 h 64"/>
                <a:gd name="T36" fmla="*/ 20 w 60"/>
                <a:gd name="T37" fmla="*/ 15 h 64"/>
                <a:gd name="T38" fmla="*/ 31 w 60"/>
                <a:gd name="T39" fmla="*/ 15 h 64"/>
                <a:gd name="T40" fmla="*/ 36 w 60"/>
                <a:gd name="T41" fmla="*/ 16 h 64"/>
                <a:gd name="T42" fmla="*/ 37 w 60"/>
                <a:gd name="T43" fmla="*/ 20 h 64"/>
                <a:gd name="T44" fmla="*/ 36 w 60"/>
                <a:gd name="T45" fmla="*/ 24 h 64"/>
                <a:gd name="T46" fmla="*/ 31 w 60"/>
                <a:gd name="T47" fmla="*/ 25 h 64"/>
                <a:gd name="T48" fmla="*/ 20 w 60"/>
                <a:gd name="T49" fmla="*/ 25 h 64"/>
                <a:gd name="T50" fmla="*/ 20 w 60"/>
                <a:gd name="T51" fmla="*/ 15 h 64"/>
                <a:gd name="T52" fmla="*/ 39 w 60"/>
                <a:gd name="T53" fmla="*/ 46 h 64"/>
                <a:gd name="T54" fmla="*/ 37 w 60"/>
                <a:gd name="T55" fmla="*/ 48 h 64"/>
                <a:gd name="T56" fmla="*/ 35 w 60"/>
                <a:gd name="T57" fmla="*/ 49 h 64"/>
                <a:gd name="T58" fmla="*/ 32 w 60"/>
                <a:gd name="T59" fmla="*/ 49 h 64"/>
                <a:gd name="T60" fmla="*/ 20 w 60"/>
                <a:gd name="T61" fmla="*/ 49 h 64"/>
                <a:gd name="T62" fmla="*/ 20 w 60"/>
                <a:gd name="T63" fmla="*/ 37 h 64"/>
                <a:gd name="T64" fmla="*/ 33 w 60"/>
                <a:gd name="T65" fmla="*/ 37 h 64"/>
                <a:gd name="T66" fmla="*/ 40 w 60"/>
                <a:gd name="T67" fmla="*/ 43 h 64"/>
                <a:gd name="T68" fmla="*/ 39 w 60"/>
                <a:gd name="T69" fmla="*/ 4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 h="64">
                  <a:moveTo>
                    <a:pt x="54" y="24"/>
                  </a:moveTo>
                  <a:cubicBezTo>
                    <a:pt x="56" y="22"/>
                    <a:pt x="56" y="19"/>
                    <a:pt x="56" y="16"/>
                  </a:cubicBezTo>
                  <a:cubicBezTo>
                    <a:pt x="56" y="14"/>
                    <a:pt x="56" y="13"/>
                    <a:pt x="55" y="11"/>
                  </a:cubicBezTo>
                  <a:cubicBezTo>
                    <a:pt x="55" y="9"/>
                    <a:pt x="54" y="7"/>
                    <a:pt x="52" y="5"/>
                  </a:cubicBezTo>
                  <a:cubicBezTo>
                    <a:pt x="51" y="4"/>
                    <a:pt x="49" y="2"/>
                    <a:pt x="46" y="1"/>
                  </a:cubicBezTo>
                  <a:cubicBezTo>
                    <a:pt x="43" y="0"/>
                    <a:pt x="40" y="0"/>
                    <a:pt x="36" y="0"/>
                  </a:cubicBezTo>
                  <a:cubicBezTo>
                    <a:pt x="0" y="0"/>
                    <a:pt x="0" y="0"/>
                    <a:pt x="0" y="0"/>
                  </a:cubicBezTo>
                  <a:cubicBezTo>
                    <a:pt x="0" y="64"/>
                    <a:pt x="0" y="64"/>
                    <a:pt x="0" y="64"/>
                  </a:cubicBezTo>
                  <a:cubicBezTo>
                    <a:pt x="37" y="64"/>
                    <a:pt x="37" y="64"/>
                    <a:pt x="37" y="64"/>
                  </a:cubicBezTo>
                  <a:cubicBezTo>
                    <a:pt x="40" y="64"/>
                    <a:pt x="43" y="64"/>
                    <a:pt x="45" y="63"/>
                  </a:cubicBezTo>
                  <a:cubicBezTo>
                    <a:pt x="48" y="62"/>
                    <a:pt x="50" y="61"/>
                    <a:pt x="52" y="59"/>
                  </a:cubicBezTo>
                  <a:cubicBezTo>
                    <a:pt x="55" y="58"/>
                    <a:pt x="56" y="56"/>
                    <a:pt x="58" y="53"/>
                  </a:cubicBezTo>
                  <a:cubicBezTo>
                    <a:pt x="59" y="51"/>
                    <a:pt x="60" y="48"/>
                    <a:pt x="60" y="45"/>
                  </a:cubicBezTo>
                  <a:cubicBezTo>
                    <a:pt x="60" y="42"/>
                    <a:pt x="59" y="40"/>
                    <a:pt x="59" y="38"/>
                  </a:cubicBezTo>
                  <a:cubicBezTo>
                    <a:pt x="58" y="37"/>
                    <a:pt x="57" y="35"/>
                    <a:pt x="56" y="34"/>
                  </a:cubicBezTo>
                  <a:cubicBezTo>
                    <a:pt x="55" y="33"/>
                    <a:pt x="54" y="31"/>
                    <a:pt x="53" y="31"/>
                  </a:cubicBezTo>
                  <a:cubicBezTo>
                    <a:pt x="51" y="30"/>
                    <a:pt x="50" y="29"/>
                    <a:pt x="48" y="29"/>
                  </a:cubicBezTo>
                  <a:cubicBezTo>
                    <a:pt x="51" y="27"/>
                    <a:pt x="53" y="26"/>
                    <a:pt x="54" y="24"/>
                  </a:cubicBezTo>
                  <a:close/>
                  <a:moveTo>
                    <a:pt x="20" y="15"/>
                  </a:moveTo>
                  <a:cubicBezTo>
                    <a:pt x="31" y="15"/>
                    <a:pt x="31" y="15"/>
                    <a:pt x="31" y="15"/>
                  </a:cubicBezTo>
                  <a:cubicBezTo>
                    <a:pt x="33" y="15"/>
                    <a:pt x="34" y="15"/>
                    <a:pt x="36" y="16"/>
                  </a:cubicBezTo>
                  <a:cubicBezTo>
                    <a:pt x="37" y="17"/>
                    <a:pt x="37" y="18"/>
                    <a:pt x="37" y="20"/>
                  </a:cubicBezTo>
                  <a:cubicBezTo>
                    <a:pt x="37" y="22"/>
                    <a:pt x="37" y="23"/>
                    <a:pt x="36" y="24"/>
                  </a:cubicBezTo>
                  <a:cubicBezTo>
                    <a:pt x="34" y="25"/>
                    <a:pt x="33" y="25"/>
                    <a:pt x="31" y="25"/>
                  </a:cubicBezTo>
                  <a:cubicBezTo>
                    <a:pt x="20" y="25"/>
                    <a:pt x="20" y="25"/>
                    <a:pt x="20" y="25"/>
                  </a:cubicBezTo>
                  <a:lnTo>
                    <a:pt x="20" y="15"/>
                  </a:lnTo>
                  <a:close/>
                  <a:moveTo>
                    <a:pt x="39" y="46"/>
                  </a:moveTo>
                  <a:cubicBezTo>
                    <a:pt x="39" y="47"/>
                    <a:pt x="38" y="47"/>
                    <a:pt x="37" y="48"/>
                  </a:cubicBezTo>
                  <a:cubicBezTo>
                    <a:pt x="37" y="48"/>
                    <a:pt x="36" y="48"/>
                    <a:pt x="35" y="49"/>
                  </a:cubicBezTo>
                  <a:cubicBezTo>
                    <a:pt x="34" y="49"/>
                    <a:pt x="33" y="49"/>
                    <a:pt x="32" y="49"/>
                  </a:cubicBezTo>
                  <a:cubicBezTo>
                    <a:pt x="20" y="49"/>
                    <a:pt x="20" y="49"/>
                    <a:pt x="20" y="49"/>
                  </a:cubicBezTo>
                  <a:cubicBezTo>
                    <a:pt x="20" y="37"/>
                    <a:pt x="20" y="37"/>
                    <a:pt x="20" y="37"/>
                  </a:cubicBezTo>
                  <a:cubicBezTo>
                    <a:pt x="33" y="37"/>
                    <a:pt x="33" y="37"/>
                    <a:pt x="33" y="37"/>
                  </a:cubicBezTo>
                  <a:cubicBezTo>
                    <a:pt x="37" y="37"/>
                    <a:pt x="40" y="39"/>
                    <a:pt x="40" y="43"/>
                  </a:cubicBezTo>
                  <a:cubicBezTo>
                    <a:pt x="40" y="44"/>
                    <a:pt x="39" y="45"/>
                    <a:pt x="39"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n w="0"/>
                <a:effectLst>
                  <a:outerShdw blurRad="38100" dist="19050" dir="2700000" algn="tl" rotWithShape="0">
                    <a:schemeClr val="dk1">
                      <a:alpha val="40000"/>
                    </a:schemeClr>
                  </a:outerShdw>
                </a:effectLst>
              </a:endParaRPr>
            </a:p>
          </p:txBody>
        </p:sp>
        <p:sp>
          <p:nvSpPr>
            <p:cNvPr id="52" name="Freeform 50">
              <a:extLst>
                <a:ext uri="{FF2B5EF4-FFF2-40B4-BE49-F238E27FC236}">
                  <a16:creationId xmlns:a16="http://schemas.microsoft.com/office/drawing/2014/main" id="{C2FE6002-23A2-42D5-AA01-2F271FAADF6D}"/>
                </a:ext>
              </a:extLst>
            </p:cNvPr>
            <p:cNvSpPr>
              <a:spLocks/>
            </p:cNvSpPr>
            <p:nvPr/>
          </p:nvSpPr>
          <p:spPr bwMode="auto">
            <a:xfrm>
              <a:off x="4706938" y="5233988"/>
              <a:ext cx="236537" cy="255588"/>
            </a:xfrm>
            <a:custGeom>
              <a:avLst/>
              <a:gdLst>
                <a:gd name="T0" fmla="*/ 23 w 63"/>
                <a:gd name="T1" fmla="*/ 22 h 68"/>
                <a:gd name="T2" fmla="*/ 27 w 63"/>
                <a:gd name="T3" fmla="*/ 18 h 68"/>
                <a:gd name="T4" fmla="*/ 33 w 63"/>
                <a:gd name="T5" fmla="*/ 16 h 68"/>
                <a:gd name="T6" fmla="*/ 38 w 63"/>
                <a:gd name="T7" fmla="*/ 17 h 68"/>
                <a:gd name="T8" fmla="*/ 41 w 63"/>
                <a:gd name="T9" fmla="*/ 20 h 68"/>
                <a:gd name="T10" fmla="*/ 42 w 63"/>
                <a:gd name="T11" fmla="*/ 23 h 68"/>
                <a:gd name="T12" fmla="*/ 43 w 63"/>
                <a:gd name="T13" fmla="*/ 26 h 68"/>
                <a:gd name="T14" fmla="*/ 62 w 63"/>
                <a:gd name="T15" fmla="*/ 26 h 68"/>
                <a:gd name="T16" fmla="*/ 54 w 63"/>
                <a:gd name="T17" fmla="*/ 7 h 68"/>
                <a:gd name="T18" fmla="*/ 33 w 63"/>
                <a:gd name="T19" fmla="*/ 0 h 68"/>
                <a:gd name="T20" fmla="*/ 20 w 63"/>
                <a:gd name="T21" fmla="*/ 3 h 68"/>
                <a:gd name="T22" fmla="*/ 9 w 63"/>
                <a:gd name="T23" fmla="*/ 10 h 68"/>
                <a:gd name="T24" fmla="*/ 3 w 63"/>
                <a:gd name="T25" fmla="*/ 20 h 68"/>
                <a:gd name="T26" fmla="*/ 0 w 63"/>
                <a:gd name="T27" fmla="*/ 34 h 68"/>
                <a:gd name="T28" fmla="*/ 2 w 63"/>
                <a:gd name="T29" fmla="*/ 47 h 68"/>
                <a:gd name="T30" fmla="*/ 9 w 63"/>
                <a:gd name="T31" fmla="*/ 58 h 68"/>
                <a:gd name="T32" fmla="*/ 19 w 63"/>
                <a:gd name="T33" fmla="*/ 65 h 68"/>
                <a:gd name="T34" fmla="*/ 33 w 63"/>
                <a:gd name="T35" fmla="*/ 68 h 68"/>
                <a:gd name="T36" fmla="*/ 46 w 63"/>
                <a:gd name="T37" fmla="*/ 66 h 68"/>
                <a:gd name="T38" fmla="*/ 55 w 63"/>
                <a:gd name="T39" fmla="*/ 59 h 68"/>
                <a:gd name="T40" fmla="*/ 61 w 63"/>
                <a:gd name="T41" fmla="*/ 51 h 68"/>
                <a:gd name="T42" fmla="*/ 63 w 63"/>
                <a:gd name="T43" fmla="*/ 41 h 68"/>
                <a:gd name="T44" fmla="*/ 43 w 63"/>
                <a:gd name="T45" fmla="*/ 41 h 68"/>
                <a:gd name="T46" fmla="*/ 42 w 63"/>
                <a:gd name="T47" fmla="*/ 45 h 68"/>
                <a:gd name="T48" fmla="*/ 40 w 63"/>
                <a:gd name="T49" fmla="*/ 49 h 68"/>
                <a:gd name="T50" fmla="*/ 37 w 63"/>
                <a:gd name="T51" fmla="*/ 51 h 68"/>
                <a:gd name="T52" fmla="*/ 33 w 63"/>
                <a:gd name="T53" fmla="*/ 52 h 68"/>
                <a:gd name="T54" fmla="*/ 27 w 63"/>
                <a:gd name="T55" fmla="*/ 50 h 68"/>
                <a:gd name="T56" fmla="*/ 23 w 63"/>
                <a:gd name="T57" fmla="*/ 46 h 68"/>
                <a:gd name="T58" fmla="*/ 21 w 63"/>
                <a:gd name="T59" fmla="*/ 40 h 68"/>
                <a:gd name="T60" fmla="*/ 20 w 63"/>
                <a:gd name="T61" fmla="*/ 34 h 68"/>
                <a:gd name="T62" fmla="*/ 21 w 63"/>
                <a:gd name="T63" fmla="*/ 28 h 68"/>
                <a:gd name="T64" fmla="*/ 23 w 63"/>
                <a:gd name="T65" fmla="*/ 2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3" h="68">
                  <a:moveTo>
                    <a:pt x="23" y="22"/>
                  </a:moveTo>
                  <a:cubicBezTo>
                    <a:pt x="24" y="20"/>
                    <a:pt x="25" y="19"/>
                    <a:pt x="27" y="18"/>
                  </a:cubicBezTo>
                  <a:cubicBezTo>
                    <a:pt x="28" y="17"/>
                    <a:pt x="30" y="16"/>
                    <a:pt x="33" y="16"/>
                  </a:cubicBezTo>
                  <a:cubicBezTo>
                    <a:pt x="35" y="16"/>
                    <a:pt x="36" y="17"/>
                    <a:pt x="38" y="17"/>
                  </a:cubicBezTo>
                  <a:cubicBezTo>
                    <a:pt x="39" y="18"/>
                    <a:pt x="40" y="19"/>
                    <a:pt x="41" y="20"/>
                  </a:cubicBezTo>
                  <a:cubicBezTo>
                    <a:pt x="41" y="21"/>
                    <a:pt x="42" y="22"/>
                    <a:pt x="42" y="23"/>
                  </a:cubicBezTo>
                  <a:cubicBezTo>
                    <a:pt x="43" y="24"/>
                    <a:pt x="43" y="25"/>
                    <a:pt x="43" y="26"/>
                  </a:cubicBezTo>
                  <a:cubicBezTo>
                    <a:pt x="62" y="26"/>
                    <a:pt x="62" y="26"/>
                    <a:pt x="62" y="26"/>
                  </a:cubicBezTo>
                  <a:cubicBezTo>
                    <a:pt x="61" y="18"/>
                    <a:pt x="59" y="11"/>
                    <a:pt x="54" y="7"/>
                  </a:cubicBezTo>
                  <a:cubicBezTo>
                    <a:pt x="49" y="3"/>
                    <a:pt x="42" y="0"/>
                    <a:pt x="33" y="0"/>
                  </a:cubicBezTo>
                  <a:cubicBezTo>
                    <a:pt x="28" y="0"/>
                    <a:pt x="24" y="1"/>
                    <a:pt x="20" y="3"/>
                  </a:cubicBezTo>
                  <a:cubicBezTo>
                    <a:pt x="16" y="4"/>
                    <a:pt x="12" y="7"/>
                    <a:pt x="9" y="10"/>
                  </a:cubicBezTo>
                  <a:cubicBezTo>
                    <a:pt x="6" y="13"/>
                    <a:pt x="4" y="16"/>
                    <a:pt x="3" y="20"/>
                  </a:cubicBezTo>
                  <a:cubicBezTo>
                    <a:pt x="1" y="24"/>
                    <a:pt x="0" y="29"/>
                    <a:pt x="0" y="34"/>
                  </a:cubicBezTo>
                  <a:cubicBezTo>
                    <a:pt x="0" y="39"/>
                    <a:pt x="1" y="43"/>
                    <a:pt x="2" y="47"/>
                  </a:cubicBezTo>
                  <a:cubicBezTo>
                    <a:pt x="4" y="52"/>
                    <a:pt x="6" y="55"/>
                    <a:pt x="9" y="58"/>
                  </a:cubicBezTo>
                  <a:cubicBezTo>
                    <a:pt x="12" y="61"/>
                    <a:pt x="15" y="63"/>
                    <a:pt x="19" y="65"/>
                  </a:cubicBezTo>
                  <a:cubicBezTo>
                    <a:pt x="23" y="67"/>
                    <a:pt x="28" y="68"/>
                    <a:pt x="33" y="68"/>
                  </a:cubicBezTo>
                  <a:cubicBezTo>
                    <a:pt x="38" y="68"/>
                    <a:pt x="42" y="67"/>
                    <a:pt x="46" y="66"/>
                  </a:cubicBezTo>
                  <a:cubicBezTo>
                    <a:pt x="49" y="64"/>
                    <a:pt x="52" y="62"/>
                    <a:pt x="55" y="59"/>
                  </a:cubicBezTo>
                  <a:cubicBezTo>
                    <a:pt x="57" y="57"/>
                    <a:pt x="59" y="54"/>
                    <a:pt x="61" y="51"/>
                  </a:cubicBezTo>
                  <a:cubicBezTo>
                    <a:pt x="62" y="48"/>
                    <a:pt x="63" y="44"/>
                    <a:pt x="63" y="41"/>
                  </a:cubicBezTo>
                  <a:cubicBezTo>
                    <a:pt x="43" y="41"/>
                    <a:pt x="43" y="41"/>
                    <a:pt x="43" y="41"/>
                  </a:cubicBezTo>
                  <a:cubicBezTo>
                    <a:pt x="43" y="43"/>
                    <a:pt x="42" y="44"/>
                    <a:pt x="42" y="45"/>
                  </a:cubicBezTo>
                  <a:cubicBezTo>
                    <a:pt x="41" y="47"/>
                    <a:pt x="41" y="48"/>
                    <a:pt x="40" y="49"/>
                  </a:cubicBezTo>
                  <a:cubicBezTo>
                    <a:pt x="39" y="50"/>
                    <a:pt x="38" y="50"/>
                    <a:pt x="37" y="51"/>
                  </a:cubicBezTo>
                  <a:cubicBezTo>
                    <a:pt x="36" y="52"/>
                    <a:pt x="34" y="52"/>
                    <a:pt x="33" y="52"/>
                  </a:cubicBezTo>
                  <a:cubicBezTo>
                    <a:pt x="30" y="52"/>
                    <a:pt x="28" y="51"/>
                    <a:pt x="27" y="50"/>
                  </a:cubicBezTo>
                  <a:cubicBezTo>
                    <a:pt x="25" y="49"/>
                    <a:pt x="24" y="48"/>
                    <a:pt x="23" y="46"/>
                  </a:cubicBezTo>
                  <a:cubicBezTo>
                    <a:pt x="22" y="45"/>
                    <a:pt x="21" y="43"/>
                    <a:pt x="21" y="40"/>
                  </a:cubicBezTo>
                  <a:cubicBezTo>
                    <a:pt x="20" y="38"/>
                    <a:pt x="20" y="36"/>
                    <a:pt x="20" y="34"/>
                  </a:cubicBezTo>
                  <a:cubicBezTo>
                    <a:pt x="20" y="32"/>
                    <a:pt x="20" y="30"/>
                    <a:pt x="21" y="28"/>
                  </a:cubicBezTo>
                  <a:cubicBezTo>
                    <a:pt x="21" y="25"/>
                    <a:pt x="22" y="24"/>
                    <a:pt x="23"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n w="0"/>
                <a:effectLst>
                  <a:outerShdw blurRad="38100" dist="19050" dir="2700000" algn="tl" rotWithShape="0">
                    <a:schemeClr val="dk1">
                      <a:alpha val="40000"/>
                    </a:schemeClr>
                  </a:outerShdw>
                </a:effectLst>
              </a:endParaRPr>
            </a:p>
          </p:txBody>
        </p:sp>
        <p:sp>
          <p:nvSpPr>
            <p:cNvPr id="53" name="Freeform 51">
              <a:extLst>
                <a:ext uri="{FF2B5EF4-FFF2-40B4-BE49-F238E27FC236}">
                  <a16:creationId xmlns:a16="http://schemas.microsoft.com/office/drawing/2014/main" id="{B7553A2A-F59B-466B-9B36-46BBAD853E26}"/>
                </a:ext>
              </a:extLst>
            </p:cNvPr>
            <p:cNvSpPr>
              <a:spLocks noEditPoints="1"/>
            </p:cNvSpPr>
            <p:nvPr/>
          </p:nvSpPr>
          <p:spPr bwMode="auto">
            <a:xfrm>
              <a:off x="4610100" y="5146675"/>
              <a:ext cx="938212" cy="952500"/>
            </a:xfrm>
            <a:custGeom>
              <a:avLst/>
              <a:gdLst>
                <a:gd name="T0" fmla="*/ 475 w 591"/>
                <a:gd name="T1" fmla="*/ 0 h 600"/>
                <a:gd name="T2" fmla="*/ 378 w 591"/>
                <a:gd name="T3" fmla="*/ 100 h 600"/>
                <a:gd name="T4" fmla="*/ 378 w 591"/>
                <a:gd name="T5" fmla="*/ 100 h 600"/>
                <a:gd name="T6" fmla="*/ 80 w 591"/>
                <a:gd name="T7" fmla="*/ 412 h 600"/>
                <a:gd name="T8" fmla="*/ 0 w 591"/>
                <a:gd name="T9" fmla="*/ 600 h 600"/>
                <a:gd name="T10" fmla="*/ 194 w 591"/>
                <a:gd name="T11" fmla="*/ 526 h 600"/>
                <a:gd name="T12" fmla="*/ 494 w 591"/>
                <a:gd name="T13" fmla="*/ 214 h 600"/>
                <a:gd name="T14" fmla="*/ 494 w 591"/>
                <a:gd name="T15" fmla="*/ 214 h 600"/>
                <a:gd name="T16" fmla="*/ 591 w 591"/>
                <a:gd name="T17" fmla="*/ 114 h 600"/>
                <a:gd name="T18" fmla="*/ 475 w 591"/>
                <a:gd name="T19" fmla="*/ 0 h 600"/>
                <a:gd name="T20" fmla="*/ 187 w 591"/>
                <a:gd name="T21" fmla="*/ 514 h 600"/>
                <a:gd name="T22" fmla="*/ 75 w 591"/>
                <a:gd name="T23" fmla="*/ 554 h 600"/>
                <a:gd name="T24" fmla="*/ 47 w 591"/>
                <a:gd name="T25" fmla="*/ 526 h 600"/>
                <a:gd name="T26" fmla="*/ 92 w 591"/>
                <a:gd name="T27" fmla="*/ 421 h 600"/>
                <a:gd name="T28" fmla="*/ 104 w 591"/>
                <a:gd name="T29" fmla="*/ 407 h 600"/>
                <a:gd name="T30" fmla="*/ 101 w 591"/>
                <a:gd name="T31" fmla="*/ 469 h 600"/>
                <a:gd name="T32" fmla="*/ 144 w 591"/>
                <a:gd name="T33" fmla="*/ 457 h 600"/>
                <a:gd name="T34" fmla="*/ 137 w 591"/>
                <a:gd name="T35" fmla="*/ 504 h 600"/>
                <a:gd name="T36" fmla="*/ 196 w 591"/>
                <a:gd name="T37" fmla="*/ 502 h 600"/>
                <a:gd name="T38" fmla="*/ 187 w 591"/>
                <a:gd name="T39" fmla="*/ 514 h 600"/>
                <a:gd name="T40" fmla="*/ 440 w 591"/>
                <a:gd name="T41" fmla="*/ 81 h 600"/>
                <a:gd name="T42" fmla="*/ 475 w 591"/>
                <a:gd name="T43" fmla="*/ 43 h 600"/>
                <a:gd name="T44" fmla="*/ 548 w 591"/>
                <a:gd name="T45" fmla="*/ 116 h 600"/>
                <a:gd name="T46" fmla="*/ 513 w 591"/>
                <a:gd name="T47" fmla="*/ 152 h 600"/>
                <a:gd name="T48" fmla="*/ 440 w 591"/>
                <a:gd name="T49" fmla="*/ 81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1" h="600">
                  <a:moveTo>
                    <a:pt x="475" y="0"/>
                  </a:moveTo>
                  <a:lnTo>
                    <a:pt x="378" y="100"/>
                  </a:lnTo>
                  <a:lnTo>
                    <a:pt x="378" y="100"/>
                  </a:lnTo>
                  <a:lnTo>
                    <a:pt x="80" y="412"/>
                  </a:lnTo>
                  <a:lnTo>
                    <a:pt x="0" y="600"/>
                  </a:lnTo>
                  <a:lnTo>
                    <a:pt x="194" y="526"/>
                  </a:lnTo>
                  <a:lnTo>
                    <a:pt x="494" y="214"/>
                  </a:lnTo>
                  <a:lnTo>
                    <a:pt x="494" y="214"/>
                  </a:lnTo>
                  <a:lnTo>
                    <a:pt x="591" y="114"/>
                  </a:lnTo>
                  <a:lnTo>
                    <a:pt x="475" y="0"/>
                  </a:lnTo>
                  <a:close/>
                  <a:moveTo>
                    <a:pt x="187" y="514"/>
                  </a:moveTo>
                  <a:lnTo>
                    <a:pt x="75" y="554"/>
                  </a:lnTo>
                  <a:lnTo>
                    <a:pt x="47" y="526"/>
                  </a:lnTo>
                  <a:lnTo>
                    <a:pt x="92" y="421"/>
                  </a:lnTo>
                  <a:lnTo>
                    <a:pt x="104" y="407"/>
                  </a:lnTo>
                  <a:lnTo>
                    <a:pt x="101" y="469"/>
                  </a:lnTo>
                  <a:lnTo>
                    <a:pt x="144" y="457"/>
                  </a:lnTo>
                  <a:lnTo>
                    <a:pt x="137" y="504"/>
                  </a:lnTo>
                  <a:lnTo>
                    <a:pt x="196" y="502"/>
                  </a:lnTo>
                  <a:lnTo>
                    <a:pt x="187" y="514"/>
                  </a:lnTo>
                  <a:close/>
                  <a:moveTo>
                    <a:pt x="440" y="81"/>
                  </a:moveTo>
                  <a:lnTo>
                    <a:pt x="475" y="43"/>
                  </a:lnTo>
                  <a:lnTo>
                    <a:pt x="548" y="116"/>
                  </a:lnTo>
                  <a:lnTo>
                    <a:pt x="513" y="152"/>
                  </a:lnTo>
                  <a:lnTo>
                    <a:pt x="440"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n w="0"/>
                <a:effectLst>
                  <a:outerShdw blurRad="38100" dist="19050" dir="2700000" algn="tl" rotWithShape="0">
                    <a:schemeClr val="dk1">
                      <a:alpha val="40000"/>
                    </a:schemeClr>
                  </a:outerShdw>
                </a:effectLst>
              </a:endParaRPr>
            </a:p>
          </p:txBody>
        </p:sp>
      </p:grpSp>
      <p:sp>
        <p:nvSpPr>
          <p:cNvPr id="55" name="Freeform 21">
            <a:extLst>
              <a:ext uri="{FF2B5EF4-FFF2-40B4-BE49-F238E27FC236}">
                <a16:creationId xmlns:a16="http://schemas.microsoft.com/office/drawing/2014/main" id="{4388F790-CF51-4DD8-8811-AE2FC386A4B0}"/>
              </a:ext>
            </a:extLst>
          </p:cNvPr>
          <p:cNvSpPr>
            <a:spLocks noEditPoints="1"/>
          </p:cNvSpPr>
          <p:nvPr/>
        </p:nvSpPr>
        <p:spPr bwMode="auto">
          <a:xfrm>
            <a:off x="3969803" y="2369374"/>
            <a:ext cx="923443" cy="910120"/>
          </a:xfrm>
          <a:custGeom>
            <a:avLst/>
            <a:gdLst>
              <a:gd name="T0" fmla="*/ 901 w 901"/>
              <a:gd name="T1" fmla="*/ 833 h 888"/>
              <a:gd name="T2" fmla="*/ 811 w 901"/>
              <a:gd name="T3" fmla="*/ 776 h 888"/>
              <a:gd name="T4" fmla="*/ 811 w 901"/>
              <a:gd name="T5" fmla="*/ 814 h 888"/>
              <a:gd name="T6" fmla="*/ 792 w 901"/>
              <a:gd name="T7" fmla="*/ 814 h 888"/>
              <a:gd name="T8" fmla="*/ 792 w 901"/>
              <a:gd name="T9" fmla="*/ 483 h 888"/>
              <a:gd name="T10" fmla="*/ 636 w 901"/>
              <a:gd name="T11" fmla="*/ 483 h 888"/>
              <a:gd name="T12" fmla="*/ 636 w 901"/>
              <a:gd name="T13" fmla="*/ 814 h 888"/>
              <a:gd name="T14" fmla="*/ 615 w 901"/>
              <a:gd name="T15" fmla="*/ 814 h 888"/>
              <a:gd name="T16" fmla="*/ 615 w 901"/>
              <a:gd name="T17" fmla="*/ 383 h 888"/>
              <a:gd name="T18" fmla="*/ 456 w 901"/>
              <a:gd name="T19" fmla="*/ 383 h 888"/>
              <a:gd name="T20" fmla="*/ 456 w 901"/>
              <a:gd name="T21" fmla="*/ 814 h 888"/>
              <a:gd name="T22" fmla="*/ 437 w 901"/>
              <a:gd name="T23" fmla="*/ 814 h 888"/>
              <a:gd name="T24" fmla="*/ 437 w 901"/>
              <a:gd name="T25" fmla="*/ 181 h 888"/>
              <a:gd name="T26" fmla="*/ 279 w 901"/>
              <a:gd name="T27" fmla="*/ 181 h 888"/>
              <a:gd name="T28" fmla="*/ 279 w 901"/>
              <a:gd name="T29" fmla="*/ 814 h 888"/>
              <a:gd name="T30" fmla="*/ 258 w 901"/>
              <a:gd name="T31" fmla="*/ 814 h 888"/>
              <a:gd name="T32" fmla="*/ 258 w 901"/>
              <a:gd name="T33" fmla="*/ 359 h 888"/>
              <a:gd name="T34" fmla="*/ 102 w 901"/>
              <a:gd name="T35" fmla="*/ 359 h 888"/>
              <a:gd name="T36" fmla="*/ 102 w 901"/>
              <a:gd name="T37" fmla="*/ 814 h 888"/>
              <a:gd name="T38" fmla="*/ 73 w 901"/>
              <a:gd name="T39" fmla="*/ 814 h 888"/>
              <a:gd name="T40" fmla="*/ 73 w 901"/>
              <a:gd name="T41" fmla="*/ 90 h 888"/>
              <a:gd name="T42" fmla="*/ 111 w 901"/>
              <a:gd name="T43" fmla="*/ 90 h 888"/>
              <a:gd name="T44" fmla="*/ 54 w 901"/>
              <a:gd name="T45" fmla="*/ 0 h 888"/>
              <a:gd name="T46" fmla="*/ 0 w 901"/>
              <a:gd name="T47" fmla="*/ 90 h 888"/>
              <a:gd name="T48" fmla="*/ 38 w 901"/>
              <a:gd name="T49" fmla="*/ 90 h 888"/>
              <a:gd name="T50" fmla="*/ 38 w 901"/>
              <a:gd name="T51" fmla="*/ 850 h 888"/>
              <a:gd name="T52" fmla="*/ 811 w 901"/>
              <a:gd name="T53" fmla="*/ 850 h 888"/>
              <a:gd name="T54" fmla="*/ 811 w 901"/>
              <a:gd name="T55" fmla="*/ 888 h 888"/>
              <a:gd name="T56" fmla="*/ 901 w 901"/>
              <a:gd name="T57" fmla="*/ 833 h 888"/>
              <a:gd name="T58" fmla="*/ 653 w 901"/>
              <a:gd name="T59" fmla="*/ 502 h 888"/>
              <a:gd name="T60" fmla="*/ 773 w 901"/>
              <a:gd name="T61" fmla="*/ 502 h 888"/>
              <a:gd name="T62" fmla="*/ 773 w 901"/>
              <a:gd name="T63" fmla="*/ 590 h 888"/>
              <a:gd name="T64" fmla="*/ 653 w 901"/>
              <a:gd name="T65" fmla="*/ 590 h 888"/>
              <a:gd name="T66" fmla="*/ 653 w 901"/>
              <a:gd name="T67" fmla="*/ 502 h 888"/>
              <a:gd name="T68" fmla="*/ 475 w 901"/>
              <a:gd name="T69" fmla="*/ 402 h 888"/>
              <a:gd name="T70" fmla="*/ 596 w 901"/>
              <a:gd name="T71" fmla="*/ 402 h 888"/>
              <a:gd name="T72" fmla="*/ 596 w 901"/>
              <a:gd name="T73" fmla="*/ 631 h 888"/>
              <a:gd name="T74" fmla="*/ 475 w 901"/>
              <a:gd name="T75" fmla="*/ 631 h 888"/>
              <a:gd name="T76" fmla="*/ 475 w 901"/>
              <a:gd name="T77" fmla="*/ 402 h 888"/>
              <a:gd name="T78" fmla="*/ 298 w 901"/>
              <a:gd name="T79" fmla="*/ 198 h 888"/>
              <a:gd name="T80" fmla="*/ 418 w 901"/>
              <a:gd name="T81" fmla="*/ 198 h 888"/>
              <a:gd name="T82" fmla="*/ 418 w 901"/>
              <a:gd name="T83" fmla="*/ 293 h 888"/>
              <a:gd name="T84" fmla="*/ 298 w 901"/>
              <a:gd name="T85" fmla="*/ 293 h 888"/>
              <a:gd name="T86" fmla="*/ 298 w 901"/>
              <a:gd name="T87" fmla="*/ 198 h 888"/>
              <a:gd name="T88" fmla="*/ 118 w 901"/>
              <a:gd name="T89" fmla="*/ 376 h 888"/>
              <a:gd name="T90" fmla="*/ 241 w 901"/>
              <a:gd name="T91" fmla="*/ 376 h 888"/>
              <a:gd name="T92" fmla="*/ 241 w 901"/>
              <a:gd name="T93" fmla="*/ 559 h 888"/>
              <a:gd name="T94" fmla="*/ 118 w 901"/>
              <a:gd name="T95" fmla="*/ 559 h 888"/>
              <a:gd name="T96" fmla="*/ 118 w 901"/>
              <a:gd name="T97" fmla="*/ 376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01" h="888">
                <a:moveTo>
                  <a:pt x="901" y="833"/>
                </a:moveTo>
                <a:lnTo>
                  <a:pt x="811" y="776"/>
                </a:lnTo>
                <a:lnTo>
                  <a:pt x="811" y="814"/>
                </a:lnTo>
                <a:lnTo>
                  <a:pt x="792" y="814"/>
                </a:lnTo>
                <a:lnTo>
                  <a:pt x="792" y="483"/>
                </a:lnTo>
                <a:lnTo>
                  <a:pt x="636" y="483"/>
                </a:lnTo>
                <a:lnTo>
                  <a:pt x="636" y="814"/>
                </a:lnTo>
                <a:lnTo>
                  <a:pt x="615" y="814"/>
                </a:lnTo>
                <a:lnTo>
                  <a:pt x="615" y="383"/>
                </a:lnTo>
                <a:lnTo>
                  <a:pt x="456" y="383"/>
                </a:lnTo>
                <a:lnTo>
                  <a:pt x="456" y="814"/>
                </a:lnTo>
                <a:lnTo>
                  <a:pt x="437" y="814"/>
                </a:lnTo>
                <a:lnTo>
                  <a:pt x="437" y="181"/>
                </a:lnTo>
                <a:lnTo>
                  <a:pt x="279" y="181"/>
                </a:lnTo>
                <a:lnTo>
                  <a:pt x="279" y="814"/>
                </a:lnTo>
                <a:lnTo>
                  <a:pt x="258" y="814"/>
                </a:lnTo>
                <a:lnTo>
                  <a:pt x="258" y="359"/>
                </a:lnTo>
                <a:lnTo>
                  <a:pt x="102" y="359"/>
                </a:lnTo>
                <a:lnTo>
                  <a:pt x="102" y="814"/>
                </a:lnTo>
                <a:lnTo>
                  <a:pt x="73" y="814"/>
                </a:lnTo>
                <a:lnTo>
                  <a:pt x="73" y="90"/>
                </a:lnTo>
                <a:lnTo>
                  <a:pt x="111" y="90"/>
                </a:lnTo>
                <a:lnTo>
                  <a:pt x="54" y="0"/>
                </a:lnTo>
                <a:lnTo>
                  <a:pt x="0" y="90"/>
                </a:lnTo>
                <a:lnTo>
                  <a:pt x="38" y="90"/>
                </a:lnTo>
                <a:lnTo>
                  <a:pt x="38" y="850"/>
                </a:lnTo>
                <a:lnTo>
                  <a:pt x="811" y="850"/>
                </a:lnTo>
                <a:lnTo>
                  <a:pt x="811" y="888"/>
                </a:lnTo>
                <a:lnTo>
                  <a:pt x="901" y="833"/>
                </a:lnTo>
                <a:close/>
                <a:moveTo>
                  <a:pt x="653" y="502"/>
                </a:moveTo>
                <a:lnTo>
                  <a:pt x="773" y="502"/>
                </a:lnTo>
                <a:lnTo>
                  <a:pt x="773" y="590"/>
                </a:lnTo>
                <a:lnTo>
                  <a:pt x="653" y="590"/>
                </a:lnTo>
                <a:lnTo>
                  <a:pt x="653" y="502"/>
                </a:lnTo>
                <a:close/>
                <a:moveTo>
                  <a:pt x="475" y="402"/>
                </a:moveTo>
                <a:lnTo>
                  <a:pt x="596" y="402"/>
                </a:lnTo>
                <a:lnTo>
                  <a:pt x="596" y="631"/>
                </a:lnTo>
                <a:lnTo>
                  <a:pt x="475" y="631"/>
                </a:lnTo>
                <a:lnTo>
                  <a:pt x="475" y="402"/>
                </a:lnTo>
                <a:close/>
                <a:moveTo>
                  <a:pt x="298" y="198"/>
                </a:moveTo>
                <a:lnTo>
                  <a:pt x="418" y="198"/>
                </a:lnTo>
                <a:lnTo>
                  <a:pt x="418" y="293"/>
                </a:lnTo>
                <a:lnTo>
                  <a:pt x="298" y="293"/>
                </a:lnTo>
                <a:lnTo>
                  <a:pt x="298" y="198"/>
                </a:lnTo>
                <a:close/>
                <a:moveTo>
                  <a:pt x="118" y="376"/>
                </a:moveTo>
                <a:lnTo>
                  <a:pt x="241" y="376"/>
                </a:lnTo>
                <a:lnTo>
                  <a:pt x="241" y="559"/>
                </a:lnTo>
                <a:lnTo>
                  <a:pt x="118" y="559"/>
                </a:lnTo>
                <a:lnTo>
                  <a:pt x="118" y="37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blipFill dpi="0" rotWithShape="1">
                <a:blip r:embed="rId2">
                  <a:extLst>
                    <a:ext uri="{28A0092B-C50C-407E-A947-70E740481C1C}">
                      <a14:useLocalDpi xmlns:a14="http://schemas.microsoft.com/office/drawing/2010/main" val="0"/>
                    </a:ext>
                  </a:extLst>
                </a:blip>
                <a:srcRect/>
                <a:stretch>
                  <a:fillRect/>
                </a:stretch>
              </a:blipFill>
            </a:endParaRPr>
          </a:p>
        </p:txBody>
      </p:sp>
      <p:sp>
        <p:nvSpPr>
          <p:cNvPr id="56" name="箭头: 右 55">
            <a:extLst>
              <a:ext uri="{FF2B5EF4-FFF2-40B4-BE49-F238E27FC236}">
                <a16:creationId xmlns:a16="http://schemas.microsoft.com/office/drawing/2014/main" id="{9C096E77-8BD1-4377-B083-CE56248FEC55}"/>
              </a:ext>
            </a:extLst>
          </p:cNvPr>
          <p:cNvSpPr/>
          <p:nvPr/>
        </p:nvSpPr>
        <p:spPr>
          <a:xfrm>
            <a:off x="2448352" y="2765466"/>
            <a:ext cx="1427543" cy="250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箭头: 右 57">
            <a:extLst>
              <a:ext uri="{FF2B5EF4-FFF2-40B4-BE49-F238E27FC236}">
                <a16:creationId xmlns:a16="http://schemas.microsoft.com/office/drawing/2014/main" id="{68F5E96F-BDF8-4646-A95B-8542A2547560}"/>
              </a:ext>
            </a:extLst>
          </p:cNvPr>
          <p:cNvSpPr/>
          <p:nvPr/>
        </p:nvSpPr>
        <p:spPr>
          <a:xfrm>
            <a:off x="4956665" y="2757121"/>
            <a:ext cx="1427543" cy="250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箭头: 右 59">
            <a:extLst>
              <a:ext uri="{FF2B5EF4-FFF2-40B4-BE49-F238E27FC236}">
                <a16:creationId xmlns:a16="http://schemas.microsoft.com/office/drawing/2014/main" id="{F5E33F2E-C6D0-48D0-8AFF-B874328F690D}"/>
              </a:ext>
            </a:extLst>
          </p:cNvPr>
          <p:cNvSpPr/>
          <p:nvPr/>
        </p:nvSpPr>
        <p:spPr>
          <a:xfrm>
            <a:off x="7905909" y="2780419"/>
            <a:ext cx="1366011" cy="2275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a:extLst>
              <a:ext uri="{FF2B5EF4-FFF2-40B4-BE49-F238E27FC236}">
                <a16:creationId xmlns:a16="http://schemas.microsoft.com/office/drawing/2014/main" id="{966896AE-C490-4206-A0B2-588B7D2A71BA}"/>
              </a:ext>
            </a:extLst>
          </p:cNvPr>
          <p:cNvSpPr txBox="1"/>
          <p:nvPr/>
        </p:nvSpPr>
        <p:spPr>
          <a:xfrm>
            <a:off x="838199" y="3656951"/>
            <a:ext cx="2699979" cy="646331"/>
          </a:xfrm>
          <a:prstGeom prst="rect">
            <a:avLst/>
          </a:prstGeom>
          <a:noFill/>
        </p:spPr>
        <p:txBody>
          <a:bodyPr wrap="square" rtlCol="0">
            <a:spAutoFit/>
          </a:bodyPr>
          <a:lstStyle/>
          <a:p>
            <a:pPr algn="ctr"/>
            <a:r>
              <a:rPr lang="en-US" altLang="zh-CN" b="1"/>
              <a:t>Productivity Indicators</a:t>
            </a:r>
          </a:p>
          <a:p>
            <a:pPr algn="ctr"/>
            <a:r>
              <a:rPr lang="en-US" altLang="zh-CN"/>
              <a:t>step 1, 2, 3</a:t>
            </a:r>
            <a:endParaRPr lang="zh-CN" altLang="en-US"/>
          </a:p>
        </p:txBody>
      </p:sp>
      <p:sp>
        <p:nvSpPr>
          <p:cNvPr id="63" name="文本框 62">
            <a:extLst>
              <a:ext uri="{FF2B5EF4-FFF2-40B4-BE49-F238E27FC236}">
                <a16:creationId xmlns:a16="http://schemas.microsoft.com/office/drawing/2014/main" id="{F506518E-4398-4D3C-8A5F-4C780D9E62E1}"/>
              </a:ext>
            </a:extLst>
          </p:cNvPr>
          <p:cNvSpPr txBox="1"/>
          <p:nvPr/>
        </p:nvSpPr>
        <p:spPr>
          <a:xfrm>
            <a:off x="3382158" y="3699596"/>
            <a:ext cx="2637030" cy="646331"/>
          </a:xfrm>
          <a:prstGeom prst="rect">
            <a:avLst/>
          </a:prstGeom>
          <a:noFill/>
        </p:spPr>
        <p:txBody>
          <a:bodyPr wrap="square" rtlCol="0">
            <a:spAutoFit/>
          </a:bodyPr>
          <a:lstStyle/>
          <a:p>
            <a:pPr algn="ctr"/>
            <a:r>
              <a:rPr lang="en-US" altLang="zh-CN" b="1"/>
              <a:t>assessment</a:t>
            </a:r>
          </a:p>
          <a:p>
            <a:pPr algn="ctr"/>
            <a:r>
              <a:rPr lang="en-US" altLang="zh-CN"/>
              <a:t>step 4, 5</a:t>
            </a:r>
            <a:endParaRPr lang="zh-CN" altLang="en-US"/>
          </a:p>
        </p:txBody>
      </p:sp>
      <p:sp>
        <p:nvSpPr>
          <p:cNvPr id="65" name="文本框 64">
            <a:extLst>
              <a:ext uri="{FF2B5EF4-FFF2-40B4-BE49-F238E27FC236}">
                <a16:creationId xmlns:a16="http://schemas.microsoft.com/office/drawing/2014/main" id="{7D592D56-7C28-4016-9BA1-8666714787B8}"/>
              </a:ext>
            </a:extLst>
          </p:cNvPr>
          <p:cNvSpPr txBox="1"/>
          <p:nvPr/>
        </p:nvSpPr>
        <p:spPr>
          <a:xfrm>
            <a:off x="5383000" y="3708778"/>
            <a:ext cx="4012849" cy="1200329"/>
          </a:xfrm>
          <a:prstGeom prst="rect">
            <a:avLst/>
          </a:prstGeom>
          <a:noFill/>
        </p:spPr>
        <p:txBody>
          <a:bodyPr wrap="square" rtlCol="0">
            <a:spAutoFit/>
          </a:bodyPr>
          <a:lstStyle/>
          <a:p>
            <a:pPr algn="ctr"/>
            <a:r>
              <a:rPr lang="en-US" altLang="zh-CN" b="1"/>
              <a:t>sorting experiment</a:t>
            </a:r>
          </a:p>
          <a:p>
            <a:pPr algn="ctr"/>
            <a:r>
              <a:rPr lang="en-US" altLang="zh-CN"/>
              <a:t>(decision, strategetic change,game)</a:t>
            </a:r>
          </a:p>
          <a:p>
            <a:pPr algn="ctr"/>
            <a:r>
              <a:rPr lang="en-US" altLang="zh-CN"/>
              <a:t>step 6, 7, 8</a:t>
            </a:r>
          </a:p>
          <a:p>
            <a:pPr algn="ctr"/>
            <a:endParaRPr lang="zh-CN" altLang="en-US"/>
          </a:p>
        </p:txBody>
      </p:sp>
      <p:sp>
        <p:nvSpPr>
          <p:cNvPr id="67" name="文本框 66">
            <a:extLst>
              <a:ext uri="{FF2B5EF4-FFF2-40B4-BE49-F238E27FC236}">
                <a16:creationId xmlns:a16="http://schemas.microsoft.com/office/drawing/2014/main" id="{0606CA60-1162-44D2-A325-F0B31E88171A}"/>
              </a:ext>
            </a:extLst>
          </p:cNvPr>
          <p:cNvSpPr txBox="1"/>
          <p:nvPr/>
        </p:nvSpPr>
        <p:spPr>
          <a:xfrm>
            <a:off x="8866013" y="3709046"/>
            <a:ext cx="2637030" cy="646331"/>
          </a:xfrm>
          <a:prstGeom prst="rect">
            <a:avLst/>
          </a:prstGeom>
          <a:noFill/>
        </p:spPr>
        <p:txBody>
          <a:bodyPr wrap="square" rtlCol="0">
            <a:spAutoFit/>
          </a:bodyPr>
          <a:lstStyle/>
          <a:p>
            <a:pPr algn="ctr"/>
            <a:r>
              <a:rPr lang="en-US" altLang="zh-CN" b="1"/>
              <a:t>personal information</a:t>
            </a:r>
          </a:p>
          <a:p>
            <a:pPr algn="ctr"/>
            <a:r>
              <a:rPr lang="en-US" altLang="zh-CN"/>
              <a:t>step 9,10,11,12</a:t>
            </a:r>
            <a:endParaRPr lang="zh-CN" altLang="en-US"/>
          </a:p>
        </p:txBody>
      </p:sp>
    </p:spTree>
    <p:extLst>
      <p:ext uri="{BB962C8B-B14F-4D97-AF65-F5344CB8AC3E}">
        <p14:creationId xmlns:p14="http://schemas.microsoft.com/office/powerpoint/2010/main" val="1839596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DD42DC-23A1-4F8E-A974-AF8423CE335E}"/>
              </a:ext>
            </a:extLst>
          </p:cNvPr>
          <p:cNvSpPr>
            <a:spLocks noGrp="1"/>
          </p:cNvSpPr>
          <p:nvPr>
            <p:ph type="title"/>
          </p:nvPr>
        </p:nvSpPr>
        <p:spPr/>
        <p:txBody>
          <a:bodyPr/>
          <a:lstStyle/>
          <a:p>
            <a:r>
              <a:rPr lang="en-US" altLang="zh-CN"/>
              <a:t>Experiment · Procedure</a:t>
            </a:r>
            <a:endParaRPr lang="zh-CN" altLang="en-US"/>
          </a:p>
        </p:txBody>
      </p:sp>
      <p:sp>
        <p:nvSpPr>
          <p:cNvPr id="3" name="内容占位符 2">
            <a:extLst>
              <a:ext uri="{FF2B5EF4-FFF2-40B4-BE49-F238E27FC236}">
                <a16:creationId xmlns:a16="http://schemas.microsoft.com/office/drawing/2014/main" id="{E1A1783C-BEDD-490C-BC17-3D490F2CFEEE}"/>
              </a:ext>
            </a:extLst>
          </p:cNvPr>
          <p:cNvSpPr>
            <a:spLocks noGrp="1"/>
          </p:cNvSpPr>
          <p:nvPr>
            <p:ph idx="1"/>
          </p:nvPr>
        </p:nvSpPr>
        <p:spPr>
          <a:xfrm>
            <a:off x="838200" y="1825625"/>
            <a:ext cx="10881852" cy="4516182"/>
          </a:xfrm>
        </p:spPr>
        <p:txBody>
          <a:bodyPr>
            <a:normAutofit/>
          </a:bodyPr>
          <a:lstStyle/>
          <a:p>
            <a:r>
              <a:rPr lang="en-US" altLang="zh-CN"/>
              <a:t>Subjects: students from the University of Bonn</a:t>
            </a:r>
          </a:p>
          <a:p>
            <a:r>
              <a:rPr lang="en-US" altLang="zh-CN"/>
              <a:t>360 subjects in total</a:t>
            </a:r>
          </a:p>
          <a:p>
            <a:r>
              <a:rPr lang="en-US" altLang="zh-CN"/>
              <a:t>Software: z-Tree</a:t>
            </a:r>
          </a:p>
          <a:p>
            <a:r>
              <a:rPr lang="en-US" altLang="zh-CN"/>
              <a:t>About 90 minutes for 1 session</a:t>
            </a:r>
          </a:p>
          <a:p>
            <a:r>
              <a:rPr lang="en-US" altLang="zh-CN"/>
              <a:t>18 sessions for 3 treatments</a:t>
            </a:r>
          </a:p>
          <a:p>
            <a:r>
              <a:rPr lang="en-US" altLang="zh-CN"/>
              <a:t>10 points=0.17 euros (about 1.4 RMB now)</a:t>
            </a:r>
          </a:p>
          <a:p>
            <a:r>
              <a:rPr lang="en-US" altLang="zh-CN"/>
              <a:t>Average earnings:21.20 euros (about 166.5 RMB now)</a:t>
            </a:r>
          </a:p>
          <a:p>
            <a:endParaRPr lang="en-US" altLang="zh-CN"/>
          </a:p>
          <a:p>
            <a:endParaRPr lang="en-US" altLang="zh-CN"/>
          </a:p>
        </p:txBody>
      </p:sp>
    </p:spTree>
    <p:extLst>
      <p:ext uri="{BB962C8B-B14F-4D97-AF65-F5344CB8AC3E}">
        <p14:creationId xmlns:p14="http://schemas.microsoft.com/office/powerpoint/2010/main" val="3028144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0E626B-30E3-4E16-AB58-566CC2ADD79C}"/>
              </a:ext>
            </a:extLst>
          </p:cNvPr>
          <p:cNvSpPr>
            <a:spLocks noGrp="1"/>
          </p:cNvSpPr>
          <p:nvPr>
            <p:ph type="title"/>
          </p:nvPr>
        </p:nvSpPr>
        <p:spPr/>
        <p:txBody>
          <a:bodyPr/>
          <a:lstStyle/>
          <a:p>
            <a:r>
              <a:rPr lang="en-US" altLang="zh-CN"/>
              <a:t>PART 3: Results</a:t>
            </a:r>
            <a:endParaRPr lang="zh-CN" altLang="en-US"/>
          </a:p>
        </p:txBody>
      </p:sp>
      <p:sp>
        <p:nvSpPr>
          <p:cNvPr id="3" name="文本占位符 2">
            <a:extLst>
              <a:ext uri="{FF2B5EF4-FFF2-40B4-BE49-F238E27FC236}">
                <a16:creationId xmlns:a16="http://schemas.microsoft.com/office/drawing/2014/main" id="{E84D5815-031C-4F79-91B6-37A830A48806}"/>
              </a:ext>
            </a:extLst>
          </p:cNvPr>
          <p:cNvSpPr>
            <a:spLocks noGrp="1"/>
          </p:cNvSpPr>
          <p:nvPr>
            <p:ph type="body" idx="1"/>
          </p:nvPr>
        </p:nvSpPr>
        <p:spPr/>
        <p:txBody>
          <a:bodyPr>
            <a:normAutofit/>
          </a:bodyPr>
          <a:lstStyle/>
          <a:p>
            <a:pPr marL="342900" indent="-342900">
              <a:buFont typeface="Arial" panose="020B0604020202020204" pitchFamily="34" charset="0"/>
              <a:buChar char="•"/>
            </a:pPr>
            <a:r>
              <a:rPr lang="en-US" altLang="zh-CN" sz="3200" b="1"/>
              <a:t>Output</a:t>
            </a:r>
          </a:p>
          <a:p>
            <a:pPr marL="342900" indent="-342900">
              <a:buFont typeface="Arial" panose="020B0604020202020204" pitchFamily="34" charset="0"/>
              <a:buChar char="•"/>
            </a:pPr>
            <a:r>
              <a:rPr lang="en-US" altLang="zh-CN" sz="3200" b="1"/>
              <a:t>Sorting </a:t>
            </a:r>
            <a:endParaRPr lang="zh-CN" altLang="en-US" sz="3200" b="1"/>
          </a:p>
        </p:txBody>
      </p:sp>
    </p:spTree>
    <p:extLst>
      <p:ext uri="{BB962C8B-B14F-4D97-AF65-F5344CB8AC3E}">
        <p14:creationId xmlns:p14="http://schemas.microsoft.com/office/powerpoint/2010/main" val="34381045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3FD530-C9E1-48AD-BD72-A5B5D429E047}"/>
              </a:ext>
            </a:extLst>
          </p:cNvPr>
          <p:cNvSpPr>
            <a:spLocks noGrp="1"/>
          </p:cNvSpPr>
          <p:nvPr>
            <p:ph type="title"/>
          </p:nvPr>
        </p:nvSpPr>
        <p:spPr/>
        <p:txBody>
          <a:bodyPr/>
          <a:lstStyle/>
          <a:p>
            <a:r>
              <a:rPr lang="en-US" altLang="zh-CN"/>
              <a:t>Results · Output · Numbers</a:t>
            </a:r>
            <a:endParaRPr lang="zh-CN" altLang="en-US"/>
          </a:p>
        </p:txBody>
      </p:sp>
      <p:sp>
        <p:nvSpPr>
          <p:cNvPr id="3" name="内容占位符 2">
            <a:extLst>
              <a:ext uri="{FF2B5EF4-FFF2-40B4-BE49-F238E27FC236}">
                <a16:creationId xmlns:a16="http://schemas.microsoft.com/office/drawing/2014/main" id="{2AB038E7-92F0-48BE-83DD-1B3F7B480103}"/>
              </a:ext>
            </a:extLst>
          </p:cNvPr>
          <p:cNvSpPr>
            <a:spLocks noGrp="1"/>
          </p:cNvSpPr>
          <p:nvPr>
            <p:ph idx="1"/>
          </p:nvPr>
        </p:nvSpPr>
        <p:spPr/>
        <p:txBody>
          <a:bodyPr/>
          <a:lstStyle/>
          <a:p>
            <a:r>
              <a:rPr lang="en-US" altLang="zh-CN"/>
              <a:t>The piece-rate scheme is significantly higher than that under the fixed-wage regime.</a:t>
            </a:r>
            <a:endParaRPr lang="zh-CN" altLang="en-US"/>
          </a:p>
        </p:txBody>
      </p:sp>
      <p:pic>
        <p:nvPicPr>
          <p:cNvPr id="5" name="图片 4">
            <a:extLst>
              <a:ext uri="{FF2B5EF4-FFF2-40B4-BE49-F238E27FC236}">
                <a16:creationId xmlns:a16="http://schemas.microsoft.com/office/drawing/2014/main" id="{0478CA94-E1E4-4615-AA33-25186B14AAB4}"/>
              </a:ext>
            </a:extLst>
          </p:cNvPr>
          <p:cNvPicPr>
            <a:picLocks noChangeAspect="1"/>
          </p:cNvPicPr>
          <p:nvPr/>
        </p:nvPicPr>
        <p:blipFill>
          <a:blip r:embed="rId2"/>
          <a:stretch>
            <a:fillRect/>
          </a:stretch>
        </p:blipFill>
        <p:spPr>
          <a:xfrm>
            <a:off x="3444738" y="2806520"/>
            <a:ext cx="5302523" cy="3505380"/>
          </a:xfrm>
          <a:prstGeom prst="rect">
            <a:avLst/>
          </a:prstGeom>
        </p:spPr>
      </p:pic>
    </p:spTree>
    <p:extLst>
      <p:ext uri="{BB962C8B-B14F-4D97-AF65-F5344CB8AC3E}">
        <p14:creationId xmlns:p14="http://schemas.microsoft.com/office/powerpoint/2010/main" val="624559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D639D9-0A5A-4CD2-8585-5BCD04436748}"/>
              </a:ext>
            </a:extLst>
          </p:cNvPr>
          <p:cNvSpPr>
            <a:spLocks noGrp="1"/>
          </p:cNvSpPr>
          <p:nvPr>
            <p:ph type="title"/>
          </p:nvPr>
        </p:nvSpPr>
        <p:spPr/>
        <p:txBody>
          <a:bodyPr/>
          <a:lstStyle/>
          <a:p>
            <a:r>
              <a:rPr lang="en-US" altLang="zh-CN"/>
              <a:t>PART 1: Introduction</a:t>
            </a:r>
            <a:endParaRPr lang="zh-CN" altLang="en-US"/>
          </a:p>
        </p:txBody>
      </p:sp>
      <p:sp>
        <p:nvSpPr>
          <p:cNvPr id="3" name="文本占位符 2">
            <a:extLst>
              <a:ext uri="{FF2B5EF4-FFF2-40B4-BE49-F238E27FC236}">
                <a16:creationId xmlns:a16="http://schemas.microsoft.com/office/drawing/2014/main" id="{75A2DA9B-1890-4DB1-9B7E-F942B276D024}"/>
              </a:ext>
            </a:extLst>
          </p:cNvPr>
          <p:cNvSpPr>
            <a:spLocks noGrp="1"/>
          </p:cNvSpPr>
          <p:nvPr>
            <p:ph type="body" idx="1"/>
          </p:nvPr>
        </p:nvSpPr>
        <p:spPr/>
        <p:txBody>
          <a:bodyPr>
            <a:normAutofit/>
          </a:bodyPr>
          <a:lstStyle/>
          <a:p>
            <a:pPr marL="342900" indent="-342900">
              <a:buFont typeface="Arial" panose="020B0604020202020204" pitchFamily="34" charset="0"/>
              <a:buChar char="•"/>
            </a:pPr>
            <a:r>
              <a:rPr lang="en-US" altLang="zh-CN" sz="3200" b="1"/>
              <a:t>Background</a:t>
            </a:r>
          </a:p>
          <a:p>
            <a:pPr marL="342900" indent="-342900">
              <a:buFont typeface="Arial" panose="020B0604020202020204" pitchFamily="34" charset="0"/>
              <a:buChar char="•"/>
            </a:pPr>
            <a:r>
              <a:rPr lang="en-US" altLang="zh-CN" sz="3200" b="1"/>
              <a:t>Approach</a:t>
            </a:r>
          </a:p>
          <a:p>
            <a:pPr marL="342900" indent="-342900">
              <a:buFont typeface="Arial" panose="020B0604020202020204" pitchFamily="34" charset="0"/>
              <a:buChar char="•"/>
            </a:pPr>
            <a:r>
              <a:rPr lang="en-US" altLang="zh-CN" sz="3200" b="1"/>
              <a:t>Research Questions</a:t>
            </a:r>
            <a:endParaRPr lang="zh-CN" altLang="en-US" sz="3200" b="1"/>
          </a:p>
        </p:txBody>
      </p:sp>
    </p:spTree>
    <p:extLst>
      <p:ext uri="{BB962C8B-B14F-4D97-AF65-F5344CB8AC3E}">
        <p14:creationId xmlns:p14="http://schemas.microsoft.com/office/powerpoint/2010/main" val="40059736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3FD530-C9E1-48AD-BD72-A5B5D429E047}"/>
              </a:ext>
            </a:extLst>
          </p:cNvPr>
          <p:cNvSpPr>
            <a:spLocks noGrp="1"/>
          </p:cNvSpPr>
          <p:nvPr>
            <p:ph type="title"/>
          </p:nvPr>
        </p:nvSpPr>
        <p:spPr/>
        <p:txBody>
          <a:bodyPr/>
          <a:lstStyle/>
          <a:p>
            <a:r>
              <a:rPr lang="en-US" altLang="zh-CN"/>
              <a:t>Results ·  Output · Numbers</a:t>
            </a:r>
            <a:endParaRPr lang="zh-CN" altLang="en-US"/>
          </a:p>
        </p:txBody>
      </p:sp>
      <p:sp>
        <p:nvSpPr>
          <p:cNvPr id="3" name="内容占位符 2">
            <a:extLst>
              <a:ext uri="{FF2B5EF4-FFF2-40B4-BE49-F238E27FC236}">
                <a16:creationId xmlns:a16="http://schemas.microsoft.com/office/drawing/2014/main" id="{2AB038E7-92F0-48BE-83DD-1B3F7B480103}"/>
              </a:ext>
            </a:extLst>
          </p:cNvPr>
          <p:cNvSpPr>
            <a:spLocks noGrp="1"/>
          </p:cNvSpPr>
          <p:nvPr>
            <p:ph idx="1"/>
          </p:nvPr>
        </p:nvSpPr>
        <p:spPr/>
        <p:txBody>
          <a:bodyPr/>
          <a:lstStyle/>
          <a:p>
            <a:r>
              <a:rPr lang="en-US" altLang="zh-CN"/>
              <a:t>The tournament scheme is significantly higher than that under the fixed-wage regime.</a:t>
            </a:r>
            <a:endParaRPr lang="zh-CN" altLang="en-US"/>
          </a:p>
        </p:txBody>
      </p:sp>
      <p:pic>
        <p:nvPicPr>
          <p:cNvPr id="6" name="图片 5">
            <a:extLst>
              <a:ext uri="{FF2B5EF4-FFF2-40B4-BE49-F238E27FC236}">
                <a16:creationId xmlns:a16="http://schemas.microsoft.com/office/drawing/2014/main" id="{13D37787-5620-4096-A8A1-50D99C2BB054}"/>
              </a:ext>
            </a:extLst>
          </p:cNvPr>
          <p:cNvPicPr>
            <a:picLocks noChangeAspect="1"/>
          </p:cNvPicPr>
          <p:nvPr/>
        </p:nvPicPr>
        <p:blipFill>
          <a:blip r:embed="rId2"/>
          <a:stretch>
            <a:fillRect/>
          </a:stretch>
        </p:blipFill>
        <p:spPr>
          <a:xfrm>
            <a:off x="3397111" y="2806520"/>
            <a:ext cx="5397777" cy="3505380"/>
          </a:xfrm>
          <a:prstGeom prst="rect">
            <a:avLst/>
          </a:prstGeom>
        </p:spPr>
      </p:pic>
    </p:spTree>
    <p:extLst>
      <p:ext uri="{BB962C8B-B14F-4D97-AF65-F5344CB8AC3E}">
        <p14:creationId xmlns:p14="http://schemas.microsoft.com/office/powerpoint/2010/main" val="25932488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3FD530-C9E1-48AD-BD72-A5B5D429E047}"/>
              </a:ext>
            </a:extLst>
          </p:cNvPr>
          <p:cNvSpPr>
            <a:spLocks noGrp="1"/>
          </p:cNvSpPr>
          <p:nvPr>
            <p:ph type="title"/>
          </p:nvPr>
        </p:nvSpPr>
        <p:spPr/>
        <p:txBody>
          <a:bodyPr/>
          <a:lstStyle/>
          <a:p>
            <a:r>
              <a:rPr lang="en-US" altLang="zh-CN"/>
              <a:t>Results ·  Output · Numbers</a:t>
            </a:r>
            <a:endParaRPr lang="zh-CN" altLang="en-US"/>
          </a:p>
        </p:txBody>
      </p:sp>
      <p:sp>
        <p:nvSpPr>
          <p:cNvPr id="3" name="内容占位符 2">
            <a:extLst>
              <a:ext uri="{FF2B5EF4-FFF2-40B4-BE49-F238E27FC236}">
                <a16:creationId xmlns:a16="http://schemas.microsoft.com/office/drawing/2014/main" id="{2AB038E7-92F0-48BE-83DD-1B3F7B480103}"/>
              </a:ext>
            </a:extLst>
          </p:cNvPr>
          <p:cNvSpPr>
            <a:spLocks noGrp="1"/>
          </p:cNvSpPr>
          <p:nvPr>
            <p:ph idx="1"/>
          </p:nvPr>
        </p:nvSpPr>
        <p:spPr/>
        <p:txBody>
          <a:bodyPr/>
          <a:lstStyle/>
          <a:p>
            <a:r>
              <a:rPr lang="en-US" altLang="zh-CN"/>
              <a:t>The revenue-sharing scheme is significantly higher than that under the fixed-wage regime.</a:t>
            </a:r>
            <a:endParaRPr lang="zh-CN" altLang="en-US"/>
          </a:p>
        </p:txBody>
      </p:sp>
      <p:pic>
        <p:nvPicPr>
          <p:cNvPr id="6" name="图片 5">
            <a:extLst>
              <a:ext uri="{FF2B5EF4-FFF2-40B4-BE49-F238E27FC236}">
                <a16:creationId xmlns:a16="http://schemas.microsoft.com/office/drawing/2014/main" id="{7C64ED86-E49A-4584-8314-E72A51D08683}"/>
              </a:ext>
            </a:extLst>
          </p:cNvPr>
          <p:cNvPicPr>
            <a:picLocks noChangeAspect="1"/>
          </p:cNvPicPr>
          <p:nvPr/>
        </p:nvPicPr>
        <p:blipFill>
          <a:blip r:embed="rId2"/>
          <a:stretch>
            <a:fillRect/>
          </a:stretch>
        </p:blipFill>
        <p:spPr>
          <a:xfrm>
            <a:off x="3397111" y="2831921"/>
            <a:ext cx="5397777" cy="3479979"/>
          </a:xfrm>
          <a:prstGeom prst="rect">
            <a:avLst/>
          </a:prstGeom>
        </p:spPr>
      </p:pic>
    </p:spTree>
    <p:extLst>
      <p:ext uri="{BB962C8B-B14F-4D97-AF65-F5344CB8AC3E}">
        <p14:creationId xmlns:p14="http://schemas.microsoft.com/office/powerpoint/2010/main" val="17743956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3FD530-C9E1-48AD-BD72-A5B5D429E047}"/>
              </a:ext>
            </a:extLst>
          </p:cNvPr>
          <p:cNvSpPr>
            <a:spLocks noGrp="1"/>
          </p:cNvSpPr>
          <p:nvPr>
            <p:ph type="title"/>
          </p:nvPr>
        </p:nvSpPr>
        <p:spPr/>
        <p:txBody>
          <a:bodyPr/>
          <a:lstStyle/>
          <a:p>
            <a:r>
              <a:rPr lang="en-US" altLang="zh-CN"/>
              <a:t>Results ·  Output · Time</a:t>
            </a:r>
            <a:endParaRPr lang="zh-CN" altLang="en-US"/>
          </a:p>
        </p:txBody>
      </p:sp>
      <p:sp>
        <p:nvSpPr>
          <p:cNvPr id="3" name="内容占位符 2">
            <a:extLst>
              <a:ext uri="{FF2B5EF4-FFF2-40B4-BE49-F238E27FC236}">
                <a16:creationId xmlns:a16="http://schemas.microsoft.com/office/drawing/2014/main" id="{2AB038E7-92F0-48BE-83DD-1B3F7B480103}"/>
              </a:ext>
            </a:extLst>
          </p:cNvPr>
          <p:cNvSpPr>
            <a:spLocks noGrp="1"/>
          </p:cNvSpPr>
          <p:nvPr>
            <p:ph idx="1"/>
          </p:nvPr>
        </p:nvSpPr>
        <p:spPr/>
        <p:txBody>
          <a:bodyPr/>
          <a:lstStyle/>
          <a:p>
            <a:r>
              <a:rPr lang="en-US" altLang="zh-CN"/>
              <a:t>All variable-pay shemes are significantly higher than that under the fixed-wage regime.</a:t>
            </a:r>
            <a:endParaRPr lang="zh-CN" altLang="en-US"/>
          </a:p>
        </p:txBody>
      </p:sp>
      <p:pic>
        <p:nvPicPr>
          <p:cNvPr id="4" name="图片 3">
            <a:extLst>
              <a:ext uri="{FF2B5EF4-FFF2-40B4-BE49-F238E27FC236}">
                <a16:creationId xmlns:a16="http://schemas.microsoft.com/office/drawing/2014/main" id="{7D481CC4-46C7-4A4C-94D9-0EA580BD7312}"/>
              </a:ext>
            </a:extLst>
          </p:cNvPr>
          <p:cNvPicPr>
            <a:picLocks noChangeAspect="1"/>
          </p:cNvPicPr>
          <p:nvPr/>
        </p:nvPicPr>
        <p:blipFill>
          <a:blip r:embed="rId2"/>
          <a:stretch>
            <a:fillRect/>
          </a:stretch>
        </p:blipFill>
        <p:spPr>
          <a:xfrm>
            <a:off x="3283973" y="2728169"/>
            <a:ext cx="4935793" cy="3448794"/>
          </a:xfrm>
          <a:prstGeom prst="rect">
            <a:avLst/>
          </a:prstGeom>
        </p:spPr>
      </p:pic>
    </p:spTree>
    <p:extLst>
      <p:ext uri="{BB962C8B-B14F-4D97-AF65-F5344CB8AC3E}">
        <p14:creationId xmlns:p14="http://schemas.microsoft.com/office/powerpoint/2010/main" val="23285440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3FD530-C9E1-48AD-BD72-A5B5D429E047}"/>
              </a:ext>
            </a:extLst>
          </p:cNvPr>
          <p:cNvSpPr>
            <a:spLocks noGrp="1"/>
          </p:cNvSpPr>
          <p:nvPr>
            <p:ph type="title"/>
          </p:nvPr>
        </p:nvSpPr>
        <p:spPr/>
        <p:txBody>
          <a:bodyPr/>
          <a:lstStyle/>
          <a:p>
            <a:r>
              <a:rPr lang="en-US" altLang="zh-CN"/>
              <a:t>Results ·  Sorting · Productivity</a:t>
            </a:r>
            <a:endParaRPr lang="zh-CN" altLang="en-US"/>
          </a:p>
        </p:txBody>
      </p:sp>
      <p:sp>
        <p:nvSpPr>
          <p:cNvPr id="3" name="内容占位符 2">
            <a:extLst>
              <a:ext uri="{FF2B5EF4-FFF2-40B4-BE49-F238E27FC236}">
                <a16:creationId xmlns:a16="http://schemas.microsoft.com/office/drawing/2014/main" id="{2AB038E7-92F0-48BE-83DD-1B3F7B480103}"/>
              </a:ext>
            </a:extLst>
          </p:cNvPr>
          <p:cNvSpPr>
            <a:spLocks noGrp="1"/>
          </p:cNvSpPr>
          <p:nvPr>
            <p:ph idx="1"/>
          </p:nvPr>
        </p:nvSpPr>
        <p:spPr/>
        <p:txBody>
          <a:bodyPr/>
          <a:lstStyle/>
          <a:p>
            <a:r>
              <a:rPr lang="en-US" altLang="zh-CN"/>
              <a:t>the more productive a worker, the more likely he self-selects into the variable-pay scheme.</a:t>
            </a:r>
            <a:endParaRPr lang="zh-CN" altLang="en-US"/>
          </a:p>
        </p:txBody>
      </p:sp>
      <p:pic>
        <p:nvPicPr>
          <p:cNvPr id="6" name="图片 5">
            <a:extLst>
              <a:ext uri="{FF2B5EF4-FFF2-40B4-BE49-F238E27FC236}">
                <a16:creationId xmlns:a16="http://schemas.microsoft.com/office/drawing/2014/main" id="{3B20EBE7-B93C-40E5-9448-E39831F17D8F}"/>
              </a:ext>
            </a:extLst>
          </p:cNvPr>
          <p:cNvPicPr>
            <a:picLocks noChangeAspect="1"/>
          </p:cNvPicPr>
          <p:nvPr/>
        </p:nvPicPr>
        <p:blipFill>
          <a:blip r:embed="rId2"/>
          <a:stretch>
            <a:fillRect/>
          </a:stretch>
        </p:blipFill>
        <p:spPr>
          <a:xfrm>
            <a:off x="3387586" y="2762068"/>
            <a:ext cx="5416828" cy="3549832"/>
          </a:xfrm>
          <a:prstGeom prst="rect">
            <a:avLst/>
          </a:prstGeom>
        </p:spPr>
      </p:pic>
    </p:spTree>
    <p:extLst>
      <p:ext uri="{BB962C8B-B14F-4D97-AF65-F5344CB8AC3E}">
        <p14:creationId xmlns:p14="http://schemas.microsoft.com/office/powerpoint/2010/main" val="16499866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3FD530-C9E1-48AD-BD72-A5B5D429E047}"/>
              </a:ext>
            </a:extLst>
          </p:cNvPr>
          <p:cNvSpPr>
            <a:spLocks noGrp="1"/>
          </p:cNvSpPr>
          <p:nvPr>
            <p:ph type="title"/>
          </p:nvPr>
        </p:nvSpPr>
        <p:spPr/>
        <p:txBody>
          <a:bodyPr/>
          <a:lstStyle/>
          <a:p>
            <a:r>
              <a:rPr lang="en-US" altLang="zh-CN"/>
              <a:t>Results ·  Sorting · Productivity</a:t>
            </a:r>
            <a:endParaRPr lang="zh-CN" altLang="en-US"/>
          </a:p>
        </p:txBody>
      </p:sp>
      <p:sp>
        <p:nvSpPr>
          <p:cNvPr id="3" name="内容占位符 2">
            <a:extLst>
              <a:ext uri="{FF2B5EF4-FFF2-40B4-BE49-F238E27FC236}">
                <a16:creationId xmlns:a16="http://schemas.microsoft.com/office/drawing/2014/main" id="{2AB038E7-92F0-48BE-83DD-1B3F7B480103}"/>
              </a:ext>
            </a:extLst>
          </p:cNvPr>
          <p:cNvSpPr>
            <a:spLocks noGrp="1"/>
          </p:cNvSpPr>
          <p:nvPr>
            <p:ph idx="1"/>
          </p:nvPr>
        </p:nvSpPr>
        <p:spPr/>
        <p:txBody>
          <a:bodyPr/>
          <a:lstStyle/>
          <a:p>
            <a:r>
              <a:rPr lang="en-US" altLang="zh-CN"/>
              <a:t>the more productive a worker, the more likely he self-selects into the variable-pay scheme.</a:t>
            </a:r>
            <a:endParaRPr lang="zh-CN" altLang="en-US"/>
          </a:p>
        </p:txBody>
      </p:sp>
      <p:pic>
        <p:nvPicPr>
          <p:cNvPr id="5" name="图片 4">
            <a:extLst>
              <a:ext uri="{FF2B5EF4-FFF2-40B4-BE49-F238E27FC236}">
                <a16:creationId xmlns:a16="http://schemas.microsoft.com/office/drawing/2014/main" id="{8F06A012-ABCE-445E-A0A6-9B0107775F6E}"/>
              </a:ext>
            </a:extLst>
          </p:cNvPr>
          <p:cNvPicPr>
            <a:picLocks noChangeAspect="1"/>
          </p:cNvPicPr>
          <p:nvPr/>
        </p:nvPicPr>
        <p:blipFill>
          <a:blip r:embed="rId2"/>
          <a:stretch>
            <a:fillRect/>
          </a:stretch>
        </p:blipFill>
        <p:spPr>
          <a:xfrm>
            <a:off x="3454264" y="2904229"/>
            <a:ext cx="5283472" cy="3486329"/>
          </a:xfrm>
          <a:prstGeom prst="rect">
            <a:avLst/>
          </a:prstGeom>
        </p:spPr>
      </p:pic>
    </p:spTree>
    <p:extLst>
      <p:ext uri="{BB962C8B-B14F-4D97-AF65-F5344CB8AC3E}">
        <p14:creationId xmlns:p14="http://schemas.microsoft.com/office/powerpoint/2010/main" val="2088018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3FD530-C9E1-48AD-BD72-A5B5D429E047}"/>
              </a:ext>
            </a:extLst>
          </p:cNvPr>
          <p:cNvSpPr>
            <a:spLocks noGrp="1"/>
          </p:cNvSpPr>
          <p:nvPr>
            <p:ph type="title"/>
          </p:nvPr>
        </p:nvSpPr>
        <p:spPr/>
        <p:txBody>
          <a:bodyPr/>
          <a:lstStyle/>
          <a:p>
            <a:r>
              <a:rPr lang="en-US" altLang="zh-CN"/>
              <a:t>Results ·  Sorting · Productivity</a:t>
            </a:r>
            <a:endParaRPr lang="zh-CN" altLang="en-US"/>
          </a:p>
        </p:txBody>
      </p:sp>
      <p:sp>
        <p:nvSpPr>
          <p:cNvPr id="3" name="内容占位符 2">
            <a:extLst>
              <a:ext uri="{FF2B5EF4-FFF2-40B4-BE49-F238E27FC236}">
                <a16:creationId xmlns:a16="http://schemas.microsoft.com/office/drawing/2014/main" id="{2AB038E7-92F0-48BE-83DD-1B3F7B480103}"/>
              </a:ext>
            </a:extLst>
          </p:cNvPr>
          <p:cNvSpPr>
            <a:spLocks noGrp="1"/>
          </p:cNvSpPr>
          <p:nvPr>
            <p:ph idx="1"/>
          </p:nvPr>
        </p:nvSpPr>
        <p:spPr/>
        <p:txBody>
          <a:bodyPr/>
          <a:lstStyle/>
          <a:p>
            <a:r>
              <a:rPr lang="en-US" altLang="zh-CN"/>
              <a:t>the more productive a worker, the more likely he self-selects into the variable-pay scheme.</a:t>
            </a:r>
            <a:endParaRPr lang="zh-CN" altLang="en-US"/>
          </a:p>
        </p:txBody>
      </p:sp>
      <p:pic>
        <p:nvPicPr>
          <p:cNvPr id="8" name="图片 7">
            <a:extLst>
              <a:ext uri="{FF2B5EF4-FFF2-40B4-BE49-F238E27FC236}">
                <a16:creationId xmlns:a16="http://schemas.microsoft.com/office/drawing/2014/main" id="{B2827AAC-CE0B-4C89-A215-88D9DB17A1DE}"/>
              </a:ext>
            </a:extLst>
          </p:cNvPr>
          <p:cNvPicPr>
            <a:picLocks noChangeAspect="1"/>
          </p:cNvPicPr>
          <p:nvPr/>
        </p:nvPicPr>
        <p:blipFill>
          <a:blip r:embed="rId2"/>
          <a:stretch>
            <a:fillRect/>
          </a:stretch>
        </p:blipFill>
        <p:spPr>
          <a:xfrm>
            <a:off x="3446093" y="2851355"/>
            <a:ext cx="5329744" cy="3460545"/>
          </a:xfrm>
          <a:prstGeom prst="rect">
            <a:avLst/>
          </a:prstGeom>
        </p:spPr>
      </p:pic>
    </p:spTree>
    <p:extLst>
      <p:ext uri="{BB962C8B-B14F-4D97-AF65-F5344CB8AC3E}">
        <p14:creationId xmlns:p14="http://schemas.microsoft.com/office/powerpoint/2010/main" val="26283731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3FD530-C9E1-48AD-BD72-A5B5D429E047}"/>
              </a:ext>
            </a:extLst>
          </p:cNvPr>
          <p:cNvSpPr>
            <a:spLocks noGrp="1"/>
          </p:cNvSpPr>
          <p:nvPr>
            <p:ph type="title"/>
          </p:nvPr>
        </p:nvSpPr>
        <p:spPr/>
        <p:txBody>
          <a:bodyPr/>
          <a:lstStyle/>
          <a:p>
            <a:r>
              <a:rPr lang="en-US" altLang="zh-CN"/>
              <a:t>Results ·  Sorting · Productivity</a:t>
            </a:r>
            <a:endParaRPr lang="zh-CN" altLang="en-US"/>
          </a:p>
        </p:txBody>
      </p:sp>
      <p:sp>
        <p:nvSpPr>
          <p:cNvPr id="3" name="内容占位符 2">
            <a:extLst>
              <a:ext uri="{FF2B5EF4-FFF2-40B4-BE49-F238E27FC236}">
                <a16:creationId xmlns:a16="http://schemas.microsoft.com/office/drawing/2014/main" id="{2AB038E7-92F0-48BE-83DD-1B3F7B480103}"/>
              </a:ext>
            </a:extLst>
          </p:cNvPr>
          <p:cNvSpPr>
            <a:spLocks noGrp="1"/>
          </p:cNvSpPr>
          <p:nvPr>
            <p:ph idx="1"/>
          </p:nvPr>
        </p:nvSpPr>
        <p:spPr/>
        <p:txBody>
          <a:bodyPr/>
          <a:lstStyle/>
          <a:p>
            <a:r>
              <a:rPr lang="en-US" altLang="zh-CN"/>
              <a:t>Sorting pattern: As the fixed wage becomes more attractive, fewer and fewer subjects self-select into variable pay.</a:t>
            </a:r>
            <a:endParaRPr lang="zh-CN" altLang="en-US"/>
          </a:p>
        </p:txBody>
      </p:sp>
      <p:pic>
        <p:nvPicPr>
          <p:cNvPr id="7" name="内容占位符 4">
            <a:extLst>
              <a:ext uri="{FF2B5EF4-FFF2-40B4-BE49-F238E27FC236}">
                <a16:creationId xmlns:a16="http://schemas.microsoft.com/office/drawing/2014/main" id="{FBED2066-539C-458A-9028-2CD7DA1D221A}"/>
              </a:ext>
            </a:extLst>
          </p:cNvPr>
          <p:cNvPicPr>
            <a:picLocks noChangeAspect="1"/>
          </p:cNvPicPr>
          <p:nvPr/>
        </p:nvPicPr>
        <p:blipFill>
          <a:blip r:embed="rId2"/>
          <a:stretch>
            <a:fillRect/>
          </a:stretch>
        </p:blipFill>
        <p:spPr>
          <a:xfrm>
            <a:off x="3600321" y="2780773"/>
            <a:ext cx="4991357" cy="3581584"/>
          </a:xfrm>
          <a:prstGeom prst="rect">
            <a:avLst/>
          </a:prstGeom>
        </p:spPr>
      </p:pic>
    </p:spTree>
    <p:extLst>
      <p:ext uri="{BB962C8B-B14F-4D97-AF65-F5344CB8AC3E}">
        <p14:creationId xmlns:p14="http://schemas.microsoft.com/office/powerpoint/2010/main" val="13083385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3FD530-C9E1-48AD-BD72-A5B5D429E047}"/>
              </a:ext>
            </a:extLst>
          </p:cNvPr>
          <p:cNvSpPr>
            <a:spLocks noGrp="1"/>
          </p:cNvSpPr>
          <p:nvPr>
            <p:ph type="title"/>
          </p:nvPr>
        </p:nvSpPr>
        <p:spPr/>
        <p:txBody>
          <a:bodyPr/>
          <a:lstStyle/>
          <a:p>
            <a:r>
              <a:rPr lang="en-US" altLang="zh-CN"/>
              <a:t>Results ·  Sorting · Productivity</a:t>
            </a:r>
            <a:endParaRPr lang="zh-CN" altLang="en-US"/>
          </a:p>
        </p:txBody>
      </p:sp>
      <p:sp>
        <p:nvSpPr>
          <p:cNvPr id="3" name="内容占位符 2">
            <a:extLst>
              <a:ext uri="{FF2B5EF4-FFF2-40B4-BE49-F238E27FC236}">
                <a16:creationId xmlns:a16="http://schemas.microsoft.com/office/drawing/2014/main" id="{2AB038E7-92F0-48BE-83DD-1B3F7B480103}"/>
              </a:ext>
            </a:extLst>
          </p:cNvPr>
          <p:cNvSpPr>
            <a:spLocks noGrp="1"/>
          </p:cNvSpPr>
          <p:nvPr>
            <p:ph idx="1"/>
          </p:nvPr>
        </p:nvSpPr>
        <p:spPr/>
        <p:txBody>
          <a:bodyPr/>
          <a:lstStyle/>
          <a:p>
            <a:r>
              <a:rPr lang="en-US" altLang="zh-CN"/>
              <a:t>Sorting pattern: As the fixed wage becomes more attractive, fewer and fewer subjects self-select into variable pay.</a:t>
            </a:r>
            <a:endParaRPr lang="zh-CN" altLang="en-US"/>
          </a:p>
        </p:txBody>
      </p:sp>
      <p:pic>
        <p:nvPicPr>
          <p:cNvPr id="5" name="图片 4">
            <a:extLst>
              <a:ext uri="{FF2B5EF4-FFF2-40B4-BE49-F238E27FC236}">
                <a16:creationId xmlns:a16="http://schemas.microsoft.com/office/drawing/2014/main" id="{D29F1704-92AC-4A87-B3C4-436C7BBED688}"/>
              </a:ext>
            </a:extLst>
          </p:cNvPr>
          <p:cNvPicPr>
            <a:picLocks noChangeAspect="1"/>
          </p:cNvPicPr>
          <p:nvPr/>
        </p:nvPicPr>
        <p:blipFill>
          <a:blip r:embed="rId2"/>
          <a:stretch>
            <a:fillRect/>
          </a:stretch>
        </p:blipFill>
        <p:spPr>
          <a:xfrm>
            <a:off x="3546344" y="2771895"/>
            <a:ext cx="5099312" cy="3626036"/>
          </a:xfrm>
          <a:prstGeom prst="rect">
            <a:avLst/>
          </a:prstGeom>
        </p:spPr>
      </p:pic>
    </p:spTree>
    <p:extLst>
      <p:ext uri="{BB962C8B-B14F-4D97-AF65-F5344CB8AC3E}">
        <p14:creationId xmlns:p14="http://schemas.microsoft.com/office/powerpoint/2010/main" val="4232353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3FD530-C9E1-48AD-BD72-A5B5D429E047}"/>
              </a:ext>
            </a:extLst>
          </p:cNvPr>
          <p:cNvSpPr>
            <a:spLocks noGrp="1"/>
          </p:cNvSpPr>
          <p:nvPr>
            <p:ph type="title"/>
          </p:nvPr>
        </p:nvSpPr>
        <p:spPr/>
        <p:txBody>
          <a:bodyPr/>
          <a:lstStyle/>
          <a:p>
            <a:r>
              <a:rPr lang="en-US" altLang="zh-CN"/>
              <a:t>Results ·  Sorting · Productivity</a:t>
            </a:r>
            <a:endParaRPr lang="zh-CN" altLang="en-US"/>
          </a:p>
        </p:txBody>
      </p:sp>
      <p:sp>
        <p:nvSpPr>
          <p:cNvPr id="3" name="内容占位符 2">
            <a:extLst>
              <a:ext uri="{FF2B5EF4-FFF2-40B4-BE49-F238E27FC236}">
                <a16:creationId xmlns:a16="http://schemas.microsoft.com/office/drawing/2014/main" id="{2AB038E7-92F0-48BE-83DD-1B3F7B480103}"/>
              </a:ext>
            </a:extLst>
          </p:cNvPr>
          <p:cNvSpPr>
            <a:spLocks noGrp="1"/>
          </p:cNvSpPr>
          <p:nvPr>
            <p:ph idx="1"/>
          </p:nvPr>
        </p:nvSpPr>
        <p:spPr/>
        <p:txBody>
          <a:bodyPr/>
          <a:lstStyle/>
          <a:p>
            <a:r>
              <a:rPr lang="en-US" altLang="zh-CN"/>
              <a:t>Sorting pattern: As the fixed wage becomes more attractive, fewer and fewer subjects self-select into variable pay.</a:t>
            </a:r>
            <a:endParaRPr lang="zh-CN" altLang="en-US"/>
          </a:p>
        </p:txBody>
      </p:sp>
      <p:pic>
        <p:nvPicPr>
          <p:cNvPr id="5" name="图片 4">
            <a:extLst>
              <a:ext uri="{FF2B5EF4-FFF2-40B4-BE49-F238E27FC236}">
                <a16:creationId xmlns:a16="http://schemas.microsoft.com/office/drawing/2014/main" id="{B8BE9C87-71B2-41EE-BEC8-E907D2EFD719}"/>
              </a:ext>
            </a:extLst>
          </p:cNvPr>
          <p:cNvPicPr>
            <a:picLocks noChangeAspect="1"/>
          </p:cNvPicPr>
          <p:nvPr/>
        </p:nvPicPr>
        <p:blipFill>
          <a:blip r:embed="rId2"/>
          <a:stretch>
            <a:fillRect/>
          </a:stretch>
        </p:blipFill>
        <p:spPr>
          <a:xfrm>
            <a:off x="3597146" y="2787469"/>
            <a:ext cx="4997707" cy="3524431"/>
          </a:xfrm>
          <a:prstGeom prst="rect">
            <a:avLst/>
          </a:prstGeom>
        </p:spPr>
      </p:pic>
    </p:spTree>
    <p:extLst>
      <p:ext uri="{BB962C8B-B14F-4D97-AF65-F5344CB8AC3E}">
        <p14:creationId xmlns:p14="http://schemas.microsoft.com/office/powerpoint/2010/main" val="10320285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3FD530-C9E1-48AD-BD72-A5B5D429E047}"/>
              </a:ext>
            </a:extLst>
          </p:cNvPr>
          <p:cNvSpPr>
            <a:spLocks noGrp="1"/>
          </p:cNvSpPr>
          <p:nvPr>
            <p:ph type="title"/>
          </p:nvPr>
        </p:nvSpPr>
        <p:spPr/>
        <p:txBody>
          <a:bodyPr/>
          <a:lstStyle/>
          <a:p>
            <a:r>
              <a:rPr lang="en-US" altLang="zh-CN"/>
              <a:t>Results ·  </a:t>
            </a:r>
            <a:r>
              <a:rPr lang="en-US" altLang="zh-CN" dirty="0"/>
              <a:t>Effort Provision</a:t>
            </a:r>
            <a:endParaRPr lang="zh-CN" altLang="en-US" dirty="0"/>
          </a:p>
        </p:txBody>
      </p:sp>
      <p:sp>
        <p:nvSpPr>
          <p:cNvPr id="8" name="内容占位符 2">
            <a:extLst>
              <a:ext uri="{FF2B5EF4-FFF2-40B4-BE49-F238E27FC236}">
                <a16:creationId xmlns:a16="http://schemas.microsoft.com/office/drawing/2014/main" id="{35F27935-666E-48C7-A25F-E5A9377F0635}"/>
              </a:ext>
            </a:extLst>
          </p:cNvPr>
          <p:cNvSpPr>
            <a:spLocks noGrp="1"/>
          </p:cNvSpPr>
          <p:nvPr>
            <p:ph idx="1"/>
          </p:nvPr>
        </p:nvSpPr>
        <p:spPr>
          <a:xfrm>
            <a:off x="184150" y="1473520"/>
            <a:ext cx="11920764" cy="4351338"/>
          </a:xfrm>
        </p:spPr>
        <p:txBody>
          <a:bodyPr>
            <a:normAutofit/>
          </a:bodyPr>
          <a:lstStyle/>
          <a:p>
            <a:pPr lvl="1" rtl="0" eaLnBrk="0" latinLnBrk="1" hangingPunct="1">
              <a:lnSpc>
                <a:spcPct val="150000"/>
              </a:lnSpc>
            </a:pPr>
            <a:r>
              <a:rPr lang="en-US" altLang="zh-CN" b="1" baseline="0" dirty="0"/>
              <a:t>Before sorting decision: </a:t>
            </a:r>
            <a:r>
              <a:rPr lang="en-US" altLang="zh-CN" baseline="0" dirty="0"/>
              <a:t>five-minute tes</a:t>
            </a:r>
            <a:r>
              <a:rPr lang="en-US" altLang="zh-CN" dirty="0"/>
              <a:t>t for productivity indicator in step 3</a:t>
            </a:r>
            <a:endParaRPr lang="en-US" altLang="zh-CN" baseline="0" dirty="0"/>
          </a:p>
          <a:p>
            <a:pPr lvl="1" rtl="0" eaLnBrk="0" latinLnBrk="1" hangingPunct="1">
              <a:lnSpc>
                <a:spcPct val="150000"/>
              </a:lnSpc>
            </a:pPr>
            <a:r>
              <a:rPr lang="en-US" altLang="zh-CN" sz="2400" b="1" kern="1200" dirty="0">
                <a:solidFill>
                  <a:schemeClr val="tx1"/>
                </a:solidFill>
                <a:effectLst/>
                <a:latin typeface="+mn-lt"/>
                <a:ea typeface="+mn-ea"/>
                <a:cs typeface="+mn-cs"/>
              </a:rPr>
              <a:t>After sorting decision: </a:t>
            </a:r>
            <a:r>
              <a:rPr lang="en-US" altLang="zh-CN" sz="2400" kern="1200" dirty="0">
                <a:solidFill>
                  <a:schemeClr val="tx1"/>
                </a:solidFill>
                <a:effectLst/>
                <a:latin typeface="+mn-lt"/>
                <a:ea typeface="+mn-ea"/>
                <a:cs typeface="+mn-cs"/>
              </a:rPr>
              <a:t>te</a:t>
            </a:r>
            <a:r>
              <a:rPr lang="en-US" altLang="zh-CN" dirty="0"/>
              <a:t>n-minute under different schemes</a:t>
            </a:r>
            <a:endParaRPr lang="en-US" altLang="zh-CN" sz="2400" kern="1200" baseline="0" dirty="0">
              <a:solidFill>
                <a:schemeClr val="tx1"/>
              </a:solidFill>
              <a:effectLst/>
              <a:latin typeface="+mn-lt"/>
              <a:ea typeface="+mn-ea"/>
              <a:cs typeface="+mn-cs"/>
            </a:endParaRPr>
          </a:p>
        </p:txBody>
      </p:sp>
      <p:pic>
        <p:nvPicPr>
          <p:cNvPr id="4" name="图片 3">
            <a:extLst>
              <a:ext uri="{FF2B5EF4-FFF2-40B4-BE49-F238E27FC236}">
                <a16:creationId xmlns:a16="http://schemas.microsoft.com/office/drawing/2014/main" id="{3C80D0FE-EC67-4946-A42F-9C69B9907334}"/>
              </a:ext>
            </a:extLst>
          </p:cNvPr>
          <p:cNvPicPr>
            <a:picLocks noChangeAspect="1"/>
          </p:cNvPicPr>
          <p:nvPr/>
        </p:nvPicPr>
        <p:blipFill>
          <a:blip r:embed="rId3"/>
          <a:stretch>
            <a:fillRect/>
          </a:stretch>
        </p:blipFill>
        <p:spPr>
          <a:xfrm>
            <a:off x="755649" y="2826200"/>
            <a:ext cx="10680700" cy="3498852"/>
          </a:xfrm>
          <a:prstGeom prst="rect">
            <a:avLst/>
          </a:prstGeom>
        </p:spPr>
      </p:pic>
      <p:sp>
        <p:nvSpPr>
          <p:cNvPr id="5" name="矩形: 圆角 4">
            <a:extLst>
              <a:ext uri="{FF2B5EF4-FFF2-40B4-BE49-F238E27FC236}">
                <a16:creationId xmlns:a16="http://schemas.microsoft.com/office/drawing/2014/main" id="{05FAA609-84B5-4621-B0F2-FA210AF23BD8}"/>
              </a:ext>
            </a:extLst>
          </p:cNvPr>
          <p:cNvSpPr/>
          <p:nvPr/>
        </p:nvSpPr>
        <p:spPr>
          <a:xfrm>
            <a:off x="7238834" y="4954978"/>
            <a:ext cx="1957614" cy="279396"/>
          </a:xfrm>
          <a:prstGeom prst="round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455F71B1-FB4A-4BFE-975B-DE7A4C5A540C}"/>
              </a:ext>
            </a:extLst>
          </p:cNvPr>
          <p:cNvSpPr/>
          <p:nvPr/>
        </p:nvSpPr>
        <p:spPr>
          <a:xfrm>
            <a:off x="2570845" y="4954978"/>
            <a:ext cx="1957613" cy="333826"/>
          </a:xfrm>
          <a:prstGeom prst="round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31799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52AFEA-19D6-4113-8C45-6BF4035159D5}"/>
              </a:ext>
            </a:extLst>
          </p:cNvPr>
          <p:cNvSpPr>
            <a:spLocks noGrp="1"/>
          </p:cNvSpPr>
          <p:nvPr>
            <p:ph type="title"/>
          </p:nvPr>
        </p:nvSpPr>
        <p:spPr/>
        <p:txBody>
          <a:bodyPr/>
          <a:lstStyle/>
          <a:p>
            <a:r>
              <a:rPr lang="en-US" altLang="zh-CN">
                <a:solidFill>
                  <a:srgbClr val="AE0B2A"/>
                </a:solidFill>
              </a:rPr>
              <a:t>Introduction · Backgroud</a:t>
            </a:r>
            <a:endParaRPr lang="zh-CN" altLang="en-US">
              <a:solidFill>
                <a:srgbClr val="AE0B2A"/>
              </a:solidFill>
            </a:endParaRPr>
          </a:p>
        </p:txBody>
      </p:sp>
      <p:sp>
        <p:nvSpPr>
          <p:cNvPr id="3" name="内容占位符 2">
            <a:extLst>
              <a:ext uri="{FF2B5EF4-FFF2-40B4-BE49-F238E27FC236}">
                <a16:creationId xmlns:a16="http://schemas.microsoft.com/office/drawing/2014/main" id="{273E2BC5-EA03-48DB-95FD-D2C00F33E5F2}"/>
              </a:ext>
            </a:extLst>
          </p:cNvPr>
          <p:cNvSpPr>
            <a:spLocks noGrp="1"/>
          </p:cNvSpPr>
          <p:nvPr>
            <p:ph idx="1"/>
          </p:nvPr>
        </p:nvSpPr>
        <p:spPr>
          <a:xfrm>
            <a:off x="838199" y="1848126"/>
            <a:ext cx="10515600" cy="4351338"/>
          </a:xfrm>
        </p:spPr>
        <p:txBody>
          <a:bodyPr/>
          <a:lstStyle/>
          <a:p>
            <a:r>
              <a:rPr lang="en-US" altLang="zh-CN"/>
              <a:t>Providing </a:t>
            </a:r>
            <a:r>
              <a:rPr lang="en-US" altLang="zh-CN" b="1"/>
              <a:t>proper incentive schemes </a:t>
            </a:r>
            <a:r>
              <a:rPr lang="en-US" altLang="zh-CN"/>
              <a:t>is important for tackling a contract enforcement problem.</a:t>
            </a:r>
          </a:p>
          <a:p>
            <a:r>
              <a:rPr lang="en-US" altLang="zh-CN"/>
              <a:t>Fixed-payment scheme v.s. variable-payment scheme</a:t>
            </a:r>
          </a:p>
          <a:p>
            <a:r>
              <a:rPr lang="en-US" altLang="zh-CN"/>
              <a:t>Worker self-election is likely to depend both on the </a:t>
            </a:r>
            <a:r>
              <a:rPr lang="en-US" altLang="zh-CN" b="1"/>
              <a:t>incentive effect</a:t>
            </a:r>
            <a:r>
              <a:rPr lang="en-US" altLang="zh-CN"/>
              <a:t> per se and the </a:t>
            </a:r>
            <a:r>
              <a:rPr lang="en-US" altLang="zh-CN" b="1"/>
              <a:t>sorting effect</a:t>
            </a:r>
            <a:r>
              <a:rPr lang="en-US" altLang="zh-CN"/>
              <a:t>.</a:t>
            </a:r>
          </a:p>
          <a:p>
            <a:r>
              <a:rPr lang="en-US" altLang="zh-CN"/>
              <a:t>Little is known </a:t>
            </a:r>
            <a:r>
              <a:rPr lang="en-US" altLang="zh-CN" b="1"/>
              <a:t>empirically</a:t>
            </a:r>
            <a:r>
              <a:rPr lang="en-US" altLang="zh-CN"/>
              <a:t> about the nature of the selction/sorting process.</a:t>
            </a:r>
            <a:endParaRPr lang="zh-CN" altLang="en-US"/>
          </a:p>
        </p:txBody>
      </p:sp>
    </p:spTree>
    <p:extLst>
      <p:ext uri="{BB962C8B-B14F-4D97-AF65-F5344CB8AC3E}">
        <p14:creationId xmlns:p14="http://schemas.microsoft.com/office/powerpoint/2010/main" val="15191451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3FD530-C9E1-48AD-BD72-A5B5D429E047}"/>
              </a:ext>
            </a:extLst>
          </p:cNvPr>
          <p:cNvSpPr>
            <a:spLocks noGrp="1"/>
          </p:cNvSpPr>
          <p:nvPr>
            <p:ph type="title"/>
          </p:nvPr>
        </p:nvSpPr>
        <p:spPr/>
        <p:txBody>
          <a:bodyPr/>
          <a:lstStyle/>
          <a:p>
            <a:r>
              <a:rPr lang="en-US" altLang="zh-CN"/>
              <a:t>Results ·  </a:t>
            </a:r>
            <a:r>
              <a:rPr lang="en-US" altLang="zh-CN" dirty="0"/>
              <a:t>Effort Provision</a:t>
            </a:r>
            <a:endParaRPr lang="zh-CN" altLang="en-US" dirty="0"/>
          </a:p>
        </p:txBody>
      </p:sp>
      <p:pic>
        <p:nvPicPr>
          <p:cNvPr id="10" name="图片 9">
            <a:extLst>
              <a:ext uri="{FF2B5EF4-FFF2-40B4-BE49-F238E27FC236}">
                <a16:creationId xmlns:a16="http://schemas.microsoft.com/office/drawing/2014/main" id="{59D2A220-4EA3-46B7-BAEA-98EAFD8D4F58}"/>
              </a:ext>
            </a:extLst>
          </p:cNvPr>
          <p:cNvPicPr>
            <a:picLocks noChangeAspect="1"/>
          </p:cNvPicPr>
          <p:nvPr/>
        </p:nvPicPr>
        <p:blipFill>
          <a:blip r:embed="rId3"/>
          <a:stretch>
            <a:fillRect/>
          </a:stretch>
        </p:blipFill>
        <p:spPr>
          <a:xfrm>
            <a:off x="3455581" y="1432314"/>
            <a:ext cx="5784112" cy="4918337"/>
          </a:xfrm>
          <a:prstGeom prst="rect">
            <a:avLst/>
          </a:prstGeom>
        </p:spPr>
      </p:pic>
    </p:spTree>
    <p:extLst>
      <p:ext uri="{BB962C8B-B14F-4D97-AF65-F5344CB8AC3E}">
        <p14:creationId xmlns:p14="http://schemas.microsoft.com/office/powerpoint/2010/main" val="8661233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DD42DC-23A1-4F8E-A974-AF8423CE335E}"/>
              </a:ext>
            </a:extLst>
          </p:cNvPr>
          <p:cNvSpPr>
            <a:spLocks noGrp="1"/>
          </p:cNvSpPr>
          <p:nvPr>
            <p:ph type="title"/>
          </p:nvPr>
        </p:nvSpPr>
        <p:spPr/>
        <p:txBody>
          <a:bodyPr/>
          <a:lstStyle/>
          <a:p>
            <a:r>
              <a:rPr lang="en-US" altLang="zh-CN"/>
              <a:t>Results ·  Sorting · Risk attitudes</a:t>
            </a:r>
            <a:endParaRPr lang="zh-CN" altLang="en-US"/>
          </a:p>
        </p:txBody>
      </p:sp>
      <p:sp>
        <p:nvSpPr>
          <p:cNvPr id="3" name="内容占位符 2">
            <a:extLst>
              <a:ext uri="{FF2B5EF4-FFF2-40B4-BE49-F238E27FC236}">
                <a16:creationId xmlns:a16="http://schemas.microsoft.com/office/drawing/2014/main" id="{E1A1783C-BEDD-490C-BC17-3D490F2CFEEE}"/>
              </a:ext>
            </a:extLst>
          </p:cNvPr>
          <p:cNvSpPr>
            <a:spLocks noGrp="1"/>
          </p:cNvSpPr>
          <p:nvPr>
            <p:ph idx="1"/>
          </p:nvPr>
        </p:nvSpPr>
        <p:spPr>
          <a:xfrm>
            <a:off x="838200" y="1825625"/>
            <a:ext cx="10515600" cy="4516182"/>
          </a:xfrm>
        </p:spPr>
        <p:txBody>
          <a:bodyPr>
            <a:normAutofit fontScale="92500" lnSpcReduction="10000"/>
          </a:bodyPr>
          <a:lstStyle/>
          <a:p>
            <a:pPr>
              <a:lnSpc>
                <a:spcPct val="150000"/>
              </a:lnSpc>
            </a:pPr>
            <a:r>
              <a:rPr lang="en-US" altLang="zh-CN"/>
              <a:t>Elicit </a:t>
            </a:r>
            <a:r>
              <a:rPr lang="en-US" altLang="zh-CN" b="1"/>
              <a:t>risk attitude </a:t>
            </a:r>
            <a:r>
              <a:rPr lang="en-US" altLang="zh-CN"/>
              <a:t>on an 11-point scale.</a:t>
            </a:r>
          </a:p>
          <a:p>
            <a:pPr lvl="1">
              <a:lnSpc>
                <a:spcPct val="150000"/>
              </a:lnSpc>
            </a:pPr>
            <a:r>
              <a:rPr lang="en-US" altLang="zh-CN" i="1">
                <a:latin typeface="Times New Roman" panose="02020603050405020304" pitchFamily="18" charset="0"/>
                <a:cs typeface="Times New Roman" panose="02020603050405020304" pitchFamily="18" charset="0"/>
              </a:rPr>
              <a:t>How do you see yourself: “Are yougenerally a person who is fully prepared to take risks or do you try to avoid taking risks? Please tick a box on thescale, where the value 0 means: ‘unwilling to take risks’ and the value 10 means: ‘fully prepared to take risks’.” </a:t>
            </a:r>
            <a:r>
              <a:rPr lang="en-US" altLang="zh-CN">
                <a:latin typeface="Times New Roman" panose="02020603050405020304" pitchFamily="18" charset="0"/>
                <a:cs typeface="Times New Roman" panose="02020603050405020304" pitchFamily="18" charset="0"/>
              </a:rPr>
              <a:t>(by  2004 wave of the German Socio-Economic Panel Study)</a:t>
            </a:r>
          </a:p>
          <a:p>
            <a:r>
              <a:rPr lang="en-US" altLang="zh-CN"/>
              <a:t>Answer these questions on a seven-point Likert scale.</a:t>
            </a:r>
          </a:p>
          <a:p>
            <a:pPr lvl="1"/>
            <a:r>
              <a:rPr lang="en-US" altLang="zh-CN" i="1">
                <a:latin typeface="Times New Roman" panose="02020603050405020304" pitchFamily="18" charset="0"/>
                <a:cs typeface="Times New Roman" panose="02020603050405020304" pitchFamily="18" charset="0"/>
              </a:rPr>
              <a:t>0: unwilling to take risks</a:t>
            </a:r>
          </a:p>
          <a:p>
            <a:pPr marL="457200" lvl="1" indent="0">
              <a:buNone/>
            </a:pPr>
            <a:r>
              <a:rPr lang="en-US" altLang="zh-CN" i="1">
                <a:latin typeface="Times New Roman" panose="02020603050405020304" pitchFamily="18" charset="0"/>
                <a:cs typeface="Times New Roman" panose="02020603050405020304" pitchFamily="18" charset="0"/>
              </a:rPr>
              <a:t> </a:t>
            </a:r>
          </a:p>
          <a:p>
            <a:pPr lvl="1"/>
            <a:endParaRPr lang="en-US" altLang="zh-CN" i="1">
              <a:latin typeface="Times New Roman" panose="02020603050405020304" pitchFamily="18" charset="0"/>
              <a:cs typeface="Times New Roman" panose="02020603050405020304" pitchFamily="18" charset="0"/>
            </a:endParaRPr>
          </a:p>
          <a:p>
            <a:pPr lvl="1"/>
            <a:r>
              <a:rPr lang="en-US" altLang="zh-CN" i="1">
                <a:latin typeface="Times New Roman" panose="02020603050405020304" pitchFamily="18" charset="0"/>
                <a:cs typeface="Times New Roman" panose="02020603050405020304" pitchFamily="18" charset="0"/>
              </a:rPr>
              <a:t>10: fully prepared to take risks</a:t>
            </a:r>
          </a:p>
        </p:txBody>
      </p:sp>
      <p:cxnSp>
        <p:nvCxnSpPr>
          <p:cNvPr id="5" name="直接箭头连接符 4">
            <a:extLst>
              <a:ext uri="{FF2B5EF4-FFF2-40B4-BE49-F238E27FC236}">
                <a16:creationId xmlns:a16="http://schemas.microsoft.com/office/drawing/2014/main" id="{3286B771-2D6C-478E-A43D-50F7867A9154}"/>
              </a:ext>
            </a:extLst>
          </p:cNvPr>
          <p:cNvCxnSpPr/>
          <p:nvPr/>
        </p:nvCxnSpPr>
        <p:spPr>
          <a:xfrm>
            <a:off x="1681317" y="5122604"/>
            <a:ext cx="0" cy="69809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927590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C0F4763-8B71-4C72-A0AE-BE9460B0B34A}"/>
              </a:ext>
            </a:extLst>
          </p:cNvPr>
          <p:cNvPicPr>
            <a:picLocks noChangeAspect="1"/>
          </p:cNvPicPr>
          <p:nvPr/>
        </p:nvPicPr>
        <p:blipFill rotWithShape="1">
          <a:blip r:embed="rId3"/>
          <a:srcRect b="22704"/>
          <a:stretch/>
        </p:blipFill>
        <p:spPr>
          <a:xfrm>
            <a:off x="2406316" y="2283452"/>
            <a:ext cx="7783320" cy="4157640"/>
          </a:xfrm>
          <a:prstGeom prst="rect">
            <a:avLst/>
          </a:prstGeom>
        </p:spPr>
      </p:pic>
      <p:sp>
        <p:nvSpPr>
          <p:cNvPr id="3" name="内容占位符 2">
            <a:extLst>
              <a:ext uri="{FF2B5EF4-FFF2-40B4-BE49-F238E27FC236}">
                <a16:creationId xmlns:a16="http://schemas.microsoft.com/office/drawing/2014/main" id="{2AB038E7-92F0-48BE-83DD-1B3F7B480103}"/>
              </a:ext>
            </a:extLst>
          </p:cNvPr>
          <p:cNvSpPr>
            <a:spLocks noGrp="1"/>
          </p:cNvSpPr>
          <p:nvPr>
            <p:ph idx="1"/>
          </p:nvPr>
        </p:nvSpPr>
        <p:spPr/>
        <p:txBody>
          <a:bodyPr>
            <a:normAutofit/>
          </a:bodyPr>
          <a:lstStyle/>
          <a:p>
            <a:r>
              <a:rPr lang="en-US" altLang="zh-CN" sz="2800"/>
              <a:t>Risk-seeking subjects are more likely to self-select into variable-pay schemes(piece rates and tournaments)</a:t>
            </a:r>
            <a:endParaRPr lang="en-US" altLang="zh-CN" sz="2800" baseline="0" dirty="0"/>
          </a:p>
        </p:txBody>
      </p:sp>
      <p:sp>
        <p:nvSpPr>
          <p:cNvPr id="2" name="标题 1">
            <a:extLst>
              <a:ext uri="{FF2B5EF4-FFF2-40B4-BE49-F238E27FC236}">
                <a16:creationId xmlns:a16="http://schemas.microsoft.com/office/drawing/2014/main" id="{763FD530-C9E1-48AD-BD72-A5B5D429E047}"/>
              </a:ext>
            </a:extLst>
          </p:cNvPr>
          <p:cNvSpPr>
            <a:spLocks noGrp="1"/>
          </p:cNvSpPr>
          <p:nvPr>
            <p:ph type="title"/>
          </p:nvPr>
        </p:nvSpPr>
        <p:spPr/>
        <p:txBody>
          <a:bodyPr/>
          <a:lstStyle/>
          <a:p>
            <a:r>
              <a:rPr lang="en-US" altLang="zh-CN"/>
              <a:t>Results ·  </a:t>
            </a:r>
            <a:r>
              <a:rPr lang="en-US" altLang="zh-CN" dirty="0"/>
              <a:t>Sorting · Risk attitudes</a:t>
            </a:r>
            <a:endParaRPr lang="zh-CN" altLang="en-US" dirty="0"/>
          </a:p>
        </p:txBody>
      </p:sp>
      <p:sp>
        <p:nvSpPr>
          <p:cNvPr id="7" name="矩形: 圆角 6">
            <a:extLst>
              <a:ext uri="{FF2B5EF4-FFF2-40B4-BE49-F238E27FC236}">
                <a16:creationId xmlns:a16="http://schemas.microsoft.com/office/drawing/2014/main" id="{784E5F3A-C2AA-4390-A159-5FBD169E396A}"/>
              </a:ext>
            </a:extLst>
          </p:cNvPr>
          <p:cNvSpPr/>
          <p:nvPr/>
        </p:nvSpPr>
        <p:spPr>
          <a:xfrm>
            <a:off x="2472139" y="3573379"/>
            <a:ext cx="7429849" cy="457200"/>
          </a:xfrm>
          <a:prstGeom prst="roundRect">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006525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DD42DC-23A1-4F8E-A974-AF8423CE335E}"/>
              </a:ext>
            </a:extLst>
          </p:cNvPr>
          <p:cNvSpPr>
            <a:spLocks noGrp="1"/>
          </p:cNvSpPr>
          <p:nvPr>
            <p:ph type="title"/>
          </p:nvPr>
        </p:nvSpPr>
        <p:spPr>
          <a:xfrm>
            <a:off x="838198" y="18254"/>
            <a:ext cx="11353801" cy="1325563"/>
          </a:xfrm>
        </p:spPr>
        <p:txBody>
          <a:bodyPr/>
          <a:lstStyle/>
          <a:p>
            <a:r>
              <a:rPr lang="en-US" altLang="zh-CN"/>
              <a:t>Results ·  Sorting · Relative self-assessment</a:t>
            </a:r>
            <a:endParaRPr lang="zh-CN" altLang="en-US"/>
          </a:p>
        </p:txBody>
      </p:sp>
      <p:sp>
        <p:nvSpPr>
          <p:cNvPr id="3" name="内容占位符 2">
            <a:extLst>
              <a:ext uri="{FF2B5EF4-FFF2-40B4-BE49-F238E27FC236}">
                <a16:creationId xmlns:a16="http://schemas.microsoft.com/office/drawing/2014/main" id="{E1A1783C-BEDD-490C-BC17-3D490F2CFEEE}"/>
              </a:ext>
            </a:extLst>
          </p:cNvPr>
          <p:cNvSpPr>
            <a:spLocks noGrp="1"/>
          </p:cNvSpPr>
          <p:nvPr>
            <p:ph idx="1"/>
          </p:nvPr>
        </p:nvSpPr>
        <p:spPr>
          <a:xfrm>
            <a:off x="838200" y="1825625"/>
            <a:ext cx="10881852" cy="4516182"/>
          </a:xfrm>
        </p:spPr>
        <p:txBody>
          <a:bodyPr>
            <a:normAutofit/>
          </a:bodyPr>
          <a:lstStyle/>
          <a:p>
            <a:pPr>
              <a:lnSpc>
                <a:spcPct val="150000"/>
              </a:lnSpc>
            </a:pPr>
            <a:r>
              <a:rPr lang="en-US" altLang="zh-CN"/>
              <a:t>Assessed performance in step 3 </a:t>
            </a:r>
            <a:r>
              <a:rPr lang="en-US" altLang="zh-CN" b="1"/>
              <a:t>relative to others’ performance</a:t>
            </a:r>
            <a:r>
              <a:rPr lang="en-US" altLang="zh-CN"/>
              <a:t>.</a:t>
            </a:r>
          </a:p>
          <a:p>
            <a:pPr lvl="1">
              <a:lnSpc>
                <a:spcPct val="100000"/>
              </a:lnSpc>
            </a:pPr>
            <a:r>
              <a:rPr lang="en-US" altLang="zh-CN" i="1">
                <a:latin typeface="Times New Roman" panose="02020603050405020304" pitchFamily="18" charset="0"/>
                <a:cs typeface="Times New Roman" panose="02020603050405020304" pitchFamily="18" charset="0"/>
              </a:rPr>
              <a:t> How many of the other 19 participants solved more questions than you did?</a:t>
            </a:r>
          </a:p>
          <a:p>
            <a:pPr>
              <a:lnSpc>
                <a:spcPct val="150000"/>
              </a:lnSpc>
            </a:pPr>
            <a:r>
              <a:rPr lang="en-US" altLang="zh-CN"/>
              <a:t>Have incentives to answer accurately.</a:t>
            </a:r>
          </a:p>
          <a:p>
            <a:pPr lvl="1">
              <a:lnSpc>
                <a:spcPct val="150000"/>
              </a:lnSpc>
            </a:pPr>
            <a:r>
              <a:rPr lang="en-US" altLang="zh-CN"/>
              <a:t>a correct estimate: 100 points</a:t>
            </a:r>
          </a:p>
          <a:p>
            <a:pPr lvl="1">
              <a:lnSpc>
                <a:spcPct val="150000"/>
              </a:lnSpc>
            </a:pPr>
            <a:r>
              <a:rPr lang="en-US" altLang="zh-CN"/>
              <a:t>a estimate within 1: 50 points</a:t>
            </a:r>
          </a:p>
          <a:p>
            <a:pPr lvl="1">
              <a:lnSpc>
                <a:spcPct val="150000"/>
              </a:lnSpc>
            </a:pPr>
            <a:r>
              <a:rPr lang="en-US" altLang="zh-CN"/>
              <a:t>other conditions: 0 points      </a:t>
            </a:r>
          </a:p>
          <a:p>
            <a:pPr lvl="1"/>
            <a:endParaRPr lang="en-US" altLang="zh-CN"/>
          </a:p>
          <a:p>
            <a:pPr lvl="1"/>
            <a:endParaRPr lang="en-US" altLang="zh-CN"/>
          </a:p>
        </p:txBody>
      </p:sp>
    </p:spTree>
    <p:extLst>
      <p:ext uri="{BB962C8B-B14F-4D97-AF65-F5344CB8AC3E}">
        <p14:creationId xmlns:p14="http://schemas.microsoft.com/office/powerpoint/2010/main" val="20652698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FC2711D-95DA-4C94-8310-DA829719A66B}"/>
              </a:ext>
            </a:extLst>
          </p:cNvPr>
          <p:cNvPicPr>
            <a:picLocks noChangeAspect="1"/>
          </p:cNvPicPr>
          <p:nvPr/>
        </p:nvPicPr>
        <p:blipFill rotWithShape="1">
          <a:blip r:embed="rId3"/>
          <a:srcRect b="22704"/>
          <a:stretch/>
        </p:blipFill>
        <p:spPr>
          <a:xfrm>
            <a:off x="3061775" y="2330909"/>
            <a:ext cx="7758612" cy="4144443"/>
          </a:xfrm>
          <a:prstGeom prst="rect">
            <a:avLst/>
          </a:prstGeom>
        </p:spPr>
      </p:pic>
      <p:sp>
        <p:nvSpPr>
          <p:cNvPr id="5" name="矩形: 圆角 4">
            <a:extLst>
              <a:ext uri="{FF2B5EF4-FFF2-40B4-BE49-F238E27FC236}">
                <a16:creationId xmlns:a16="http://schemas.microsoft.com/office/drawing/2014/main" id="{BA523F94-8E77-4F33-BEA8-967BD2ADBE1E}"/>
              </a:ext>
            </a:extLst>
          </p:cNvPr>
          <p:cNvSpPr/>
          <p:nvPr/>
        </p:nvSpPr>
        <p:spPr>
          <a:xfrm>
            <a:off x="6906127" y="4066675"/>
            <a:ext cx="803268" cy="336456"/>
          </a:xfrm>
          <a:prstGeom prst="roundRect">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763FD530-C9E1-48AD-BD72-A5B5D429E047}"/>
              </a:ext>
            </a:extLst>
          </p:cNvPr>
          <p:cNvSpPr>
            <a:spLocks noGrp="1"/>
          </p:cNvSpPr>
          <p:nvPr>
            <p:ph type="title"/>
          </p:nvPr>
        </p:nvSpPr>
        <p:spPr>
          <a:xfrm>
            <a:off x="838199" y="18254"/>
            <a:ext cx="11241506" cy="1325563"/>
          </a:xfrm>
        </p:spPr>
        <p:txBody>
          <a:bodyPr/>
          <a:lstStyle/>
          <a:p>
            <a:r>
              <a:rPr lang="en-US" altLang="zh-CN"/>
              <a:t>Results ·  </a:t>
            </a:r>
            <a:r>
              <a:rPr lang="en-US" altLang="zh-CN" dirty="0"/>
              <a:t>Sorting · Relative self-assessment</a:t>
            </a:r>
            <a:endParaRPr lang="zh-CN" altLang="en-US" dirty="0"/>
          </a:p>
        </p:txBody>
      </p:sp>
      <p:sp>
        <p:nvSpPr>
          <p:cNvPr id="3" name="内容占位符 2">
            <a:extLst>
              <a:ext uri="{FF2B5EF4-FFF2-40B4-BE49-F238E27FC236}">
                <a16:creationId xmlns:a16="http://schemas.microsoft.com/office/drawing/2014/main" id="{2AB038E7-92F0-48BE-83DD-1B3F7B480103}"/>
              </a:ext>
            </a:extLst>
          </p:cNvPr>
          <p:cNvSpPr>
            <a:spLocks noGrp="1"/>
          </p:cNvSpPr>
          <p:nvPr>
            <p:ph idx="1"/>
          </p:nvPr>
        </p:nvSpPr>
        <p:spPr/>
        <p:txBody>
          <a:bodyPr/>
          <a:lstStyle/>
          <a:p>
            <a:pPr marL="342900" indent="-342900" algn="just">
              <a:spcAft>
                <a:spcPts val="0"/>
              </a:spcAft>
              <a:buFont typeface="Arial" panose="020B0604020202020204" pitchFamily="34" charset="0"/>
              <a:buChar char="•"/>
            </a:pPr>
            <a:r>
              <a:rPr lang="en-US" altLang="zh-CN" sz="2800" kern="100">
                <a:ea typeface="宋体" panose="02010600030101010101" pitchFamily="2" charset="-122"/>
                <a:cs typeface="Calibri" panose="020F0502020204030204" pitchFamily="34" charset="0"/>
              </a:rPr>
              <a:t>Controlling for productivity, the impact of self-assessment is significant in the tournament schemes.</a:t>
            </a:r>
          </a:p>
          <a:p>
            <a:endParaRPr lang="zh-CN" altLang="zh-CN" dirty="0"/>
          </a:p>
        </p:txBody>
      </p:sp>
    </p:spTree>
    <p:extLst>
      <p:ext uri="{BB962C8B-B14F-4D97-AF65-F5344CB8AC3E}">
        <p14:creationId xmlns:p14="http://schemas.microsoft.com/office/powerpoint/2010/main" val="38764040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DD42DC-23A1-4F8E-A974-AF8423CE335E}"/>
              </a:ext>
            </a:extLst>
          </p:cNvPr>
          <p:cNvSpPr>
            <a:spLocks noGrp="1"/>
          </p:cNvSpPr>
          <p:nvPr>
            <p:ph type="title"/>
          </p:nvPr>
        </p:nvSpPr>
        <p:spPr/>
        <p:txBody>
          <a:bodyPr/>
          <a:lstStyle/>
          <a:p>
            <a:r>
              <a:rPr lang="en-US" altLang="zh-CN"/>
              <a:t>Results ·  Sorting · Social preferences</a:t>
            </a:r>
            <a:endParaRPr lang="zh-CN" altLang="en-US"/>
          </a:p>
        </p:txBody>
      </p:sp>
      <p:sp>
        <p:nvSpPr>
          <p:cNvPr id="3" name="内容占位符 2">
            <a:extLst>
              <a:ext uri="{FF2B5EF4-FFF2-40B4-BE49-F238E27FC236}">
                <a16:creationId xmlns:a16="http://schemas.microsoft.com/office/drawing/2014/main" id="{E1A1783C-BEDD-490C-BC17-3D490F2CFEEE}"/>
              </a:ext>
            </a:extLst>
          </p:cNvPr>
          <p:cNvSpPr>
            <a:spLocks noGrp="1"/>
          </p:cNvSpPr>
          <p:nvPr>
            <p:ph idx="1"/>
          </p:nvPr>
        </p:nvSpPr>
        <p:spPr>
          <a:xfrm>
            <a:off x="838200" y="1825625"/>
            <a:ext cx="10881852" cy="4516182"/>
          </a:xfrm>
        </p:spPr>
        <p:txBody>
          <a:bodyPr>
            <a:normAutofit/>
          </a:bodyPr>
          <a:lstStyle/>
          <a:p>
            <a:r>
              <a:rPr lang="en-US" altLang="zh-CN"/>
              <a:t>Elicit </a:t>
            </a:r>
            <a:r>
              <a:rPr lang="en-US" altLang="zh-CN" b="1"/>
              <a:t>social preferences </a:t>
            </a:r>
            <a:r>
              <a:rPr lang="en-US" altLang="zh-CN"/>
              <a:t>using a simple </a:t>
            </a:r>
            <a:r>
              <a:rPr lang="en-US" altLang="zh-CN" b="1"/>
              <a:t>Trust game</a:t>
            </a:r>
            <a:r>
              <a:rPr lang="en-US" altLang="zh-CN"/>
              <a:t>.</a:t>
            </a:r>
          </a:p>
          <a:p>
            <a:pPr lvl="1">
              <a:lnSpc>
                <a:spcPct val="150000"/>
              </a:lnSpc>
            </a:pPr>
            <a:r>
              <a:rPr lang="en-US" altLang="zh-CN">
                <a:cs typeface="Times New Roman" panose="02020603050405020304" pitchFamily="18" charset="0"/>
              </a:rPr>
              <a:t>A two-player,sequential game</a:t>
            </a:r>
          </a:p>
          <a:p>
            <a:pPr marL="914400" lvl="2" indent="0">
              <a:lnSpc>
                <a:spcPct val="150000"/>
              </a:lnSpc>
              <a:buNone/>
            </a:pPr>
            <a:r>
              <a:rPr lang="en-US" altLang="zh-CN">
                <a:cs typeface="Times New Roman" panose="02020603050405020304" pitchFamily="18" charset="0"/>
              </a:rPr>
              <a:t>(1) contingent response method</a:t>
            </a:r>
          </a:p>
          <a:p>
            <a:pPr marL="914400" lvl="2" indent="0">
              <a:lnSpc>
                <a:spcPct val="150000"/>
              </a:lnSpc>
              <a:buNone/>
            </a:pPr>
            <a:r>
              <a:rPr lang="en-US" altLang="zh-CN">
                <a:cs typeface="Times New Roman" panose="02020603050405020304" pitchFamily="18" charset="0"/>
              </a:rPr>
              <a:t>(2</a:t>
            </a:r>
            <a:r>
              <a:rPr lang="zh-CN" altLang="en-US">
                <a:cs typeface="Times New Roman" panose="02020603050405020304" pitchFamily="18" charset="0"/>
              </a:rPr>
              <a:t>）</a:t>
            </a:r>
            <a:r>
              <a:rPr lang="en-US" altLang="zh-CN">
                <a:cs typeface="Times New Roman" panose="02020603050405020304" pitchFamily="18" charset="0"/>
              </a:rPr>
              <a:t>the actual transfer</a:t>
            </a:r>
          </a:p>
          <a:p>
            <a:pPr marL="914400" lvl="2" indent="0">
              <a:lnSpc>
                <a:spcPct val="150000"/>
              </a:lnSpc>
              <a:buNone/>
            </a:pPr>
            <a:r>
              <a:rPr lang="en-US" altLang="zh-CN">
                <a:cs typeface="Times New Roman" panose="02020603050405020304" pitchFamily="18" charset="0"/>
              </a:rPr>
              <a:t>(3</a:t>
            </a:r>
            <a:r>
              <a:rPr lang="zh-CN" altLang="en-US">
                <a:cs typeface="Times New Roman" panose="02020603050405020304" pitchFamily="18" charset="0"/>
              </a:rPr>
              <a:t>）</a:t>
            </a:r>
            <a:r>
              <a:rPr lang="en-US" altLang="zh-CN">
                <a:cs typeface="Times New Roman" panose="02020603050405020304" pitchFamily="18" charset="0"/>
              </a:rPr>
              <a:t>both roles required</a:t>
            </a:r>
          </a:p>
        </p:txBody>
      </p:sp>
      <p:pic>
        <p:nvPicPr>
          <p:cNvPr id="1026" name="Picture 2" descr="火柴人图标火柴人ppt素材,ppt素材- 51PPT模板网">
            <a:extLst>
              <a:ext uri="{FF2B5EF4-FFF2-40B4-BE49-F238E27FC236}">
                <a16:creationId xmlns:a16="http://schemas.microsoft.com/office/drawing/2014/main" id="{6E73115C-8B63-45FC-B345-B38EA421B3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193" t="39119" r="68884" b="31741"/>
          <a:stretch/>
        </p:blipFill>
        <p:spPr bwMode="auto">
          <a:xfrm>
            <a:off x="4679538" y="3707679"/>
            <a:ext cx="1012724" cy="129785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火柴人图标火柴人ppt素材,ppt素材- 51PPT模板网">
            <a:extLst>
              <a:ext uri="{FF2B5EF4-FFF2-40B4-BE49-F238E27FC236}">
                <a16:creationId xmlns:a16="http://schemas.microsoft.com/office/drawing/2014/main" id="{F58D0B07-6CBE-4884-9F18-7B6B61E6EAE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193" t="39119" r="68884" b="31741"/>
          <a:stretch/>
        </p:blipFill>
        <p:spPr bwMode="auto">
          <a:xfrm>
            <a:off x="9960078" y="3701535"/>
            <a:ext cx="1012724" cy="129785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箭头连接符 6">
            <a:extLst>
              <a:ext uri="{FF2B5EF4-FFF2-40B4-BE49-F238E27FC236}">
                <a16:creationId xmlns:a16="http://schemas.microsoft.com/office/drawing/2014/main" id="{C4A8C28D-F84D-4C59-B114-B69A5D62665A}"/>
              </a:ext>
            </a:extLst>
          </p:cNvPr>
          <p:cNvCxnSpPr>
            <a:cxnSpLocks/>
          </p:cNvCxnSpPr>
          <p:nvPr/>
        </p:nvCxnSpPr>
        <p:spPr>
          <a:xfrm>
            <a:off x="5751870" y="4173483"/>
            <a:ext cx="4326194" cy="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 name="直接箭头连接符 8">
            <a:extLst>
              <a:ext uri="{FF2B5EF4-FFF2-40B4-BE49-F238E27FC236}">
                <a16:creationId xmlns:a16="http://schemas.microsoft.com/office/drawing/2014/main" id="{3F094503-108D-45A9-9284-CDB6760D4E94}"/>
              </a:ext>
            </a:extLst>
          </p:cNvPr>
          <p:cNvCxnSpPr>
            <a:cxnSpLocks/>
          </p:cNvCxnSpPr>
          <p:nvPr/>
        </p:nvCxnSpPr>
        <p:spPr>
          <a:xfrm flipH="1">
            <a:off x="5692262" y="4604873"/>
            <a:ext cx="4385802" cy="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84B44709-BA22-4E28-9E68-7FD226BAF47A}"/>
              </a:ext>
            </a:extLst>
          </p:cNvPr>
          <p:cNvCxnSpPr/>
          <p:nvPr/>
        </p:nvCxnSpPr>
        <p:spPr>
          <a:xfrm>
            <a:off x="8032955" y="3923071"/>
            <a:ext cx="19664"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54583D09-5516-4C2D-A8AA-B38493A46615}"/>
              </a:ext>
            </a:extLst>
          </p:cNvPr>
          <p:cNvSpPr txBox="1"/>
          <p:nvPr/>
        </p:nvSpPr>
        <p:spPr>
          <a:xfrm>
            <a:off x="5397910" y="3738405"/>
            <a:ext cx="4562168" cy="369332"/>
          </a:xfrm>
          <a:prstGeom prst="rect">
            <a:avLst/>
          </a:prstGeom>
          <a:noFill/>
        </p:spPr>
        <p:txBody>
          <a:bodyPr wrap="square" rtlCol="0">
            <a:spAutoFit/>
          </a:bodyPr>
          <a:lstStyle/>
          <a:p>
            <a:r>
              <a:rPr lang="en-US" altLang="zh-CN"/>
              <a:t>(1) transfer amount {0,20,40,60,80,100,120}</a:t>
            </a:r>
            <a:endParaRPr lang="zh-CN" altLang="en-US"/>
          </a:p>
        </p:txBody>
      </p:sp>
      <p:sp>
        <p:nvSpPr>
          <p:cNvPr id="16" name="文本框 15">
            <a:extLst>
              <a:ext uri="{FF2B5EF4-FFF2-40B4-BE49-F238E27FC236}">
                <a16:creationId xmlns:a16="http://schemas.microsoft.com/office/drawing/2014/main" id="{C9095F23-3303-467F-8CC1-47099E47CC7E}"/>
              </a:ext>
            </a:extLst>
          </p:cNvPr>
          <p:cNvSpPr txBox="1"/>
          <p:nvPr/>
        </p:nvSpPr>
        <p:spPr>
          <a:xfrm>
            <a:off x="5571914" y="4679158"/>
            <a:ext cx="4562168" cy="369332"/>
          </a:xfrm>
          <a:prstGeom prst="rect">
            <a:avLst/>
          </a:prstGeom>
          <a:noFill/>
        </p:spPr>
        <p:txBody>
          <a:bodyPr wrap="square" rtlCol="0">
            <a:spAutoFit/>
          </a:bodyPr>
          <a:lstStyle/>
          <a:p>
            <a:r>
              <a:rPr lang="en-US" altLang="zh-CN"/>
              <a:t>(2) tranfer tripled; tranfer any amount[0,480]</a:t>
            </a:r>
            <a:endParaRPr lang="zh-CN" altLang="en-US"/>
          </a:p>
        </p:txBody>
      </p:sp>
      <p:sp>
        <p:nvSpPr>
          <p:cNvPr id="18" name="文本框 17">
            <a:extLst>
              <a:ext uri="{FF2B5EF4-FFF2-40B4-BE49-F238E27FC236}">
                <a16:creationId xmlns:a16="http://schemas.microsoft.com/office/drawing/2014/main" id="{4DDCAEAB-D2F0-4D77-A719-92B72A361EFC}"/>
              </a:ext>
            </a:extLst>
          </p:cNvPr>
          <p:cNvSpPr txBox="1"/>
          <p:nvPr/>
        </p:nvSpPr>
        <p:spPr>
          <a:xfrm>
            <a:off x="4085149" y="5240438"/>
            <a:ext cx="2625521" cy="646331"/>
          </a:xfrm>
          <a:prstGeom prst="rect">
            <a:avLst/>
          </a:prstGeom>
          <a:noFill/>
        </p:spPr>
        <p:txBody>
          <a:bodyPr wrap="square" rtlCol="0">
            <a:spAutoFit/>
          </a:bodyPr>
          <a:lstStyle/>
          <a:p>
            <a:pPr algn="ctr"/>
            <a:r>
              <a:rPr lang="en-US" altLang="zh-CN" b="1"/>
              <a:t>the first mover</a:t>
            </a:r>
          </a:p>
          <a:p>
            <a:r>
              <a:rPr lang="en-US" altLang="zh-CN"/>
              <a:t>endowment:120 points </a:t>
            </a:r>
            <a:endParaRPr lang="zh-CN" altLang="en-US"/>
          </a:p>
        </p:txBody>
      </p:sp>
      <p:sp>
        <p:nvSpPr>
          <p:cNvPr id="19" name="文本框 18">
            <a:extLst>
              <a:ext uri="{FF2B5EF4-FFF2-40B4-BE49-F238E27FC236}">
                <a16:creationId xmlns:a16="http://schemas.microsoft.com/office/drawing/2014/main" id="{429233DA-105A-4A4B-88C6-054DC07BD865}"/>
              </a:ext>
            </a:extLst>
          </p:cNvPr>
          <p:cNvSpPr txBox="1"/>
          <p:nvPr/>
        </p:nvSpPr>
        <p:spPr>
          <a:xfrm>
            <a:off x="9448799" y="5240438"/>
            <a:ext cx="2625521" cy="646331"/>
          </a:xfrm>
          <a:prstGeom prst="rect">
            <a:avLst/>
          </a:prstGeom>
          <a:noFill/>
        </p:spPr>
        <p:txBody>
          <a:bodyPr wrap="square" rtlCol="0">
            <a:spAutoFit/>
          </a:bodyPr>
          <a:lstStyle/>
          <a:p>
            <a:pPr algn="ctr"/>
            <a:r>
              <a:rPr lang="en-US" altLang="zh-CN" b="1"/>
              <a:t>the second mover</a:t>
            </a:r>
          </a:p>
          <a:p>
            <a:pPr algn="ctr"/>
            <a:r>
              <a:rPr lang="en-US" altLang="zh-CN"/>
              <a:t>endowment:120 points </a:t>
            </a:r>
            <a:endParaRPr lang="zh-CN" altLang="en-US"/>
          </a:p>
        </p:txBody>
      </p:sp>
      <p:sp>
        <p:nvSpPr>
          <p:cNvPr id="5" name="文本框 4">
            <a:extLst>
              <a:ext uri="{FF2B5EF4-FFF2-40B4-BE49-F238E27FC236}">
                <a16:creationId xmlns:a16="http://schemas.microsoft.com/office/drawing/2014/main" id="{760973DC-1650-4F61-81C9-62625D3DDDF5}"/>
              </a:ext>
            </a:extLst>
          </p:cNvPr>
          <p:cNvSpPr txBox="1"/>
          <p:nvPr/>
        </p:nvSpPr>
        <p:spPr>
          <a:xfrm>
            <a:off x="838199" y="6103770"/>
            <a:ext cx="11236121" cy="369332"/>
          </a:xfrm>
          <a:prstGeom prst="rect">
            <a:avLst/>
          </a:prstGeom>
          <a:noFill/>
        </p:spPr>
        <p:txBody>
          <a:bodyPr wrap="square" rtlCol="0">
            <a:spAutoFit/>
          </a:bodyPr>
          <a:lstStyle/>
          <a:p>
            <a:pPr algn="r"/>
            <a:r>
              <a:rPr lang="en-US" altLang="zh-CN" i="1">
                <a:latin typeface="Times New Roman" panose="02020603050405020304" pitchFamily="18" charset="0"/>
                <a:cs typeface="Times New Roman" panose="02020603050405020304" pitchFamily="18" charset="0"/>
              </a:rPr>
              <a:t>More details see: Berg et al.(1995</a:t>
            </a:r>
            <a:r>
              <a:rPr lang="en-US" altLang="zh-CN">
                <a:latin typeface="Times New Roman" panose="02020603050405020304" pitchFamily="18" charset="0"/>
                <a:cs typeface="Times New Roman" panose="02020603050405020304" pitchFamily="18" charset="0"/>
              </a:rPr>
              <a:t>)</a:t>
            </a:r>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24830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3FD530-C9E1-48AD-BD72-A5B5D429E047}"/>
              </a:ext>
            </a:extLst>
          </p:cNvPr>
          <p:cNvSpPr>
            <a:spLocks noGrp="1"/>
          </p:cNvSpPr>
          <p:nvPr>
            <p:ph type="title"/>
          </p:nvPr>
        </p:nvSpPr>
        <p:spPr/>
        <p:txBody>
          <a:bodyPr/>
          <a:lstStyle/>
          <a:p>
            <a:r>
              <a:rPr lang="en-US" altLang="zh-CN"/>
              <a:t>Results ·  </a:t>
            </a:r>
            <a:r>
              <a:rPr lang="en-US" altLang="zh-CN" dirty="0"/>
              <a:t>Sorting · Social preferences</a:t>
            </a:r>
            <a:endParaRPr lang="zh-CN" altLang="en-US" dirty="0"/>
          </a:p>
        </p:txBody>
      </p:sp>
      <p:pic>
        <p:nvPicPr>
          <p:cNvPr id="4" name="图片 3">
            <a:extLst>
              <a:ext uri="{FF2B5EF4-FFF2-40B4-BE49-F238E27FC236}">
                <a16:creationId xmlns:a16="http://schemas.microsoft.com/office/drawing/2014/main" id="{7DD9EA3C-B140-4B8C-9DEC-7093E0AB8FE4}"/>
              </a:ext>
            </a:extLst>
          </p:cNvPr>
          <p:cNvPicPr>
            <a:picLocks noChangeAspect="1"/>
          </p:cNvPicPr>
          <p:nvPr/>
        </p:nvPicPr>
        <p:blipFill rotWithShape="1">
          <a:blip r:embed="rId3"/>
          <a:srcRect b="22704"/>
          <a:stretch/>
        </p:blipFill>
        <p:spPr>
          <a:xfrm>
            <a:off x="2687562" y="2683043"/>
            <a:ext cx="6816874" cy="3641391"/>
          </a:xfrm>
          <a:prstGeom prst="rect">
            <a:avLst/>
          </a:prstGeom>
        </p:spPr>
      </p:pic>
      <p:sp>
        <p:nvSpPr>
          <p:cNvPr id="3" name="内容占位符 2">
            <a:extLst>
              <a:ext uri="{FF2B5EF4-FFF2-40B4-BE49-F238E27FC236}">
                <a16:creationId xmlns:a16="http://schemas.microsoft.com/office/drawing/2014/main" id="{2AB038E7-92F0-48BE-83DD-1B3F7B480103}"/>
              </a:ext>
            </a:extLst>
          </p:cNvPr>
          <p:cNvSpPr>
            <a:spLocks noGrp="1"/>
          </p:cNvSpPr>
          <p:nvPr>
            <p:ph idx="1"/>
          </p:nvPr>
        </p:nvSpPr>
        <p:spPr/>
        <p:txBody>
          <a:bodyPr/>
          <a:lstStyle/>
          <a:p>
            <a:r>
              <a:rPr lang="en-US" altLang="zh-CN" kern="1200">
                <a:solidFill>
                  <a:schemeClr val="tx1"/>
                </a:solidFill>
                <a:effectLst/>
                <a:latin typeface="+mn-lt"/>
                <a:ea typeface="+mn-ea"/>
                <a:cs typeface="+mn-cs"/>
              </a:rPr>
              <a:t>Neither </a:t>
            </a:r>
            <a:r>
              <a:rPr lang="en-US" altLang="zh-CN" kern="1200" dirty="0">
                <a:solidFill>
                  <a:schemeClr val="tx1"/>
                </a:solidFill>
                <a:effectLst/>
                <a:latin typeface="+mn-lt"/>
                <a:ea typeface="+mn-ea"/>
                <a:cs typeface="+mn-cs"/>
              </a:rPr>
              <a:t>trust or reciprocity significantly determine the </a:t>
            </a:r>
            <a:r>
              <a:rPr lang="en-US" altLang="zh-CN" kern="1200">
                <a:solidFill>
                  <a:schemeClr val="tx1"/>
                </a:solidFill>
                <a:effectLst/>
                <a:latin typeface="+mn-lt"/>
                <a:ea typeface="+mn-ea"/>
                <a:cs typeface="+mn-cs"/>
              </a:rPr>
              <a:t>sorting decision</a:t>
            </a:r>
            <a:r>
              <a:rPr lang="en-US" altLang="zh-CN"/>
              <a:t>(</a:t>
            </a:r>
            <a:r>
              <a:rPr lang="en-US" altLang="zh-CN" kern="1200">
                <a:solidFill>
                  <a:schemeClr val="tx1"/>
                </a:solidFill>
                <a:effectLst/>
                <a:latin typeface="+mn-lt"/>
                <a:ea typeface="+mn-ea"/>
                <a:cs typeface="+mn-cs"/>
              </a:rPr>
              <a:t>except </a:t>
            </a:r>
            <a:r>
              <a:rPr lang="en-US" altLang="zh-CN" kern="1200" dirty="0">
                <a:solidFill>
                  <a:schemeClr val="tx1"/>
                </a:solidFill>
                <a:effectLst/>
                <a:latin typeface="+mn-lt"/>
                <a:ea typeface="+mn-ea"/>
                <a:cs typeface="+mn-cs"/>
              </a:rPr>
              <a:t>for a small effect for trust in the </a:t>
            </a:r>
            <a:r>
              <a:rPr lang="en-US" altLang="zh-CN" kern="1200">
                <a:solidFill>
                  <a:schemeClr val="tx1"/>
                </a:solidFill>
                <a:effectLst/>
                <a:latin typeface="+mn-lt"/>
                <a:ea typeface="+mn-ea"/>
                <a:cs typeface="+mn-cs"/>
              </a:rPr>
              <a:t>piece-rate treatmen).</a:t>
            </a:r>
            <a:endParaRPr lang="zh-CN" altLang="zh-CN" dirty="0">
              <a:effectLst/>
            </a:endParaRPr>
          </a:p>
          <a:p>
            <a:pPr lvl="1"/>
            <a:endParaRPr lang="zh-CN" altLang="zh-CN" dirty="0"/>
          </a:p>
        </p:txBody>
      </p:sp>
      <p:sp>
        <p:nvSpPr>
          <p:cNvPr id="5" name="矩形: 圆角 4">
            <a:extLst>
              <a:ext uri="{FF2B5EF4-FFF2-40B4-BE49-F238E27FC236}">
                <a16:creationId xmlns:a16="http://schemas.microsoft.com/office/drawing/2014/main" id="{50A48B50-C2F4-4B06-A042-E5CF053082B7}"/>
              </a:ext>
            </a:extLst>
          </p:cNvPr>
          <p:cNvSpPr/>
          <p:nvPr/>
        </p:nvSpPr>
        <p:spPr>
          <a:xfrm>
            <a:off x="4898642" y="4601132"/>
            <a:ext cx="644284" cy="336162"/>
          </a:xfrm>
          <a:prstGeom prst="roundRect">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083672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79AA9EF-A777-4099-9F94-4A4A637B931D}"/>
              </a:ext>
            </a:extLst>
          </p:cNvPr>
          <p:cNvPicPr>
            <a:picLocks noChangeAspect="1"/>
          </p:cNvPicPr>
          <p:nvPr/>
        </p:nvPicPr>
        <p:blipFill rotWithShape="1">
          <a:blip r:embed="rId3"/>
          <a:srcRect b="22704"/>
          <a:stretch/>
        </p:blipFill>
        <p:spPr>
          <a:xfrm>
            <a:off x="2659189" y="2190307"/>
            <a:ext cx="7753503" cy="4141713"/>
          </a:xfrm>
          <a:prstGeom prst="rect">
            <a:avLst/>
          </a:prstGeom>
        </p:spPr>
      </p:pic>
      <p:sp>
        <p:nvSpPr>
          <p:cNvPr id="7" name="矩形: 圆角 6">
            <a:extLst>
              <a:ext uri="{FF2B5EF4-FFF2-40B4-BE49-F238E27FC236}">
                <a16:creationId xmlns:a16="http://schemas.microsoft.com/office/drawing/2014/main" id="{A9FDFFF6-45EB-4BEA-BC79-2AC9DDAE9AE7}"/>
              </a:ext>
            </a:extLst>
          </p:cNvPr>
          <p:cNvSpPr/>
          <p:nvPr/>
        </p:nvSpPr>
        <p:spPr>
          <a:xfrm>
            <a:off x="5294921" y="5200693"/>
            <a:ext cx="4577929" cy="452574"/>
          </a:xfrm>
          <a:prstGeom prst="roundRect">
            <a:avLst/>
          </a:prstGeom>
          <a:noFill/>
          <a:ln w="25400" cap="flat" cmpd="sng" algn="ctr">
            <a:solidFill>
              <a:srgbClr val="C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等线"/>
              <a:cs typeface="+mn-cs"/>
            </a:endParaRPr>
          </a:p>
        </p:txBody>
      </p:sp>
      <p:sp>
        <p:nvSpPr>
          <p:cNvPr id="2" name="标题 1">
            <a:extLst>
              <a:ext uri="{FF2B5EF4-FFF2-40B4-BE49-F238E27FC236}">
                <a16:creationId xmlns:a16="http://schemas.microsoft.com/office/drawing/2014/main" id="{763FD530-C9E1-48AD-BD72-A5B5D429E047}"/>
              </a:ext>
            </a:extLst>
          </p:cNvPr>
          <p:cNvSpPr>
            <a:spLocks noGrp="1"/>
          </p:cNvSpPr>
          <p:nvPr>
            <p:ph type="title"/>
          </p:nvPr>
        </p:nvSpPr>
        <p:spPr/>
        <p:txBody>
          <a:bodyPr/>
          <a:lstStyle/>
          <a:p>
            <a:r>
              <a:rPr lang="en-US" altLang="zh-CN"/>
              <a:t>Results ·  </a:t>
            </a:r>
            <a:r>
              <a:rPr lang="en-US" altLang="zh-CN" dirty="0"/>
              <a:t>Sorting · Gender</a:t>
            </a:r>
            <a:endParaRPr lang="zh-CN" altLang="en-US" dirty="0"/>
          </a:p>
        </p:txBody>
      </p:sp>
      <p:sp>
        <p:nvSpPr>
          <p:cNvPr id="3" name="内容占位符 2">
            <a:extLst>
              <a:ext uri="{FF2B5EF4-FFF2-40B4-BE49-F238E27FC236}">
                <a16:creationId xmlns:a16="http://schemas.microsoft.com/office/drawing/2014/main" id="{2AB038E7-92F0-48BE-83DD-1B3F7B480103}"/>
              </a:ext>
            </a:extLst>
          </p:cNvPr>
          <p:cNvSpPr>
            <a:spLocks noGrp="1"/>
          </p:cNvSpPr>
          <p:nvPr>
            <p:ph idx="1"/>
          </p:nvPr>
        </p:nvSpPr>
        <p:spPr>
          <a:xfrm>
            <a:off x="838200" y="1343025"/>
            <a:ext cx="10515600" cy="4351338"/>
          </a:xfrm>
        </p:spPr>
        <p:txBody>
          <a:bodyPr/>
          <a:lstStyle/>
          <a:p>
            <a:r>
              <a:rPr lang="en-US" altLang="zh-CN" sz="2800" kern="1200">
                <a:solidFill>
                  <a:schemeClr val="tx1"/>
                </a:solidFill>
                <a:effectLst/>
                <a:latin typeface="+mn-lt"/>
                <a:ea typeface="+mn-ea"/>
                <a:cs typeface="+mn-cs"/>
              </a:rPr>
              <a:t>Gender does not significantly affect the choice between the fixed payment and the variable pay alternative in any treatment.</a:t>
            </a:r>
            <a:endParaRPr lang="zh-CN" altLang="zh-CN" dirty="0"/>
          </a:p>
        </p:txBody>
      </p:sp>
    </p:spTree>
    <p:extLst>
      <p:ext uri="{BB962C8B-B14F-4D97-AF65-F5344CB8AC3E}">
        <p14:creationId xmlns:p14="http://schemas.microsoft.com/office/powerpoint/2010/main" val="10717751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3FD530-C9E1-48AD-BD72-A5B5D429E047}"/>
              </a:ext>
            </a:extLst>
          </p:cNvPr>
          <p:cNvSpPr>
            <a:spLocks noGrp="1"/>
          </p:cNvSpPr>
          <p:nvPr>
            <p:ph type="title"/>
          </p:nvPr>
        </p:nvSpPr>
        <p:spPr/>
        <p:txBody>
          <a:bodyPr/>
          <a:lstStyle/>
          <a:p>
            <a:r>
              <a:rPr lang="en-US" altLang="zh-CN"/>
              <a:t>Results ·  </a:t>
            </a:r>
            <a:r>
              <a:rPr lang="en-US" altLang="zh-CN" dirty="0"/>
              <a:t>Sorting · Gender</a:t>
            </a:r>
            <a:endParaRPr lang="zh-CN" altLang="en-US" dirty="0"/>
          </a:p>
        </p:txBody>
      </p:sp>
      <p:sp>
        <p:nvSpPr>
          <p:cNvPr id="3" name="内容占位符 2">
            <a:extLst>
              <a:ext uri="{FF2B5EF4-FFF2-40B4-BE49-F238E27FC236}">
                <a16:creationId xmlns:a16="http://schemas.microsoft.com/office/drawing/2014/main" id="{2AB038E7-92F0-48BE-83DD-1B3F7B480103}"/>
              </a:ext>
            </a:extLst>
          </p:cNvPr>
          <p:cNvSpPr>
            <a:spLocks noGrp="1"/>
          </p:cNvSpPr>
          <p:nvPr>
            <p:ph idx="1"/>
          </p:nvPr>
        </p:nvSpPr>
        <p:spPr/>
        <p:txBody>
          <a:bodyPr/>
          <a:lstStyle/>
          <a:p>
            <a:r>
              <a:rPr lang="en-US" altLang="zh-CN" kern="1200">
                <a:solidFill>
                  <a:schemeClr val="tx1"/>
                </a:solidFill>
                <a:effectLst/>
                <a:latin typeface="+mn-lt"/>
                <a:ea typeface="+mn-ea"/>
                <a:cs typeface="+mn-cs"/>
              </a:rPr>
              <a:t>If </a:t>
            </a:r>
            <a:r>
              <a:rPr lang="en-US" altLang="zh-CN" kern="1200" dirty="0">
                <a:solidFill>
                  <a:schemeClr val="tx1"/>
                </a:solidFill>
                <a:effectLst/>
                <a:latin typeface="+mn-lt"/>
                <a:ea typeface="+mn-ea"/>
                <a:cs typeface="+mn-cs"/>
              </a:rPr>
              <a:t>there are important </a:t>
            </a:r>
            <a:r>
              <a:rPr lang="en-US" altLang="zh-CN" b="1" kern="1200" dirty="0">
                <a:solidFill>
                  <a:schemeClr val="tx1"/>
                </a:solidFill>
                <a:effectLst/>
                <a:latin typeface="+mn-lt"/>
                <a:ea typeface="+mn-ea"/>
                <a:cs typeface="+mn-cs"/>
              </a:rPr>
              <a:t>gender differences </a:t>
            </a:r>
            <a:r>
              <a:rPr lang="en-US" altLang="zh-CN" b="1" kern="1200">
                <a:solidFill>
                  <a:schemeClr val="tx1"/>
                </a:solidFill>
                <a:effectLst/>
                <a:latin typeface="+mn-lt"/>
                <a:ea typeface="+mn-ea"/>
                <a:cs typeface="+mn-cs"/>
              </a:rPr>
              <a:t>in attributes</a:t>
            </a:r>
            <a:endParaRPr lang="en-US" altLang="zh-CN" kern="1200">
              <a:solidFill>
                <a:schemeClr val="tx1"/>
              </a:solidFill>
              <a:effectLst/>
              <a:latin typeface="+mn-lt"/>
              <a:ea typeface="+mn-ea"/>
              <a:cs typeface="+mn-cs"/>
            </a:endParaRPr>
          </a:p>
          <a:p>
            <a:pPr lvl="1"/>
            <a:r>
              <a:rPr lang="en-US" altLang="zh-CN" kern="1200">
                <a:solidFill>
                  <a:schemeClr val="tx1"/>
                </a:solidFill>
                <a:effectLst/>
                <a:latin typeface="+mn-lt"/>
                <a:ea typeface="+mn-ea"/>
                <a:cs typeface="+mn-cs"/>
              </a:rPr>
              <a:t>we </a:t>
            </a:r>
            <a:r>
              <a:rPr lang="en-US" altLang="zh-CN" kern="1200" dirty="0">
                <a:solidFill>
                  <a:schemeClr val="tx1"/>
                </a:solidFill>
                <a:effectLst/>
                <a:latin typeface="+mn-lt"/>
                <a:ea typeface="+mn-ea"/>
                <a:cs typeface="+mn-cs"/>
              </a:rPr>
              <a:t>condition </a:t>
            </a:r>
            <a:r>
              <a:rPr lang="en-US" altLang="zh-CN" kern="1200">
                <a:solidFill>
                  <a:schemeClr val="tx1"/>
                </a:solidFill>
                <a:effectLst/>
                <a:latin typeface="+mn-lt"/>
                <a:ea typeface="+mn-ea"/>
                <a:cs typeface="+mn-cs"/>
              </a:rPr>
              <a:t>on </a:t>
            </a:r>
          </a:p>
          <a:p>
            <a:pPr lvl="1"/>
            <a:r>
              <a:rPr lang="en-US" altLang="zh-CN" kern="1200">
                <a:solidFill>
                  <a:schemeClr val="tx1"/>
                </a:solidFill>
                <a:effectLst/>
                <a:latin typeface="+mn-lt"/>
                <a:ea typeface="+mn-ea"/>
                <a:cs typeface="+mn-cs"/>
              </a:rPr>
              <a:t>affect </a:t>
            </a:r>
            <a:r>
              <a:rPr lang="en-US" altLang="zh-CN" kern="1200" dirty="0">
                <a:solidFill>
                  <a:schemeClr val="tx1"/>
                </a:solidFill>
                <a:effectLst/>
                <a:latin typeface="+mn-lt"/>
                <a:ea typeface="+mn-ea"/>
                <a:cs typeface="+mn-cs"/>
              </a:rPr>
              <a:t>the </a:t>
            </a:r>
            <a:r>
              <a:rPr lang="en-US" altLang="zh-CN" kern="1200">
                <a:solidFill>
                  <a:schemeClr val="tx1"/>
                </a:solidFill>
                <a:effectLst/>
                <a:latin typeface="+mn-lt"/>
                <a:ea typeface="+mn-ea"/>
                <a:cs typeface="+mn-cs"/>
              </a:rPr>
              <a:t>sorting decision</a:t>
            </a:r>
          </a:p>
          <a:p>
            <a:r>
              <a:rPr lang="en-US" altLang="zh-CN" kern="1200">
                <a:solidFill>
                  <a:schemeClr val="tx1"/>
                </a:solidFill>
                <a:effectLst/>
                <a:latin typeface="+mn-lt"/>
                <a:ea typeface="+mn-ea"/>
                <a:cs typeface="+mn-cs"/>
              </a:rPr>
              <a:t>gender </a:t>
            </a:r>
            <a:r>
              <a:rPr lang="en-US" altLang="zh-CN" kern="1200" dirty="0">
                <a:solidFill>
                  <a:schemeClr val="tx1"/>
                </a:solidFill>
                <a:effectLst/>
                <a:latin typeface="+mn-lt"/>
                <a:ea typeface="+mn-ea"/>
                <a:cs typeface="+mn-cs"/>
              </a:rPr>
              <a:t>differences in sorting choices might be reflected </a:t>
            </a:r>
            <a:r>
              <a:rPr lang="en-US" altLang="zh-CN" dirty="0"/>
              <a:t>in </a:t>
            </a:r>
            <a:r>
              <a:rPr lang="en-US" altLang="zh-CN" kern="1200" dirty="0">
                <a:effectLst/>
              </a:rPr>
              <a:t>a significant estimates of gender specific attributes.</a:t>
            </a:r>
            <a:endParaRPr lang="zh-CN" altLang="zh-CN" dirty="0">
              <a:effectLst/>
            </a:endParaRPr>
          </a:p>
          <a:p>
            <a:pPr lvl="1"/>
            <a:endParaRPr lang="zh-CN" altLang="zh-CN" dirty="0"/>
          </a:p>
        </p:txBody>
      </p:sp>
      <p:pic>
        <p:nvPicPr>
          <p:cNvPr id="6" name="图片 5">
            <a:extLst>
              <a:ext uri="{FF2B5EF4-FFF2-40B4-BE49-F238E27FC236}">
                <a16:creationId xmlns:a16="http://schemas.microsoft.com/office/drawing/2014/main" id="{C9029C80-1781-4B33-8357-79EC9D618AE4}"/>
              </a:ext>
            </a:extLst>
          </p:cNvPr>
          <p:cNvPicPr>
            <a:picLocks noChangeAspect="1"/>
          </p:cNvPicPr>
          <p:nvPr/>
        </p:nvPicPr>
        <p:blipFill>
          <a:blip r:embed="rId3"/>
          <a:stretch>
            <a:fillRect/>
          </a:stretch>
        </p:blipFill>
        <p:spPr>
          <a:xfrm>
            <a:off x="2052573" y="3776580"/>
            <a:ext cx="8707575" cy="2668451"/>
          </a:xfrm>
          <a:prstGeom prst="rect">
            <a:avLst/>
          </a:prstGeom>
        </p:spPr>
      </p:pic>
      <p:sp>
        <p:nvSpPr>
          <p:cNvPr id="7" name="矩形: 圆角 6">
            <a:extLst>
              <a:ext uri="{FF2B5EF4-FFF2-40B4-BE49-F238E27FC236}">
                <a16:creationId xmlns:a16="http://schemas.microsoft.com/office/drawing/2014/main" id="{CBF57C3D-9171-4509-B2B4-FD1F74EEE225}"/>
              </a:ext>
            </a:extLst>
          </p:cNvPr>
          <p:cNvSpPr/>
          <p:nvPr/>
        </p:nvSpPr>
        <p:spPr>
          <a:xfrm>
            <a:off x="5401341" y="5778798"/>
            <a:ext cx="930152" cy="246577"/>
          </a:xfrm>
          <a:prstGeom prst="roundRect">
            <a:avLst/>
          </a:prstGeom>
          <a:noFill/>
          <a:ln w="25400" cap="flat" cmpd="sng" algn="ctr">
            <a:solidFill>
              <a:srgbClr val="C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等线"/>
              <a:cs typeface="+mn-cs"/>
            </a:endParaRPr>
          </a:p>
        </p:txBody>
      </p:sp>
    </p:spTree>
    <p:extLst>
      <p:ext uri="{BB962C8B-B14F-4D97-AF65-F5344CB8AC3E}">
        <p14:creationId xmlns:p14="http://schemas.microsoft.com/office/powerpoint/2010/main" val="21052144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3FD530-C9E1-48AD-BD72-A5B5D429E047}"/>
              </a:ext>
            </a:extLst>
          </p:cNvPr>
          <p:cNvSpPr>
            <a:spLocks noGrp="1"/>
          </p:cNvSpPr>
          <p:nvPr>
            <p:ph type="title"/>
          </p:nvPr>
        </p:nvSpPr>
        <p:spPr/>
        <p:txBody>
          <a:bodyPr/>
          <a:lstStyle/>
          <a:p>
            <a:r>
              <a:rPr lang="en-US" altLang="zh-CN"/>
              <a:t>Results ·  </a:t>
            </a:r>
            <a:r>
              <a:rPr lang="en-US" altLang="zh-CN" dirty="0"/>
              <a:t>Sorting · Gender</a:t>
            </a:r>
            <a:endParaRPr lang="zh-CN" altLang="en-US" dirty="0"/>
          </a:p>
        </p:txBody>
      </p:sp>
      <p:sp>
        <p:nvSpPr>
          <p:cNvPr id="3" name="内容占位符 2">
            <a:extLst>
              <a:ext uri="{FF2B5EF4-FFF2-40B4-BE49-F238E27FC236}">
                <a16:creationId xmlns:a16="http://schemas.microsoft.com/office/drawing/2014/main" id="{2AB038E7-92F0-48BE-83DD-1B3F7B480103}"/>
              </a:ext>
            </a:extLst>
          </p:cNvPr>
          <p:cNvSpPr>
            <a:spLocks noGrp="1"/>
          </p:cNvSpPr>
          <p:nvPr>
            <p:ph idx="1"/>
          </p:nvPr>
        </p:nvSpPr>
        <p:spPr>
          <a:xfrm>
            <a:off x="838200" y="1690688"/>
            <a:ext cx="10515600" cy="4351338"/>
          </a:xfrm>
        </p:spPr>
        <p:txBody>
          <a:bodyPr/>
          <a:lstStyle/>
          <a:p>
            <a:pPr>
              <a:lnSpc>
                <a:spcPct val="100000"/>
              </a:lnSpc>
            </a:pPr>
            <a:r>
              <a:rPr lang="en-US" altLang="zh-CN" kern="1200">
                <a:solidFill>
                  <a:schemeClr val="tx1"/>
                </a:solidFill>
                <a:effectLst/>
                <a:latin typeface="+mn-lt"/>
                <a:ea typeface="+mn-ea"/>
                <a:cs typeface="+mn-cs"/>
              </a:rPr>
              <a:t>Gender difference </a:t>
            </a:r>
            <a:r>
              <a:rPr lang="en-US" altLang="zh-CN" kern="1200" dirty="0">
                <a:solidFill>
                  <a:schemeClr val="tx1"/>
                </a:solidFill>
                <a:effectLst/>
                <a:latin typeface="+mn-lt"/>
                <a:ea typeface="+mn-ea"/>
                <a:cs typeface="+mn-cs"/>
              </a:rPr>
              <a:t>is very strong in </a:t>
            </a:r>
            <a:r>
              <a:rPr lang="en-US" altLang="zh-CN" kern="1200">
                <a:solidFill>
                  <a:schemeClr val="tx1"/>
                </a:solidFill>
                <a:effectLst/>
                <a:latin typeface="+mn-lt"/>
                <a:ea typeface="+mn-ea"/>
                <a:cs typeface="+mn-cs"/>
              </a:rPr>
              <a:t>the piece-rate</a:t>
            </a:r>
            <a:r>
              <a:rPr lang="zh-CN" altLang="en-US"/>
              <a:t> </a:t>
            </a:r>
            <a:r>
              <a:rPr lang="en-US" altLang="zh-CN"/>
              <a:t>&amp;</a:t>
            </a:r>
            <a:r>
              <a:rPr lang="zh-CN" altLang="en-US"/>
              <a:t> </a:t>
            </a:r>
            <a:r>
              <a:rPr lang="en-US" altLang="zh-CN" kern="1200">
                <a:solidFill>
                  <a:schemeClr val="tx1"/>
                </a:solidFill>
                <a:effectLst/>
                <a:latin typeface="+mn-lt"/>
                <a:ea typeface="+mn-ea"/>
                <a:cs typeface="+mn-cs"/>
              </a:rPr>
              <a:t>tournament </a:t>
            </a:r>
            <a:r>
              <a:rPr lang="en-US" altLang="zh-CN" kern="1200" dirty="0">
                <a:solidFill>
                  <a:schemeClr val="tx1"/>
                </a:solidFill>
                <a:effectLst/>
                <a:latin typeface="+mn-lt"/>
                <a:ea typeface="+mn-ea"/>
                <a:cs typeface="+mn-cs"/>
              </a:rPr>
              <a:t>treatment, and somewhat smaller in the revenue-sharing </a:t>
            </a:r>
            <a:r>
              <a:rPr lang="en-US" altLang="zh-CN" kern="1200">
                <a:solidFill>
                  <a:schemeClr val="tx1"/>
                </a:solidFill>
                <a:effectLst/>
                <a:latin typeface="+mn-lt"/>
                <a:ea typeface="+mn-ea"/>
                <a:cs typeface="+mn-cs"/>
              </a:rPr>
              <a:t>treatment .</a:t>
            </a:r>
            <a:endParaRPr lang="zh-CN" altLang="zh-CN" dirty="0">
              <a:effectLst/>
            </a:endParaRPr>
          </a:p>
          <a:p>
            <a:pPr lvl="1"/>
            <a:endParaRPr lang="zh-CN" altLang="zh-CN" dirty="0"/>
          </a:p>
        </p:txBody>
      </p:sp>
      <p:pic>
        <p:nvPicPr>
          <p:cNvPr id="10" name="图片 9">
            <a:extLst>
              <a:ext uri="{FF2B5EF4-FFF2-40B4-BE49-F238E27FC236}">
                <a16:creationId xmlns:a16="http://schemas.microsoft.com/office/drawing/2014/main" id="{559BEBAD-F972-407C-8C57-8AABA60E0A81}"/>
              </a:ext>
            </a:extLst>
          </p:cNvPr>
          <p:cNvPicPr>
            <a:picLocks noChangeAspect="1"/>
          </p:cNvPicPr>
          <p:nvPr/>
        </p:nvPicPr>
        <p:blipFill>
          <a:blip r:embed="rId3"/>
          <a:stretch>
            <a:fillRect/>
          </a:stretch>
        </p:blipFill>
        <p:spPr>
          <a:xfrm>
            <a:off x="1164771" y="3320246"/>
            <a:ext cx="9862458" cy="2553672"/>
          </a:xfrm>
          <a:prstGeom prst="rect">
            <a:avLst/>
          </a:prstGeom>
        </p:spPr>
      </p:pic>
      <p:sp>
        <p:nvSpPr>
          <p:cNvPr id="11" name="矩形: 圆角 10">
            <a:extLst>
              <a:ext uri="{FF2B5EF4-FFF2-40B4-BE49-F238E27FC236}">
                <a16:creationId xmlns:a16="http://schemas.microsoft.com/office/drawing/2014/main" id="{FFE5D1BA-8A01-4B53-9AEC-9F372DFE0E65}"/>
              </a:ext>
            </a:extLst>
          </p:cNvPr>
          <p:cNvSpPr/>
          <p:nvPr/>
        </p:nvSpPr>
        <p:spPr>
          <a:xfrm>
            <a:off x="1284260" y="4309313"/>
            <a:ext cx="903767" cy="692888"/>
          </a:xfrm>
          <a:prstGeom prst="roundRect">
            <a:avLst/>
          </a:prstGeom>
          <a:noFill/>
          <a:ln w="25400" cap="flat" cmpd="sng" algn="ctr">
            <a:solidFill>
              <a:srgbClr val="C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等线"/>
              <a:cs typeface="+mn-cs"/>
            </a:endParaRPr>
          </a:p>
        </p:txBody>
      </p:sp>
    </p:spTree>
    <p:extLst>
      <p:ext uri="{BB962C8B-B14F-4D97-AF65-F5344CB8AC3E}">
        <p14:creationId xmlns:p14="http://schemas.microsoft.com/office/powerpoint/2010/main" val="2944398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52AFEA-19D6-4113-8C45-6BF4035159D5}"/>
              </a:ext>
            </a:extLst>
          </p:cNvPr>
          <p:cNvSpPr>
            <a:spLocks noGrp="1"/>
          </p:cNvSpPr>
          <p:nvPr>
            <p:ph type="title"/>
          </p:nvPr>
        </p:nvSpPr>
        <p:spPr/>
        <p:txBody>
          <a:bodyPr/>
          <a:lstStyle/>
          <a:p>
            <a:r>
              <a:rPr lang="en-US" altLang="zh-CN"/>
              <a:t>Introduction · Approach</a:t>
            </a:r>
            <a:endParaRPr lang="zh-CN" altLang="en-US"/>
          </a:p>
        </p:txBody>
      </p:sp>
      <p:sp>
        <p:nvSpPr>
          <p:cNvPr id="3" name="内容占位符 2">
            <a:extLst>
              <a:ext uri="{FF2B5EF4-FFF2-40B4-BE49-F238E27FC236}">
                <a16:creationId xmlns:a16="http://schemas.microsoft.com/office/drawing/2014/main" id="{273E2BC5-EA03-48DB-95FD-D2C00F33E5F2}"/>
              </a:ext>
            </a:extLst>
          </p:cNvPr>
          <p:cNvSpPr>
            <a:spLocks noGrp="1"/>
          </p:cNvSpPr>
          <p:nvPr>
            <p:ph idx="1"/>
          </p:nvPr>
        </p:nvSpPr>
        <p:spPr>
          <a:xfrm>
            <a:off x="838199" y="1822450"/>
            <a:ext cx="10515600" cy="4351338"/>
          </a:xfrm>
        </p:spPr>
        <p:txBody>
          <a:bodyPr/>
          <a:lstStyle/>
          <a:p>
            <a:r>
              <a:rPr lang="en-US" altLang="zh-CN" b="1"/>
              <a:t>field data v.s. experimental data</a:t>
            </a:r>
          </a:p>
          <a:p>
            <a:r>
              <a:rPr lang="en-US" altLang="zh-CN"/>
              <a:t>Relevant data in difficult to obtain in the field.</a:t>
            </a:r>
          </a:p>
          <a:p>
            <a:r>
              <a:rPr lang="en-US" altLang="zh-CN"/>
              <a:t>Experiments offer a valuable tool for studying incentives and sorting in a </a:t>
            </a:r>
            <a:r>
              <a:rPr lang="en-US" altLang="zh-CN" b="1"/>
              <a:t>controlled</a:t>
            </a:r>
            <a:r>
              <a:rPr lang="en-US" altLang="zh-CN"/>
              <a:t> environment.</a:t>
            </a:r>
          </a:p>
          <a:p>
            <a:pPr lvl="1"/>
            <a:r>
              <a:rPr lang="en-US" altLang="zh-CN"/>
              <a:t>Define material incentives</a:t>
            </a:r>
          </a:p>
          <a:p>
            <a:pPr lvl="1"/>
            <a:r>
              <a:rPr lang="en-US" altLang="zh-CN"/>
              <a:t>Measure individual productivity,characteristics and preferences</a:t>
            </a:r>
          </a:p>
          <a:p>
            <a:pPr lvl="1"/>
            <a:r>
              <a:rPr lang="en-US" altLang="zh-CN"/>
              <a:t>Mix implicit or explicit incentives</a:t>
            </a:r>
          </a:p>
          <a:p>
            <a:pPr lvl="1"/>
            <a:r>
              <a:rPr lang="en-US" altLang="zh-CN"/>
              <a:t>Eliminate influence of timing</a:t>
            </a:r>
          </a:p>
        </p:txBody>
      </p:sp>
      <p:sp>
        <p:nvSpPr>
          <p:cNvPr id="4" name="内容占位符 2">
            <a:extLst>
              <a:ext uri="{FF2B5EF4-FFF2-40B4-BE49-F238E27FC236}">
                <a16:creationId xmlns:a16="http://schemas.microsoft.com/office/drawing/2014/main" id="{EDE991B7-4315-4666-B450-46CB8BA62F54}"/>
              </a:ext>
            </a:extLst>
          </p:cNvPr>
          <p:cNvSpPr txBox="1">
            <a:spLocks/>
          </p:cNvSpPr>
          <p:nvPr/>
        </p:nvSpPr>
        <p:spPr>
          <a:xfrm>
            <a:off x="838199" y="1825625"/>
            <a:ext cx="1077369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100"/>
          </a:p>
        </p:txBody>
      </p:sp>
    </p:spTree>
    <p:extLst>
      <p:ext uri="{BB962C8B-B14F-4D97-AF65-F5344CB8AC3E}">
        <p14:creationId xmlns:p14="http://schemas.microsoft.com/office/powerpoint/2010/main" val="26416365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3FD530-C9E1-48AD-BD72-A5B5D429E047}"/>
              </a:ext>
            </a:extLst>
          </p:cNvPr>
          <p:cNvSpPr>
            <a:spLocks noGrp="1"/>
          </p:cNvSpPr>
          <p:nvPr>
            <p:ph type="title"/>
          </p:nvPr>
        </p:nvSpPr>
        <p:spPr/>
        <p:txBody>
          <a:bodyPr/>
          <a:lstStyle/>
          <a:p>
            <a:r>
              <a:rPr lang="en-US" altLang="zh-CN"/>
              <a:t>Results ·  </a:t>
            </a:r>
            <a:r>
              <a:rPr lang="en-US" altLang="zh-CN" dirty="0"/>
              <a:t>Sorting · Gender</a:t>
            </a:r>
            <a:endParaRPr lang="zh-CN" altLang="en-US" dirty="0"/>
          </a:p>
        </p:txBody>
      </p:sp>
      <p:sp>
        <p:nvSpPr>
          <p:cNvPr id="3" name="内容占位符 2">
            <a:extLst>
              <a:ext uri="{FF2B5EF4-FFF2-40B4-BE49-F238E27FC236}">
                <a16:creationId xmlns:a16="http://schemas.microsoft.com/office/drawing/2014/main" id="{2AB038E7-92F0-48BE-83DD-1B3F7B480103}"/>
              </a:ext>
            </a:extLst>
          </p:cNvPr>
          <p:cNvSpPr>
            <a:spLocks noGrp="1"/>
          </p:cNvSpPr>
          <p:nvPr>
            <p:ph idx="1"/>
          </p:nvPr>
        </p:nvSpPr>
        <p:spPr/>
        <p:txBody>
          <a:bodyPr>
            <a:normAutofit/>
          </a:bodyPr>
          <a:lstStyle/>
          <a:p>
            <a:pPr eaLnBrk="0" latinLnBrk="1">
              <a:lnSpc>
                <a:spcPct val="100000"/>
              </a:lnSpc>
            </a:pPr>
            <a:r>
              <a:rPr lang="en-US" altLang="zh-CN" kern="1200">
                <a:solidFill>
                  <a:schemeClr val="tx1"/>
                </a:solidFill>
                <a:effectLst/>
                <a:latin typeface="+mn-lt"/>
                <a:ea typeface="+mn-ea"/>
                <a:cs typeface="+mn-cs"/>
              </a:rPr>
              <a:t>only condition on productivity</a:t>
            </a:r>
            <a:endParaRPr lang="zh-CN" altLang="zh-CN" dirty="0">
              <a:effectLst/>
            </a:endParaRPr>
          </a:p>
          <a:p>
            <a:pPr lvl="1">
              <a:lnSpc>
                <a:spcPct val="100000"/>
              </a:lnSpc>
            </a:pPr>
            <a:endParaRPr lang="zh-CN" altLang="zh-CN" dirty="0"/>
          </a:p>
        </p:txBody>
      </p:sp>
      <p:pic>
        <p:nvPicPr>
          <p:cNvPr id="8" name="图片 7">
            <a:extLst>
              <a:ext uri="{FF2B5EF4-FFF2-40B4-BE49-F238E27FC236}">
                <a16:creationId xmlns:a16="http://schemas.microsoft.com/office/drawing/2014/main" id="{E4D690A6-A59D-47E4-A421-28868FAE7130}"/>
              </a:ext>
            </a:extLst>
          </p:cNvPr>
          <p:cNvPicPr>
            <a:picLocks noChangeAspect="1"/>
          </p:cNvPicPr>
          <p:nvPr/>
        </p:nvPicPr>
        <p:blipFill>
          <a:blip r:embed="rId3"/>
          <a:stretch>
            <a:fillRect/>
          </a:stretch>
        </p:blipFill>
        <p:spPr>
          <a:xfrm>
            <a:off x="3456398" y="2078182"/>
            <a:ext cx="6067613" cy="4219508"/>
          </a:xfrm>
          <a:prstGeom prst="rect">
            <a:avLst/>
          </a:prstGeom>
        </p:spPr>
      </p:pic>
      <p:sp>
        <p:nvSpPr>
          <p:cNvPr id="6" name="矩形: 圆角 5">
            <a:extLst>
              <a:ext uri="{FF2B5EF4-FFF2-40B4-BE49-F238E27FC236}">
                <a16:creationId xmlns:a16="http://schemas.microsoft.com/office/drawing/2014/main" id="{CCD0E0A9-3E7A-46C1-B7E7-96D09F20D24D}"/>
              </a:ext>
            </a:extLst>
          </p:cNvPr>
          <p:cNvSpPr/>
          <p:nvPr/>
        </p:nvSpPr>
        <p:spPr>
          <a:xfrm>
            <a:off x="7598115" y="4298868"/>
            <a:ext cx="987745" cy="239021"/>
          </a:xfrm>
          <a:prstGeom prst="round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715166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0E626B-30E3-4E16-AB58-566CC2ADD79C}"/>
              </a:ext>
            </a:extLst>
          </p:cNvPr>
          <p:cNvSpPr>
            <a:spLocks noGrp="1"/>
          </p:cNvSpPr>
          <p:nvPr>
            <p:ph type="title"/>
          </p:nvPr>
        </p:nvSpPr>
        <p:spPr/>
        <p:txBody>
          <a:bodyPr/>
          <a:lstStyle/>
          <a:p>
            <a:r>
              <a:rPr lang="en-US" altLang="zh-CN" dirty="0"/>
              <a:t>PART 4: Discussion</a:t>
            </a:r>
            <a:endParaRPr lang="zh-CN" altLang="en-US" dirty="0"/>
          </a:p>
        </p:txBody>
      </p:sp>
      <p:sp>
        <p:nvSpPr>
          <p:cNvPr id="3" name="文本占位符 2">
            <a:extLst>
              <a:ext uri="{FF2B5EF4-FFF2-40B4-BE49-F238E27FC236}">
                <a16:creationId xmlns:a16="http://schemas.microsoft.com/office/drawing/2014/main" id="{E84D5815-031C-4F79-91B6-37A830A48806}"/>
              </a:ext>
            </a:extLst>
          </p:cNvPr>
          <p:cNvSpPr>
            <a:spLocks noGrp="1"/>
          </p:cNvSpPr>
          <p:nvPr>
            <p:ph type="body" idx="1"/>
          </p:nvPr>
        </p:nvSpPr>
        <p:spPr/>
        <p:txBody>
          <a:bodyPr>
            <a:normAutofit/>
          </a:bodyPr>
          <a:lstStyle/>
          <a:p>
            <a:pPr marL="342900" indent="-342900">
              <a:buFont typeface="Arial" panose="020B0604020202020204" pitchFamily="34" charset="0"/>
              <a:buChar char="•"/>
            </a:pPr>
            <a:r>
              <a:rPr lang="en-US" altLang="zh-CN" sz="3200" b="1" dirty="0"/>
              <a:t>Outside the lab</a:t>
            </a:r>
          </a:p>
          <a:p>
            <a:pPr marL="342900" indent="-342900">
              <a:buFont typeface="Arial" panose="020B0604020202020204" pitchFamily="34" charset="0"/>
              <a:buChar char="•"/>
            </a:pPr>
            <a:r>
              <a:rPr lang="en-US" altLang="zh-CN" sz="3200" b="1" dirty="0"/>
              <a:t>Main results</a:t>
            </a:r>
          </a:p>
          <a:p>
            <a:pPr marL="342900" indent="-342900">
              <a:buFont typeface="Arial" panose="020B0604020202020204" pitchFamily="34" charset="0"/>
              <a:buChar char="•"/>
            </a:pPr>
            <a:r>
              <a:rPr lang="en-US" altLang="zh-CN" sz="3200" b="1" dirty="0"/>
              <a:t>Implications </a:t>
            </a:r>
            <a:endParaRPr lang="zh-CN" altLang="en-US" sz="3200" b="1" dirty="0"/>
          </a:p>
        </p:txBody>
      </p:sp>
    </p:spTree>
    <p:extLst>
      <p:ext uri="{BB962C8B-B14F-4D97-AF65-F5344CB8AC3E}">
        <p14:creationId xmlns:p14="http://schemas.microsoft.com/office/powerpoint/2010/main" val="15971461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3FD530-C9E1-48AD-BD72-A5B5D429E047}"/>
              </a:ext>
            </a:extLst>
          </p:cNvPr>
          <p:cNvSpPr>
            <a:spLocks noGrp="1"/>
          </p:cNvSpPr>
          <p:nvPr>
            <p:ph type="title"/>
          </p:nvPr>
        </p:nvSpPr>
        <p:spPr/>
        <p:txBody>
          <a:bodyPr/>
          <a:lstStyle/>
          <a:p>
            <a:r>
              <a:rPr lang="en-US" altLang="zh-CN" dirty="0"/>
              <a:t>Discussion: Outside the lab</a:t>
            </a:r>
            <a:endParaRPr lang="zh-CN" altLang="en-US" dirty="0"/>
          </a:p>
        </p:txBody>
      </p:sp>
      <p:sp>
        <p:nvSpPr>
          <p:cNvPr id="5" name="内容占位符 2">
            <a:extLst>
              <a:ext uri="{FF2B5EF4-FFF2-40B4-BE49-F238E27FC236}">
                <a16:creationId xmlns:a16="http://schemas.microsoft.com/office/drawing/2014/main" id="{D18BE32E-9EF9-438A-81AC-E9D686DC941A}"/>
              </a:ext>
            </a:extLst>
          </p:cNvPr>
          <p:cNvSpPr>
            <a:spLocks noGrp="1"/>
          </p:cNvSpPr>
          <p:nvPr>
            <p:ph idx="1"/>
          </p:nvPr>
        </p:nvSpPr>
        <p:spPr>
          <a:xfrm>
            <a:off x="838199" y="1560449"/>
            <a:ext cx="10657115" cy="4351338"/>
          </a:xfrm>
        </p:spPr>
        <p:txBody>
          <a:bodyPr>
            <a:normAutofit/>
          </a:bodyPr>
          <a:lstStyle/>
          <a:p>
            <a:pPr eaLnBrk="0" latinLnBrk="1">
              <a:lnSpc>
                <a:spcPct val="150000"/>
              </a:lnSpc>
            </a:pPr>
            <a:r>
              <a:rPr lang="en-US" altLang="zh-CN"/>
              <a:t>Whether</a:t>
            </a:r>
            <a:r>
              <a:rPr lang="en-US" altLang="zh-CN" baseline="0"/>
              <a:t> sorting patterns in </a:t>
            </a:r>
            <a:r>
              <a:rPr lang="en-US" altLang="zh-CN" baseline="0" dirty="0"/>
              <a:t>the lab </a:t>
            </a:r>
            <a:r>
              <a:rPr lang="en-US" altLang="zh-CN" baseline="0"/>
              <a:t>generalize qualitatively to </a:t>
            </a:r>
            <a:r>
              <a:rPr lang="en-US" altLang="zh-CN" baseline="0" dirty="0"/>
              <a:t>labor markets outside </a:t>
            </a:r>
            <a:r>
              <a:rPr lang="en-US" altLang="zh-CN" baseline="0"/>
              <a:t>the lab</a:t>
            </a:r>
            <a:endParaRPr lang="en-US" altLang="zh-CN" baseline="0" dirty="0"/>
          </a:p>
          <a:p>
            <a:pPr lvl="1" eaLnBrk="0" latinLnBrk="1">
              <a:lnSpc>
                <a:spcPct val="150000"/>
              </a:lnSpc>
            </a:pPr>
            <a:r>
              <a:rPr lang="en-US" altLang="zh-CN" dirty="0"/>
              <a:t>Data from German Socio-Economic Panel Study</a:t>
            </a:r>
          </a:p>
          <a:p>
            <a:pPr eaLnBrk="0" latinLnBrk="1">
              <a:lnSpc>
                <a:spcPct val="150000"/>
              </a:lnSpc>
            </a:pPr>
            <a:r>
              <a:rPr lang="en-US" altLang="zh-CN" dirty="0"/>
              <a:t>Cautious about the interpretation of </a:t>
            </a:r>
            <a:r>
              <a:rPr lang="en-US" altLang="zh-CN"/>
              <a:t>field data</a:t>
            </a:r>
            <a:endParaRPr lang="en-US" altLang="zh-CN" dirty="0"/>
          </a:p>
          <a:p>
            <a:pPr eaLnBrk="0" latinLnBrk="1">
              <a:lnSpc>
                <a:spcPct val="150000"/>
              </a:lnSpc>
            </a:pPr>
            <a:r>
              <a:rPr lang="en-US" altLang="zh-CN"/>
              <a:t>suggesting the  importance </a:t>
            </a:r>
            <a:r>
              <a:rPr lang="en-US" altLang="zh-CN" dirty="0"/>
              <a:t>of </a:t>
            </a:r>
            <a:r>
              <a:rPr lang="en-US" altLang="zh-CN" b="1" dirty="0"/>
              <a:t>multidimensional sorting</a:t>
            </a:r>
            <a:r>
              <a:rPr lang="en-US" altLang="zh-CN" dirty="0"/>
              <a:t>.</a:t>
            </a:r>
          </a:p>
        </p:txBody>
      </p:sp>
    </p:spTree>
    <p:extLst>
      <p:ext uri="{BB962C8B-B14F-4D97-AF65-F5344CB8AC3E}">
        <p14:creationId xmlns:p14="http://schemas.microsoft.com/office/powerpoint/2010/main" val="34770428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3FD530-C9E1-48AD-BD72-A5B5D429E047}"/>
              </a:ext>
            </a:extLst>
          </p:cNvPr>
          <p:cNvSpPr>
            <a:spLocks noGrp="1"/>
          </p:cNvSpPr>
          <p:nvPr>
            <p:ph type="title"/>
          </p:nvPr>
        </p:nvSpPr>
        <p:spPr/>
        <p:txBody>
          <a:bodyPr/>
          <a:lstStyle/>
          <a:p>
            <a:r>
              <a:rPr lang="en-US" altLang="zh-CN" dirty="0"/>
              <a:t>Discussion: Main Results</a:t>
            </a:r>
            <a:endParaRPr lang="zh-CN" altLang="en-US" dirty="0"/>
          </a:p>
        </p:txBody>
      </p:sp>
      <p:sp>
        <p:nvSpPr>
          <p:cNvPr id="5" name="内容占位符 2">
            <a:extLst>
              <a:ext uri="{FF2B5EF4-FFF2-40B4-BE49-F238E27FC236}">
                <a16:creationId xmlns:a16="http://schemas.microsoft.com/office/drawing/2014/main" id="{D18BE32E-9EF9-438A-81AC-E9D686DC941A}"/>
              </a:ext>
            </a:extLst>
          </p:cNvPr>
          <p:cNvSpPr>
            <a:spLocks noGrp="1"/>
          </p:cNvSpPr>
          <p:nvPr>
            <p:ph idx="1"/>
          </p:nvPr>
        </p:nvSpPr>
        <p:spPr>
          <a:xfrm>
            <a:off x="838199" y="1560449"/>
            <a:ext cx="11132128" cy="4351338"/>
          </a:xfrm>
        </p:spPr>
        <p:txBody>
          <a:bodyPr>
            <a:normAutofit/>
          </a:bodyPr>
          <a:lstStyle/>
          <a:p>
            <a:pPr eaLnBrk="0" latinLnBrk="1">
              <a:lnSpc>
                <a:spcPct val="150000"/>
              </a:lnSpc>
            </a:pPr>
            <a:r>
              <a:rPr lang="en-US" altLang="zh-CN" b="1" dirty="0"/>
              <a:t>Testing the traditional: </a:t>
            </a:r>
            <a:r>
              <a:rPr lang="en-US" altLang="zh-CN" dirty="0"/>
              <a:t>Productivity</a:t>
            </a:r>
            <a:r>
              <a:rPr lang="zh-CN" altLang="en-US" dirty="0"/>
              <a:t>→</a:t>
            </a:r>
            <a:r>
              <a:rPr lang="en-US" altLang="zh-CN" dirty="0"/>
              <a:t>Sorting decision</a:t>
            </a:r>
          </a:p>
          <a:p>
            <a:pPr eaLnBrk="0" latinLnBrk="1">
              <a:lnSpc>
                <a:spcPct val="150000"/>
              </a:lnSpc>
            </a:pPr>
            <a:r>
              <a:rPr lang="en-US" altLang="zh-CN" b="1" dirty="0"/>
              <a:t>More dimensions: </a:t>
            </a:r>
            <a:r>
              <a:rPr lang="en-US" altLang="zh-CN" dirty="0"/>
              <a:t>risk attitudes, relative self-assessment, gender</a:t>
            </a:r>
          </a:p>
          <a:p>
            <a:pPr lvl="1" eaLnBrk="0" latinLnBrk="1">
              <a:lnSpc>
                <a:spcPct val="150000"/>
              </a:lnSpc>
            </a:pPr>
            <a:r>
              <a:rPr lang="en-US" altLang="zh-CN" dirty="0"/>
              <a:t>Gender differences maybe due to risk attitudes and productivity differences</a:t>
            </a:r>
          </a:p>
          <a:p>
            <a:pPr eaLnBrk="0" latinLnBrk="1">
              <a:lnSpc>
                <a:spcPct val="150000"/>
              </a:lnSpc>
            </a:pPr>
            <a:r>
              <a:rPr lang="en-US" altLang="zh-CN"/>
              <a:t>Importance </a:t>
            </a:r>
            <a:r>
              <a:rPr lang="en-US" altLang="zh-CN" dirty="0"/>
              <a:t>of preferences and attitudes on the sorting decision depends on the type of variable incentives</a:t>
            </a:r>
          </a:p>
        </p:txBody>
      </p:sp>
    </p:spTree>
    <p:extLst>
      <p:ext uri="{BB962C8B-B14F-4D97-AF65-F5344CB8AC3E}">
        <p14:creationId xmlns:p14="http://schemas.microsoft.com/office/powerpoint/2010/main" val="9462270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3FD530-C9E1-48AD-BD72-A5B5D429E047}"/>
              </a:ext>
            </a:extLst>
          </p:cNvPr>
          <p:cNvSpPr>
            <a:spLocks noGrp="1"/>
          </p:cNvSpPr>
          <p:nvPr>
            <p:ph type="title"/>
          </p:nvPr>
        </p:nvSpPr>
        <p:spPr/>
        <p:txBody>
          <a:bodyPr/>
          <a:lstStyle/>
          <a:p>
            <a:r>
              <a:rPr lang="en-US" altLang="zh-CN" dirty="0"/>
              <a:t>Discussion: Implications</a:t>
            </a:r>
            <a:endParaRPr lang="zh-CN" altLang="en-US" dirty="0"/>
          </a:p>
        </p:txBody>
      </p:sp>
      <p:sp>
        <p:nvSpPr>
          <p:cNvPr id="5" name="内容占位符 2">
            <a:extLst>
              <a:ext uri="{FF2B5EF4-FFF2-40B4-BE49-F238E27FC236}">
                <a16:creationId xmlns:a16="http://schemas.microsoft.com/office/drawing/2014/main" id="{D18BE32E-9EF9-438A-81AC-E9D686DC941A}"/>
              </a:ext>
            </a:extLst>
          </p:cNvPr>
          <p:cNvSpPr>
            <a:spLocks noGrp="1"/>
          </p:cNvSpPr>
          <p:nvPr>
            <p:ph idx="1"/>
          </p:nvPr>
        </p:nvSpPr>
        <p:spPr/>
        <p:txBody>
          <a:bodyPr>
            <a:normAutofit fontScale="92500"/>
          </a:bodyPr>
          <a:lstStyle/>
          <a:p>
            <a:pPr lvl="1" rtl="0" eaLnBrk="0" latinLnBrk="1" hangingPunct="1">
              <a:lnSpc>
                <a:spcPct val="150000"/>
              </a:lnSpc>
            </a:pPr>
            <a:r>
              <a:rPr lang="en-US" altLang="zh-CN" sz="2800" dirty="0"/>
              <a:t>Designing incentives: not only focus on effort effects but </a:t>
            </a:r>
            <a:r>
              <a:rPr lang="en-US" altLang="zh-CN" sz="2800"/>
              <a:t>also              consider </a:t>
            </a:r>
            <a:r>
              <a:rPr lang="en-US" altLang="zh-CN" sz="2800" dirty="0"/>
              <a:t>self-selection.</a:t>
            </a:r>
          </a:p>
          <a:p>
            <a:pPr lvl="1" rtl="0" eaLnBrk="0" latinLnBrk="1" hangingPunct="1">
              <a:lnSpc>
                <a:spcPct val="150000"/>
              </a:lnSpc>
            </a:pPr>
            <a:r>
              <a:rPr lang="en-US" altLang="zh-CN" sz="2800" dirty="0"/>
              <a:t>Offer different career paths to get right people on the right job.</a:t>
            </a:r>
          </a:p>
          <a:p>
            <a:pPr lvl="2" eaLnBrk="0" latinLnBrk="1">
              <a:lnSpc>
                <a:spcPct val="150000"/>
              </a:lnSpc>
            </a:pPr>
            <a:r>
              <a:rPr lang="en-US" altLang="zh-CN" sz="2400" dirty="0"/>
              <a:t>Safety officers should be risk-averse to downside risk for the firm</a:t>
            </a:r>
          </a:p>
          <a:p>
            <a:pPr lvl="1" eaLnBrk="0" latinLnBrk="1">
              <a:lnSpc>
                <a:spcPct val="150000"/>
              </a:lnSpc>
            </a:pPr>
            <a:r>
              <a:rPr lang="en-US" altLang="zh-CN" sz="2800" dirty="0"/>
              <a:t>In reality, firms can adjust the relative weight of variable pay.</a:t>
            </a:r>
          </a:p>
          <a:p>
            <a:pPr lvl="1" eaLnBrk="0" latinLnBrk="1">
              <a:lnSpc>
                <a:spcPct val="150000"/>
              </a:lnSpc>
            </a:pPr>
            <a:r>
              <a:rPr lang="en-US" altLang="zh-CN" sz="2800" dirty="0"/>
              <a:t>Also have implications for gender wage gap.</a:t>
            </a:r>
          </a:p>
        </p:txBody>
      </p:sp>
    </p:spTree>
    <p:extLst>
      <p:ext uri="{BB962C8B-B14F-4D97-AF65-F5344CB8AC3E}">
        <p14:creationId xmlns:p14="http://schemas.microsoft.com/office/powerpoint/2010/main" val="25249140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3FD530-C9E1-48AD-BD72-A5B5D429E047}"/>
              </a:ext>
            </a:extLst>
          </p:cNvPr>
          <p:cNvSpPr>
            <a:spLocks noGrp="1"/>
          </p:cNvSpPr>
          <p:nvPr>
            <p:ph type="title"/>
          </p:nvPr>
        </p:nvSpPr>
        <p:spPr/>
        <p:txBody>
          <a:bodyPr/>
          <a:lstStyle/>
          <a:p>
            <a:r>
              <a:rPr lang="en-US" altLang="zh-CN" dirty="0"/>
              <a:t>Discussion</a:t>
            </a:r>
            <a:r>
              <a:rPr lang="en-US" altLang="zh-CN"/>
              <a:t>: thoughts</a:t>
            </a:r>
            <a:endParaRPr lang="zh-CN" altLang="en-US" dirty="0"/>
          </a:p>
        </p:txBody>
      </p:sp>
      <p:sp>
        <p:nvSpPr>
          <p:cNvPr id="5" name="内容占位符 2">
            <a:extLst>
              <a:ext uri="{FF2B5EF4-FFF2-40B4-BE49-F238E27FC236}">
                <a16:creationId xmlns:a16="http://schemas.microsoft.com/office/drawing/2014/main" id="{D18BE32E-9EF9-438A-81AC-E9D686DC941A}"/>
              </a:ext>
            </a:extLst>
          </p:cNvPr>
          <p:cNvSpPr>
            <a:spLocks noGrp="1"/>
          </p:cNvSpPr>
          <p:nvPr>
            <p:ph idx="1"/>
          </p:nvPr>
        </p:nvSpPr>
        <p:spPr/>
        <p:txBody>
          <a:bodyPr>
            <a:normAutofit/>
          </a:bodyPr>
          <a:lstStyle/>
          <a:p>
            <a:pPr eaLnBrk="0" latinLnBrk="1">
              <a:lnSpc>
                <a:spcPct val="150000"/>
              </a:lnSpc>
            </a:pPr>
            <a:r>
              <a:rPr lang="en-US" altLang="zh-CN" sz="3200"/>
              <a:t>Incentive effects or sorting effects?</a:t>
            </a:r>
            <a:endParaRPr lang="en-US" altLang="zh-CN" sz="3200" dirty="0"/>
          </a:p>
          <a:p>
            <a:pPr eaLnBrk="0" latinLnBrk="1">
              <a:lnSpc>
                <a:spcPct val="150000"/>
              </a:lnSpc>
            </a:pPr>
            <a:r>
              <a:rPr lang="en-US" altLang="zh-CN" sz="3200"/>
              <a:t>Learning effects</a:t>
            </a:r>
            <a:r>
              <a:rPr lang="en-US" altLang="zh-CN" sz="3200" dirty="0"/>
              <a:t>?</a:t>
            </a:r>
            <a:endParaRPr lang="en-US" altLang="zh-CN" sz="3200"/>
          </a:p>
        </p:txBody>
      </p:sp>
    </p:spTree>
    <p:extLst>
      <p:ext uri="{BB962C8B-B14F-4D97-AF65-F5344CB8AC3E}">
        <p14:creationId xmlns:p14="http://schemas.microsoft.com/office/powerpoint/2010/main" val="41469703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D18BE32E-9EF9-438A-81AC-E9D686DC941A}"/>
              </a:ext>
            </a:extLst>
          </p:cNvPr>
          <p:cNvSpPr>
            <a:spLocks noGrp="1"/>
          </p:cNvSpPr>
          <p:nvPr>
            <p:ph idx="1"/>
          </p:nvPr>
        </p:nvSpPr>
        <p:spPr>
          <a:xfrm>
            <a:off x="1003300" y="2658248"/>
            <a:ext cx="11658600" cy="4351338"/>
          </a:xfrm>
        </p:spPr>
        <p:txBody>
          <a:bodyPr>
            <a:normAutofit/>
          </a:bodyPr>
          <a:lstStyle/>
          <a:p>
            <a:pPr marL="457200" lvl="1" indent="0" rtl="0" eaLnBrk="0" latinLnBrk="1" hangingPunct="1">
              <a:lnSpc>
                <a:spcPct val="150000"/>
              </a:lnSpc>
              <a:buNone/>
            </a:pPr>
            <a:r>
              <a:rPr lang="en-US" altLang="zh-CN" sz="6600" kern="1200" baseline="0">
                <a:solidFill>
                  <a:schemeClr val="tx1"/>
                </a:solidFill>
                <a:effectLst/>
                <a:latin typeface="+mn-lt"/>
                <a:ea typeface="+mn-ea"/>
                <a:cs typeface="+mn-cs"/>
              </a:rPr>
              <a:t>Thanks for listening </a:t>
            </a:r>
            <a:r>
              <a:rPr lang="en-US" altLang="zh-CN" sz="6600" kern="1200" baseline="0">
                <a:solidFill>
                  <a:schemeClr val="tx1"/>
                </a:solidFill>
                <a:effectLst/>
                <a:latin typeface="+mn-lt"/>
                <a:ea typeface="+mn-ea"/>
                <a:cs typeface="+mn-cs"/>
                <a:sym typeface="Wingdings" panose="05000000000000000000" pitchFamily="2" charset="2"/>
              </a:rPr>
              <a:t>:)</a:t>
            </a:r>
            <a:endParaRPr lang="en-US" altLang="zh-CN" sz="66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349042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52AFEA-19D6-4113-8C45-6BF4035159D5}"/>
              </a:ext>
            </a:extLst>
          </p:cNvPr>
          <p:cNvSpPr>
            <a:spLocks noGrp="1"/>
          </p:cNvSpPr>
          <p:nvPr>
            <p:ph type="title"/>
          </p:nvPr>
        </p:nvSpPr>
        <p:spPr/>
        <p:txBody>
          <a:bodyPr/>
          <a:lstStyle/>
          <a:p>
            <a:r>
              <a:rPr lang="en-US" altLang="zh-CN"/>
              <a:t>Introduction · Research Questions</a:t>
            </a:r>
            <a:endParaRPr lang="zh-CN" altLang="en-US"/>
          </a:p>
        </p:txBody>
      </p:sp>
      <p:sp>
        <p:nvSpPr>
          <p:cNvPr id="3" name="内容占位符 2">
            <a:extLst>
              <a:ext uri="{FF2B5EF4-FFF2-40B4-BE49-F238E27FC236}">
                <a16:creationId xmlns:a16="http://schemas.microsoft.com/office/drawing/2014/main" id="{273E2BC5-EA03-48DB-95FD-D2C00F33E5F2}"/>
              </a:ext>
            </a:extLst>
          </p:cNvPr>
          <p:cNvSpPr>
            <a:spLocks noGrp="1"/>
          </p:cNvSpPr>
          <p:nvPr>
            <p:ph idx="1"/>
          </p:nvPr>
        </p:nvSpPr>
        <p:spPr>
          <a:xfrm>
            <a:off x="838199" y="1825625"/>
            <a:ext cx="10773697" cy="4351338"/>
          </a:xfrm>
        </p:spPr>
        <p:txBody>
          <a:bodyPr>
            <a:normAutofit/>
          </a:bodyPr>
          <a:lstStyle/>
          <a:p>
            <a:pPr>
              <a:lnSpc>
                <a:spcPct val="150000"/>
              </a:lnSpc>
            </a:pPr>
            <a:r>
              <a:rPr lang="en-US" altLang="zh-CN"/>
              <a:t>Which </a:t>
            </a:r>
            <a:r>
              <a:rPr lang="en-US" altLang="zh-CN" b="1"/>
              <a:t>personal characteristics </a:t>
            </a:r>
            <a:r>
              <a:rPr lang="en-US" altLang="zh-CN"/>
              <a:t>beyond </a:t>
            </a:r>
            <a:r>
              <a:rPr lang="en-US" altLang="zh-CN" b="1"/>
              <a:t>individual productivity differences </a:t>
            </a:r>
            <a:r>
              <a:rPr lang="en-US" altLang="zh-CN"/>
              <a:t>provoke workers to </a:t>
            </a:r>
            <a:r>
              <a:rPr lang="en-US" altLang="zh-CN" b="1"/>
              <a:t>self-select </a:t>
            </a:r>
            <a:r>
              <a:rPr lang="en-US" altLang="zh-CN"/>
              <a:t>into </a:t>
            </a:r>
            <a:r>
              <a:rPr lang="en-US" altLang="zh-CN" b="1"/>
              <a:t>variable</a:t>
            </a:r>
            <a:r>
              <a:rPr lang="en-US" altLang="zh-CN"/>
              <a:t> instead of fixed-pay contracts?</a:t>
            </a:r>
          </a:p>
          <a:p>
            <a:endParaRPr lang="en-US" altLang="zh-CN" sz="100"/>
          </a:p>
        </p:txBody>
      </p:sp>
    </p:spTree>
    <p:extLst>
      <p:ext uri="{BB962C8B-B14F-4D97-AF65-F5344CB8AC3E}">
        <p14:creationId xmlns:p14="http://schemas.microsoft.com/office/powerpoint/2010/main" val="4030464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884404-8523-4A37-978D-D4E7D9BE93C2}"/>
              </a:ext>
            </a:extLst>
          </p:cNvPr>
          <p:cNvSpPr>
            <a:spLocks noGrp="1"/>
          </p:cNvSpPr>
          <p:nvPr>
            <p:ph type="title"/>
          </p:nvPr>
        </p:nvSpPr>
        <p:spPr/>
        <p:txBody>
          <a:bodyPr/>
          <a:lstStyle/>
          <a:p>
            <a:r>
              <a:rPr lang="en-US" altLang="zh-CN"/>
              <a:t>PART 2: Experiment</a:t>
            </a:r>
            <a:endParaRPr lang="zh-CN" altLang="en-US"/>
          </a:p>
        </p:txBody>
      </p:sp>
      <p:sp>
        <p:nvSpPr>
          <p:cNvPr id="3" name="文本占位符 2">
            <a:extLst>
              <a:ext uri="{FF2B5EF4-FFF2-40B4-BE49-F238E27FC236}">
                <a16:creationId xmlns:a16="http://schemas.microsoft.com/office/drawing/2014/main" id="{32DA2E3B-6297-442B-8126-F2CB29141FA0}"/>
              </a:ext>
            </a:extLst>
          </p:cNvPr>
          <p:cNvSpPr>
            <a:spLocks noGrp="1"/>
          </p:cNvSpPr>
          <p:nvPr>
            <p:ph type="body" idx="1"/>
          </p:nvPr>
        </p:nvSpPr>
        <p:spPr/>
        <p:txBody>
          <a:bodyPr/>
          <a:lstStyle/>
          <a:p>
            <a:pPr marL="800100" lvl="1" indent="-342900">
              <a:buFont typeface="Arial" panose="020B0604020202020204" pitchFamily="34" charset="0"/>
              <a:buChar char="•"/>
            </a:pPr>
            <a:r>
              <a:rPr lang="en-US" altLang="zh-CN" sz="3200" b="1"/>
              <a:t>Work Task</a:t>
            </a:r>
          </a:p>
          <a:p>
            <a:pPr marL="800100" lvl="1" indent="-342900">
              <a:buFont typeface="Arial" panose="020B0604020202020204" pitchFamily="34" charset="0"/>
              <a:buChar char="•"/>
            </a:pPr>
            <a:r>
              <a:rPr lang="en-US" altLang="zh-CN" sz="3200" b="1"/>
              <a:t>Design</a:t>
            </a:r>
          </a:p>
          <a:p>
            <a:pPr marL="800100" lvl="1" indent="-342900">
              <a:buFont typeface="Arial" panose="020B0604020202020204" pitchFamily="34" charset="0"/>
              <a:buChar char="•"/>
            </a:pPr>
            <a:r>
              <a:rPr lang="en-US" altLang="zh-CN" sz="3200" b="1"/>
              <a:t>Procedure</a:t>
            </a:r>
          </a:p>
          <a:p>
            <a:pPr marL="800100" lvl="1" indent="-342900">
              <a:buFont typeface="Arial" panose="020B0604020202020204" pitchFamily="34" charset="0"/>
              <a:buChar char="•"/>
            </a:pPr>
            <a:endParaRPr lang="zh-CN" altLang="en-US"/>
          </a:p>
        </p:txBody>
      </p:sp>
    </p:spTree>
    <p:extLst>
      <p:ext uri="{BB962C8B-B14F-4D97-AF65-F5344CB8AC3E}">
        <p14:creationId xmlns:p14="http://schemas.microsoft.com/office/powerpoint/2010/main" val="1110763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DD42DC-23A1-4F8E-A974-AF8423CE335E}"/>
              </a:ext>
            </a:extLst>
          </p:cNvPr>
          <p:cNvSpPr>
            <a:spLocks noGrp="1"/>
          </p:cNvSpPr>
          <p:nvPr>
            <p:ph type="title"/>
          </p:nvPr>
        </p:nvSpPr>
        <p:spPr/>
        <p:txBody>
          <a:bodyPr/>
          <a:lstStyle/>
          <a:p>
            <a:r>
              <a:rPr lang="en-US" altLang="zh-CN"/>
              <a:t>Experiment · Work Task </a:t>
            </a:r>
            <a:endParaRPr lang="zh-CN" altLang="en-US"/>
          </a:p>
        </p:txBody>
      </p:sp>
      <p:sp>
        <p:nvSpPr>
          <p:cNvPr id="3" name="内容占位符 2">
            <a:extLst>
              <a:ext uri="{FF2B5EF4-FFF2-40B4-BE49-F238E27FC236}">
                <a16:creationId xmlns:a16="http://schemas.microsoft.com/office/drawing/2014/main" id="{E1A1783C-BEDD-490C-BC17-3D490F2CFEEE}"/>
              </a:ext>
            </a:extLst>
          </p:cNvPr>
          <p:cNvSpPr>
            <a:spLocks noGrp="1"/>
          </p:cNvSpPr>
          <p:nvPr>
            <p:ph idx="1"/>
          </p:nvPr>
        </p:nvSpPr>
        <p:spPr>
          <a:xfrm>
            <a:off x="838200" y="1825625"/>
            <a:ext cx="10515600" cy="4516182"/>
          </a:xfrm>
        </p:spPr>
        <p:txBody>
          <a:bodyPr>
            <a:normAutofit lnSpcReduction="10000"/>
          </a:bodyPr>
          <a:lstStyle/>
          <a:p>
            <a:r>
              <a:rPr lang="en-US" altLang="zh-CN"/>
              <a:t>Multiply one-digit numbers by two-digit numbers</a:t>
            </a:r>
          </a:p>
          <a:p>
            <a:pPr lvl="1"/>
            <a:r>
              <a:rPr lang="en-US" altLang="zh-CN"/>
              <a:t>real effort task</a:t>
            </a:r>
          </a:p>
          <a:p>
            <a:pPr lvl="1"/>
            <a:r>
              <a:rPr lang="en-US" altLang="zh-CN"/>
              <a:t>no previous knowledge required</a:t>
            </a:r>
          </a:p>
          <a:p>
            <a:pPr lvl="1"/>
            <a:r>
              <a:rPr lang="en-US" altLang="zh-CN"/>
              <a:t>easy to explain</a:t>
            </a:r>
          </a:p>
          <a:p>
            <a:pPr lvl="1"/>
            <a:r>
              <a:rPr lang="en-US" altLang="zh-CN"/>
              <a:t>enough heterogeneity in productivity</a:t>
            </a:r>
          </a:p>
          <a:p>
            <a:pPr lvl="1"/>
            <a:r>
              <a:rPr lang="en-US" altLang="zh-CN"/>
              <a:t>proxy for general cognitive ability</a:t>
            </a:r>
          </a:p>
          <a:p>
            <a:r>
              <a:rPr lang="en-US" altLang="zh-CN"/>
              <a:t>Five different degrees of difficulty</a:t>
            </a:r>
          </a:p>
          <a:p>
            <a:pPr lvl="1"/>
            <a:r>
              <a:rPr lang="en-US" altLang="zh-CN"/>
              <a:t>level 1: 11 x 9</a:t>
            </a:r>
          </a:p>
          <a:p>
            <a:pPr lvl="1"/>
            <a:r>
              <a:rPr lang="en-US" altLang="zh-CN"/>
              <a:t>level 2: 3 x 32</a:t>
            </a:r>
          </a:p>
          <a:p>
            <a:pPr lvl="1"/>
            <a:r>
              <a:rPr lang="en-US" altLang="zh-CN"/>
              <a:t>level 3: 6 x 43</a:t>
            </a:r>
          </a:p>
          <a:p>
            <a:pPr lvl="1"/>
            <a:r>
              <a:rPr lang="en-US" altLang="zh-CN"/>
              <a:t>level 4: 4 x 68</a:t>
            </a:r>
          </a:p>
          <a:p>
            <a:pPr lvl="1"/>
            <a:r>
              <a:rPr lang="en-US" altLang="zh-CN"/>
              <a:t>level 5: 7 x 89</a:t>
            </a:r>
          </a:p>
          <a:p>
            <a:endParaRPr lang="en-US" altLang="zh-CN"/>
          </a:p>
          <a:p>
            <a:pPr marL="457200" lvl="1" indent="0">
              <a:buNone/>
            </a:pPr>
            <a:endParaRPr lang="en-US" altLang="zh-CN"/>
          </a:p>
        </p:txBody>
      </p:sp>
    </p:spTree>
    <p:extLst>
      <p:ext uri="{BB962C8B-B14F-4D97-AF65-F5344CB8AC3E}">
        <p14:creationId xmlns:p14="http://schemas.microsoft.com/office/powerpoint/2010/main" val="655946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DD42DC-23A1-4F8E-A974-AF8423CE335E}"/>
              </a:ext>
            </a:extLst>
          </p:cNvPr>
          <p:cNvSpPr>
            <a:spLocks noGrp="1"/>
          </p:cNvSpPr>
          <p:nvPr>
            <p:ph type="title"/>
          </p:nvPr>
        </p:nvSpPr>
        <p:spPr/>
        <p:txBody>
          <a:bodyPr/>
          <a:lstStyle/>
          <a:p>
            <a:r>
              <a:rPr lang="en-US" altLang="zh-CN"/>
              <a:t>Experiment · Design · Beginning </a:t>
            </a:r>
            <a:endParaRPr lang="zh-CN" altLang="en-US"/>
          </a:p>
        </p:txBody>
      </p:sp>
      <p:sp>
        <p:nvSpPr>
          <p:cNvPr id="3" name="内容占位符 2">
            <a:extLst>
              <a:ext uri="{FF2B5EF4-FFF2-40B4-BE49-F238E27FC236}">
                <a16:creationId xmlns:a16="http://schemas.microsoft.com/office/drawing/2014/main" id="{E1A1783C-BEDD-490C-BC17-3D490F2CFEEE}"/>
              </a:ext>
            </a:extLst>
          </p:cNvPr>
          <p:cNvSpPr>
            <a:spLocks noGrp="1"/>
          </p:cNvSpPr>
          <p:nvPr>
            <p:ph idx="1"/>
          </p:nvPr>
        </p:nvSpPr>
        <p:spPr>
          <a:xfrm>
            <a:off x="838200" y="1825625"/>
            <a:ext cx="10515600" cy="4516182"/>
          </a:xfrm>
        </p:spPr>
        <p:txBody>
          <a:bodyPr>
            <a:normAutofit/>
          </a:bodyPr>
          <a:lstStyle/>
          <a:p>
            <a:r>
              <a:rPr lang="en-US" altLang="zh-CN"/>
              <a:t>The same number of females and males were invited to one session.</a:t>
            </a:r>
          </a:p>
          <a:p>
            <a:pPr lvl="1"/>
            <a:r>
              <a:rPr lang="en-US" altLang="zh-CN"/>
              <a:t>12 men and 12 women</a:t>
            </a:r>
          </a:p>
          <a:p>
            <a:pPr lvl="1"/>
            <a:r>
              <a:rPr lang="en-US" altLang="zh-CN"/>
              <a:t>the first </a:t>
            </a:r>
            <a:r>
              <a:rPr lang="en-US" altLang="zh-CN" b="1"/>
              <a:t>20</a:t>
            </a:r>
            <a:r>
              <a:rPr lang="en-US" altLang="zh-CN"/>
              <a:t> subjects participated in the session</a:t>
            </a:r>
          </a:p>
          <a:p>
            <a:pPr lvl="1"/>
            <a:r>
              <a:rPr lang="en-US" altLang="zh-CN"/>
              <a:t>anonymous</a:t>
            </a:r>
          </a:p>
          <a:p>
            <a:r>
              <a:rPr lang="en-US" altLang="zh-CN"/>
              <a:t>A written overview were handed out to subjects.</a:t>
            </a:r>
          </a:p>
          <a:p>
            <a:pPr lvl="1"/>
            <a:r>
              <a:rPr lang="en-US" altLang="zh-CN"/>
              <a:t>the work task</a:t>
            </a:r>
          </a:p>
          <a:p>
            <a:pPr lvl="1"/>
            <a:r>
              <a:rPr lang="en-US" altLang="zh-CN"/>
              <a:t>a basic structure of the experiment</a:t>
            </a:r>
          </a:p>
          <a:p>
            <a:pPr lvl="1"/>
            <a:r>
              <a:rPr lang="en-US" altLang="zh-CN"/>
              <a:t>no aids allowed for answering the problems</a:t>
            </a:r>
          </a:p>
          <a:p>
            <a:r>
              <a:rPr lang="en-US" altLang="zh-CN"/>
              <a:t>Most instuctions were presented on the computer screen.</a:t>
            </a:r>
          </a:p>
          <a:p>
            <a:pPr marL="457200" lvl="1" indent="0">
              <a:buNone/>
            </a:pPr>
            <a:endParaRPr lang="en-US" altLang="zh-CN"/>
          </a:p>
        </p:txBody>
      </p:sp>
    </p:spTree>
    <p:extLst>
      <p:ext uri="{BB962C8B-B14F-4D97-AF65-F5344CB8AC3E}">
        <p14:creationId xmlns:p14="http://schemas.microsoft.com/office/powerpoint/2010/main" val="38335059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微软雅黑">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824</TotalTime>
  <Words>2883</Words>
  <Application>Microsoft Office PowerPoint</Application>
  <PresentationFormat>宽屏</PresentationFormat>
  <Paragraphs>384</Paragraphs>
  <Slides>56</Slides>
  <Notes>17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56</vt:i4>
      </vt:variant>
    </vt:vector>
  </HeadingPairs>
  <TitlesOfParts>
    <vt:vector size="62" baseType="lpstr">
      <vt:lpstr>等线</vt:lpstr>
      <vt:lpstr>Arial</vt:lpstr>
      <vt:lpstr>Arial Black</vt:lpstr>
      <vt:lpstr>Calibri</vt:lpstr>
      <vt:lpstr>Times New Roman</vt:lpstr>
      <vt:lpstr>Office 主题​​</vt:lpstr>
      <vt:lpstr>Performance Pay and Multidimensional Sorting: Productivity, Preferences, and Gender</vt:lpstr>
      <vt:lpstr>CONTENTS</vt:lpstr>
      <vt:lpstr>PART 1: Introduction</vt:lpstr>
      <vt:lpstr>Introduction · Backgroud</vt:lpstr>
      <vt:lpstr>Introduction · Approach</vt:lpstr>
      <vt:lpstr>Introduction · Research Questions</vt:lpstr>
      <vt:lpstr>PART 2: Experiment</vt:lpstr>
      <vt:lpstr>Experiment · Work Task </vt:lpstr>
      <vt:lpstr>Experiment · Design · Beginning </vt:lpstr>
      <vt:lpstr>Experiment · Work Task </vt:lpstr>
      <vt:lpstr>Experiment · Work Task · If True </vt:lpstr>
      <vt:lpstr>Experiment · Work Task · If Flase </vt:lpstr>
      <vt:lpstr>Experiment · Design · Step 1 </vt:lpstr>
      <vt:lpstr>Experiment · Design · Step 2 </vt:lpstr>
      <vt:lpstr>Experiment · Design · Step 3 </vt:lpstr>
      <vt:lpstr>Experiment · Design · Step 4 </vt:lpstr>
      <vt:lpstr>Experiment · Design · Step 5 </vt:lpstr>
      <vt:lpstr>Experiment · Design · Step 6 </vt:lpstr>
      <vt:lpstr>Experiment · Design · Step 7 </vt:lpstr>
      <vt:lpstr>Experiment · Design · Step 8 </vt:lpstr>
      <vt:lpstr>Experiment · Design · Step 9 </vt:lpstr>
      <vt:lpstr>Experiment · Design · Step 10</vt:lpstr>
      <vt:lpstr>Experiment · Design · Step 11</vt:lpstr>
      <vt:lpstr>Experiment · Design · Step 12 </vt:lpstr>
      <vt:lpstr>Experiment · Design · Final Questinare</vt:lpstr>
      <vt:lpstr>Experiment · Design · Brief Summary</vt:lpstr>
      <vt:lpstr>Experiment · Procedure</vt:lpstr>
      <vt:lpstr>PART 3: Results</vt:lpstr>
      <vt:lpstr>Results · Output · Numbers</vt:lpstr>
      <vt:lpstr>Results ·  Output · Numbers</vt:lpstr>
      <vt:lpstr>Results ·  Output · Numbers</vt:lpstr>
      <vt:lpstr>Results ·  Output · Time</vt:lpstr>
      <vt:lpstr>Results ·  Sorting · Productivity</vt:lpstr>
      <vt:lpstr>Results ·  Sorting · Productivity</vt:lpstr>
      <vt:lpstr>Results ·  Sorting · Productivity</vt:lpstr>
      <vt:lpstr>Results ·  Sorting · Productivity</vt:lpstr>
      <vt:lpstr>Results ·  Sorting · Productivity</vt:lpstr>
      <vt:lpstr>Results ·  Sorting · Productivity</vt:lpstr>
      <vt:lpstr>Results ·  Effort Provision</vt:lpstr>
      <vt:lpstr>Results ·  Effort Provision</vt:lpstr>
      <vt:lpstr>Results ·  Sorting · Risk attitudes</vt:lpstr>
      <vt:lpstr>Results ·  Sorting · Risk attitudes</vt:lpstr>
      <vt:lpstr>Results ·  Sorting · Relative self-assessment</vt:lpstr>
      <vt:lpstr>Results ·  Sorting · Relative self-assessment</vt:lpstr>
      <vt:lpstr>Results ·  Sorting · Social preferences</vt:lpstr>
      <vt:lpstr>Results ·  Sorting · Social preferences</vt:lpstr>
      <vt:lpstr>Results ·  Sorting · Gender</vt:lpstr>
      <vt:lpstr>Results ·  Sorting · Gender</vt:lpstr>
      <vt:lpstr>Results ·  Sorting · Gender</vt:lpstr>
      <vt:lpstr>Results ·  Sorting · Gender</vt:lpstr>
      <vt:lpstr>PART 4: Discussion</vt:lpstr>
      <vt:lpstr>Discussion: Outside the lab</vt:lpstr>
      <vt:lpstr>Discussion: Main Results</vt:lpstr>
      <vt:lpstr>Discussion: Implications</vt:lpstr>
      <vt:lpstr>Discussion: thoughts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Pay and Multideimensional Sorting: Productivity, Preferences, and Gender</dc:title>
  <dc:creator>凤飞 孙</dc:creator>
  <cp:lastModifiedBy>凤飞 孙</cp:lastModifiedBy>
  <cp:revision>136</cp:revision>
  <dcterms:created xsi:type="dcterms:W3CDTF">2020-11-07T09:37:43Z</dcterms:created>
  <dcterms:modified xsi:type="dcterms:W3CDTF">2021-02-06T06:13:10Z</dcterms:modified>
</cp:coreProperties>
</file>