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6"/>
  </p:notesMasterIdLst>
  <p:sldIdLst>
    <p:sldId id="259" r:id="rId2"/>
    <p:sldId id="265" r:id="rId3"/>
    <p:sldId id="266" r:id="rId4"/>
    <p:sldId id="273" r:id="rId5"/>
    <p:sldId id="274" r:id="rId6"/>
    <p:sldId id="275" r:id="rId7"/>
    <p:sldId id="267" r:id="rId8"/>
    <p:sldId id="276" r:id="rId9"/>
    <p:sldId id="278" r:id="rId10"/>
    <p:sldId id="294" r:id="rId11"/>
    <p:sldId id="290" r:id="rId12"/>
    <p:sldId id="291" r:id="rId13"/>
    <p:sldId id="292" r:id="rId14"/>
    <p:sldId id="293" r:id="rId15"/>
    <p:sldId id="268" r:id="rId16"/>
    <p:sldId id="279" r:id="rId17"/>
    <p:sldId id="295" r:id="rId18"/>
    <p:sldId id="297" r:id="rId19"/>
    <p:sldId id="269" r:id="rId20"/>
    <p:sldId id="282" r:id="rId21"/>
    <p:sldId id="296" r:id="rId22"/>
    <p:sldId id="270" r:id="rId23"/>
    <p:sldId id="285" r:id="rId24"/>
    <p:sldId id="287" r:id="rId25"/>
    <p:sldId id="298" r:id="rId26"/>
    <p:sldId id="299" r:id="rId27"/>
    <p:sldId id="300" r:id="rId28"/>
    <p:sldId id="302" r:id="rId29"/>
    <p:sldId id="303" r:id="rId30"/>
    <p:sldId id="304" r:id="rId31"/>
    <p:sldId id="301" r:id="rId32"/>
    <p:sldId id="271" r:id="rId33"/>
    <p:sldId id="288" r:id="rId34"/>
    <p:sldId id="272" r:id="rId3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0980" autoAdjust="0"/>
  </p:normalViewPr>
  <p:slideViewPr>
    <p:cSldViewPr snapToGrid="0" snapToObjects="1">
      <p:cViewPr>
        <p:scale>
          <a:sx n="75" d="100"/>
          <a:sy n="75" d="100"/>
        </p:scale>
        <p:origin x="486" y="138"/>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13BD-EFE8-47F1-932D-1D1CF95CC5CF}" type="datetimeFigureOut">
              <a:rPr lang="zh-CN" altLang="en-US" smtClean="0"/>
              <a:t>2017/12/6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35515-DD72-457E-B163-F29D2B34BBEB}" type="slidenum">
              <a:rPr lang="zh-CN" altLang="en-US" smtClean="0"/>
              <a:t>‹#›</a:t>
            </a:fld>
            <a:endParaRPr lang="zh-CN" altLang="en-US"/>
          </a:p>
        </p:txBody>
      </p:sp>
    </p:spTree>
    <p:extLst>
      <p:ext uri="{BB962C8B-B14F-4D97-AF65-F5344CB8AC3E}">
        <p14:creationId xmlns:p14="http://schemas.microsoft.com/office/powerpoint/2010/main" val="385916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比如搜索一个人的身份证号，我们的智能搜索引擎可以返回与这个人相关的所有联系人信息、行为特征和每一个实体的标签（比如黑名单，同业等）。另外，可视化的好处不言而喻，通过可视化把复杂的信息以非常直观的方式呈现出来， 使得我们对隐藏信息的来龙去脉一目了然。</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E335515-DD72-457E-B163-F29D2B34BBEB}" type="slidenum">
              <a:rPr lang="zh-CN" altLang="en-US" smtClean="0"/>
              <a:t>6</a:t>
            </a:fld>
            <a:endParaRPr lang="zh-CN" altLang="en-US"/>
          </a:p>
        </p:txBody>
      </p:sp>
    </p:spTree>
    <p:extLst>
      <p:ext uri="{BB962C8B-B14F-4D97-AF65-F5344CB8AC3E}">
        <p14:creationId xmlns:p14="http://schemas.microsoft.com/office/powerpoint/2010/main" val="4010408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335515-DD72-457E-B163-F29D2B34BBEB}" type="slidenum">
              <a:rPr lang="zh-CN" altLang="en-US" smtClean="0"/>
              <a:t>8</a:t>
            </a:fld>
            <a:endParaRPr lang="zh-CN" altLang="en-US"/>
          </a:p>
        </p:txBody>
      </p:sp>
    </p:spTree>
    <p:extLst>
      <p:ext uri="{BB962C8B-B14F-4D97-AF65-F5344CB8AC3E}">
        <p14:creationId xmlns:p14="http://schemas.microsoft.com/office/powerpoint/2010/main" val="29107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展示了</a:t>
            </a:r>
            <a:r>
              <a:rPr lang="en-US" altLang="zh-CN" sz="1200" kern="1200" dirty="0" err="1" smtClean="0">
                <a:solidFill>
                  <a:schemeClr val="tx1"/>
                </a:solidFill>
                <a:effectLst/>
                <a:latin typeface="+mn-lt"/>
                <a:ea typeface="+mn-ea"/>
                <a:cs typeface="+mn-cs"/>
              </a:rPr>
              <a:t>Fiverr</a:t>
            </a:r>
            <a:r>
              <a:rPr lang="zh-CN" altLang="zh-CN" sz="1200" kern="1200" dirty="0" smtClean="0">
                <a:solidFill>
                  <a:schemeClr val="tx1"/>
                </a:solidFill>
                <a:effectLst/>
                <a:latin typeface="+mn-lt"/>
                <a:ea typeface="+mn-ea"/>
                <a:cs typeface="+mn-cs"/>
              </a:rPr>
              <a:t>中不同角色的部分属性构成以及它们之间的关系，我们可以简单理解为服务提供者</a:t>
            </a:r>
            <a:r>
              <a:rPr lang="en-US" altLang="zh-CN" sz="1200" kern="1200" dirty="0" smtClean="0">
                <a:solidFill>
                  <a:schemeClr val="tx1"/>
                </a:solidFill>
                <a:effectLst/>
                <a:latin typeface="+mn-lt"/>
                <a:ea typeface="+mn-ea"/>
                <a:cs typeface="+mn-cs"/>
              </a:rPr>
              <a:t>Bob</a:t>
            </a:r>
            <a:r>
              <a:rPr lang="zh-CN" altLang="zh-CN" sz="1200" kern="1200" dirty="0" smtClean="0">
                <a:solidFill>
                  <a:schemeClr val="tx1"/>
                </a:solidFill>
                <a:effectLst/>
                <a:latin typeface="+mn-lt"/>
                <a:ea typeface="+mn-ea"/>
                <a:cs typeface="+mn-cs"/>
              </a:rPr>
              <a:t>作为卖方在</a:t>
            </a:r>
            <a:r>
              <a:rPr lang="en-US" altLang="zh-CN" sz="1200" kern="1200" dirty="0" err="1" smtClean="0">
                <a:solidFill>
                  <a:schemeClr val="tx1"/>
                </a:solidFill>
                <a:effectLst/>
                <a:latin typeface="+mn-lt"/>
                <a:ea typeface="+mn-ea"/>
                <a:cs typeface="+mn-cs"/>
              </a:rPr>
              <a:t>Fiverr</a:t>
            </a:r>
            <a:r>
              <a:rPr lang="zh-CN" altLang="zh-CN" sz="1200" kern="1200" dirty="0" smtClean="0">
                <a:solidFill>
                  <a:schemeClr val="tx1"/>
                </a:solidFill>
                <a:effectLst/>
                <a:latin typeface="+mn-lt"/>
                <a:ea typeface="+mn-ea"/>
                <a:cs typeface="+mn-cs"/>
              </a:rPr>
              <a:t>平台上发布了一个自己的服务</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gig:help</a:t>
            </a:r>
            <a:r>
              <a:rPr lang="en-US" altLang="zh-CN" sz="1200" kern="1200" dirty="0" smtClean="0">
                <a:solidFill>
                  <a:schemeClr val="tx1"/>
                </a:solidFill>
                <a:effectLst/>
                <a:latin typeface="+mn-lt"/>
                <a:ea typeface="+mn-ea"/>
                <a:cs typeface="+mn-cs"/>
              </a:rPr>
              <a:t> you create a </a:t>
            </a:r>
            <a:r>
              <a:rPr lang="en-US" altLang="zh-CN" sz="1200" kern="1200" dirty="0" err="1" smtClean="0">
                <a:solidFill>
                  <a:schemeClr val="tx1"/>
                </a:solidFill>
                <a:effectLst/>
                <a:latin typeface="+mn-lt"/>
                <a:ea typeface="+mn-ea"/>
                <a:cs typeface="+mn-cs"/>
              </a:rPr>
              <a:t>wordpress</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而服务会有相应的属性如服务描述</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description:Wordpress</a:t>
            </a:r>
            <a:r>
              <a:rPr lang="en-US" altLang="zh-CN" sz="1200" kern="1200" dirty="0" smtClean="0">
                <a:solidFill>
                  <a:schemeClr val="tx1"/>
                </a:solidFill>
                <a:effectLst/>
                <a:latin typeface="+mn-lt"/>
                <a:ea typeface="+mn-ea"/>
                <a:cs typeface="+mn-cs"/>
              </a:rPr>
              <a:t> is the ...)</a:t>
            </a:r>
            <a:r>
              <a:rPr lang="zh-CN" altLang="zh-CN" sz="1200" kern="1200" dirty="0" smtClean="0">
                <a:solidFill>
                  <a:schemeClr val="tx1"/>
                </a:solidFill>
                <a:effectLst/>
                <a:latin typeface="+mn-lt"/>
                <a:ea typeface="+mn-ea"/>
                <a:cs typeface="+mn-cs"/>
              </a:rPr>
              <a:t>、完成周期</a:t>
            </a:r>
            <a:r>
              <a:rPr lang="en-US" altLang="zh-CN" sz="1200" kern="1200" dirty="0" smtClean="0">
                <a:solidFill>
                  <a:schemeClr val="tx1"/>
                </a:solidFill>
                <a:effectLst/>
                <a:latin typeface="+mn-lt"/>
                <a:ea typeface="+mn-ea"/>
                <a:cs typeface="+mn-cs"/>
              </a:rPr>
              <a:t>(duration:3)</a:t>
            </a:r>
            <a:r>
              <a:rPr lang="zh-CN" altLang="zh-CN" sz="1200" kern="1200" dirty="0" smtClean="0">
                <a:solidFill>
                  <a:schemeClr val="tx1"/>
                </a:solidFill>
                <a:effectLst/>
                <a:latin typeface="+mn-lt"/>
                <a:ea typeface="+mn-ea"/>
                <a:cs typeface="+mn-cs"/>
              </a:rPr>
              <a:t>、评分</a:t>
            </a:r>
            <a:r>
              <a:rPr lang="en-US" altLang="zh-CN" sz="1200" kern="1200" dirty="0" smtClean="0">
                <a:solidFill>
                  <a:schemeClr val="tx1"/>
                </a:solidFill>
                <a:effectLst/>
                <a:latin typeface="+mn-lt"/>
                <a:ea typeface="+mn-ea"/>
                <a:cs typeface="+mn-cs"/>
              </a:rPr>
              <a:t>(score:7)</a:t>
            </a:r>
            <a:r>
              <a:rPr lang="zh-CN" altLang="zh-CN" sz="1200" kern="1200" dirty="0" smtClean="0">
                <a:solidFill>
                  <a:schemeClr val="tx1"/>
                </a:solidFill>
                <a:effectLst/>
                <a:latin typeface="+mn-lt"/>
                <a:ea typeface="+mn-ea"/>
                <a:cs typeface="+mn-cs"/>
              </a:rPr>
              <a:t>、发布时间</a:t>
            </a:r>
            <a:r>
              <a:rPr lang="en-US" altLang="zh-CN" sz="1200" kern="1200" dirty="0" smtClean="0">
                <a:solidFill>
                  <a:schemeClr val="tx1"/>
                </a:solidFill>
                <a:effectLst/>
                <a:latin typeface="+mn-lt"/>
                <a:ea typeface="+mn-ea"/>
                <a:cs typeface="+mn-cs"/>
              </a:rPr>
              <a:t>(create_time:2010-03-09 10:33:13)</a:t>
            </a:r>
            <a:r>
              <a:rPr lang="zh-CN" altLang="zh-CN" sz="1200" kern="1200" dirty="0" smtClean="0">
                <a:solidFill>
                  <a:schemeClr val="tx1"/>
                </a:solidFill>
                <a:effectLst/>
                <a:latin typeface="+mn-lt"/>
                <a:ea typeface="+mn-ea"/>
                <a:cs typeface="+mn-cs"/>
              </a:rPr>
              <a:t>等，同时</a:t>
            </a:r>
            <a:r>
              <a:rPr lang="en-US" altLang="zh-CN" sz="1200" kern="1200" dirty="0" smtClean="0">
                <a:solidFill>
                  <a:schemeClr val="tx1"/>
                </a:solidFill>
                <a:effectLst/>
                <a:latin typeface="+mn-lt"/>
                <a:ea typeface="+mn-ea"/>
                <a:cs typeface="+mn-cs"/>
              </a:rPr>
              <a:t>Bob</a:t>
            </a:r>
            <a:r>
              <a:rPr lang="zh-CN" altLang="zh-CN" sz="1200" kern="1200" dirty="0" smtClean="0">
                <a:solidFill>
                  <a:schemeClr val="tx1"/>
                </a:solidFill>
                <a:effectLst/>
                <a:latin typeface="+mn-lt"/>
                <a:ea typeface="+mn-ea"/>
                <a:cs typeface="+mn-cs"/>
              </a:rPr>
              <a:t>作为卖方也会有语言</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langeuage:English</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、卖家等级</a:t>
            </a:r>
            <a:r>
              <a:rPr lang="en-US" altLang="zh-CN" sz="1200" kern="1200" dirty="0" smtClean="0">
                <a:solidFill>
                  <a:schemeClr val="tx1"/>
                </a:solidFill>
                <a:effectLst/>
                <a:latin typeface="+mn-lt"/>
                <a:ea typeface="+mn-ea"/>
                <a:cs typeface="+mn-cs"/>
              </a:rPr>
              <a:t>(level:2)</a:t>
            </a:r>
            <a:r>
              <a:rPr lang="zh-CN" altLang="zh-CN" sz="1200" kern="1200" dirty="0" smtClean="0">
                <a:solidFill>
                  <a:schemeClr val="tx1"/>
                </a:solidFill>
                <a:effectLst/>
                <a:latin typeface="+mn-lt"/>
                <a:ea typeface="+mn-ea"/>
                <a:cs typeface="+mn-cs"/>
              </a:rPr>
              <a:t>等属性。</a:t>
            </a:r>
            <a:r>
              <a:rPr lang="en-US" altLang="zh-CN" sz="1200" kern="1200" dirty="0" smtClean="0">
                <a:solidFill>
                  <a:schemeClr val="tx1"/>
                </a:solidFill>
                <a:effectLst/>
                <a:latin typeface="+mn-lt"/>
                <a:ea typeface="+mn-ea"/>
                <a:cs typeface="+mn-cs"/>
              </a:rPr>
              <a:t>Tom</a:t>
            </a:r>
            <a:r>
              <a:rPr lang="zh-CN" altLang="zh-CN" sz="1200" kern="1200" dirty="0" smtClean="0">
                <a:solidFill>
                  <a:schemeClr val="tx1"/>
                </a:solidFill>
                <a:effectLst/>
                <a:latin typeface="+mn-lt"/>
                <a:ea typeface="+mn-ea"/>
                <a:cs typeface="+mn-cs"/>
              </a:rPr>
              <a:t>作为买方可以浏览到所有发布在</a:t>
            </a:r>
            <a:r>
              <a:rPr lang="en-US" altLang="zh-CN" sz="1200" kern="1200" dirty="0" err="1" smtClean="0">
                <a:solidFill>
                  <a:schemeClr val="tx1"/>
                </a:solidFill>
                <a:effectLst/>
                <a:latin typeface="+mn-lt"/>
                <a:ea typeface="+mn-ea"/>
                <a:cs typeface="+mn-cs"/>
              </a:rPr>
              <a:t>Fiverr</a:t>
            </a:r>
            <a:r>
              <a:rPr lang="zh-CN" altLang="zh-CN" sz="1200" kern="1200" dirty="0" smtClean="0">
                <a:solidFill>
                  <a:schemeClr val="tx1"/>
                </a:solidFill>
                <a:effectLst/>
                <a:latin typeface="+mn-lt"/>
                <a:ea typeface="+mn-ea"/>
                <a:cs typeface="+mn-cs"/>
              </a:rPr>
              <a:t>平台上的服务并选择符合自己需求的去联系购买，收到服务之后还可以对其评论和打分。</a:t>
            </a:r>
            <a:endParaRPr lang="zh-CN" altLang="en-US" dirty="0"/>
          </a:p>
        </p:txBody>
      </p:sp>
      <p:sp>
        <p:nvSpPr>
          <p:cNvPr id="4" name="灯片编号占位符 3"/>
          <p:cNvSpPr>
            <a:spLocks noGrp="1"/>
          </p:cNvSpPr>
          <p:nvPr>
            <p:ph type="sldNum" sz="quarter" idx="10"/>
          </p:nvPr>
        </p:nvSpPr>
        <p:spPr/>
        <p:txBody>
          <a:bodyPr/>
          <a:lstStyle/>
          <a:p>
            <a:fld id="{7E335515-DD72-457E-B163-F29D2B34BBEB}" type="slidenum">
              <a:rPr lang="zh-CN" altLang="en-US" smtClean="0"/>
              <a:t>9</a:t>
            </a:fld>
            <a:endParaRPr lang="zh-CN" altLang="en-US"/>
          </a:p>
        </p:txBody>
      </p:sp>
    </p:spTree>
    <p:extLst>
      <p:ext uri="{BB962C8B-B14F-4D97-AF65-F5344CB8AC3E}">
        <p14:creationId xmlns:p14="http://schemas.microsoft.com/office/powerpoint/2010/main" val="67415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图</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展示了</a:t>
            </a:r>
            <a:r>
              <a:rPr lang="en-US" altLang="zh-CN" sz="1200" kern="1200" dirty="0" err="1" smtClean="0">
                <a:solidFill>
                  <a:schemeClr val="tx1"/>
                </a:solidFill>
                <a:effectLst/>
                <a:latin typeface="+mn-lt"/>
                <a:ea typeface="+mn-ea"/>
                <a:cs typeface="+mn-cs"/>
              </a:rPr>
              <a:t>Fiverr</a:t>
            </a:r>
            <a:r>
              <a:rPr lang="zh-CN" altLang="zh-CN" sz="1200" kern="1200" dirty="0" smtClean="0">
                <a:solidFill>
                  <a:schemeClr val="tx1"/>
                </a:solidFill>
                <a:effectLst/>
                <a:latin typeface="+mn-lt"/>
                <a:ea typeface="+mn-ea"/>
                <a:cs typeface="+mn-cs"/>
              </a:rPr>
              <a:t>中不同角色的部分属性构成以及它们之间的关系，我们可以简单理解为服务提供者</a:t>
            </a:r>
            <a:r>
              <a:rPr lang="en-US" altLang="zh-CN" sz="1200" kern="1200" dirty="0" smtClean="0">
                <a:solidFill>
                  <a:schemeClr val="tx1"/>
                </a:solidFill>
                <a:effectLst/>
                <a:latin typeface="+mn-lt"/>
                <a:ea typeface="+mn-ea"/>
                <a:cs typeface="+mn-cs"/>
              </a:rPr>
              <a:t>Bob</a:t>
            </a:r>
            <a:r>
              <a:rPr lang="zh-CN" altLang="zh-CN" sz="1200" kern="1200" dirty="0" smtClean="0">
                <a:solidFill>
                  <a:schemeClr val="tx1"/>
                </a:solidFill>
                <a:effectLst/>
                <a:latin typeface="+mn-lt"/>
                <a:ea typeface="+mn-ea"/>
                <a:cs typeface="+mn-cs"/>
              </a:rPr>
              <a:t>作为卖方在</a:t>
            </a:r>
            <a:r>
              <a:rPr lang="en-US" altLang="zh-CN" sz="1200" kern="1200" dirty="0" err="1" smtClean="0">
                <a:solidFill>
                  <a:schemeClr val="tx1"/>
                </a:solidFill>
                <a:effectLst/>
                <a:latin typeface="+mn-lt"/>
                <a:ea typeface="+mn-ea"/>
                <a:cs typeface="+mn-cs"/>
              </a:rPr>
              <a:t>Fiverr</a:t>
            </a:r>
            <a:r>
              <a:rPr lang="zh-CN" altLang="zh-CN" sz="1200" kern="1200" dirty="0" smtClean="0">
                <a:solidFill>
                  <a:schemeClr val="tx1"/>
                </a:solidFill>
                <a:effectLst/>
                <a:latin typeface="+mn-lt"/>
                <a:ea typeface="+mn-ea"/>
                <a:cs typeface="+mn-cs"/>
              </a:rPr>
              <a:t>平台上发布了一个自己的服务</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gig:help</a:t>
            </a:r>
            <a:r>
              <a:rPr lang="en-US" altLang="zh-CN" sz="1200" kern="1200" dirty="0" smtClean="0">
                <a:solidFill>
                  <a:schemeClr val="tx1"/>
                </a:solidFill>
                <a:effectLst/>
                <a:latin typeface="+mn-lt"/>
                <a:ea typeface="+mn-ea"/>
                <a:cs typeface="+mn-cs"/>
              </a:rPr>
              <a:t> you create a </a:t>
            </a:r>
            <a:r>
              <a:rPr lang="en-US" altLang="zh-CN" sz="1200" kern="1200" dirty="0" err="1" smtClean="0">
                <a:solidFill>
                  <a:schemeClr val="tx1"/>
                </a:solidFill>
                <a:effectLst/>
                <a:latin typeface="+mn-lt"/>
                <a:ea typeface="+mn-ea"/>
                <a:cs typeface="+mn-cs"/>
              </a:rPr>
              <a:t>wordpress</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而服务会有相应的属性如服务描述</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description:Wordpress</a:t>
            </a:r>
            <a:r>
              <a:rPr lang="en-US" altLang="zh-CN" sz="1200" kern="1200" dirty="0" smtClean="0">
                <a:solidFill>
                  <a:schemeClr val="tx1"/>
                </a:solidFill>
                <a:effectLst/>
                <a:latin typeface="+mn-lt"/>
                <a:ea typeface="+mn-ea"/>
                <a:cs typeface="+mn-cs"/>
              </a:rPr>
              <a:t> is the ...)</a:t>
            </a:r>
            <a:r>
              <a:rPr lang="zh-CN" altLang="zh-CN" sz="1200" kern="1200" dirty="0" smtClean="0">
                <a:solidFill>
                  <a:schemeClr val="tx1"/>
                </a:solidFill>
                <a:effectLst/>
                <a:latin typeface="+mn-lt"/>
                <a:ea typeface="+mn-ea"/>
                <a:cs typeface="+mn-cs"/>
              </a:rPr>
              <a:t>、完成周期</a:t>
            </a:r>
            <a:r>
              <a:rPr lang="en-US" altLang="zh-CN" sz="1200" kern="1200" dirty="0" smtClean="0">
                <a:solidFill>
                  <a:schemeClr val="tx1"/>
                </a:solidFill>
                <a:effectLst/>
                <a:latin typeface="+mn-lt"/>
                <a:ea typeface="+mn-ea"/>
                <a:cs typeface="+mn-cs"/>
              </a:rPr>
              <a:t>(duration:3)</a:t>
            </a:r>
            <a:r>
              <a:rPr lang="zh-CN" altLang="zh-CN" sz="1200" kern="1200" dirty="0" smtClean="0">
                <a:solidFill>
                  <a:schemeClr val="tx1"/>
                </a:solidFill>
                <a:effectLst/>
                <a:latin typeface="+mn-lt"/>
                <a:ea typeface="+mn-ea"/>
                <a:cs typeface="+mn-cs"/>
              </a:rPr>
              <a:t>、评分</a:t>
            </a:r>
            <a:r>
              <a:rPr lang="en-US" altLang="zh-CN" sz="1200" kern="1200" dirty="0" smtClean="0">
                <a:solidFill>
                  <a:schemeClr val="tx1"/>
                </a:solidFill>
                <a:effectLst/>
                <a:latin typeface="+mn-lt"/>
                <a:ea typeface="+mn-ea"/>
                <a:cs typeface="+mn-cs"/>
              </a:rPr>
              <a:t>(score:7)</a:t>
            </a:r>
            <a:r>
              <a:rPr lang="zh-CN" altLang="zh-CN" sz="1200" kern="1200" dirty="0" smtClean="0">
                <a:solidFill>
                  <a:schemeClr val="tx1"/>
                </a:solidFill>
                <a:effectLst/>
                <a:latin typeface="+mn-lt"/>
                <a:ea typeface="+mn-ea"/>
                <a:cs typeface="+mn-cs"/>
              </a:rPr>
              <a:t>、发布时间</a:t>
            </a:r>
            <a:r>
              <a:rPr lang="en-US" altLang="zh-CN" sz="1200" kern="1200" dirty="0" smtClean="0">
                <a:solidFill>
                  <a:schemeClr val="tx1"/>
                </a:solidFill>
                <a:effectLst/>
                <a:latin typeface="+mn-lt"/>
                <a:ea typeface="+mn-ea"/>
                <a:cs typeface="+mn-cs"/>
              </a:rPr>
              <a:t>(create_time:2010-03-09 10:33:13)</a:t>
            </a:r>
            <a:r>
              <a:rPr lang="zh-CN" altLang="zh-CN" sz="1200" kern="1200" dirty="0" smtClean="0">
                <a:solidFill>
                  <a:schemeClr val="tx1"/>
                </a:solidFill>
                <a:effectLst/>
                <a:latin typeface="+mn-lt"/>
                <a:ea typeface="+mn-ea"/>
                <a:cs typeface="+mn-cs"/>
              </a:rPr>
              <a:t>等，同时</a:t>
            </a:r>
            <a:r>
              <a:rPr lang="en-US" altLang="zh-CN" sz="1200" kern="1200" dirty="0" smtClean="0">
                <a:solidFill>
                  <a:schemeClr val="tx1"/>
                </a:solidFill>
                <a:effectLst/>
                <a:latin typeface="+mn-lt"/>
                <a:ea typeface="+mn-ea"/>
                <a:cs typeface="+mn-cs"/>
              </a:rPr>
              <a:t>Bob</a:t>
            </a:r>
            <a:r>
              <a:rPr lang="zh-CN" altLang="zh-CN" sz="1200" kern="1200" dirty="0" smtClean="0">
                <a:solidFill>
                  <a:schemeClr val="tx1"/>
                </a:solidFill>
                <a:effectLst/>
                <a:latin typeface="+mn-lt"/>
                <a:ea typeface="+mn-ea"/>
                <a:cs typeface="+mn-cs"/>
              </a:rPr>
              <a:t>作为卖方也会有语言</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langeuage:English</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、卖家等级</a:t>
            </a:r>
            <a:r>
              <a:rPr lang="en-US" altLang="zh-CN" sz="1200" kern="1200" dirty="0" smtClean="0">
                <a:solidFill>
                  <a:schemeClr val="tx1"/>
                </a:solidFill>
                <a:effectLst/>
                <a:latin typeface="+mn-lt"/>
                <a:ea typeface="+mn-ea"/>
                <a:cs typeface="+mn-cs"/>
              </a:rPr>
              <a:t>(level:2)</a:t>
            </a:r>
            <a:r>
              <a:rPr lang="zh-CN" altLang="zh-CN" sz="1200" kern="1200" dirty="0" smtClean="0">
                <a:solidFill>
                  <a:schemeClr val="tx1"/>
                </a:solidFill>
                <a:effectLst/>
                <a:latin typeface="+mn-lt"/>
                <a:ea typeface="+mn-ea"/>
                <a:cs typeface="+mn-cs"/>
              </a:rPr>
              <a:t>等属性。</a:t>
            </a:r>
            <a:r>
              <a:rPr lang="en-US" altLang="zh-CN" sz="1200" kern="1200" dirty="0" smtClean="0">
                <a:solidFill>
                  <a:schemeClr val="tx1"/>
                </a:solidFill>
                <a:effectLst/>
                <a:latin typeface="+mn-lt"/>
                <a:ea typeface="+mn-ea"/>
                <a:cs typeface="+mn-cs"/>
              </a:rPr>
              <a:t>Tom</a:t>
            </a:r>
            <a:r>
              <a:rPr lang="zh-CN" altLang="zh-CN" sz="1200" kern="1200" dirty="0" smtClean="0">
                <a:solidFill>
                  <a:schemeClr val="tx1"/>
                </a:solidFill>
                <a:effectLst/>
                <a:latin typeface="+mn-lt"/>
                <a:ea typeface="+mn-ea"/>
                <a:cs typeface="+mn-cs"/>
              </a:rPr>
              <a:t>作为买方可以浏览到所有发布在</a:t>
            </a:r>
            <a:r>
              <a:rPr lang="en-US" altLang="zh-CN" sz="1200" kern="1200" dirty="0" err="1" smtClean="0">
                <a:solidFill>
                  <a:schemeClr val="tx1"/>
                </a:solidFill>
                <a:effectLst/>
                <a:latin typeface="+mn-lt"/>
                <a:ea typeface="+mn-ea"/>
                <a:cs typeface="+mn-cs"/>
              </a:rPr>
              <a:t>Fiverr</a:t>
            </a:r>
            <a:r>
              <a:rPr lang="zh-CN" altLang="zh-CN" sz="1200" kern="1200" dirty="0" smtClean="0">
                <a:solidFill>
                  <a:schemeClr val="tx1"/>
                </a:solidFill>
                <a:effectLst/>
                <a:latin typeface="+mn-lt"/>
                <a:ea typeface="+mn-ea"/>
                <a:cs typeface="+mn-cs"/>
              </a:rPr>
              <a:t>平台上的服务并选择符合自己需求的去联系购买，收到服务之后还可以对其评论和打分。</a:t>
            </a:r>
            <a:endParaRPr lang="zh-CN" altLang="en-US" dirty="0"/>
          </a:p>
        </p:txBody>
      </p:sp>
      <p:sp>
        <p:nvSpPr>
          <p:cNvPr id="4" name="灯片编号占位符 3"/>
          <p:cNvSpPr>
            <a:spLocks noGrp="1"/>
          </p:cNvSpPr>
          <p:nvPr>
            <p:ph type="sldNum" sz="quarter" idx="10"/>
          </p:nvPr>
        </p:nvSpPr>
        <p:spPr/>
        <p:txBody>
          <a:bodyPr/>
          <a:lstStyle/>
          <a:p>
            <a:fld id="{7E335515-DD72-457E-B163-F29D2B34BBEB}" type="slidenum">
              <a:rPr lang="zh-CN" altLang="en-US" smtClean="0"/>
              <a:t>10</a:t>
            </a:fld>
            <a:endParaRPr lang="zh-CN" altLang="en-US"/>
          </a:p>
        </p:txBody>
      </p:sp>
    </p:spTree>
    <p:extLst>
      <p:ext uri="{BB962C8B-B14F-4D97-AF65-F5344CB8AC3E}">
        <p14:creationId xmlns:p14="http://schemas.microsoft.com/office/powerpoint/2010/main" val="224083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335515-DD72-457E-B163-F29D2B34BBEB}" type="slidenum">
              <a:rPr lang="zh-CN" altLang="en-US" smtClean="0"/>
              <a:t>17</a:t>
            </a:fld>
            <a:endParaRPr lang="zh-CN" altLang="en-US"/>
          </a:p>
        </p:txBody>
      </p:sp>
    </p:spTree>
    <p:extLst>
      <p:ext uri="{BB962C8B-B14F-4D97-AF65-F5344CB8AC3E}">
        <p14:creationId xmlns:p14="http://schemas.microsoft.com/office/powerpoint/2010/main" val="337948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335515-DD72-457E-B163-F29D2B34BBEB}" type="slidenum">
              <a:rPr lang="zh-CN" altLang="en-US" smtClean="0"/>
              <a:t>23</a:t>
            </a:fld>
            <a:endParaRPr lang="zh-CN" altLang="en-US"/>
          </a:p>
        </p:txBody>
      </p:sp>
    </p:spTree>
    <p:extLst>
      <p:ext uri="{BB962C8B-B14F-4D97-AF65-F5344CB8AC3E}">
        <p14:creationId xmlns:p14="http://schemas.microsoft.com/office/powerpoint/2010/main" val="192365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针对现有的</a:t>
            </a:r>
            <a:r>
              <a:rPr lang="en-US" altLang="zh-CN" sz="1200" kern="1200" dirty="0" err="1" smtClean="0">
                <a:solidFill>
                  <a:schemeClr val="tx1"/>
                </a:solidFill>
                <a:effectLst/>
                <a:latin typeface="+mn-lt"/>
                <a:ea typeface="+mn-ea"/>
                <a:cs typeface="+mn-cs"/>
              </a:rPr>
              <a:t>Fiverr</a:t>
            </a:r>
            <a:r>
              <a:rPr lang="zh-CN" altLang="zh-CN" sz="1200" kern="1200" dirty="0" smtClean="0">
                <a:solidFill>
                  <a:schemeClr val="tx1"/>
                </a:solidFill>
                <a:effectLst/>
                <a:latin typeface="+mn-lt"/>
                <a:ea typeface="+mn-ea"/>
                <a:cs typeface="+mn-cs"/>
              </a:rPr>
              <a:t>数据我们抽取了部分实体以及关系作为表示学习的训练集，采用基本的</a:t>
            </a:r>
            <a:r>
              <a:rPr lang="en-US" altLang="zh-CN" sz="1200" kern="1200" dirty="0" smtClean="0">
                <a:solidFill>
                  <a:schemeClr val="tx1"/>
                </a:solidFill>
                <a:effectLst/>
                <a:latin typeface="+mn-lt"/>
                <a:ea typeface="+mn-ea"/>
                <a:cs typeface="+mn-cs"/>
              </a:rPr>
              <a:t>TransE</a:t>
            </a:r>
            <a:r>
              <a:rPr lang="zh-CN" altLang="zh-CN" sz="1200" kern="1200" dirty="0" smtClean="0">
                <a:solidFill>
                  <a:schemeClr val="tx1"/>
                </a:solidFill>
                <a:effectLst/>
                <a:latin typeface="+mn-lt"/>
                <a:ea typeface="+mn-ea"/>
                <a:cs typeface="+mn-cs"/>
              </a:rPr>
              <a:t>模型将其转化为向量空间知识库，然后对用户的需求基于已构建的关键词词典进行分词。而服务以及服务对应的关键词在知识库中都是相应的实体，它们之间具有</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has_tag</a:t>
            </a:r>
            <a:r>
              <a:rPr lang="zh-CN" altLang="zh-CN" sz="1200" kern="1200" dirty="0" smtClean="0">
                <a:solidFill>
                  <a:schemeClr val="tx1"/>
                </a:solidFill>
                <a:effectLst/>
                <a:latin typeface="+mn-lt"/>
                <a:ea typeface="+mn-ea"/>
                <a:cs typeface="+mn-cs"/>
              </a:rPr>
              <a:t>关系，我们将用户的需求转化为关键词描述后便可以在向量空间中根据关键词找到其对应的向量，进而通过</a:t>
            </a:r>
            <a:r>
              <a:rPr lang="en-US" altLang="zh-CN" sz="1200" kern="1200" dirty="0" smtClean="0">
                <a:solidFill>
                  <a:schemeClr val="tx1"/>
                </a:solidFill>
                <a:effectLst/>
                <a:latin typeface="+mn-lt"/>
                <a:ea typeface="+mn-ea"/>
                <a:cs typeface="+mn-cs"/>
              </a:rPr>
              <a:t>_</a:t>
            </a:r>
            <a:r>
              <a:rPr lang="en-US" altLang="zh-CN" sz="1200" kern="1200" dirty="0" err="1" smtClean="0">
                <a:solidFill>
                  <a:schemeClr val="tx1"/>
                </a:solidFill>
                <a:effectLst/>
                <a:latin typeface="+mn-lt"/>
                <a:ea typeface="+mn-ea"/>
                <a:cs typeface="+mn-cs"/>
              </a:rPr>
              <a:t>has_tag</a:t>
            </a:r>
            <a:r>
              <a:rPr lang="zh-CN" altLang="zh-CN" sz="1200" kern="1200" dirty="0" smtClean="0">
                <a:solidFill>
                  <a:schemeClr val="tx1"/>
                </a:solidFill>
                <a:effectLst/>
                <a:latin typeface="+mn-lt"/>
                <a:ea typeface="+mn-ea"/>
                <a:cs typeface="+mn-cs"/>
              </a:rPr>
              <a:t>关系计算出那些与用户需求的关键词描述关系最为密切的</a:t>
            </a:r>
            <a:r>
              <a:rPr lang="en-US" altLang="zh-CN" sz="1200" kern="1200" dirty="0" smtClean="0">
                <a:solidFill>
                  <a:schemeClr val="tx1"/>
                </a:solidFill>
                <a:effectLst/>
                <a:latin typeface="+mn-lt"/>
                <a:ea typeface="+mn-ea"/>
                <a:cs typeface="+mn-cs"/>
              </a:rPr>
              <a:t>Top-N</a:t>
            </a:r>
            <a:r>
              <a:rPr lang="zh-CN" altLang="zh-CN" sz="1200" kern="1200" dirty="0" smtClean="0">
                <a:solidFill>
                  <a:schemeClr val="tx1"/>
                </a:solidFill>
                <a:effectLst/>
                <a:latin typeface="+mn-lt"/>
                <a:ea typeface="+mn-ea"/>
                <a:cs typeface="+mn-cs"/>
              </a:rPr>
              <a:t>个服务节点。</a:t>
            </a:r>
            <a:endParaRPr lang="zh-CN" altLang="en-US" dirty="0"/>
          </a:p>
        </p:txBody>
      </p:sp>
      <p:sp>
        <p:nvSpPr>
          <p:cNvPr id="4" name="灯片编号占位符 3"/>
          <p:cNvSpPr>
            <a:spLocks noGrp="1"/>
          </p:cNvSpPr>
          <p:nvPr>
            <p:ph type="sldNum" sz="quarter" idx="10"/>
          </p:nvPr>
        </p:nvSpPr>
        <p:spPr/>
        <p:txBody>
          <a:bodyPr/>
          <a:lstStyle/>
          <a:p>
            <a:fld id="{7E335515-DD72-457E-B163-F29D2B34BBEB}" type="slidenum">
              <a:rPr lang="zh-CN" altLang="en-US" smtClean="0"/>
              <a:t>33</a:t>
            </a:fld>
            <a:endParaRPr lang="zh-CN" altLang="en-US"/>
          </a:p>
        </p:txBody>
      </p:sp>
    </p:spTree>
    <p:extLst>
      <p:ext uri="{BB962C8B-B14F-4D97-AF65-F5344CB8AC3E}">
        <p14:creationId xmlns:p14="http://schemas.microsoft.com/office/powerpoint/2010/main" val="299499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smtClean="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a:t>
            </a:r>
            <a:r>
              <a:rPr lang="en-US" altLang="zh-CN" sz="1400" dirty="0" smtClean="0">
                <a:solidFill>
                  <a:srgbClr val="FFFFFF"/>
                </a:solidFill>
                <a:latin typeface="Segoe UI Light" charset="0"/>
                <a:ea typeface="Segoe UI Light" charset="0"/>
                <a:cs typeface="Segoe UI Light" charset="0"/>
              </a:rPr>
              <a:t>UI</a:t>
            </a:r>
            <a:endParaRPr lang="zh-CN" altLang="en-US" sz="1400" dirty="0" smtClean="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en-US" altLang="zh-CN" sz="1400" dirty="0" err="1" smtClean="0">
                <a:solidFill>
                  <a:srgbClr val="FFFFFF"/>
                </a:solidFill>
                <a:latin typeface="Segoe UI Light"/>
                <a:ea typeface="微软雅黑"/>
                <a:cs typeface="Segoe UI Light"/>
              </a:rPr>
              <a:t>cn.bing.com</a:t>
            </a:r>
            <a:endParaRPr lang="zh-CN" altLang="en-US" sz="1400" dirty="0" smtClean="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 id="2147483663" r:id="rId9"/>
    <p:sldLayoutId id="214748366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1864" y="2360410"/>
            <a:ext cx="12495728" cy="830997"/>
          </a:xfrm>
          <a:prstGeom prst="rect">
            <a:avLst/>
          </a:prstGeom>
        </p:spPr>
        <p:txBody>
          <a:bodyPr wrap="none">
            <a:spAutoFit/>
          </a:bodyPr>
          <a:lstStyle/>
          <a:p>
            <a:pPr algn="ctr"/>
            <a:r>
              <a:rPr lang="zh-CN" altLang="en-US" sz="4800" b="1" dirty="0" smtClean="0"/>
              <a:t>基于表示学习的用户模糊需求补全技术的研究</a:t>
            </a:r>
            <a:endParaRPr lang="en-US" altLang="zh-CN" sz="4800" b="1" dirty="0"/>
          </a:p>
        </p:txBody>
      </p:sp>
      <p:sp>
        <p:nvSpPr>
          <p:cNvPr id="13" name="矩形 12"/>
          <p:cNvSpPr/>
          <p:nvPr/>
        </p:nvSpPr>
        <p:spPr>
          <a:xfrm>
            <a:off x="3107267" y="33302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rPr>
              <a:t>指导老师</a:t>
            </a:r>
            <a:endParaRPr lang="en-US" altLang="zh-CN" sz="1600" dirty="0">
              <a:solidFill>
                <a:schemeClr val="tx1"/>
              </a:solidFill>
            </a:endParaRPr>
          </a:p>
          <a:p>
            <a:pPr algn="ctr"/>
            <a:r>
              <a:rPr lang="zh-CN" altLang="en-US" sz="1600" dirty="0">
                <a:solidFill>
                  <a:schemeClr val="tx1"/>
                </a:solidFill>
              </a:rPr>
              <a:t>涂</a:t>
            </a:r>
            <a:r>
              <a:rPr lang="zh-CN" altLang="en-US" sz="1600" dirty="0" smtClean="0">
                <a:solidFill>
                  <a:schemeClr val="tx1"/>
                </a:solidFill>
              </a:rPr>
              <a:t>志莹</a:t>
            </a:r>
            <a:endParaRPr lang="en-US" altLang="zh-CN" sz="1600" dirty="0">
              <a:solidFill>
                <a:schemeClr val="tx1"/>
              </a:solidFill>
            </a:endParaRPr>
          </a:p>
        </p:txBody>
      </p:sp>
      <p:sp>
        <p:nvSpPr>
          <p:cNvPr id="14" name="矩形 13"/>
          <p:cNvSpPr/>
          <p:nvPr/>
        </p:nvSpPr>
        <p:spPr>
          <a:xfrm>
            <a:off x="6427264" y="33302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tx1"/>
                </a:solidFill>
              </a:rPr>
              <a:t>报告人</a:t>
            </a:r>
            <a:endParaRPr lang="en-US" altLang="zh-CN" sz="1600" dirty="0" smtClean="0">
              <a:solidFill>
                <a:schemeClr val="tx1"/>
              </a:solidFill>
            </a:endParaRPr>
          </a:p>
          <a:p>
            <a:pPr algn="ctr"/>
            <a:r>
              <a:rPr lang="zh-CN" altLang="en-US" sz="1600" dirty="0" smtClean="0">
                <a:solidFill>
                  <a:schemeClr val="tx1"/>
                </a:solidFill>
              </a:rPr>
              <a:t>章汉铭</a:t>
            </a:r>
            <a:endParaRPr lang="en-US" altLang="zh-CN" sz="1600" dirty="0">
              <a:solidFill>
                <a:schemeClr val="tx1"/>
              </a:solidFill>
            </a:endParaRP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78" name="组合 77"/>
          <p:cNvGrpSpPr/>
          <p:nvPr/>
        </p:nvGrpSpPr>
        <p:grpSpPr>
          <a:xfrm>
            <a:off x="4149294" y="347738"/>
            <a:ext cx="2300757" cy="509896"/>
            <a:chOff x="888096" y="1000203"/>
            <a:chExt cx="4259825" cy="944066"/>
          </a:xfrm>
        </p:grpSpPr>
        <p:sp>
          <p:nvSpPr>
            <p:cNvPr id="81" name="矩形 8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椭圆 8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0" name="矩形 89"/>
          <p:cNvSpPr/>
          <p:nvPr/>
        </p:nvSpPr>
        <p:spPr>
          <a:xfrm>
            <a:off x="4280201" y="423114"/>
            <a:ext cx="1806905" cy="369332"/>
          </a:xfrm>
          <a:prstGeom prst="rect">
            <a:avLst/>
          </a:prstGeom>
        </p:spPr>
        <p:txBody>
          <a:bodyPr wrap="none">
            <a:spAutoFit/>
          </a:bodyPr>
          <a:lstStyle/>
          <a:p>
            <a:r>
              <a:rPr lang="en-US" altLang="zh-CN" dirty="0" smtClean="0"/>
              <a:t>1. </a:t>
            </a:r>
            <a:r>
              <a:rPr lang="zh-CN" altLang="en-US" dirty="0" smtClean="0"/>
              <a:t>构建知识图谱</a:t>
            </a:r>
            <a:endParaRPr lang="zh-CN" altLang="en-US" dirty="0"/>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537" y="1414364"/>
            <a:ext cx="7424737" cy="507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圆角矩形 103"/>
          <p:cNvSpPr/>
          <p:nvPr/>
        </p:nvSpPr>
        <p:spPr>
          <a:xfrm>
            <a:off x="9073602" y="770316"/>
            <a:ext cx="2750098" cy="1998284"/>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p:cNvSpPr txBox="1"/>
          <p:nvPr/>
        </p:nvSpPr>
        <p:spPr>
          <a:xfrm>
            <a:off x="9254844" y="842888"/>
            <a:ext cx="2680310" cy="1338828"/>
          </a:xfrm>
          <a:prstGeom prst="rect">
            <a:avLst/>
          </a:prstGeom>
          <a:noFill/>
        </p:spPr>
        <p:txBody>
          <a:bodyPr wrap="square" rtlCol="0">
            <a:spAutoFit/>
          </a:bodyPr>
          <a:lstStyle/>
          <a:p>
            <a:pPr>
              <a:lnSpc>
                <a:spcPct val="150000"/>
              </a:lnSpc>
            </a:pPr>
            <a:r>
              <a:rPr lang="en-US" altLang="zh-CN" dirty="0" err="1" smtClean="0"/>
              <a:t>Selller</a:t>
            </a:r>
            <a:r>
              <a:rPr lang="en-US" altLang="zh-CN" dirty="0" smtClean="0"/>
              <a:t>: </a:t>
            </a:r>
            <a:r>
              <a:rPr lang="zh-CN" altLang="en-US" dirty="0" smtClean="0"/>
              <a:t>服务提供者</a:t>
            </a:r>
            <a:r>
              <a:rPr lang="en-US" altLang="zh-CN" dirty="0" smtClean="0"/>
              <a:t>(</a:t>
            </a:r>
            <a:r>
              <a:rPr lang="zh-CN" altLang="en-US" dirty="0" smtClean="0"/>
              <a:t>卖方</a:t>
            </a:r>
            <a:r>
              <a:rPr lang="en-US" altLang="zh-CN" dirty="0" smtClean="0"/>
              <a:t>)</a:t>
            </a:r>
          </a:p>
          <a:p>
            <a:pPr>
              <a:lnSpc>
                <a:spcPct val="150000"/>
              </a:lnSpc>
            </a:pPr>
            <a:r>
              <a:rPr lang="en-US" altLang="zh-CN" dirty="0" smtClean="0"/>
              <a:t>Buyer: </a:t>
            </a:r>
            <a:r>
              <a:rPr lang="zh-CN" altLang="en-US" dirty="0" smtClean="0"/>
              <a:t>服务购买者</a:t>
            </a:r>
            <a:r>
              <a:rPr lang="en-US" altLang="zh-CN" dirty="0" smtClean="0"/>
              <a:t>(</a:t>
            </a:r>
            <a:r>
              <a:rPr lang="zh-CN" altLang="en-US" dirty="0" smtClean="0"/>
              <a:t>买方</a:t>
            </a:r>
            <a:r>
              <a:rPr lang="en-US" altLang="zh-CN" dirty="0" smtClean="0"/>
              <a:t>)</a:t>
            </a:r>
          </a:p>
          <a:p>
            <a:pPr>
              <a:lnSpc>
                <a:spcPct val="150000"/>
              </a:lnSpc>
            </a:pPr>
            <a:r>
              <a:rPr lang="en-US" altLang="zh-CN" dirty="0" smtClean="0"/>
              <a:t>Gig: </a:t>
            </a:r>
            <a:r>
              <a:rPr lang="zh-CN" altLang="en-US" dirty="0" smtClean="0"/>
              <a:t>服务或技能</a:t>
            </a:r>
            <a:endParaRPr lang="zh-CN" altLang="en-US" dirty="0"/>
          </a:p>
        </p:txBody>
      </p:sp>
      <p:sp>
        <p:nvSpPr>
          <p:cNvPr id="14" name="文本框 13"/>
          <p:cNvSpPr txBox="1"/>
          <p:nvPr/>
        </p:nvSpPr>
        <p:spPr>
          <a:xfrm>
            <a:off x="4724400" y="6491194"/>
            <a:ext cx="2171700" cy="276999"/>
          </a:xfrm>
          <a:prstGeom prst="rect">
            <a:avLst/>
          </a:prstGeom>
          <a:noFill/>
        </p:spPr>
        <p:txBody>
          <a:bodyPr wrap="square" rtlCol="0">
            <a:spAutoFit/>
          </a:bodyPr>
          <a:lstStyle/>
          <a:p>
            <a:r>
              <a:rPr lang="en-US" altLang="zh-CN" sz="1200" dirty="0" err="1" smtClean="0"/>
              <a:t>Fiverr</a:t>
            </a:r>
            <a:r>
              <a:rPr lang="zh-CN" altLang="zh-CN" sz="1200" dirty="0"/>
              <a:t>网站结构</a:t>
            </a:r>
          </a:p>
        </p:txBody>
      </p:sp>
      <p:sp>
        <p:nvSpPr>
          <p:cNvPr id="15" name="矩形 14"/>
          <p:cNvSpPr/>
          <p:nvPr/>
        </p:nvSpPr>
        <p:spPr>
          <a:xfrm>
            <a:off x="0" y="60523"/>
            <a:ext cx="1874872" cy="307777"/>
          </a:xfrm>
          <a:prstGeom prst="rect">
            <a:avLst/>
          </a:prstGeom>
        </p:spPr>
        <p:txBody>
          <a:bodyPr wrap="none">
            <a:spAutoFit/>
          </a:bodyPr>
          <a:lstStyle/>
          <a:p>
            <a:r>
              <a:rPr lang="en-US" altLang="zh-CN" sz="1400" b="1" dirty="0" smtClean="0"/>
              <a:t>PART TWO </a:t>
            </a:r>
            <a:r>
              <a:rPr lang="zh-CN" altLang="en-US" sz="1400" b="1" dirty="0" smtClean="0"/>
              <a:t>研究</a:t>
            </a:r>
            <a:r>
              <a:rPr lang="zh-CN" altLang="en-US" sz="1400" b="1" dirty="0"/>
              <a:t>内容</a:t>
            </a:r>
          </a:p>
        </p:txBody>
      </p:sp>
    </p:spTree>
    <p:extLst>
      <p:ext uri="{BB962C8B-B14F-4D97-AF65-F5344CB8AC3E}">
        <p14:creationId xmlns:p14="http://schemas.microsoft.com/office/powerpoint/2010/main" val="3727911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3040063" y="1258542"/>
            <a:ext cx="8555037" cy="2106288"/>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962701" y="335970"/>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 name="矩形 9"/>
          <p:cNvSpPr/>
          <p:nvPr/>
        </p:nvSpPr>
        <p:spPr>
          <a:xfrm>
            <a:off x="4093608" y="411346"/>
            <a:ext cx="1345240" cy="369332"/>
          </a:xfrm>
          <a:prstGeom prst="rect">
            <a:avLst/>
          </a:prstGeom>
        </p:spPr>
        <p:txBody>
          <a:bodyPr wrap="none">
            <a:spAutoFit/>
          </a:bodyPr>
          <a:lstStyle/>
          <a:p>
            <a:r>
              <a:rPr lang="en-US" altLang="zh-CN" dirty="0"/>
              <a:t>2</a:t>
            </a:r>
            <a:r>
              <a:rPr lang="en-US" altLang="zh-CN" dirty="0" smtClean="0"/>
              <a:t>. </a:t>
            </a:r>
            <a:r>
              <a:rPr lang="zh-CN" altLang="en-US" dirty="0" smtClean="0"/>
              <a:t>表示学习</a:t>
            </a:r>
            <a:endParaRPr lang="zh-CN" altLang="en-US"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13" y="3428367"/>
            <a:ext cx="5583287" cy="334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3111500" y="1195005"/>
            <a:ext cx="8640763" cy="2169825"/>
          </a:xfrm>
          <a:prstGeom prst="rect">
            <a:avLst/>
          </a:prstGeom>
          <a:noFill/>
        </p:spPr>
        <p:txBody>
          <a:bodyPr wrap="square" rtlCol="0">
            <a:spAutoFit/>
          </a:bodyPr>
          <a:lstStyle/>
          <a:p>
            <a:pPr>
              <a:lnSpc>
                <a:spcPct val="150000"/>
              </a:lnSpc>
            </a:pPr>
            <a:r>
              <a:rPr lang="en-US" altLang="zh-CN" dirty="0" smtClean="0"/>
              <a:t>      </a:t>
            </a:r>
            <a:r>
              <a:rPr lang="zh-CN" altLang="zh-CN" dirty="0" smtClean="0"/>
              <a:t>通过</a:t>
            </a:r>
            <a:r>
              <a:rPr lang="zh-CN" altLang="zh-CN" dirty="0"/>
              <a:t>表示学习的方式，我们可以将现有的网状结构的知识图谱映射到向量空间中，其中的实体（服务、类别、描述等）和关系会转换成一个个向量，以</a:t>
            </a:r>
            <a:r>
              <a:rPr lang="zh-CN" altLang="zh-CN" dirty="0" smtClean="0"/>
              <a:t>图中</a:t>
            </a:r>
            <a:r>
              <a:rPr lang="zh-CN" altLang="zh-CN" dirty="0"/>
              <a:t>的网状结构表达的实体关系图谱为例，假设我们的向量空间是二维的，那么左图中的节点以及边都会映射成二维空间的坐标点，通过简单的向量加法来表示某两个实体间是否具有某种关系</a:t>
            </a:r>
            <a:endParaRPr lang="zh-CN" altLang="en-US" dirty="0"/>
          </a:p>
        </p:txBody>
      </p:sp>
      <p:sp>
        <p:nvSpPr>
          <p:cNvPr id="15" name="文本框 14"/>
          <p:cNvSpPr txBox="1"/>
          <p:nvPr/>
        </p:nvSpPr>
        <p:spPr>
          <a:xfrm>
            <a:off x="8178800" y="6593700"/>
            <a:ext cx="2171700" cy="276999"/>
          </a:xfrm>
          <a:prstGeom prst="rect">
            <a:avLst/>
          </a:prstGeom>
          <a:noFill/>
        </p:spPr>
        <p:txBody>
          <a:bodyPr wrap="square" rtlCol="0">
            <a:spAutoFit/>
          </a:bodyPr>
          <a:lstStyle/>
          <a:p>
            <a:r>
              <a:rPr lang="zh-CN" altLang="zh-CN" sz="1200" dirty="0"/>
              <a:t>表示学习示例</a:t>
            </a:r>
          </a:p>
        </p:txBody>
      </p:sp>
      <p:sp>
        <p:nvSpPr>
          <p:cNvPr id="16" name="矩形 15"/>
          <p:cNvSpPr/>
          <p:nvPr/>
        </p:nvSpPr>
        <p:spPr>
          <a:xfrm>
            <a:off x="0" y="60523"/>
            <a:ext cx="1874872" cy="307777"/>
          </a:xfrm>
          <a:prstGeom prst="rect">
            <a:avLst/>
          </a:prstGeom>
        </p:spPr>
        <p:txBody>
          <a:bodyPr wrap="none">
            <a:spAutoFit/>
          </a:bodyPr>
          <a:lstStyle/>
          <a:p>
            <a:r>
              <a:rPr lang="en-US" altLang="zh-CN" sz="1400" b="1" dirty="0" smtClean="0"/>
              <a:t>PART TWO </a:t>
            </a:r>
            <a:r>
              <a:rPr lang="zh-CN" altLang="en-US" sz="1400" b="1" dirty="0" smtClean="0"/>
              <a:t>研究</a:t>
            </a:r>
            <a:r>
              <a:rPr lang="zh-CN" altLang="en-US" sz="1400" b="1" dirty="0"/>
              <a:t>内容</a:t>
            </a:r>
          </a:p>
        </p:txBody>
      </p:sp>
    </p:spTree>
    <p:extLst>
      <p:ext uri="{BB962C8B-B14F-4D97-AF65-F5344CB8AC3E}">
        <p14:creationId xmlns:p14="http://schemas.microsoft.com/office/powerpoint/2010/main" val="3736528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968625" y="2343454"/>
            <a:ext cx="3203287" cy="2455427"/>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962701" y="335970"/>
            <a:ext cx="2300757" cy="509896"/>
            <a:chOff x="888096" y="1000203"/>
            <a:chExt cx="4259825" cy="944066"/>
          </a:xfrm>
        </p:grpSpPr>
        <p:sp>
          <p:nvSpPr>
            <p:cNvPr id="4" name="矩形 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 name="矩形 8"/>
          <p:cNvSpPr/>
          <p:nvPr/>
        </p:nvSpPr>
        <p:spPr>
          <a:xfrm>
            <a:off x="4093608" y="411346"/>
            <a:ext cx="1345240" cy="369332"/>
          </a:xfrm>
          <a:prstGeom prst="rect">
            <a:avLst/>
          </a:prstGeom>
        </p:spPr>
        <p:txBody>
          <a:bodyPr wrap="none">
            <a:spAutoFit/>
          </a:bodyPr>
          <a:lstStyle/>
          <a:p>
            <a:r>
              <a:rPr lang="en-US" altLang="zh-CN" dirty="0"/>
              <a:t>2</a:t>
            </a:r>
            <a:r>
              <a:rPr lang="en-US" altLang="zh-CN" dirty="0" smtClean="0"/>
              <a:t>. </a:t>
            </a:r>
            <a:r>
              <a:rPr lang="zh-CN" altLang="en-US" dirty="0" smtClean="0"/>
              <a:t>表示学习</a:t>
            </a:r>
            <a:endParaRPr lang="zh-CN" altLang="en-US" dirty="0"/>
          </a:p>
        </p:txBody>
      </p:sp>
      <p:sp>
        <p:nvSpPr>
          <p:cNvPr id="11" name="文本框 10"/>
          <p:cNvSpPr txBox="1"/>
          <p:nvPr/>
        </p:nvSpPr>
        <p:spPr>
          <a:xfrm>
            <a:off x="3040063" y="2279917"/>
            <a:ext cx="2844800" cy="2169825"/>
          </a:xfrm>
          <a:prstGeom prst="rect">
            <a:avLst/>
          </a:prstGeom>
          <a:noFill/>
        </p:spPr>
        <p:txBody>
          <a:bodyPr wrap="square" rtlCol="0">
            <a:spAutoFit/>
          </a:bodyPr>
          <a:lstStyle/>
          <a:p>
            <a:pPr>
              <a:lnSpc>
                <a:spcPct val="150000"/>
              </a:lnSpc>
            </a:pPr>
            <a:r>
              <a:rPr lang="en-US" altLang="zh-CN" dirty="0" smtClean="0"/>
              <a:t>   </a:t>
            </a:r>
            <a:r>
              <a:rPr lang="zh-CN" altLang="en-US" dirty="0" smtClean="0"/>
              <a:t>关系补全</a:t>
            </a:r>
            <a:endParaRPr lang="en-US" altLang="zh-CN" dirty="0" smtClean="0"/>
          </a:p>
          <a:p>
            <a:pPr>
              <a:lnSpc>
                <a:spcPct val="150000"/>
              </a:lnSpc>
            </a:pPr>
            <a:endParaRPr lang="en-US" altLang="zh-CN" dirty="0"/>
          </a:p>
          <a:p>
            <a:pPr>
              <a:lnSpc>
                <a:spcPct val="150000"/>
              </a:lnSpc>
            </a:pPr>
            <a:r>
              <a:rPr lang="en-US" altLang="zh-CN" dirty="0"/>
              <a:t>a</a:t>
            </a:r>
            <a:r>
              <a:rPr lang="en-US" altLang="zh-CN" dirty="0" smtClean="0"/>
              <a:t>.</a:t>
            </a:r>
            <a:r>
              <a:rPr lang="zh-CN" altLang="zh-CN" dirty="0"/>
              <a:t>数据的</a:t>
            </a:r>
            <a:r>
              <a:rPr lang="zh-CN" altLang="zh-CN" dirty="0" smtClean="0"/>
              <a:t>完整性</a:t>
            </a:r>
            <a:endParaRPr lang="en-US" altLang="zh-CN" dirty="0" smtClean="0"/>
          </a:p>
          <a:p>
            <a:pPr>
              <a:lnSpc>
                <a:spcPct val="150000"/>
              </a:lnSpc>
            </a:pPr>
            <a:r>
              <a:rPr lang="en-US" altLang="zh-CN" dirty="0" smtClean="0"/>
              <a:t>b.</a:t>
            </a:r>
            <a:r>
              <a:rPr lang="zh-CN" altLang="en-US" dirty="0" smtClean="0"/>
              <a:t>知识推理和预测</a:t>
            </a:r>
            <a:endParaRPr lang="en-US" altLang="zh-CN" dirty="0" smtClean="0"/>
          </a:p>
          <a:p>
            <a:pPr>
              <a:lnSpc>
                <a:spcPct val="150000"/>
              </a:lnSpc>
            </a:pPr>
            <a:r>
              <a:rPr lang="en-US" altLang="zh-CN" dirty="0" smtClean="0"/>
              <a:t>c.</a:t>
            </a:r>
            <a:r>
              <a:rPr lang="zh-CN" altLang="en-US" dirty="0" smtClean="0"/>
              <a:t>补充知识库</a:t>
            </a:r>
            <a:endParaRPr lang="zh-CN" altLang="en-US"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905" y="2056766"/>
            <a:ext cx="5041795" cy="342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8559800" y="5524499"/>
            <a:ext cx="2171700" cy="276999"/>
          </a:xfrm>
          <a:prstGeom prst="rect">
            <a:avLst/>
          </a:prstGeom>
          <a:noFill/>
        </p:spPr>
        <p:txBody>
          <a:bodyPr wrap="square" rtlCol="0">
            <a:spAutoFit/>
          </a:bodyPr>
          <a:lstStyle/>
          <a:p>
            <a:r>
              <a:rPr lang="zh-CN" altLang="en-US" sz="1200" dirty="0"/>
              <a:t>关系补全示例</a:t>
            </a:r>
            <a:endParaRPr lang="zh-CN" altLang="zh-CN" sz="1200" dirty="0"/>
          </a:p>
        </p:txBody>
      </p:sp>
      <p:sp>
        <p:nvSpPr>
          <p:cNvPr id="14" name="矩形 13"/>
          <p:cNvSpPr/>
          <p:nvPr/>
        </p:nvSpPr>
        <p:spPr>
          <a:xfrm>
            <a:off x="0" y="60523"/>
            <a:ext cx="1874872" cy="307777"/>
          </a:xfrm>
          <a:prstGeom prst="rect">
            <a:avLst/>
          </a:prstGeom>
        </p:spPr>
        <p:txBody>
          <a:bodyPr wrap="none">
            <a:spAutoFit/>
          </a:bodyPr>
          <a:lstStyle/>
          <a:p>
            <a:r>
              <a:rPr lang="en-US" altLang="zh-CN" sz="1400" b="1" dirty="0" smtClean="0"/>
              <a:t>PART TWO </a:t>
            </a:r>
            <a:r>
              <a:rPr lang="zh-CN" altLang="en-US" sz="1400" b="1" dirty="0" smtClean="0"/>
              <a:t>研究</a:t>
            </a:r>
            <a:r>
              <a:rPr lang="zh-CN" altLang="en-US" sz="1400" b="1" dirty="0"/>
              <a:t>内容</a:t>
            </a:r>
          </a:p>
        </p:txBody>
      </p:sp>
    </p:spTree>
    <p:extLst>
      <p:ext uri="{BB962C8B-B14F-4D97-AF65-F5344CB8AC3E}">
        <p14:creationId xmlns:p14="http://schemas.microsoft.com/office/powerpoint/2010/main" val="2661185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7226301" y="1207703"/>
            <a:ext cx="4851400" cy="206956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3533028" y="1207704"/>
            <a:ext cx="3578974" cy="1130224"/>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62701" y="335970"/>
            <a:ext cx="2300757" cy="509896"/>
            <a:chOff x="888096" y="1000203"/>
            <a:chExt cx="4259825" cy="944066"/>
          </a:xfrm>
        </p:grpSpPr>
        <p:sp>
          <p:nvSpPr>
            <p:cNvPr id="3" name="矩形 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矩形 7"/>
          <p:cNvSpPr/>
          <p:nvPr/>
        </p:nvSpPr>
        <p:spPr>
          <a:xfrm>
            <a:off x="4093608" y="411346"/>
            <a:ext cx="1345240" cy="369332"/>
          </a:xfrm>
          <a:prstGeom prst="rect">
            <a:avLst/>
          </a:prstGeom>
        </p:spPr>
        <p:txBody>
          <a:bodyPr wrap="none">
            <a:spAutoFit/>
          </a:bodyPr>
          <a:lstStyle/>
          <a:p>
            <a:r>
              <a:rPr lang="en-US" altLang="zh-CN" dirty="0" smtClean="0"/>
              <a:t>3. </a:t>
            </a:r>
            <a:r>
              <a:rPr lang="zh-CN" altLang="en-US" dirty="0" smtClean="0"/>
              <a:t>服务推荐</a:t>
            </a:r>
            <a:endParaRPr lang="zh-CN" altLang="en-US" dirty="0"/>
          </a:p>
        </p:txBody>
      </p:sp>
      <p:pic>
        <p:nvPicPr>
          <p:cNvPr id="4098" name="Picture 2" descr="New Mockup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608" y="3886200"/>
            <a:ext cx="6728309"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p:nvCxnSpPr>
        <p:spPr>
          <a:xfrm flipV="1">
            <a:off x="3530600" y="3314700"/>
            <a:ext cx="8661400" cy="25400"/>
          </a:xfrm>
          <a:prstGeom prst="line">
            <a:avLst/>
          </a:prstGeom>
        </p:spPr>
        <p:style>
          <a:lnRef idx="3">
            <a:schemeClr val="accent6"/>
          </a:lnRef>
          <a:fillRef idx="0">
            <a:schemeClr val="accent6"/>
          </a:fillRef>
          <a:effectRef idx="2">
            <a:schemeClr val="accent6"/>
          </a:effectRef>
          <a:fontRef idx="minor">
            <a:schemeClr val="tx1"/>
          </a:fontRef>
        </p:style>
      </p:cxnSp>
      <p:sp>
        <p:nvSpPr>
          <p:cNvPr id="11" name="文本框 10"/>
          <p:cNvSpPr txBox="1"/>
          <p:nvPr/>
        </p:nvSpPr>
        <p:spPr>
          <a:xfrm>
            <a:off x="3772202" y="1234346"/>
            <a:ext cx="3568399" cy="873894"/>
          </a:xfrm>
          <a:prstGeom prst="rect">
            <a:avLst/>
          </a:prstGeom>
          <a:noFill/>
        </p:spPr>
        <p:txBody>
          <a:bodyPr wrap="square" rtlCol="0">
            <a:spAutoFit/>
          </a:bodyPr>
          <a:lstStyle/>
          <a:p>
            <a:pPr>
              <a:lnSpc>
                <a:spcPct val="150000"/>
              </a:lnSpc>
            </a:pPr>
            <a:r>
              <a:rPr lang="zh-CN" altLang="en-US" dirty="0" smtClean="0"/>
              <a:t>用户：我想有一个个人网站，最好界面非常炫，还能 </a:t>
            </a:r>
            <a:r>
              <a:rPr lang="en-US" altLang="zh-CN" dirty="0" smtClean="0"/>
              <a:t>xxx</a:t>
            </a:r>
            <a:endParaRPr lang="zh-CN" altLang="en-US" dirty="0"/>
          </a:p>
        </p:txBody>
      </p:sp>
      <p:sp>
        <p:nvSpPr>
          <p:cNvPr id="13" name="文本框 12"/>
          <p:cNvSpPr txBox="1"/>
          <p:nvPr/>
        </p:nvSpPr>
        <p:spPr>
          <a:xfrm>
            <a:off x="7340601" y="1207704"/>
            <a:ext cx="4851400" cy="2169825"/>
          </a:xfrm>
          <a:prstGeom prst="rect">
            <a:avLst/>
          </a:prstGeom>
          <a:noFill/>
        </p:spPr>
        <p:txBody>
          <a:bodyPr wrap="square" rtlCol="0">
            <a:spAutoFit/>
          </a:bodyPr>
          <a:lstStyle/>
          <a:p>
            <a:pPr>
              <a:lnSpc>
                <a:spcPct val="150000"/>
              </a:lnSpc>
            </a:pPr>
            <a:r>
              <a:rPr lang="zh-CN" altLang="en-US" dirty="0" smtClean="0"/>
              <a:t>推荐结果：</a:t>
            </a:r>
            <a:endParaRPr lang="en-US" altLang="zh-CN" dirty="0"/>
          </a:p>
          <a:p>
            <a:pPr>
              <a:lnSpc>
                <a:spcPct val="150000"/>
              </a:lnSpc>
            </a:pPr>
            <a:r>
              <a:rPr lang="en-US" altLang="zh-CN" dirty="0" smtClean="0"/>
              <a:t>1. I </a:t>
            </a:r>
            <a:r>
              <a:rPr lang="en-US" altLang="zh-CN" dirty="0"/>
              <a:t>Will Build You A Professional </a:t>
            </a:r>
            <a:r>
              <a:rPr lang="en-US" altLang="zh-CN" dirty="0" err="1"/>
              <a:t>Wix</a:t>
            </a:r>
            <a:r>
              <a:rPr lang="en-US" altLang="zh-CN" dirty="0"/>
              <a:t> </a:t>
            </a:r>
            <a:r>
              <a:rPr lang="en-US" altLang="zh-CN" dirty="0" smtClean="0"/>
              <a:t>Website</a:t>
            </a:r>
          </a:p>
          <a:p>
            <a:pPr>
              <a:lnSpc>
                <a:spcPct val="150000"/>
              </a:lnSpc>
            </a:pPr>
            <a:r>
              <a:rPr lang="en-US" altLang="zh-CN" dirty="0"/>
              <a:t>2. I Will Design And Develop Fully Responsive Website</a:t>
            </a:r>
            <a:endParaRPr lang="en-US" altLang="zh-CN" dirty="0" smtClean="0"/>
          </a:p>
          <a:p>
            <a:pPr>
              <a:lnSpc>
                <a:spcPct val="150000"/>
              </a:lnSpc>
            </a:pPr>
            <a:r>
              <a:rPr lang="en-US" altLang="zh-CN" dirty="0" smtClean="0"/>
              <a:t>3. …</a:t>
            </a:r>
            <a:endParaRPr lang="zh-CN" altLang="en-US" dirty="0" smtClean="0"/>
          </a:p>
        </p:txBody>
      </p:sp>
      <p:sp>
        <p:nvSpPr>
          <p:cNvPr id="16" name="矩形 15"/>
          <p:cNvSpPr/>
          <p:nvPr/>
        </p:nvSpPr>
        <p:spPr>
          <a:xfrm>
            <a:off x="0" y="60523"/>
            <a:ext cx="1874872" cy="307777"/>
          </a:xfrm>
          <a:prstGeom prst="rect">
            <a:avLst/>
          </a:prstGeom>
        </p:spPr>
        <p:txBody>
          <a:bodyPr wrap="none">
            <a:spAutoFit/>
          </a:bodyPr>
          <a:lstStyle/>
          <a:p>
            <a:r>
              <a:rPr lang="en-US" altLang="zh-CN" sz="1400" b="1" dirty="0" smtClean="0"/>
              <a:t>PART TWO </a:t>
            </a:r>
            <a:r>
              <a:rPr lang="zh-CN" altLang="en-US" sz="1400" b="1" dirty="0" smtClean="0"/>
              <a:t>研究</a:t>
            </a:r>
            <a:r>
              <a:rPr lang="zh-CN" altLang="en-US" sz="1400" b="1" dirty="0"/>
              <a:t>内容</a:t>
            </a:r>
          </a:p>
        </p:txBody>
      </p:sp>
    </p:spTree>
    <p:extLst>
      <p:ext uri="{BB962C8B-B14F-4D97-AF65-F5344CB8AC3E}">
        <p14:creationId xmlns:p14="http://schemas.microsoft.com/office/powerpoint/2010/main" val="2539729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62701" y="335970"/>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 name="矩形 9"/>
          <p:cNvSpPr/>
          <p:nvPr/>
        </p:nvSpPr>
        <p:spPr>
          <a:xfrm>
            <a:off x="4093608" y="411346"/>
            <a:ext cx="1345240" cy="369332"/>
          </a:xfrm>
          <a:prstGeom prst="rect">
            <a:avLst/>
          </a:prstGeom>
        </p:spPr>
        <p:txBody>
          <a:bodyPr wrap="none">
            <a:spAutoFit/>
          </a:bodyPr>
          <a:lstStyle/>
          <a:p>
            <a:r>
              <a:rPr lang="en-US" altLang="zh-CN" dirty="0" smtClean="0"/>
              <a:t>3. </a:t>
            </a:r>
            <a:r>
              <a:rPr lang="zh-CN" altLang="en-US" dirty="0" smtClean="0"/>
              <a:t>服务推荐</a:t>
            </a:r>
            <a:endParaRPr lang="zh-CN" altLang="en-US" dirty="0"/>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801" y="1583531"/>
            <a:ext cx="6052322" cy="449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圆角矩形 15"/>
          <p:cNvSpPr/>
          <p:nvPr/>
        </p:nvSpPr>
        <p:spPr>
          <a:xfrm>
            <a:off x="2197945" y="2345014"/>
            <a:ext cx="3568399" cy="1845985"/>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197945" y="2359365"/>
            <a:ext cx="3568399" cy="1704890"/>
          </a:xfrm>
          <a:prstGeom prst="rect">
            <a:avLst/>
          </a:prstGeom>
          <a:noFill/>
        </p:spPr>
        <p:txBody>
          <a:bodyPr wrap="square" rtlCol="0">
            <a:spAutoFit/>
          </a:bodyPr>
          <a:lstStyle/>
          <a:p>
            <a:pPr>
              <a:lnSpc>
                <a:spcPct val="150000"/>
              </a:lnSpc>
            </a:pPr>
            <a:r>
              <a:rPr lang="zh-CN" altLang="en-US" dirty="0" smtClean="0"/>
              <a:t>      最终</a:t>
            </a:r>
            <a:r>
              <a:rPr lang="zh-CN" altLang="en-US" dirty="0"/>
              <a:t>我们需要将以上步骤的结果组合成一个完整的服务推荐系统，可以基于模糊需求自动化生成推荐结果</a:t>
            </a:r>
          </a:p>
        </p:txBody>
      </p:sp>
      <p:sp>
        <p:nvSpPr>
          <p:cNvPr id="15" name="文本框 14"/>
          <p:cNvSpPr txBox="1"/>
          <p:nvPr/>
        </p:nvSpPr>
        <p:spPr>
          <a:xfrm>
            <a:off x="8102600" y="6083300"/>
            <a:ext cx="2171700" cy="276999"/>
          </a:xfrm>
          <a:prstGeom prst="rect">
            <a:avLst/>
          </a:prstGeom>
          <a:noFill/>
        </p:spPr>
        <p:txBody>
          <a:bodyPr wrap="square" rtlCol="0">
            <a:spAutoFit/>
          </a:bodyPr>
          <a:lstStyle/>
          <a:p>
            <a:r>
              <a:rPr lang="zh-CN" altLang="zh-CN" sz="1200" dirty="0"/>
              <a:t>系统框架</a:t>
            </a:r>
            <a:r>
              <a:rPr lang="zh-CN" altLang="zh-CN" sz="1200" dirty="0" smtClean="0"/>
              <a:t>图</a:t>
            </a:r>
            <a:endParaRPr lang="zh-CN" altLang="zh-CN" sz="1200" dirty="0"/>
          </a:p>
        </p:txBody>
      </p:sp>
      <p:sp>
        <p:nvSpPr>
          <p:cNvPr id="19" name="矩形 18"/>
          <p:cNvSpPr/>
          <p:nvPr/>
        </p:nvSpPr>
        <p:spPr>
          <a:xfrm>
            <a:off x="0" y="60523"/>
            <a:ext cx="1874872" cy="307777"/>
          </a:xfrm>
          <a:prstGeom prst="rect">
            <a:avLst/>
          </a:prstGeom>
        </p:spPr>
        <p:txBody>
          <a:bodyPr wrap="none">
            <a:spAutoFit/>
          </a:bodyPr>
          <a:lstStyle/>
          <a:p>
            <a:r>
              <a:rPr lang="en-US" altLang="zh-CN" sz="1400" b="1" dirty="0" smtClean="0"/>
              <a:t>PART TWO </a:t>
            </a:r>
            <a:r>
              <a:rPr lang="zh-CN" altLang="en-US" sz="1400" b="1" dirty="0" smtClean="0"/>
              <a:t>研究</a:t>
            </a:r>
            <a:r>
              <a:rPr lang="zh-CN" altLang="en-US" sz="1400" b="1" dirty="0"/>
              <a:t>内容</a:t>
            </a:r>
          </a:p>
        </p:txBody>
      </p:sp>
    </p:spTree>
    <p:extLst>
      <p:ext uri="{BB962C8B-B14F-4D97-AF65-F5344CB8AC3E}">
        <p14:creationId xmlns:p14="http://schemas.microsoft.com/office/powerpoint/2010/main" val="3477709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研究方法</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55004937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smtClean="0"/>
              <a:t>PART THREE </a:t>
            </a:r>
            <a:r>
              <a:rPr lang="zh-CN" altLang="en-US" sz="1400" b="1" dirty="0" smtClean="0"/>
              <a:t>研究</a:t>
            </a:r>
            <a:r>
              <a:rPr lang="zh-CN" altLang="en-US" sz="1400" b="1" dirty="0"/>
              <a:t>方法</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Rectangle 2"/>
          <p:cNvSpPr>
            <a:spLocks noChangeArrowheads="1"/>
          </p:cNvSpPr>
          <p:nvPr/>
        </p:nvSpPr>
        <p:spPr bwMode="auto">
          <a:xfrm>
            <a:off x="4914900" y="893380"/>
            <a:ext cx="156876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64790496"/>
              </p:ext>
            </p:extLst>
          </p:nvPr>
        </p:nvGraphicFramePr>
        <p:xfrm>
          <a:off x="4934345" y="893382"/>
          <a:ext cx="3505200" cy="5282312"/>
        </p:xfrm>
        <a:graphic>
          <a:graphicData uri="http://schemas.openxmlformats.org/presentationml/2006/ole">
            <mc:AlternateContent xmlns:mc="http://schemas.openxmlformats.org/markup-compatibility/2006">
              <mc:Choice xmlns:v="urn:schemas-microsoft-com:vml" Requires="v">
                <p:oleObj spid="_x0000_s6183" name="Visio" r:id="rId3" imgW="3543244" imgH="5343605" progId="Visio.Drawing.15">
                  <p:embed/>
                </p:oleObj>
              </mc:Choice>
              <mc:Fallback>
                <p:oleObj name="Visio" r:id="rId3" imgW="3543244" imgH="534360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4345" y="893382"/>
                        <a:ext cx="3505200" cy="5282312"/>
                      </a:xfrm>
                      <a:prstGeom prst="rect">
                        <a:avLst/>
                      </a:prstGeom>
                      <a:noFill/>
                    </p:spPr>
                  </p:pic>
                </p:oleObj>
              </mc:Fallback>
            </mc:AlternateContent>
          </a:graphicData>
        </a:graphic>
      </p:graphicFrame>
      <p:sp>
        <p:nvSpPr>
          <p:cNvPr id="19" name="圆角矩形 18"/>
          <p:cNvSpPr/>
          <p:nvPr/>
        </p:nvSpPr>
        <p:spPr>
          <a:xfrm>
            <a:off x="776607" y="1248738"/>
            <a:ext cx="3428155" cy="4753673"/>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245963" y="652080"/>
            <a:ext cx="2300757" cy="509896"/>
            <a:chOff x="888096" y="1000203"/>
            <a:chExt cx="4259825" cy="944066"/>
          </a:xfrm>
        </p:grpSpPr>
        <p:sp>
          <p:nvSpPr>
            <p:cNvPr id="22" name="矩形 2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7" name="矩形 26"/>
          <p:cNvSpPr/>
          <p:nvPr/>
        </p:nvSpPr>
        <p:spPr>
          <a:xfrm>
            <a:off x="1376870" y="727456"/>
            <a:ext cx="1107996" cy="369332"/>
          </a:xfrm>
          <a:prstGeom prst="rect">
            <a:avLst/>
          </a:prstGeom>
        </p:spPr>
        <p:txBody>
          <a:bodyPr wrap="none">
            <a:spAutoFit/>
          </a:bodyPr>
          <a:lstStyle/>
          <a:p>
            <a:r>
              <a:rPr lang="zh-CN" altLang="en-US" dirty="0" smtClean="0"/>
              <a:t>构建图谱</a:t>
            </a:r>
            <a:endParaRPr lang="zh-CN" altLang="en-US" dirty="0"/>
          </a:p>
        </p:txBody>
      </p:sp>
      <p:sp>
        <p:nvSpPr>
          <p:cNvPr id="7" name="文本框 6"/>
          <p:cNvSpPr txBox="1"/>
          <p:nvPr/>
        </p:nvSpPr>
        <p:spPr>
          <a:xfrm>
            <a:off x="1041400" y="1790700"/>
            <a:ext cx="2667000" cy="584775"/>
          </a:xfrm>
          <a:prstGeom prst="rect">
            <a:avLst/>
          </a:prstGeom>
          <a:noFill/>
        </p:spPr>
        <p:txBody>
          <a:bodyPr wrap="square" rtlCol="0">
            <a:spAutoFit/>
          </a:bodyPr>
          <a:lstStyle/>
          <a:p>
            <a:r>
              <a:rPr lang="zh-CN" altLang="en-US" sz="1600" dirty="0" smtClean="0"/>
              <a:t>数据爬取：通过爬虫的方式抓取网站信息</a:t>
            </a:r>
            <a:endParaRPr lang="zh-CN" altLang="en-US" sz="1600" dirty="0"/>
          </a:p>
        </p:txBody>
      </p:sp>
      <p:sp>
        <p:nvSpPr>
          <p:cNvPr id="28" name="文本框 27"/>
          <p:cNvSpPr txBox="1"/>
          <p:nvPr/>
        </p:nvSpPr>
        <p:spPr>
          <a:xfrm>
            <a:off x="1059033" y="2447251"/>
            <a:ext cx="2667000" cy="830997"/>
          </a:xfrm>
          <a:prstGeom prst="rect">
            <a:avLst/>
          </a:prstGeom>
          <a:noFill/>
        </p:spPr>
        <p:txBody>
          <a:bodyPr wrap="square" rtlCol="0">
            <a:spAutoFit/>
          </a:bodyPr>
          <a:lstStyle/>
          <a:p>
            <a:r>
              <a:rPr lang="zh-CN" altLang="en-US" sz="1600" dirty="0" smtClean="0"/>
              <a:t>清洗</a:t>
            </a:r>
            <a:r>
              <a:rPr lang="en-US" altLang="zh-CN" sz="1600" dirty="0" smtClean="0"/>
              <a:t>/</a:t>
            </a:r>
            <a:r>
              <a:rPr lang="zh-CN" altLang="en-US" sz="1600" dirty="0"/>
              <a:t>规约：字符串规范化、数值类型数据规约、剔除冗余数据</a:t>
            </a:r>
          </a:p>
        </p:txBody>
      </p:sp>
      <p:sp>
        <p:nvSpPr>
          <p:cNvPr id="29" name="文本框 28"/>
          <p:cNvSpPr txBox="1"/>
          <p:nvPr/>
        </p:nvSpPr>
        <p:spPr>
          <a:xfrm>
            <a:off x="1041400" y="3373861"/>
            <a:ext cx="2667000" cy="830997"/>
          </a:xfrm>
          <a:prstGeom prst="rect">
            <a:avLst/>
          </a:prstGeom>
          <a:noFill/>
        </p:spPr>
        <p:txBody>
          <a:bodyPr wrap="square" rtlCol="0">
            <a:spAutoFit/>
          </a:bodyPr>
          <a:lstStyle/>
          <a:p>
            <a:r>
              <a:rPr lang="zh-CN" altLang="en-US" sz="1600" dirty="0" smtClean="0"/>
              <a:t>实体</a:t>
            </a:r>
            <a:r>
              <a:rPr lang="en-US" altLang="zh-CN" sz="1600" dirty="0" smtClean="0"/>
              <a:t>/</a:t>
            </a:r>
            <a:r>
              <a:rPr lang="zh-CN" altLang="en-US" sz="1600" dirty="0" smtClean="0"/>
              <a:t>关系抽取：选择一些对研究目标有意义的实体以及它们之间存在的关系</a:t>
            </a:r>
            <a:endParaRPr lang="zh-CN" altLang="en-US" sz="1600" dirty="0"/>
          </a:p>
        </p:txBody>
      </p:sp>
      <p:sp>
        <p:nvSpPr>
          <p:cNvPr id="30" name="文本框 29"/>
          <p:cNvSpPr txBox="1"/>
          <p:nvPr/>
        </p:nvSpPr>
        <p:spPr>
          <a:xfrm>
            <a:off x="1059033" y="4342035"/>
            <a:ext cx="2667000" cy="830997"/>
          </a:xfrm>
          <a:prstGeom prst="rect">
            <a:avLst/>
          </a:prstGeom>
          <a:noFill/>
        </p:spPr>
        <p:txBody>
          <a:bodyPr wrap="square" rtlCol="0">
            <a:spAutoFit/>
          </a:bodyPr>
          <a:lstStyle/>
          <a:p>
            <a:r>
              <a:rPr lang="zh-CN" altLang="en-US" sz="1600" dirty="0" smtClean="0"/>
              <a:t>实体</a:t>
            </a:r>
            <a:r>
              <a:rPr lang="zh-CN" altLang="en-US" sz="1600" dirty="0"/>
              <a:t>链接：将所有的实体</a:t>
            </a:r>
            <a:r>
              <a:rPr lang="zh-CN" altLang="en-US" sz="1600" dirty="0" smtClean="0"/>
              <a:t>按照实体间存在的</a:t>
            </a:r>
            <a:r>
              <a:rPr lang="zh-CN" altLang="en-US" sz="1600" dirty="0"/>
              <a:t>关系进行链接形成知识库</a:t>
            </a:r>
          </a:p>
        </p:txBody>
      </p:sp>
      <p:sp>
        <p:nvSpPr>
          <p:cNvPr id="8" name="文本框 7"/>
          <p:cNvSpPr txBox="1"/>
          <p:nvPr/>
        </p:nvSpPr>
        <p:spPr>
          <a:xfrm>
            <a:off x="5950345" y="6324600"/>
            <a:ext cx="1473200" cy="276999"/>
          </a:xfrm>
          <a:prstGeom prst="rect">
            <a:avLst/>
          </a:prstGeom>
          <a:noFill/>
        </p:spPr>
        <p:txBody>
          <a:bodyPr wrap="square" rtlCol="0">
            <a:spAutoFit/>
          </a:bodyPr>
          <a:lstStyle/>
          <a:p>
            <a:r>
              <a:rPr lang="zh-CN" altLang="zh-CN" sz="1200" dirty="0"/>
              <a:t>知识图谱构建流程</a:t>
            </a:r>
            <a:endParaRPr lang="zh-CN" altLang="en-US" sz="1200" dirty="0"/>
          </a:p>
        </p:txBody>
      </p:sp>
    </p:spTree>
    <p:extLst>
      <p:ext uri="{BB962C8B-B14F-4D97-AF65-F5344CB8AC3E}">
        <p14:creationId xmlns:p14="http://schemas.microsoft.com/office/powerpoint/2010/main" val="164507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smtClean="0"/>
              <a:t>PART THREE </a:t>
            </a:r>
            <a:r>
              <a:rPr lang="zh-CN" altLang="en-US" sz="1400" b="1" dirty="0" smtClean="0"/>
              <a:t>研究</a:t>
            </a:r>
            <a:r>
              <a:rPr lang="zh-CN" altLang="en-US" sz="1400" b="1" dirty="0"/>
              <a:t>方法</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4" name="组合 3"/>
          <p:cNvGrpSpPr/>
          <p:nvPr/>
        </p:nvGrpSpPr>
        <p:grpSpPr>
          <a:xfrm>
            <a:off x="1245963" y="652080"/>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 name="矩形 9"/>
          <p:cNvSpPr/>
          <p:nvPr/>
        </p:nvSpPr>
        <p:spPr>
          <a:xfrm>
            <a:off x="1376870" y="727456"/>
            <a:ext cx="1107996" cy="369332"/>
          </a:xfrm>
          <a:prstGeom prst="rect">
            <a:avLst/>
          </a:prstGeom>
        </p:spPr>
        <p:txBody>
          <a:bodyPr wrap="none">
            <a:spAutoFit/>
          </a:bodyPr>
          <a:lstStyle/>
          <a:p>
            <a:r>
              <a:rPr lang="zh-CN" altLang="en-US" dirty="0" smtClean="0"/>
              <a:t>表示学习</a:t>
            </a:r>
            <a:endParaRPr lang="zh-CN" altLang="en-US" dirty="0"/>
          </a:p>
        </p:txBody>
      </p:sp>
      <p:pic>
        <p:nvPicPr>
          <p:cNvPr id="11" name="图片 10"/>
          <p:cNvPicPr>
            <a:picLocks noChangeAspect="1"/>
          </p:cNvPicPr>
          <p:nvPr/>
        </p:nvPicPr>
        <p:blipFill>
          <a:blip r:embed="rId3"/>
          <a:stretch>
            <a:fillRect/>
          </a:stretch>
        </p:blipFill>
        <p:spPr>
          <a:xfrm>
            <a:off x="2484866" y="3674032"/>
            <a:ext cx="3688721" cy="3048000"/>
          </a:xfrm>
          <a:prstGeom prst="rect">
            <a:avLst/>
          </a:prstGeom>
        </p:spPr>
      </p:pic>
      <p:sp>
        <p:nvSpPr>
          <p:cNvPr id="12" name="文本框 11"/>
          <p:cNvSpPr txBox="1"/>
          <p:nvPr/>
        </p:nvSpPr>
        <p:spPr>
          <a:xfrm>
            <a:off x="452316" y="1574652"/>
            <a:ext cx="7622930" cy="646331"/>
          </a:xfrm>
          <a:prstGeom prst="rect">
            <a:avLst/>
          </a:prstGeom>
          <a:noFill/>
        </p:spPr>
        <p:txBody>
          <a:bodyPr wrap="square" rtlCol="0">
            <a:spAutoFit/>
          </a:bodyPr>
          <a:lstStyle/>
          <a:p>
            <a:r>
              <a:rPr lang="en-US" altLang="zh-CN" dirty="0" err="1" smtClean="0"/>
              <a:t>TranE</a:t>
            </a:r>
            <a:r>
              <a:rPr lang="zh-CN" altLang="en-US" dirty="0"/>
              <a:t>是一篇</a:t>
            </a:r>
            <a:r>
              <a:rPr lang="en-US" altLang="zh-CN" dirty="0" err="1"/>
              <a:t>Bordes</a:t>
            </a:r>
            <a:r>
              <a:rPr lang="zh-CN" altLang="en-US" dirty="0"/>
              <a:t>等人</a:t>
            </a:r>
            <a:r>
              <a:rPr lang="en-US" altLang="zh-CN" dirty="0"/>
              <a:t>2013</a:t>
            </a:r>
            <a:r>
              <a:rPr lang="zh-CN" altLang="en-US" dirty="0"/>
              <a:t>年发表在</a:t>
            </a:r>
            <a:r>
              <a:rPr lang="en-US" altLang="zh-CN" dirty="0"/>
              <a:t>NIPS</a:t>
            </a:r>
            <a:r>
              <a:rPr lang="zh-CN" altLang="en-US" dirty="0"/>
              <a:t>上的文章提出的算法。它的提出，是为了解决多关系数据（</a:t>
            </a:r>
            <a:r>
              <a:rPr lang="en-US" altLang="zh-CN" dirty="0"/>
              <a:t>multi-relational data</a:t>
            </a:r>
            <a:r>
              <a:rPr lang="zh-CN" altLang="en-US" dirty="0"/>
              <a:t>）的处理问题。</a:t>
            </a:r>
          </a:p>
        </p:txBody>
      </p:sp>
      <p:sp>
        <p:nvSpPr>
          <p:cNvPr id="14" name="文本框 13"/>
          <p:cNvSpPr txBox="1"/>
          <p:nvPr/>
        </p:nvSpPr>
        <p:spPr>
          <a:xfrm>
            <a:off x="452317" y="2435603"/>
            <a:ext cx="7622930" cy="1200329"/>
          </a:xfrm>
          <a:prstGeom prst="rect">
            <a:avLst/>
          </a:prstGeom>
          <a:noFill/>
        </p:spPr>
        <p:txBody>
          <a:bodyPr wrap="square" rtlCol="0">
            <a:spAutoFit/>
          </a:bodyPr>
          <a:lstStyle/>
          <a:p>
            <a:r>
              <a:rPr lang="en-US" altLang="zh-CN" dirty="0"/>
              <a:t> TransE</a:t>
            </a:r>
            <a:r>
              <a:rPr lang="zh-CN" altLang="en-US" dirty="0"/>
              <a:t>的直观含义，</a:t>
            </a:r>
            <a:r>
              <a:rPr lang="zh-CN" altLang="en-US" dirty="0" smtClean="0"/>
              <a:t>就是基于</a:t>
            </a:r>
            <a:r>
              <a:rPr lang="zh-CN" altLang="en-US" dirty="0"/>
              <a:t>实体和关系的分布式向量表示，将每个三元组实例（</a:t>
            </a:r>
            <a:r>
              <a:rPr lang="en-US" altLang="zh-CN" dirty="0"/>
              <a:t>head</a:t>
            </a:r>
            <a:r>
              <a:rPr lang="zh-CN" altLang="en-US" dirty="0"/>
              <a:t>，</a:t>
            </a:r>
            <a:r>
              <a:rPr lang="en-US" altLang="zh-CN" dirty="0"/>
              <a:t>relation</a:t>
            </a:r>
            <a:r>
              <a:rPr lang="zh-CN" altLang="en-US" dirty="0"/>
              <a:t>，</a:t>
            </a:r>
            <a:r>
              <a:rPr lang="en-US" altLang="zh-CN" dirty="0"/>
              <a:t>tail</a:t>
            </a:r>
            <a:r>
              <a:rPr lang="zh-CN" altLang="en-US" dirty="0"/>
              <a:t>）中的关系</a:t>
            </a:r>
            <a:r>
              <a:rPr lang="en-US" altLang="zh-CN" dirty="0"/>
              <a:t>relation</a:t>
            </a:r>
            <a:r>
              <a:rPr lang="zh-CN" altLang="en-US" dirty="0"/>
              <a:t>看做从实体</a:t>
            </a:r>
            <a:r>
              <a:rPr lang="en-US" altLang="zh-CN" dirty="0"/>
              <a:t>head</a:t>
            </a:r>
            <a:r>
              <a:rPr lang="zh-CN" altLang="en-US" dirty="0"/>
              <a:t>到实体</a:t>
            </a:r>
            <a:r>
              <a:rPr lang="en-US" altLang="zh-CN" dirty="0"/>
              <a:t>tail</a:t>
            </a:r>
            <a:r>
              <a:rPr lang="zh-CN" altLang="en-US" dirty="0"/>
              <a:t>的翻译</a:t>
            </a:r>
            <a:r>
              <a:rPr lang="zh-CN" altLang="en-US" dirty="0" smtClean="0"/>
              <a:t>（其实</a:t>
            </a:r>
            <a:r>
              <a:rPr lang="zh-CN" altLang="en-US" dirty="0"/>
              <a:t>就是向量相加），通过不断调整</a:t>
            </a:r>
            <a:r>
              <a:rPr lang="en-US" altLang="zh-CN" dirty="0"/>
              <a:t>h</a:t>
            </a:r>
            <a:r>
              <a:rPr lang="zh-CN" altLang="en-US" dirty="0"/>
              <a:t>、</a:t>
            </a:r>
            <a:r>
              <a:rPr lang="en-US" altLang="zh-CN" dirty="0"/>
              <a:t>r</a:t>
            </a:r>
            <a:r>
              <a:rPr lang="zh-CN" altLang="en-US" dirty="0"/>
              <a:t>和</a:t>
            </a:r>
            <a:r>
              <a:rPr lang="en-US" altLang="zh-CN" dirty="0"/>
              <a:t>t</a:t>
            </a:r>
            <a:r>
              <a:rPr lang="zh-CN" altLang="en-US" dirty="0"/>
              <a:t>（</a:t>
            </a:r>
            <a:r>
              <a:rPr lang="en-US" altLang="zh-CN" dirty="0"/>
              <a:t>head</a:t>
            </a:r>
            <a:r>
              <a:rPr lang="zh-CN" altLang="en-US" dirty="0"/>
              <a:t>、</a:t>
            </a:r>
            <a:r>
              <a:rPr lang="en-US" altLang="zh-CN" dirty="0"/>
              <a:t>relation</a:t>
            </a:r>
            <a:r>
              <a:rPr lang="zh-CN" altLang="en-US" dirty="0"/>
              <a:t>和</a:t>
            </a:r>
            <a:r>
              <a:rPr lang="en-US" altLang="zh-CN" dirty="0"/>
              <a:t>tail</a:t>
            </a:r>
            <a:r>
              <a:rPr lang="zh-CN" altLang="en-US" dirty="0"/>
              <a:t>的向量），使（</a:t>
            </a:r>
            <a:r>
              <a:rPr lang="en-US" altLang="zh-CN" dirty="0"/>
              <a:t>h + r</a:t>
            </a:r>
            <a:r>
              <a:rPr lang="zh-CN" altLang="en-US" dirty="0"/>
              <a:t>） 尽可能与 </a:t>
            </a:r>
            <a:r>
              <a:rPr lang="en-US" altLang="zh-CN" dirty="0"/>
              <a:t>t </a:t>
            </a:r>
            <a:r>
              <a:rPr lang="zh-CN" altLang="en-US" dirty="0"/>
              <a:t>相等，即 </a:t>
            </a:r>
            <a:r>
              <a:rPr lang="en-US" altLang="zh-CN" dirty="0"/>
              <a:t>h + r </a:t>
            </a:r>
            <a:r>
              <a:rPr lang="zh-CN" altLang="en-US" dirty="0" smtClean="0"/>
              <a:t>≈</a:t>
            </a:r>
            <a:r>
              <a:rPr lang="en-US" altLang="zh-CN" dirty="0" smtClean="0"/>
              <a:t> </a:t>
            </a:r>
            <a:r>
              <a:rPr lang="en-US" altLang="zh-CN" dirty="0"/>
              <a:t>t</a:t>
            </a:r>
            <a:r>
              <a:rPr lang="zh-CN" altLang="en-US" dirty="0"/>
              <a:t>。</a:t>
            </a:r>
          </a:p>
        </p:txBody>
      </p:sp>
    </p:spTree>
    <p:extLst>
      <p:ext uri="{BB962C8B-B14F-4D97-AF65-F5344CB8AC3E}">
        <p14:creationId xmlns:p14="http://schemas.microsoft.com/office/powerpoint/2010/main" val="3732842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3193" y="683602"/>
            <a:ext cx="2646484" cy="400110"/>
          </a:xfrm>
          <a:prstGeom prst="rect">
            <a:avLst/>
          </a:prstGeom>
          <a:noFill/>
        </p:spPr>
        <p:txBody>
          <a:bodyPr wrap="square" rtlCol="0">
            <a:spAutoFit/>
          </a:bodyPr>
          <a:lstStyle/>
          <a:p>
            <a:r>
              <a:rPr lang="en-US" altLang="zh-CN" sz="2000" dirty="0" smtClean="0"/>
              <a:t>TransE</a:t>
            </a:r>
            <a:r>
              <a:rPr lang="zh-CN" altLang="en-US" sz="2000" dirty="0" smtClean="0"/>
              <a:t>算法流程</a:t>
            </a:r>
            <a:endParaRPr lang="zh-CN" altLang="en-US" sz="2000" dirty="0"/>
          </a:p>
        </p:txBody>
      </p:sp>
      <p:sp>
        <p:nvSpPr>
          <p:cNvPr id="3" name="圆角矩形 2"/>
          <p:cNvSpPr/>
          <p:nvPr/>
        </p:nvSpPr>
        <p:spPr>
          <a:xfrm>
            <a:off x="656494" y="2476500"/>
            <a:ext cx="4617758" cy="426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12496" y="3048000"/>
            <a:ext cx="3714474" cy="2677656"/>
          </a:xfrm>
          <a:prstGeom prst="rect">
            <a:avLst/>
          </a:prstGeom>
          <a:noFill/>
        </p:spPr>
        <p:txBody>
          <a:bodyPr wrap="square" rtlCol="0">
            <a:spAutoFit/>
          </a:bodyPr>
          <a:lstStyle/>
          <a:p>
            <a:r>
              <a:rPr lang="en-US" altLang="zh-CN" sz="2800" dirty="0"/>
              <a:t>Patti</a:t>
            </a:r>
            <a:r>
              <a:rPr lang="zh-CN" altLang="en-US" sz="2800" dirty="0"/>
              <a:t>：</a:t>
            </a:r>
            <a:r>
              <a:rPr lang="en-US" altLang="zh-CN" sz="2800" dirty="0"/>
              <a:t>[0.6, -0.7, 0.2]</a:t>
            </a:r>
          </a:p>
          <a:p>
            <a:r>
              <a:rPr lang="en-US" altLang="zh-CN" sz="2800" dirty="0"/>
              <a:t>Jane</a:t>
            </a:r>
            <a:r>
              <a:rPr lang="zh-CN" altLang="en-US" sz="2800" dirty="0"/>
              <a:t>：</a:t>
            </a:r>
            <a:r>
              <a:rPr lang="en-US" altLang="zh-CN" sz="2800" dirty="0"/>
              <a:t>[0.1, 0.6, 0.8]</a:t>
            </a:r>
          </a:p>
          <a:p>
            <a:endParaRPr lang="zh-CN" altLang="en-US" sz="2800" dirty="0"/>
          </a:p>
          <a:p>
            <a:r>
              <a:rPr lang="en-US" altLang="zh-CN" sz="2800" dirty="0"/>
              <a:t>_</a:t>
            </a:r>
            <a:r>
              <a:rPr lang="en-US" altLang="zh-CN" sz="2800" dirty="0" err="1"/>
              <a:t>child_of</a:t>
            </a:r>
            <a:r>
              <a:rPr lang="zh-CN" altLang="en-US" sz="2800" dirty="0"/>
              <a:t>：</a:t>
            </a:r>
            <a:r>
              <a:rPr lang="en-US" altLang="zh-CN" sz="2800" dirty="0"/>
              <a:t>[0.3, 0.1, 0.4]</a:t>
            </a:r>
            <a:endParaRPr lang="zh-CN" altLang="en-US" sz="2800" dirty="0"/>
          </a:p>
          <a:p>
            <a:endParaRPr lang="en-US" altLang="zh-CN" sz="2800" dirty="0"/>
          </a:p>
          <a:p>
            <a:r>
              <a:rPr lang="en-US" altLang="zh-CN" sz="2800" dirty="0"/>
              <a:t>Mom</a:t>
            </a:r>
            <a:r>
              <a:rPr lang="zh-CN" altLang="en-US" sz="2800" dirty="0"/>
              <a:t>：</a:t>
            </a:r>
            <a:r>
              <a:rPr lang="en-US" altLang="zh-CN" sz="2800" dirty="0"/>
              <a:t>[0.2, 0.3, 0.4]</a:t>
            </a:r>
            <a:endParaRPr lang="zh-CN" altLang="en-US" sz="2800" dirty="0"/>
          </a:p>
        </p:txBody>
      </p:sp>
      <p:sp>
        <p:nvSpPr>
          <p:cNvPr id="5" name="圆角矩形 4"/>
          <p:cNvSpPr/>
          <p:nvPr/>
        </p:nvSpPr>
        <p:spPr>
          <a:xfrm>
            <a:off x="6536593" y="2476500"/>
            <a:ext cx="5122007" cy="426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978894" y="3048000"/>
            <a:ext cx="4243936" cy="2677656"/>
          </a:xfrm>
          <a:prstGeom prst="rect">
            <a:avLst/>
          </a:prstGeom>
          <a:noFill/>
        </p:spPr>
        <p:txBody>
          <a:bodyPr wrap="square" rtlCol="0">
            <a:spAutoFit/>
          </a:bodyPr>
          <a:lstStyle/>
          <a:p>
            <a:r>
              <a:rPr lang="en-US" altLang="zh-CN" sz="2800" dirty="0" smtClean="0"/>
              <a:t>Patti</a:t>
            </a:r>
            <a:r>
              <a:rPr lang="zh-CN" altLang="en-US" sz="2800" dirty="0" smtClean="0"/>
              <a:t>：</a:t>
            </a:r>
            <a:r>
              <a:rPr lang="en-US" altLang="zh-CN" sz="2800" dirty="0" smtClean="0"/>
              <a:t>[0.21, 0.08, 0.2]</a:t>
            </a:r>
          </a:p>
          <a:p>
            <a:r>
              <a:rPr lang="en-US" altLang="zh-CN" sz="2800" dirty="0" smtClean="0"/>
              <a:t>Jane</a:t>
            </a:r>
            <a:r>
              <a:rPr lang="zh-CN" altLang="en-US" sz="2800" dirty="0" smtClean="0"/>
              <a:t>：</a:t>
            </a:r>
            <a:r>
              <a:rPr lang="en-US" altLang="zh-CN" sz="2800" dirty="0"/>
              <a:t>[</a:t>
            </a:r>
            <a:r>
              <a:rPr lang="en-US" altLang="zh-CN" sz="2800" dirty="0" smtClean="0"/>
              <a:t>0.18, 0.01, 0.19]</a:t>
            </a:r>
          </a:p>
          <a:p>
            <a:endParaRPr lang="zh-CN" altLang="en-US" sz="2800" dirty="0"/>
          </a:p>
          <a:p>
            <a:r>
              <a:rPr lang="en-US" altLang="zh-CN" sz="2800" dirty="0" smtClean="0"/>
              <a:t>_</a:t>
            </a:r>
            <a:r>
              <a:rPr lang="en-US" altLang="zh-CN" sz="2800" dirty="0" err="1" smtClean="0"/>
              <a:t>child_of</a:t>
            </a:r>
            <a:r>
              <a:rPr lang="zh-CN" altLang="en-US" sz="2800" dirty="0" smtClean="0"/>
              <a:t>：</a:t>
            </a:r>
            <a:r>
              <a:rPr lang="en-US" altLang="zh-CN" sz="2800" dirty="0"/>
              <a:t>[</a:t>
            </a:r>
            <a:r>
              <a:rPr lang="en-US" altLang="zh-CN" sz="2800" dirty="0" smtClean="0"/>
              <a:t>0.31, 0.22, 0.3]</a:t>
            </a:r>
            <a:endParaRPr lang="zh-CN" altLang="en-US" sz="2800" dirty="0"/>
          </a:p>
          <a:p>
            <a:endParaRPr lang="en-US" altLang="zh-CN" sz="2800" dirty="0" smtClean="0"/>
          </a:p>
          <a:p>
            <a:r>
              <a:rPr lang="en-US" altLang="zh-CN" sz="2800" dirty="0" smtClean="0"/>
              <a:t>Mom</a:t>
            </a:r>
            <a:r>
              <a:rPr lang="zh-CN" altLang="en-US" sz="2800" dirty="0" smtClean="0"/>
              <a:t>：</a:t>
            </a:r>
            <a:r>
              <a:rPr lang="en-US" altLang="zh-CN" sz="2800" dirty="0" smtClean="0"/>
              <a:t>[0.52, 0.23, 0.5]</a:t>
            </a:r>
            <a:endParaRPr lang="zh-CN" altLang="en-US" sz="2800" dirty="0"/>
          </a:p>
        </p:txBody>
      </p:sp>
      <p:sp>
        <p:nvSpPr>
          <p:cNvPr id="7" name="右箭头 6"/>
          <p:cNvSpPr/>
          <p:nvPr/>
        </p:nvSpPr>
        <p:spPr>
          <a:xfrm>
            <a:off x="5408001" y="4406900"/>
            <a:ext cx="1032015" cy="2697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87400" y="2679700"/>
            <a:ext cx="1248017" cy="369332"/>
          </a:xfrm>
          <a:prstGeom prst="rect">
            <a:avLst/>
          </a:prstGeom>
          <a:noFill/>
        </p:spPr>
        <p:txBody>
          <a:bodyPr wrap="square" rtlCol="0">
            <a:spAutoFit/>
          </a:bodyPr>
          <a:lstStyle/>
          <a:p>
            <a:r>
              <a:rPr lang="zh-CN" altLang="en-US" dirty="0" smtClean="0"/>
              <a:t>训练前</a:t>
            </a:r>
            <a:endParaRPr lang="zh-CN" altLang="en-US" dirty="0"/>
          </a:p>
        </p:txBody>
      </p:sp>
      <p:sp>
        <p:nvSpPr>
          <p:cNvPr id="9" name="文本框 8"/>
          <p:cNvSpPr txBox="1"/>
          <p:nvPr/>
        </p:nvSpPr>
        <p:spPr>
          <a:xfrm>
            <a:off x="6692900" y="2683912"/>
            <a:ext cx="1248017" cy="369332"/>
          </a:xfrm>
          <a:prstGeom prst="rect">
            <a:avLst/>
          </a:prstGeom>
          <a:noFill/>
        </p:spPr>
        <p:txBody>
          <a:bodyPr wrap="square" rtlCol="0">
            <a:spAutoFit/>
          </a:bodyPr>
          <a:lstStyle/>
          <a:p>
            <a:r>
              <a:rPr lang="zh-CN" altLang="en-US" dirty="0" smtClean="0"/>
              <a:t>训练后</a:t>
            </a:r>
            <a:endParaRPr lang="zh-CN" altLang="en-US" dirty="0"/>
          </a:p>
        </p:txBody>
      </p:sp>
      <p:sp>
        <p:nvSpPr>
          <p:cNvPr id="10" name="圆角矩形 9"/>
          <p:cNvSpPr/>
          <p:nvPr/>
        </p:nvSpPr>
        <p:spPr>
          <a:xfrm>
            <a:off x="3873500" y="822109"/>
            <a:ext cx="3810000" cy="147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330700" y="1012609"/>
            <a:ext cx="3136900" cy="830997"/>
          </a:xfrm>
          <a:prstGeom prst="rect">
            <a:avLst/>
          </a:prstGeom>
          <a:noFill/>
        </p:spPr>
        <p:txBody>
          <a:bodyPr wrap="square" rtlCol="0">
            <a:spAutoFit/>
          </a:bodyPr>
          <a:lstStyle/>
          <a:p>
            <a:r>
              <a:rPr lang="en-US" altLang="zh-CN" sz="2400" dirty="0" smtClean="0"/>
              <a:t>(Patti, _</a:t>
            </a:r>
            <a:r>
              <a:rPr lang="en-US" altLang="zh-CN" sz="2400" dirty="0" err="1" smtClean="0"/>
              <a:t>child_of</a:t>
            </a:r>
            <a:r>
              <a:rPr lang="en-US" altLang="zh-CN" sz="2400" dirty="0" smtClean="0"/>
              <a:t>, Mom)</a:t>
            </a:r>
            <a:r>
              <a:rPr lang="en-US" altLang="zh-CN" sz="2400" dirty="0"/>
              <a:t> </a:t>
            </a:r>
            <a:r>
              <a:rPr lang="en-US" altLang="zh-CN" sz="2400" dirty="0" smtClean="0"/>
              <a:t>(Jane, </a:t>
            </a:r>
            <a:r>
              <a:rPr lang="en-US" altLang="zh-CN" sz="2400" dirty="0"/>
              <a:t>_</a:t>
            </a:r>
            <a:r>
              <a:rPr lang="en-US" altLang="zh-CN" sz="2400" dirty="0" err="1"/>
              <a:t>child_of</a:t>
            </a:r>
            <a:r>
              <a:rPr lang="en-US" altLang="zh-CN" sz="2400" dirty="0"/>
              <a:t>, Mom</a:t>
            </a:r>
            <a:r>
              <a:rPr lang="en-US" altLang="zh-CN" sz="2400" dirty="0" smtClean="0"/>
              <a:t>)</a:t>
            </a:r>
            <a:endParaRPr lang="zh-CN" altLang="en-US" sz="2400" dirty="0"/>
          </a:p>
        </p:txBody>
      </p:sp>
      <p:sp>
        <p:nvSpPr>
          <p:cNvPr id="12" name="矩形 11"/>
          <p:cNvSpPr/>
          <p:nvPr/>
        </p:nvSpPr>
        <p:spPr>
          <a:xfrm>
            <a:off x="0" y="60523"/>
            <a:ext cx="2001125" cy="307777"/>
          </a:xfrm>
          <a:prstGeom prst="rect">
            <a:avLst/>
          </a:prstGeom>
        </p:spPr>
        <p:txBody>
          <a:bodyPr wrap="none">
            <a:spAutoFit/>
          </a:bodyPr>
          <a:lstStyle/>
          <a:p>
            <a:r>
              <a:rPr lang="en-US" altLang="zh-CN" sz="1400" b="1" dirty="0" smtClean="0"/>
              <a:t>PART THREE </a:t>
            </a:r>
            <a:r>
              <a:rPr lang="zh-CN" altLang="en-US" sz="1400" b="1" dirty="0" smtClean="0"/>
              <a:t>研究</a:t>
            </a:r>
            <a:r>
              <a:rPr lang="zh-CN" altLang="en-US" sz="1400" b="1" dirty="0"/>
              <a:t>方法</a:t>
            </a:r>
          </a:p>
        </p:txBody>
      </p:sp>
      <p:sp>
        <p:nvSpPr>
          <p:cNvPr id="13" name="椭圆 1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471291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FOUR</a:t>
            </a:r>
          </a:p>
        </p:txBody>
      </p:sp>
      <p:sp>
        <p:nvSpPr>
          <p:cNvPr id="3" name="文本框 2"/>
          <p:cNvSpPr txBox="1"/>
          <p:nvPr/>
        </p:nvSpPr>
        <p:spPr>
          <a:xfrm>
            <a:off x="3936733" y="2417412"/>
            <a:ext cx="4318534" cy="2367123"/>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主要问题</a:t>
            </a:r>
          </a:p>
          <a:p>
            <a:pPr algn="ctr" defTabSz="609585">
              <a:lnSpc>
                <a:spcPct val="130000"/>
              </a:lnSpc>
            </a:pP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6" name="图片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Tree>
    <p:extLst>
      <p:ext uri="{BB962C8B-B14F-4D97-AF65-F5344CB8AC3E}">
        <p14:creationId xmlns:p14="http://schemas.microsoft.com/office/powerpoint/2010/main" val="197860303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smtClean="0">
                <a:latin typeface="+mj-lt"/>
              </a:rPr>
              <a:t>目录</a:t>
            </a:r>
            <a:endParaRPr lang="en-US" altLang="zh-CN" sz="6000" dirty="0" smtClean="0">
              <a:latin typeface="+mj-lt"/>
            </a:endParaRPr>
          </a:p>
          <a:p>
            <a:pPr algn="ctr"/>
            <a:r>
              <a:rPr lang="en-US" altLang="zh-CN" sz="2400" dirty="0" smtClean="0">
                <a:latin typeface="+mj-lt"/>
              </a:rPr>
              <a:t>CONTENT</a:t>
            </a:r>
            <a:endParaRPr lang="en-US" altLang="zh-CN" sz="2400" dirty="0">
              <a:latin typeface="+mj-lt"/>
            </a:endParaRPr>
          </a:p>
        </p:txBody>
      </p:sp>
      <p:sp>
        <p:nvSpPr>
          <p:cNvPr id="16" name="文本框 15"/>
          <p:cNvSpPr txBox="1"/>
          <p:nvPr/>
        </p:nvSpPr>
        <p:spPr>
          <a:xfrm>
            <a:off x="726712" y="4550992"/>
            <a:ext cx="146119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ONE</a:t>
            </a:r>
            <a:endParaRPr lang="zh-CN" altLang="en-US" dirty="0">
              <a:latin typeface="+mj-lt"/>
              <a:ea typeface="微软雅黑" charset="0"/>
            </a:endParaRPr>
          </a:p>
        </p:txBody>
      </p:sp>
      <p:sp>
        <p:nvSpPr>
          <p:cNvPr id="17" name="文本框 16"/>
          <p:cNvSpPr txBox="1"/>
          <p:nvPr/>
        </p:nvSpPr>
        <p:spPr>
          <a:xfrm>
            <a:off x="2485256" y="4550992"/>
            <a:ext cx="1587032"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TWO</a:t>
            </a:r>
            <a:endParaRPr lang="zh-CN" altLang="en-US" dirty="0">
              <a:latin typeface="+mj-lt"/>
              <a:ea typeface="微软雅黑" charset="0"/>
            </a:endParaRPr>
          </a:p>
        </p:txBody>
      </p:sp>
      <p:sp>
        <p:nvSpPr>
          <p:cNvPr id="18" name="文本框 17"/>
          <p:cNvSpPr txBox="1"/>
          <p:nvPr/>
        </p:nvSpPr>
        <p:spPr>
          <a:xfrm>
            <a:off x="4309062" y="4550992"/>
            <a:ext cx="1712161"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THREE</a:t>
            </a:r>
            <a:endParaRPr lang="zh-CN" altLang="en-US" dirty="0">
              <a:latin typeface="+mj-lt"/>
              <a:ea typeface="微软雅黑" charset="0"/>
            </a:endParaRPr>
          </a:p>
        </p:txBody>
      </p:sp>
      <p:sp>
        <p:nvSpPr>
          <p:cNvPr id="19" name="文本框 18"/>
          <p:cNvSpPr txBox="1"/>
          <p:nvPr/>
        </p:nvSpPr>
        <p:spPr>
          <a:xfrm>
            <a:off x="6343140" y="4550992"/>
            <a:ext cx="140510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FOUR</a:t>
            </a:r>
            <a:endParaRPr kumimoji="1" lang="zh-CN" altLang="en-US" dirty="0">
              <a:latin typeface="+mj-lt"/>
              <a:ea typeface="微软雅黑" charset="0"/>
            </a:endParaRPr>
          </a:p>
        </p:txBody>
      </p:sp>
      <p:sp>
        <p:nvSpPr>
          <p:cNvPr id="20" name="文本框 19"/>
          <p:cNvSpPr txBox="1"/>
          <p:nvPr/>
        </p:nvSpPr>
        <p:spPr>
          <a:xfrm>
            <a:off x="8262732" y="4550992"/>
            <a:ext cx="1214679" cy="452432"/>
          </a:xfrm>
          <a:prstGeom prst="rect">
            <a:avLst/>
          </a:prstGeom>
          <a:noFill/>
        </p:spPr>
        <p:txBody>
          <a:bodyPr wrap="square" rtlCol="0">
            <a:spAutoFit/>
          </a:bodyPr>
          <a:lstStyle/>
          <a:p>
            <a:pPr algn="ctr" defTabSz="609585">
              <a:lnSpc>
                <a:spcPct val="130000"/>
              </a:lnSpc>
            </a:pPr>
            <a:r>
              <a:rPr lang="en-US" altLang="zh-CN" dirty="0" smtClean="0">
                <a:latin typeface="+mj-lt"/>
                <a:ea typeface="微软雅黑" charset="0"/>
              </a:rPr>
              <a:t>PART</a:t>
            </a:r>
            <a:r>
              <a:rPr lang="zh-CN" altLang="en-US" dirty="0" smtClean="0">
                <a:latin typeface="+mj-lt"/>
                <a:ea typeface="微软雅黑" charset="0"/>
              </a:rPr>
              <a:t> </a:t>
            </a:r>
            <a:r>
              <a:rPr lang="en-US" altLang="zh-CN" dirty="0" smtClean="0">
                <a:latin typeface="+mj-lt"/>
                <a:ea typeface="微软雅黑" charset="0"/>
              </a:rPr>
              <a:t>FIVE</a:t>
            </a:r>
            <a:endParaRPr kumimoji="1" lang="zh-CN" altLang="en-US" dirty="0">
              <a:latin typeface="+mj-lt"/>
              <a:ea typeface="微软雅黑" charset="0"/>
            </a:endParaRPr>
          </a:p>
        </p:txBody>
      </p:sp>
      <p:sp>
        <p:nvSpPr>
          <p:cNvPr id="21" name="文本框 20"/>
          <p:cNvSpPr txBox="1"/>
          <p:nvPr/>
        </p:nvSpPr>
        <p:spPr>
          <a:xfrm>
            <a:off x="10125106" y="4550992"/>
            <a:ext cx="1221273"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SIX</a:t>
            </a:r>
            <a:endParaRPr kumimoji="1" lang="zh-CN" altLang="en-US" dirty="0">
              <a:latin typeface="+mj-lt"/>
              <a:ea typeface="微软雅黑" charset="0"/>
            </a:endParaRPr>
          </a:p>
        </p:txBody>
      </p:sp>
      <p:sp>
        <p:nvSpPr>
          <p:cNvPr id="22" name="文本框 21"/>
          <p:cNvSpPr txBox="1"/>
          <p:nvPr/>
        </p:nvSpPr>
        <p:spPr>
          <a:xfrm>
            <a:off x="581412" y="4086235"/>
            <a:ext cx="1751798" cy="597087"/>
          </a:xfrm>
          <a:prstGeom prst="rect">
            <a:avLst/>
          </a:prstGeom>
          <a:noFill/>
        </p:spPr>
        <p:txBody>
          <a:bodyPr wrap="square" rtlCol="0">
            <a:spAutoFit/>
          </a:bodyPr>
          <a:lstStyle/>
          <a:p>
            <a:pPr algn="ctr" defTabSz="609585">
              <a:lnSpc>
                <a:spcPct val="130000"/>
              </a:lnSpc>
            </a:pPr>
            <a:r>
              <a:rPr lang="zh-CN" altLang="en-US" sz="2800" b="1" dirty="0" smtClean="0">
                <a:latin typeface="+mj-lt"/>
                <a:ea typeface="微软雅黑" charset="0"/>
              </a:rPr>
              <a:t>选题背景</a:t>
            </a:r>
            <a:endParaRPr lang="zh-CN" altLang="en-US" sz="2800" b="1" dirty="0">
              <a:latin typeface="+mj-lt"/>
              <a:ea typeface="微软雅黑" charset="0"/>
            </a:endParaRPr>
          </a:p>
        </p:txBody>
      </p:sp>
      <p:sp>
        <p:nvSpPr>
          <p:cNvPr id="23" name="文本框 22"/>
          <p:cNvSpPr txBox="1"/>
          <p:nvPr/>
        </p:nvSpPr>
        <p:spPr>
          <a:xfrm>
            <a:off x="2380859" y="4086235"/>
            <a:ext cx="1751798" cy="597087"/>
          </a:xfrm>
          <a:prstGeom prst="rect">
            <a:avLst/>
          </a:prstGeom>
          <a:noFill/>
        </p:spPr>
        <p:txBody>
          <a:bodyPr wrap="square" rtlCol="0">
            <a:spAutoFit/>
          </a:bodyPr>
          <a:lstStyle/>
          <a:p>
            <a:pPr algn="ctr" defTabSz="609585">
              <a:lnSpc>
                <a:spcPct val="130000"/>
              </a:lnSpc>
            </a:pPr>
            <a:r>
              <a:rPr lang="zh-CN" altLang="en-US" sz="2800" b="1" dirty="0" smtClean="0">
                <a:latin typeface="+mj-lt"/>
                <a:ea typeface="微软雅黑" charset="0"/>
              </a:rPr>
              <a:t>研究内容</a:t>
            </a:r>
            <a:endParaRPr lang="zh-CN" altLang="en-US" sz="2800" b="1" dirty="0">
              <a:latin typeface="+mj-lt"/>
              <a:ea typeface="微软雅黑" charset="0"/>
            </a:endParaRPr>
          </a:p>
        </p:txBody>
      </p:sp>
      <p:sp>
        <p:nvSpPr>
          <p:cNvPr id="24" name="文本框 23"/>
          <p:cNvSpPr txBox="1"/>
          <p:nvPr/>
        </p:nvSpPr>
        <p:spPr>
          <a:xfrm>
            <a:off x="4284703" y="4086235"/>
            <a:ext cx="1751798" cy="652486"/>
          </a:xfrm>
          <a:prstGeom prst="rect">
            <a:avLst/>
          </a:prstGeom>
          <a:noFill/>
        </p:spPr>
        <p:txBody>
          <a:bodyPr wrap="square" rtlCol="0">
            <a:spAutoFit/>
          </a:bodyPr>
          <a:lstStyle/>
          <a:p>
            <a:pPr algn="ctr" defTabSz="609585">
              <a:lnSpc>
                <a:spcPct val="130000"/>
              </a:lnSpc>
            </a:pPr>
            <a:r>
              <a:rPr lang="zh-CN" altLang="en-US" sz="2800" b="1" dirty="0" smtClean="0">
                <a:latin typeface="+mj-lt"/>
                <a:ea typeface="微软雅黑" charset="0"/>
              </a:rPr>
              <a:t>研究</a:t>
            </a:r>
            <a:r>
              <a:rPr lang="zh-CN" altLang="en-US" sz="2800" b="1" dirty="0">
                <a:latin typeface="+mj-lt"/>
                <a:ea typeface="微软雅黑" charset="0"/>
              </a:rPr>
              <a:t>方法</a:t>
            </a:r>
          </a:p>
        </p:txBody>
      </p:sp>
      <p:sp>
        <p:nvSpPr>
          <p:cNvPr id="25" name="文本框 24"/>
          <p:cNvSpPr txBox="1"/>
          <p:nvPr/>
        </p:nvSpPr>
        <p:spPr>
          <a:xfrm>
            <a:off x="6131799" y="4086235"/>
            <a:ext cx="1751798" cy="597087"/>
          </a:xfrm>
          <a:prstGeom prst="rect">
            <a:avLst/>
          </a:prstGeom>
          <a:noFill/>
        </p:spPr>
        <p:txBody>
          <a:bodyPr wrap="square" rtlCol="0">
            <a:spAutoFit/>
          </a:bodyPr>
          <a:lstStyle/>
          <a:p>
            <a:pPr algn="ctr" defTabSz="609585">
              <a:lnSpc>
                <a:spcPct val="130000"/>
              </a:lnSpc>
            </a:pPr>
            <a:r>
              <a:rPr lang="zh-CN" altLang="en-US" sz="2800" b="1" dirty="0" smtClean="0">
                <a:latin typeface="+mj-lt"/>
                <a:ea typeface="微软雅黑" charset="0"/>
              </a:rPr>
              <a:t>主要问题</a:t>
            </a:r>
            <a:endParaRPr kumimoji="1" lang="zh-CN" altLang="en-US" sz="2800" b="1" dirty="0">
              <a:latin typeface="+mj-lt"/>
              <a:ea typeface="微软雅黑" charset="0"/>
            </a:endParaRPr>
          </a:p>
        </p:txBody>
      </p:sp>
      <p:sp>
        <p:nvSpPr>
          <p:cNvPr id="26" name="文本框 25"/>
          <p:cNvSpPr txBox="1"/>
          <p:nvPr/>
        </p:nvSpPr>
        <p:spPr>
          <a:xfrm>
            <a:off x="7994173" y="4086235"/>
            <a:ext cx="1751798" cy="593752"/>
          </a:xfrm>
          <a:prstGeom prst="rect">
            <a:avLst/>
          </a:prstGeom>
          <a:noFill/>
        </p:spPr>
        <p:txBody>
          <a:bodyPr wrap="square" rtlCol="0">
            <a:spAutoFit/>
          </a:bodyPr>
          <a:lstStyle/>
          <a:p>
            <a:pPr algn="ctr" defTabSz="609585">
              <a:lnSpc>
                <a:spcPct val="130000"/>
              </a:lnSpc>
            </a:pPr>
            <a:r>
              <a:rPr kumimoji="1" lang="zh-CN" altLang="en-US" sz="2800" b="1" dirty="0" smtClean="0">
                <a:latin typeface="+mj-lt"/>
                <a:ea typeface="微软雅黑" charset="0"/>
              </a:rPr>
              <a:t>技术关键</a:t>
            </a:r>
            <a:endParaRPr kumimoji="1" lang="zh-CN" altLang="en-US" sz="2800" b="1" dirty="0">
              <a:latin typeface="+mj-lt"/>
              <a:ea typeface="微软雅黑" charset="0"/>
            </a:endParaRPr>
          </a:p>
        </p:txBody>
      </p:sp>
      <p:sp>
        <p:nvSpPr>
          <p:cNvPr id="27" name="文本框 26"/>
          <p:cNvSpPr txBox="1"/>
          <p:nvPr/>
        </p:nvSpPr>
        <p:spPr>
          <a:xfrm>
            <a:off x="9856547" y="4058535"/>
            <a:ext cx="1751798" cy="593752"/>
          </a:xfrm>
          <a:prstGeom prst="rect">
            <a:avLst/>
          </a:prstGeom>
          <a:noFill/>
        </p:spPr>
        <p:txBody>
          <a:bodyPr wrap="square" rtlCol="0">
            <a:spAutoFit/>
          </a:bodyPr>
          <a:lstStyle/>
          <a:p>
            <a:pPr algn="ctr" defTabSz="609585">
              <a:lnSpc>
                <a:spcPct val="130000"/>
              </a:lnSpc>
            </a:pPr>
            <a:r>
              <a:rPr kumimoji="1" lang="zh-CN" altLang="en-US" sz="2800" b="1" dirty="0" smtClean="0">
                <a:latin typeface="+mj-lt"/>
                <a:ea typeface="微软雅黑" charset="0"/>
              </a:rPr>
              <a:t>研究进展</a:t>
            </a:r>
            <a:endParaRPr kumimoji="1" lang="zh-CN" altLang="en-US" sz="2800" b="1" dirty="0">
              <a:latin typeface="+mj-lt"/>
              <a:ea typeface="微软雅黑" charset="0"/>
            </a:endParaRPr>
          </a:p>
        </p:txBody>
      </p:sp>
      <p:sp>
        <p:nvSpPr>
          <p:cNvPr id="30" name="矩形 29"/>
          <p:cNvSpPr/>
          <p:nvPr/>
        </p:nvSpPr>
        <p:spPr>
          <a:xfrm>
            <a:off x="661823" y="50262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p:cNvSpPr/>
          <p:nvPr/>
        </p:nvSpPr>
        <p:spPr>
          <a:xfrm>
            <a:off x="2522373" y="50262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p:cNvSpPr/>
          <p:nvPr/>
        </p:nvSpPr>
        <p:spPr>
          <a:xfrm>
            <a:off x="4382923" y="502627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p:cNvSpPr/>
          <p:nvPr/>
        </p:nvSpPr>
        <p:spPr>
          <a:xfrm>
            <a:off x="6245297" y="502627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p:cNvSpPr/>
          <p:nvPr/>
        </p:nvSpPr>
        <p:spPr>
          <a:xfrm>
            <a:off x="8107671" y="502627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p:cNvSpPr/>
          <p:nvPr/>
        </p:nvSpPr>
        <p:spPr>
          <a:xfrm>
            <a:off x="9970045" y="502627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3616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smtClean="0"/>
              <a:t>PART FOUR </a:t>
            </a:r>
            <a:r>
              <a:rPr lang="zh-CN" altLang="en-US" sz="1400" b="1" dirty="0" smtClean="0"/>
              <a:t>主要问题</a:t>
            </a:r>
            <a:endParaRPr lang="zh-CN" altLang="en-US" sz="1400" b="1" dirty="0"/>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24" name="组合 23"/>
          <p:cNvGrpSpPr/>
          <p:nvPr/>
        </p:nvGrpSpPr>
        <p:grpSpPr>
          <a:xfrm>
            <a:off x="736240" y="1158750"/>
            <a:ext cx="3091974"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0" name="矩形 29"/>
          <p:cNvSpPr/>
          <p:nvPr/>
        </p:nvSpPr>
        <p:spPr>
          <a:xfrm>
            <a:off x="867147" y="1234126"/>
            <a:ext cx="2961067" cy="369332"/>
          </a:xfrm>
          <a:prstGeom prst="rect">
            <a:avLst/>
          </a:prstGeom>
        </p:spPr>
        <p:txBody>
          <a:bodyPr wrap="none">
            <a:spAutoFit/>
          </a:bodyPr>
          <a:lstStyle/>
          <a:p>
            <a:r>
              <a:rPr lang="en-US" altLang="zh-CN" dirty="0" smtClean="0"/>
              <a:t>1. </a:t>
            </a:r>
            <a:r>
              <a:rPr lang="zh-CN" altLang="en-US" dirty="0" smtClean="0"/>
              <a:t>提取出合适的实体和关系</a:t>
            </a:r>
            <a:endParaRPr lang="zh-CN" altLang="en-US" dirty="0"/>
          </a:p>
        </p:txBody>
      </p:sp>
      <p:pic>
        <p:nvPicPr>
          <p:cNvPr id="5" name="图片 4"/>
          <p:cNvPicPr>
            <a:picLocks noChangeAspect="1"/>
          </p:cNvPicPr>
          <p:nvPr/>
        </p:nvPicPr>
        <p:blipFill>
          <a:blip r:embed="rId2"/>
          <a:stretch>
            <a:fillRect/>
          </a:stretch>
        </p:blipFill>
        <p:spPr>
          <a:xfrm>
            <a:off x="7096328" y="1005526"/>
            <a:ext cx="4472921" cy="4747574"/>
          </a:xfrm>
          <a:prstGeom prst="rect">
            <a:avLst/>
          </a:prstGeom>
        </p:spPr>
      </p:pic>
      <p:sp>
        <p:nvSpPr>
          <p:cNvPr id="31" name="文本框 30"/>
          <p:cNvSpPr txBox="1"/>
          <p:nvPr/>
        </p:nvSpPr>
        <p:spPr>
          <a:xfrm>
            <a:off x="596900" y="2469284"/>
            <a:ext cx="5219700" cy="2585323"/>
          </a:xfrm>
          <a:prstGeom prst="rect">
            <a:avLst/>
          </a:prstGeom>
          <a:noFill/>
        </p:spPr>
        <p:txBody>
          <a:bodyPr wrap="square" rtlCol="0">
            <a:spAutoFit/>
          </a:bodyPr>
          <a:lstStyle/>
          <a:p>
            <a:pPr>
              <a:lnSpc>
                <a:spcPct val="150000"/>
              </a:lnSpc>
            </a:pPr>
            <a:r>
              <a:rPr lang="en-US" altLang="zh-CN" dirty="0"/>
              <a:t> </a:t>
            </a:r>
            <a:r>
              <a:rPr lang="en-US" altLang="zh-CN" dirty="0" smtClean="0"/>
              <a:t>      </a:t>
            </a:r>
            <a:r>
              <a:rPr lang="zh-CN" altLang="zh-CN" dirty="0" smtClean="0"/>
              <a:t>目前</a:t>
            </a:r>
            <a:r>
              <a:rPr lang="zh-CN" altLang="zh-CN" dirty="0"/>
              <a:t>爬取的网页数据包含很多半结构化或者纯文本信息，如何从中提取出对本课题有价值的信息是实验能否成功的前提。同时对于一些关键属性如服务的</a:t>
            </a:r>
            <a:r>
              <a:rPr lang="en-US" altLang="zh-CN" dirty="0"/>
              <a:t>title</a:t>
            </a:r>
            <a:r>
              <a:rPr lang="zh-CN" altLang="zh-CN" dirty="0"/>
              <a:t>，需要使用自然语言处理相关的知识对其进行处理并转化为关键词组的形式，有利于后面的相似度匹配</a:t>
            </a:r>
            <a:endParaRPr lang="zh-CN" altLang="en-US" dirty="0"/>
          </a:p>
        </p:txBody>
      </p:sp>
    </p:spTree>
    <p:extLst>
      <p:ext uri="{BB962C8B-B14F-4D97-AF65-F5344CB8AC3E}">
        <p14:creationId xmlns:p14="http://schemas.microsoft.com/office/powerpoint/2010/main" val="152968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0175" y="835318"/>
            <a:ext cx="327025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412" y="3994150"/>
            <a:ext cx="493712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4148137"/>
            <a:ext cx="4976813"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736240" y="575276"/>
            <a:ext cx="3091974" cy="509896"/>
            <a:chOff x="888096" y="1000203"/>
            <a:chExt cx="4259825" cy="944066"/>
          </a:xfrm>
        </p:grpSpPr>
        <p:sp>
          <p:nvSpPr>
            <p:cNvPr id="6" name="矩形 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1" name="矩形 10"/>
          <p:cNvSpPr/>
          <p:nvPr/>
        </p:nvSpPr>
        <p:spPr>
          <a:xfrm>
            <a:off x="867147" y="650652"/>
            <a:ext cx="2730235" cy="369332"/>
          </a:xfrm>
          <a:prstGeom prst="rect">
            <a:avLst/>
          </a:prstGeom>
        </p:spPr>
        <p:txBody>
          <a:bodyPr wrap="none">
            <a:spAutoFit/>
          </a:bodyPr>
          <a:lstStyle/>
          <a:p>
            <a:r>
              <a:rPr lang="en-US" altLang="zh-CN" dirty="0"/>
              <a:t>2</a:t>
            </a:r>
            <a:r>
              <a:rPr lang="en-US" altLang="zh-CN" dirty="0" smtClean="0"/>
              <a:t>. </a:t>
            </a:r>
            <a:r>
              <a:rPr lang="zh-CN" altLang="en-US" dirty="0" smtClean="0"/>
              <a:t>基于实验结果选择模型</a:t>
            </a:r>
            <a:endParaRPr lang="zh-CN" altLang="en-US" dirty="0"/>
          </a:p>
        </p:txBody>
      </p:sp>
      <p:sp>
        <p:nvSpPr>
          <p:cNvPr id="12" name="文本框 11"/>
          <p:cNvSpPr txBox="1"/>
          <p:nvPr/>
        </p:nvSpPr>
        <p:spPr>
          <a:xfrm>
            <a:off x="596900" y="1528170"/>
            <a:ext cx="5219700" cy="2120389"/>
          </a:xfrm>
          <a:prstGeom prst="rect">
            <a:avLst/>
          </a:prstGeom>
          <a:noFill/>
        </p:spPr>
        <p:txBody>
          <a:bodyPr wrap="square" rtlCol="0">
            <a:spAutoFit/>
          </a:bodyPr>
          <a:lstStyle/>
          <a:p>
            <a:pPr>
              <a:lnSpc>
                <a:spcPct val="150000"/>
              </a:lnSpc>
            </a:pPr>
            <a:r>
              <a:rPr lang="zh-CN" altLang="en-US" dirty="0" smtClean="0"/>
              <a:t>        目前</a:t>
            </a:r>
            <a:r>
              <a:rPr lang="zh-CN" altLang="en-US" dirty="0"/>
              <a:t>基于</a:t>
            </a:r>
            <a:r>
              <a:rPr lang="en-US" altLang="zh-CN" dirty="0"/>
              <a:t>TransE</a:t>
            </a:r>
            <a:r>
              <a:rPr lang="zh-CN" altLang="en-US" dirty="0"/>
              <a:t>演变而来的</a:t>
            </a:r>
            <a:r>
              <a:rPr lang="en-US" altLang="zh-CN" dirty="0" err="1"/>
              <a:t>TransH</a:t>
            </a:r>
            <a:r>
              <a:rPr lang="zh-CN" altLang="en-US" dirty="0"/>
              <a:t>、</a:t>
            </a:r>
            <a:r>
              <a:rPr lang="en-US" altLang="zh-CN" dirty="0" err="1"/>
              <a:t>TransR</a:t>
            </a:r>
            <a:r>
              <a:rPr lang="zh-CN" altLang="en-US" dirty="0"/>
              <a:t>、</a:t>
            </a:r>
            <a:r>
              <a:rPr lang="en-US" altLang="zh-CN" dirty="0" err="1"/>
              <a:t>TransD</a:t>
            </a:r>
            <a:r>
              <a:rPr lang="zh-CN" altLang="en-US" dirty="0"/>
              <a:t>等都针对某些方面作出了优化，有其各自的特点，如何选择出效果最好，最契合知识库特征的方法将直接影响实验的最终效果，是本课题的核心任务。</a:t>
            </a:r>
          </a:p>
        </p:txBody>
      </p:sp>
      <p:sp>
        <p:nvSpPr>
          <p:cNvPr id="13" name="矩形 12"/>
          <p:cNvSpPr/>
          <p:nvPr/>
        </p:nvSpPr>
        <p:spPr>
          <a:xfrm>
            <a:off x="0" y="60523"/>
            <a:ext cx="1924181" cy="307777"/>
          </a:xfrm>
          <a:prstGeom prst="rect">
            <a:avLst/>
          </a:prstGeom>
        </p:spPr>
        <p:txBody>
          <a:bodyPr wrap="none">
            <a:spAutoFit/>
          </a:bodyPr>
          <a:lstStyle/>
          <a:p>
            <a:r>
              <a:rPr lang="en-US" altLang="zh-CN" sz="1400" b="1" dirty="0" smtClean="0"/>
              <a:t>PART FOUR </a:t>
            </a:r>
            <a:r>
              <a:rPr lang="zh-CN" altLang="en-US" sz="1400" b="1" dirty="0" smtClean="0"/>
              <a:t>主要问题</a:t>
            </a:r>
            <a:endParaRPr lang="zh-CN" altLang="en-US" sz="1400" b="1" dirty="0"/>
          </a:p>
        </p:txBody>
      </p:sp>
      <p:sp>
        <p:nvSpPr>
          <p:cNvPr id="14" name="椭圆 13"/>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748672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FIVE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技术关键</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60484326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smtClean="0"/>
              <a:t>PART FIVE </a:t>
            </a:r>
            <a:r>
              <a:rPr lang="zh-CN" altLang="en-US" sz="1400" b="1" dirty="0" smtClean="0"/>
              <a:t>技术关键</a:t>
            </a:r>
            <a:endParaRPr lang="zh-CN" altLang="en-US" sz="1400" b="1" dirty="0"/>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6" name="图片 5"/>
          <p:cNvPicPr>
            <a:picLocks noChangeAspect="1"/>
          </p:cNvPicPr>
          <p:nvPr/>
        </p:nvPicPr>
        <p:blipFill rotWithShape="1">
          <a:blip r:embed="rId3"/>
          <a:srcRect l="48897"/>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5" name="图片 4"/>
          <p:cNvPicPr>
            <a:picLocks noChangeAspect="1"/>
          </p:cNvPicPr>
          <p:nvPr/>
        </p:nvPicPr>
        <p:blipFill rotWithShape="1">
          <a:blip r:embed="rId4"/>
          <a:srcRect l="49574"/>
          <a:stretch/>
        </p:blipFill>
        <p:spPr>
          <a:xfrm>
            <a:off x="-8468" y="2435266"/>
            <a:ext cx="1002201" cy="1987468"/>
          </a:xfrm>
          <a:prstGeom prst="rect">
            <a:avLst/>
          </a:prstGeom>
        </p:spPr>
      </p:pic>
      <p:sp>
        <p:nvSpPr>
          <p:cNvPr id="140" name="文本框 139"/>
          <p:cNvSpPr txBox="1"/>
          <p:nvPr/>
        </p:nvSpPr>
        <p:spPr>
          <a:xfrm>
            <a:off x="3891454" y="857959"/>
            <a:ext cx="1820246" cy="400110"/>
          </a:xfrm>
          <a:prstGeom prst="rect">
            <a:avLst/>
          </a:prstGeom>
          <a:noFill/>
        </p:spPr>
        <p:txBody>
          <a:bodyPr wrap="square" rtlCol="0">
            <a:spAutoFit/>
          </a:bodyPr>
          <a:lstStyle/>
          <a:p>
            <a:r>
              <a:rPr lang="en-US" altLang="zh-CN" sz="2000" dirty="0" smtClean="0"/>
              <a:t>TransE</a:t>
            </a:r>
            <a:r>
              <a:rPr lang="zh-CN" altLang="en-US" sz="2000" dirty="0" smtClean="0"/>
              <a:t>的不足</a:t>
            </a:r>
            <a:endParaRPr lang="zh-CN" altLang="en-US" sz="2000" dirty="0"/>
          </a:p>
        </p:txBody>
      </p:sp>
      <p:sp>
        <p:nvSpPr>
          <p:cNvPr id="141" name="文本框 140"/>
          <p:cNvSpPr txBox="1"/>
          <p:nvPr/>
        </p:nvSpPr>
        <p:spPr>
          <a:xfrm>
            <a:off x="5486400" y="1361966"/>
            <a:ext cx="5803900" cy="923330"/>
          </a:xfrm>
          <a:prstGeom prst="rect">
            <a:avLst/>
          </a:prstGeom>
          <a:noFill/>
        </p:spPr>
        <p:txBody>
          <a:bodyPr wrap="square" rtlCol="0">
            <a:spAutoFit/>
          </a:bodyPr>
          <a:lstStyle/>
          <a:p>
            <a:r>
              <a:rPr lang="en-US" altLang="zh-CN" dirty="0" smtClean="0"/>
              <a:t>TransE</a:t>
            </a:r>
            <a:r>
              <a:rPr lang="zh-CN" altLang="en-US" dirty="0" smtClean="0"/>
              <a:t>由于模型简单，在大规模知识图谱上效果明显。但是也由于过于简单，导致</a:t>
            </a:r>
            <a:r>
              <a:rPr lang="en-US" altLang="zh-CN" dirty="0" err="1" smtClean="0"/>
              <a:t>TrasnE</a:t>
            </a:r>
            <a:r>
              <a:rPr lang="zh-CN" altLang="en-US" dirty="0" smtClean="0"/>
              <a:t>在处理知识库的复杂关系时捉襟见肘。</a:t>
            </a:r>
            <a:endParaRPr lang="en-US" altLang="zh-CN" dirty="0" smtClean="0"/>
          </a:p>
        </p:txBody>
      </p:sp>
      <p:sp>
        <p:nvSpPr>
          <p:cNvPr id="142" name="文本框 141"/>
          <p:cNvSpPr txBox="1"/>
          <p:nvPr/>
        </p:nvSpPr>
        <p:spPr>
          <a:xfrm>
            <a:off x="5486400" y="2335259"/>
            <a:ext cx="5803900" cy="369332"/>
          </a:xfrm>
          <a:prstGeom prst="rect">
            <a:avLst/>
          </a:prstGeom>
          <a:noFill/>
        </p:spPr>
        <p:txBody>
          <a:bodyPr wrap="square" rtlCol="0">
            <a:spAutoFit/>
          </a:bodyPr>
          <a:lstStyle/>
          <a:p>
            <a:r>
              <a:rPr lang="zh-CN" altLang="en-US" dirty="0" smtClean="0"/>
              <a:t>复杂关系：</a:t>
            </a:r>
            <a:r>
              <a:rPr lang="en-US" altLang="zh-CN" dirty="0" smtClean="0"/>
              <a:t>1-1</a:t>
            </a:r>
            <a:r>
              <a:rPr lang="zh-CN" altLang="en-US" dirty="0" smtClean="0"/>
              <a:t>、</a:t>
            </a:r>
            <a:r>
              <a:rPr lang="en-US" altLang="zh-CN" dirty="0" smtClean="0">
                <a:solidFill>
                  <a:srgbClr val="FF0000"/>
                </a:solidFill>
              </a:rPr>
              <a:t>1-N</a:t>
            </a:r>
            <a:r>
              <a:rPr lang="zh-CN" altLang="en-US" dirty="0" smtClean="0">
                <a:solidFill>
                  <a:srgbClr val="FF0000"/>
                </a:solidFill>
              </a:rPr>
              <a:t>、</a:t>
            </a:r>
            <a:r>
              <a:rPr lang="en-US" altLang="zh-CN" dirty="0" smtClean="0">
                <a:solidFill>
                  <a:srgbClr val="FF0000"/>
                </a:solidFill>
              </a:rPr>
              <a:t>N-1</a:t>
            </a:r>
            <a:r>
              <a:rPr lang="zh-CN" altLang="en-US" dirty="0" smtClean="0">
                <a:solidFill>
                  <a:srgbClr val="FF0000"/>
                </a:solidFill>
              </a:rPr>
              <a:t>、</a:t>
            </a:r>
            <a:r>
              <a:rPr lang="en-US" altLang="zh-CN" dirty="0" smtClean="0">
                <a:solidFill>
                  <a:srgbClr val="FF0000"/>
                </a:solidFill>
              </a:rPr>
              <a:t>N-N</a:t>
            </a:r>
          </a:p>
        </p:txBody>
      </p:sp>
      <p:pic>
        <p:nvPicPr>
          <p:cNvPr id="143" name="图片 142"/>
          <p:cNvPicPr>
            <a:picLocks noChangeAspect="1"/>
          </p:cNvPicPr>
          <p:nvPr/>
        </p:nvPicPr>
        <p:blipFill>
          <a:blip r:embed="rId5"/>
          <a:stretch>
            <a:fillRect/>
          </a:stretch>
        </p:blipFill>
        <p:spPr>
          <a:xfrm>
            <a:off x="6553201" y="3822701"/>
            <a:ext cx="5410086" cy="2974776"/>
          </a:xfrm>
          <a:prstGeom prst="rect">
            <a:avLst/>
          </a:prstGeom>
        </p:spPr>
      </p:pic>
      <p:sp>
        <p:nvSpPr>
          <p:cNvPr id="144" name="文本框 143"/>
          <p:cNvSpPr txBox="1"/>
          <p:nvPr/>
        </p:nvSpPr>
        <p:spPr>
          <a:xfrm>
            <a:off x="5486400" y="2733471"/>
            <a:ext cx="5803900" cy="1200329"/>
          </a:xfrm>
          <a:prstGeom prst="rect">
            <a:avLst/>
          </a:prstGeom>
          <a:noFill/>
        </p:spPr>
        <p:txBody>
          <a:bodyPr wrap="square" rtlCol="0">
            <a:spAutoFit/>
          </a:bodyPr>
          <a:lstStyle/>
          <a:p>
            <a:r>
              <a:rPr lang="zh-CN" altLang="en-US" dirty="0" smtClean="0"/>
              <a:t>根据</a:t>
            </a:r>
            <a:r>
              <a:rPr lang="en-US" altLang="zh-CN" dirty="0" smtClean="0"/>
              <a:t>TransE</a:t>
            </a:r>
            <a:r>
              <a:rPr lang="zh-CN" altLang="en-US" dirty="0" smtClean="0"/>
              <a:t>的优化目标，面向</a:t>
            </a:r>
            <a:r>
              <a:rPr lang="en-US" altLang="zh-CN" dirty="0" smtClean="0">
                <a:solidFill>
                  <a:srgbClr val="FF0000"/>
                </a:solidFill>
              </a:rPr>
              <a:t>1-N</a:t>
            </a:r>
            <a:r>
              <a:rPr lang="zh-CN" altLang="en-US" dirty="0" smtClean="0">
                <a:solidFill>
                  <a:srgbClr val="FF0000"/>
                </a:solidFill>
              </a:rPr>
              <a:t>、</a:t>
            </a:r>
            <a:r>
              <a:rPr lang="en-US" altLang="zh-CN" dirty="0" smtClean="0">
                <a:solidFill>
                  <a:srgbClr val="FF0000"/>
                </a:solidFill>
              </a:rPr>
              <a:t>N-1</a:t>
            </a:r>
            <a:r>
              <a:rPr lang="zh-CN" altLang="en-US" dirty="0" smtClean="0">
                <a:solidFill>
                  <a:srgbClr val="FF0000"/>
                </a:solidFill>
              </a:rPr>
              <a:t>、</a:t>
            </a:r>
            <a:r>
              <a:rPr lang="en-US" altLang="zh-CN" dirty="0" smtClean="0">
                <a:solidFill>
                  <a:srgbClr val="FF0000"/>
                </a:solidFill>
              </a:rPr>
              <a:t>N-N</a:t>
            </a:r>
            <a:r>
              <a:rPr lang="zh-CN" altLang="en-US" dirty="0" smtClean="0"/>
              <a:t>三种关系，我们可以推出以下结论：如果关系</a:t>
            </a:r>
            <a:r>
              <a:rPr lang="en-US" altLang="zh-CN" dirty="0" smtClean="0"/>
              <a:t>r</a:t>
            </a:r>
            <a:r>
              <a:rPr lang="zh-CN" altLang="en-US" dirty="0" smtClean="0"/>
              <a:t>是</a:t>
            </a:r>
            <a:r>
              <a:rPr lang="en-US" altLang="zh-CN" dirty="0" smtClean="0"/>
              <a:t>1-N</a:t>
            </a:r>
            <a:r>
              <a:rPr lang="zh-CN" altLang="en-US" dirty="0" smtClean="0"/>
              <a:t>关系，我们将会得到所有的头结点向量都是相似的（下图），同样的问题在</a:t>
            </a:r>
            <a:r>
              <a:rPr lang="en-US" altLang="zh-CN" dirty="0" smtClean="0"/>
              <a:t>r</a:t>
            </a:r>
            <a:r>
              <a:rPr lang="zh-CN" altLang="en-US" dirty="0" smtClean="0"/>
              <a:t>是其他两种关系时也是类似的。</a:t>
            </a:r>
            <a:endParaRPr lang="en-US" altLang="zh-CN" dirty="0" smtClean="0"/>
          </a:p>
        </p:txBody>
      </p:sp>
    </p:spTree>
    <p:extLst>
      <p:ext uri="{BB962C8B-B14F-4D97-AF65-F5344CB8AC3E}">
        <p14:creationId xmlns:p14="http://schemas.microsoft.com/office/powerpoint/2010/main" val="244864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0" y="60523"/>
            <a:ext cx="1813573" cy="307777"/>
          </a:xfrm>
          <a:prstGeom prst="rect">
            <a:avLst/>
          </a:prstGeom>
        </p:spPr>
        <p:txBody>
          <a:bodyPr wrap="none">
            <a:spAutoFit/>
          </a:bodyPr>
          <a:lstStyle/>
          <a:p>
            <a:r>
              <a:rPr lang="en-US" altLang="zh-CN" sz="1400" b="1" dirty="0" smtClean="0"/>
              <a:t>PART FIVE </a:t>
            </a:r>
            <a:r>
              <a:rPr lang="zh-CN" altLang="en-US" sz="1400" b="1" dirty="0" smtClean="0"/>
              <a:t>技术关键</a:t>
            </a:r>
            <a:endParaRPr lang="zh-CN" altLang="en-US" sz="1400" b="1" dirty="0"/>
          </a:p>
        </p:txBody>
      </p:sp>
      <p:sp>
        <p:nvSpPr>
          <p:cNvPr id="42" name="椭圆 41"/>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43" name="文本框 42"/>
          <p:cNvSpPr txBox="1"/>
          <p:nvPr/>
        </p:nvSpPr>
        <p:spPr>
          <a:xfrm>
            <a:off x="923193" y="683602"/>
            <a:ext cx="2646484" cy="400110"/>
          </a:xfrm>
          <a:prstGeom prst="rect">
            <a:avLst/>
          </a:prstGeom>
          <a:noFill/>
        </p:spPr>
        <p:txBody>
          <a:bodyPr wrap="square" rtlCol="0">
            <a:spAutoFit/>
          </a:bodyPr>
          <a:lstStyle/>
          <a:p>
            <a:r>
              <a:rPr lang="en-US" altLang="zh-CN" sz="2000" dirty="0" err="1" smtClean="0"/>
              <a:t>TransH</a:t>
            </a:r>
            <a:endParaRPr lang="zh-CN" altLang="en-US" sz="2000" dirty="0"/>
          </a:p>
        </p:txBody>
      </p:sp>
      <p:sp>
        <p:nvSpPr>
          <p:cNvPr id="44" name="文本框 43"/>
          <p:cNvSpPr txBox="1"/>
          <p:nvPr/>
        </p:nvSpPr>
        <p:spPr>
          <a:xfrm>
            <a:off x="1620021" y="1403229"/>
            <a:ext cx="8438379" cy="646331"/>
          </a:xfrm>
          <a:prstGeom prst="rect">
            <a:avLst/>
          </a:prstGeom>
          <a:noFill/>
        </p:spPr>
        <p:txBody>
          <a:bodyPr wrap="square" rtlCol="0">
            <a:spAutoFit/>
          </a:bodyPr>
          <a:lstStyle/>
          <a:p>
            <a:r>
              <a:rPr lang="zh-CN" altLang="en-US" dirty="0" smtClean="0"/>
              <a:t>为了解决</a:t>
            </a:r>
            <a:r>
              <a:rPr lang="en-US" altLang="zh-CN" dirty="0" smtClean="0"/>
              <a:t>TransE</a:t>
            </a:r>
            <a:r>
              <a:rPr lang="zh-CN" altLang="en-US" dirty="0" smtClean="0"/>
              <a:t>模型在处理</a:t>
            </a:r>
            <a:r>
              <a:rPr lang="en-US" altLang="zh-CN" dirty="0" smtClean="0"/>
              <a:t>1-N</a:t>
            </a:r>
            <a:r>
              <a:rPr lang="zh-CN" altLang="en-US" dirty="0" smtClean="0"/>
              <a:t>、</a:t>
            </a:r>
            <a:r>
              <a:rPr lang="en-US" altLang="zh-CN" dirty="0" smtClean="0"/>
              <a:t>N-1</a:t>
            </a:r>
            <a:r>
              <a:rPr lang="zh-CN" altLang="en-US" dirty="0" smtClean="0"/>
              <a:t>、</a:t>
            </a:r>
            <a:r>
              <a:rPr lang="en-US" altLang="zh-CN" dirty="0" smtClean="0"/>
              <a:t>N-N</a:t>
            </a:r>
            <a:r>
              <a:rPr lang="zh-CN" altLang="en-US" dirty="0" smtClean="0"/>
              <a:t>复杂关系时的局限性，</a:t>
            </a:r>
            <a:r>
              <a:rPr lang="en-US" altLang="zh-CN" dirty="0" err="1" smtClean="0"/>
              <a:t>TransH</a:t>
            </a:r>
            <a:r>
              <a:rPr lang="zh-CN" altLang="en-US" dirty="0" smtClean="0"/>
              <a:t>模型提出让一个实体在不同的关系下拥有不同的表示。</a:t>
            </a:r>
            <a:endParaRPr lang="en-US" altLang="zh-CN" dirty="0" smtClean="0"/>
          </a:p>
        </p:txBody>
      </p:sp>
      <p:sp>
        <p:nvSpPr>
          <p:cNvPr id="45" name="文本框 44"/>
          <p:cNvSpPr txBox="1"/>
          <p:nvPr/>
        </p:nvSpPr>
        <p:spPr>
          <a:xfrm>
            <a:off x="1620021" y="2444794"/>
            <a:ext cx="8438379" cy="923330"/>
          </a:xfrm>
          <a:prstGeom prst="rect">
            <a:avLst/>
          </a:prstGeom>
          <a:noFill/>
        </p:spPr>
        <p:txBody>
          <a:bodyPr wrap="square" rtlCol="0">
            <a:spAutoFit/>
          </a:bodyPr>
          <a:lstStyle/>
          <a:p>
            <a:r>
              <a:rPr lang="zh-CN" altLang="en-US" dirty="0" smtClean="0"/>
              <a:t>如下图，对于关系</a:t>
            </a:r>
            <a:r>
              <a:rPr lang="en-US" altLang="zh-CN" dirty="0" smtClean="0"/>
              <a:t>r</a:t>
            </a:r>
            <a:r>
              <a:rPr lang="zh-CN" altLang="en-US" dirty="0" smtClean="0"/>
              <a:t>，</a:t>
            </a:r>
            <a:r>
              <a:rPr lang="en-US" altLang="zh-CN" dirty="0" smtClean="0"/>
              <a:t>TransE</a:t>
            </a:r>
            <a:r>
              <a:rPr lang="zh-CN" altLang="en-US" dirty="0" smtClean="0"/>
              <a:t>模型同时使用平移向量</a:t>
            </a:r>
            <a:r>
              <a:rPr lang="en-US" altLang="zh-CN" dirty="0" err="1" smtClean="0"/>
              <a:t>l</a:t>
            </a:r>
            <a:r>
              <a:rPr lang="en-US" altLang="zh-CN" baseline="-25000" dirty="0" err="1" smtClean="0"/>
              <a:t>r</a:t>
            </a:r>
            <a:r>
              <a:rPr lang="zh-CN" altLang="en-US" dirty="0" smtClean="0"/>
              <a:t>和超平面的法向量</a:t>
            </a:r>
            <a:r>
              <a:rPr lang="en-US" altLang="zh-CN" dirty="0" err="1" smtClean="0"/>
              <a:t>w</a:t>
            </a:r>
            <a:r>
              <a:rPr lang="en-US" altLang="zh-CN" baseline="-25000" dirty="0" err="1" smtClean="0"/>
              <a:t>r</a:t>
            </a:r>
            <a:r>
              <a:rPr lang="zh-CN" altLang="en-US" dirty="0" smtClean="0"/>
              <a:t>来表示它。对于一个三元组</a:t>
            </a:r>
            <a:r>
              <a:rPr lang="en-US" altLang="zh-CN" dirty="0" smtClean="0"/>
              <a:t>(</a:t>
            </a:r>
            <a:r>
              <a:rPr lang="en-US" altLang="zh-CN" dirty="0" err="1" smtClean="0"/>
              <a:t>h,r,t</a:t>
            </a:r>
            <a:r>
              <a:rPr lang="en-US" altLang="zh-CN" dirty="0" smtClean="0"/>
              <a:t>)</a:t>
            </a:r>
            <a:r>
              <a:rPr lang="zh-CN" altLang="en-US" dirty="0" smtClean="0"/>
              <a:t>，</a:t>
            </a:r>
            <a:r>
              <a:rPr lang="en-US" altLang="zh-CN" dirty="0" err="1" smtClean="0"/>
              <a:t>TransH</a:t>
            </a:r>
            <a:r>
              <a:rPr lang="zh-CN" altLang="en-US" dirty="0" smtClean="0"/>
              <a:t>首先将头实体向量</a:t>
            </a:r>
            <a:r>
              <a:rPr lang="en-US" altLang="zh-CN" dirty="0" err="1" smtClean="0"/>
              <a:t>l</a:t>
            </a:r>
            <a:r>
              <a:rPr lang="en-US" altLang="zh-CN" baseline="-25000" dirty="0" err="1" smtClean="0"/>
              <a:t>h</a:t>
            </a:r>
            <a:r>
              <a:rPr lang="zh-CN" altLang="en-US" dirty="0" smtClean="0"/>
              <a:t>和尾实体向量</a:t>
            </a:r>
            <a:r>
              <a:rPr lang="en-US" altLang="zh-CN" dirty="0" err="1" smtClean="0"/>
              <a:t>l</a:t>
            </a:r>
            <a:r>
              <a:rPr lang="en-US" altLang="zh-CN" baseline="-25000" dirty="0" err="1" smtClean="0"/>
              <a:t>t</a:t>
            </a:r>
            <a:r>
              <a:rPr lang="zh-CN" altLang="en-US" dirty="0" smtClean="0"/>
              <a:t>沿法线</a:t>
            </a:r>
            <a:r>
              <a:rPr lang="en-US" altLang="zh-CN" dirty="0" err="1" smtClean="0"/>
              <a:t>w</a:t>
            </a:r>
            <a:r>
              <a:rPr lang="en-US" altLang="zh-CN" baseline="-25000" dirty="0" err="1" smtClean="0"/>
              <a:t>r</a:t>
            </a:r>
            <a:r>
              <a:rPr lang="zh-CN" altLang="en-US" dirty="0" smtClean="0"/>
              <a:t>投影到关系</a:t>
            </a:r>
            <a:r>
              <a:rPr lang="en-US" altLang="zh-CN" dirty="0" smtClean="0"/>
              <a:t>r</a:t>
            </a:r>
            <a:r>
              <a:rPr lang="zh-CN" altLang="en-US" dirty="0" smtClean="0"/>
              <a:t>对应的超平面上：</a:t>
            </a:r>
            <a:endParaRPr lang="en-US" altLang="zh-CN" dirty="0" smtClean="0"/>
          </a:p>
        </p:txBody>
      </p:sp>
      <p:pic>
        <p:nvPicPr>
          <p:cNvPr id="46" name="图片 45"/>
          <p:cNvPicPr>
            <a:picLocks noChangeAspect="1"/>
          </p:cNvPicPr>
          <p:nvPr/>
        </p:nvPicPr>
        <p:blipFill>
          <a:blip r:embed="rId2"/>
          <a:stretch>
            <a:fillRect/>
          </a:stretch>
        </p:blipFill>
        <p:spPr>
          <a:xfrm>
            <a:off x="1620021" y="3368124"/>
            <a:ext cx="4706016" cy="1842505"/>
          </a:xfrm>
          <a:prstGeom prst="rect">
            <a:avLst/>
          </a:prstGeom>
        </p:spPr>
      </p:pic>
      <p:pic>
        <p:nvPicPr>
          <p:cNvPr id="47" name="图片 46"/>
          <p:cNvPicPr>
            <a:picLocks noChangeAspect="1"/>
          </p:cNvPicPr>
          <p:nvPr/>
        </p:nvPicPr>
        <p:blipFill>
          <a:blip r:embed="rId3"/>
          <a:stretch>
            <a:fillRect/>
          </a:stretch>
        </p:blipFill>
        <p:spPr>
          <a:xfrm>
            <a:off x="7455580" y="3368124"/>
            <a:ext cx="3488191" cy="3020926"/>
          </a:xfrm>
          <a:prstGeom prst="rect">
            <a:avLst/>
          </a:prstGeom>
        </p:spPr>
      </p:pic>
    </p:spTree>
    <p:extLst>
      <p:ext uri="{BB962C8B-B14F-4D97-AF65-F5344CB8AC3E}">
        <p14:creationId xmlns:p14="http://schemas.microsoft.com/office/powerpoint/2010/main" val="414959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3192" y="683602"/>
            <a:ext cx="3648807" cy="400110"/>
          </a:xfrm>
          <a:prstGeom prst="rect">
            <a:avLst/>
          </a:prstGeom>
          <a:noFill/>
        </p:spPr>
        <p:txBody>
          <a:bodyPr wrap="square" rtlCol="0">
            <a:spAutoFit/>
          </a:bodyPr>
          <a:lstStyle/>
          <a:p>
            <a:r>
              <a:rPr lang="en-US" altLang="zh-CN" sz="2000" dirty="0" err="1" smtClean="0"/>
              <a:t>TransH</a:t>
            </a:r>
            <a:r>
              <a:rPr lang="zh-CN" altLang="en-US" sz="2000" dirty="0" smtClean="0"/>
              <a:t>在错误集上的优化</a:t>
            </a:r>
            <a:endParaRPr lang="zh-CN" altLang="en-US" sz="2000" dirty="0"/>
          </a:p>
        </p:txBody>
      </p:sp>
      <p:sp>
        <p:nvSpPr>
          <p:cNvPr id="3" name="文本框 2"/>
          <p:cNvSpPr txBox="1"/>
          <p:nvPr/>
        </p:nvSpPr>
        <p:spPr>
          <a:xfrm>
            <a:off x="1620021" y="1403229"/>
            <a:ext cx="8438379" cy="923330"/>
          </a:xfrm>
          <a:prstGeom prst="rect">
            <a:avLst/>
          </a:prstGeom>
          <a:noFill/>
        </p:spPr>
        <p:txBody>
          <a:bodyPr wrap="square" rtlCol="0">
            <a:spAutoFit/>
          </a:bodyPr>
          <a:lstStyle/>
          <a:p>
            <a:r>
              <a:rPr lang="zh-CN" altLang="en-US" dirty="0" smtClean="0"/>
              <a:t>之前提到的</a:t>
            </a:r>
            <a:r>
              <a:rPr lang="en-US" altLang="zh-CN" dirty="0" smtClean="0"/>
              <a:t>TransE</a:t>
            </a:r>
            <a:r>
              <a:rPr lang="zh-CN" altLang="en-US" dirty="0" smtClean="0"/>
              <a:t>方法中，训练集会包含正确三元组以及错误三元组，在</a:t>
            </a:r>
            <a:r>
              <a:rPr lang="en-US" altLang="zh-CN" dirty="0" smtClean="0"/>
              <a:t>TransE</a:t>
            </a:r>
            <a:r>
              <a:rPr lang="zh-CN" altLang="en-US" dirty="0" smtClean="0"/>
              <a:t>中构建错误集采取的方法是：随机选取头</a:t>
            </a:r>
            <a:r>
              <a:rPr lang="en-US" altLang="zh-CN" dirty="0" smtClean="0"/>
              <a:t>/</a:t>
            </a:r>
            <a:r>
              <a:rPr lang="zh-CN" altLang="en-US" dirty="0" smtClean="0"/>
              <a:t>尾节点进行替换。然而真实的训练集往往是不完整，这种随机抽样的方式很可能会引入不正确的错误三元组</a:t>
            </a:r>
            <a:endParaRPr lang="en-US" altLang="zh-CN" dirty="0" smtClean="0"/>
          </a:p>
        </p:txBody>
      </p:sp>
      <p:sp>
        <p:nvSpPr>
          <p:cNvPr id="4" name="文本框 3"/>
          <p:cNvSpPr txBox="1"/>
          <p:nvPr/>
        </p:nvSpPr>
        <p:spPr>
          <a:xfrm>
            <a:off x="1620021" y="2444794"/>
            <a:ext cx="8438379" cy="923330"/>
          </a:xfrm>
          <a:prstGeom prst="rect">
            <a:avLst/>
          </a:prstGeom>
          <a:noFill/>
        </p:spPr>
        <p:txBody>
          <a:bodyPr wrap="square" rtlCol="0">
            <a:spAutoFit/>
          </a:bodyPr>
          <a:lstStyle/>
          <a:p>
            <a:r>
              <a:rPr lang="en-US" altLang="zh-CN" dirty="0" err="1" smtClean="0"/>
              <a:t>TransH</a:t>
            </a:r>
            <a:r>
              <a:rPr lang="zh-CN" altLang="en-US" dirty="0" smtClean="0"/>
              <a:t>采用了一种新的方法：对于替换头结点还是尾节点使用不同的概率</a:t>
            </a:r>
            <a:r>
              <a:rPr lang="en-US" altLang="zh-CN" dirty="0" smtClean="0"/>
              <a:t>p</a:t>
            </a:r>
            <a:r>
              <a:rPr lang="zh-CN" altLang="en-US" dirty="0" smtClean="0"/>
              <a:t>，而概率</a:t>
            </a:r>
            <a:r>
              <a:rPr lang="en-US" altLang="zh-CN" dirty="0" smtClean="0"/>
              <a:t>p</a:t>
            </a:r>
            <a:r>
              <a:rPr lang="zh-CN" altLang="en-US" dirty="0" smtClean="0"/>
              <a:t>是由该三元组的关系</a:t>
            </a:r>
            <a:r>
              <a:rPr lang="en-US" altLang="zh-CN" dirty="0" smtClean="0"/>
              <a:t>r</a:t>
            </a:r>
            <a:r>
              <a:rPr lang="zh-CN" altLang="en-US" dirty="0" smtClean="0"/>
              <a:t>决定的。例如在</a:t>
            </a:r>
            <a:r>
              <a:rPr lang="en-US" altLang="zh-CN" dirty="0" smtClean="0"/>
              <a:t>1-N</a:t>
            </a:r>
            <a:r>
              <a:rPr lang="zh-CN" altLang="en-US" dirty="0" smtClean="0"/>
              <a:t>关系上我们倾向于让头结点有更大的概率被替换。</a:t>
            </a:r>
            <a:endParaRPr lang="en-US" altLang="zh-CN" dirty="0" smtClean="0"/>
          </a:p>
        </p:txBody>
      </p:sp>
      <p:sp>
        <p:nvSpPr>
          <p:cNvPr id="5" name="文本框 4"/>
          <p:cNvSpPr txBox="1"/>
          <p:nvPr/>
        </p:nvSpPr>
        <p:spPr>
          <a:xfrm>
            <a:off x="1197428" y="4335156"/>
            <a:ext cx="1284911" cy="369332"/>
          </a:xfrm>
          <a:prstGeom prst="rect">
            <a:avLst/>
          </a:prstGeom>
          <a:noFill/>
        </p:spPr>
        <p:txBody>
          <a:bodyPr wrap="square" rtlCol="0">
            <a:spAutoFit/>
          </a:bodyPr>
          <a:lstStyle/>
          <a:p>
            <a:r>
              <a:rPr lang="zh-CN" altLang="en-US" dirty="0" smtClean="0"/>
              <a:t>概率公式</a:t>
            </a:r>
            <a:endParaRPr lang="zh-CN" altLang="en-US" dirty="0"/>
          </a:p>
        </p:txBody>
      </p:sp>
      <p:sp>
        <p:nvSpPr>
          <p:cNvPr id="6" name="矩形 5"/>
          <p:cNvSpPr/>
          <p:nvPr/>
        </p:nvSpPr>
        <p:spPr>
          <a:xfrm>
            <a:off x="2482339" y="3641140"/>
            <a:ext cx="8318500" cy="19298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3626951" y="3909715"/>
            <a:ext cx="2511373" cy="1329551"/>
          </a:xfrm>
          <a:prstGeom prst="rect">
            <a:avLst/>
          </a:prstGeom>
        </p:spPr>
      </p:pic>
      <p:pic>
        <p:nvPicPr>
          <p:cNvPr id="8" name="图片 7"/>
          <p:cNvPicPr>
            <a:picLocks noChangeAspect="1"/>
          </p:cNvPicPr>
          <p:nvPr/>
        </p:nvPicPr>
        <p:blipFill>
          <a:blip r:embed="rId3"/>
          <a:stretch>
            <a:fillRect/>
          </a:stretch>
        </p:blipFill>
        <p:spPr>
          <a:xfrm>
            <a:off x="8121169" y="4063517"/>
            <a:ext cx="2171634" cy="1143986"/>
          </a:xfrm>
          <a:prstGeom prst="rect">
            <a:avLst/>
          </a:prstGeom>
        </p:spPr>
      </p:pic>
      <p:sp>
        <p:nvSpPr>
          <p:cNvPr id="9" name="文本框 8"/>
          <p:cNvSpPr txBox="1"/>
          <p:nvPr/>
        </p:nvSpPr>
        <p:spPr>
          <a:xfrm>
            <a:off x="7213020" y="4261930"/>
            <a:ext cx="1130366" cy="584775"/>
          </a:xfrm>
          <a:prstGeom prst="rect">
            <a:avLst/>
          </a:prstGeom>
          <a:noFill/>
        </p:spPr>
        <p:txBody>
          <a:bodyPr wrap="square" rtlCol="0">
            <a:spAutoFit/>
          </a:bodyPr>
          <a:lstStyle/>
          <a:p>
            <a:r>
              <a:rPr lang="en-US" altLang="zh-CN" sz="3200" dirty="0" err="1" smtClean="0"/>
              <a:t>P</a:t>
            </a:r>
            <a:r>
              <a:rPr lang="en-US" altLang="zh-CN" sz="3200" baseline="-25000" dirty="0" err="1" smtClean="0"/>
              <a:t>t</a:t>
            </a:r>
            <a:r>
              <a:rPr lang="en-US" altLang="zh-CN" sz="3200" dirty="0" smtClean="0"/>
              <a:t> = </a:t>
            </a:r>
            <a:endParaRPr lang="zh-CN" altLang="en-US" sz="3200" dirty="0"/>
          </a:p>
        </p:txBody>
      </p:sp>
      <p:sp>
        <p:nvSpPr>
          <p:cNvPr id="10" name="文本框 9"/>
          <p:cNvSpPr txBox="1"/>
          <p:nvPr/>
        </p:nvSpPr>
        <p:spPr>
          <a:xfrm>
            <a:off x="2977604" y="4282103"/>
            <a:ext cx="1130366" cy="584775"/>
          </a:xfrm>
          <a:prstGeom prst="rect">
            <a:avLst/>
          </a:prstGeom>
          <a:noFill/>
        </p:spPr>
        <p:txBody>
          <a:bodyPr wrap="square" rtlCol="0">
            <a:spAutoFit/>
          </a:bodyPr>
          <a:lstStyle/>
          <a:p>
            <a:r>
              <a:rPr lang="en-US" altLang="zh-CN" sz="3200" dirty="0" err="1" smtClean="0"/>
              <a:t>P</a:t>
            </a:r>
            <a:r>
              <a:rPr lang="en-US" altLang="zh-CN" sz="3200" baseline="-25000" dirty="0" err="1"/>
              <a:t>h</a:t>
            </a:r>
            <a:r>
              <a:rPr lang="en-US" altLang="zh-CN" sz="3200" dirty="0" smtClean="0"/>
              <a:t> = </a:t>
            </a:r>
            <a:endParaRPr lang="zh-CN" altLang="en-US" sz="3200" dirty="0"/>
          </a:p>
        </p:txBody>
      </p:sp>
      <p:sp>
        <p:nvSpPr>
          <p:cNvPr id="11" name="矩形 10"/>
          <p:cNvSpPr/>
          <p:nvPr/>
        </p:nvSpPr>
        <p:spPr>
          <a:xfrm>
            <a:off x="0" y="60523"/>
            <a:ext cx="1813573" cy="307777"/>
          </a:xfrm>
          <a:prstGeom prst="rect">
            <a:avLst/>
          </a:prstGeom>
        </p:spPr>
        <p:txBody>
          <a:bodyPr wrap="none">
            <a:spAutoFit/>
          </a:bodyPr>
          <a:lstStyle/>
          <a:p>
            <a:r>
              <a:rPr lang="en-US" altLang="zh-CN" sz="1400" b="1" dirty="0" smtClean="0"/>
              <a:t>PART FIVE </a:t>
            </a:r>
            <a:r>
              <a:rPr lang="zh-CN" altLang="en-US" sz="1400" b="1" dirty="0" smtClean="0"/>
              <a:t>技术关键</a:t>
            </a:r>
            <a:endParaRPr lang="zh-CN" altLang="en-US" sz="1400" b="1" dirty="0"/>
          </a:p>
        </p:txBody>
      </p:sp>
      <p:sp>
        <p:nvSpPr>
          <p:cNvPr id="12" name="椭圆 11"/>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694429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71700" y="4555540"/>
            <a:ext cx="8318500" cy="19298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171700" y="1685151"/>
            <a:ext cx="355600" cy="116903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533400" y="1205468"/>
            <a:ext cx="2616200" cy="29728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23192" y="391502"/>
            <a:ext cx="3648807" cy="400110"/>
          </a:xfrm>
          <a:prstGeom prst="rect">
            <a:avLst/>
          </a:prstGeom>
          <a:noFill/>
        </p:spPr>
        <p:txBody>
          <a:bodyPr wrap="square" rtlCol="0">
            <a:spAutoFit/>
          </a:bodyPr>
          <a:lstStyle/>
          <a:p>
            <a:r>
              <a:rPr lang="en-US" altLang="zh-CN" sz="2000" dirty="0" err="1" smtClean="0"/>
              <a:t>TransH</a:t>
            </a:r>
            <a:r>
              <a:rPr lang="zh-CN" altLang="en-US" sz="2000" dirty="0" smtClean="0"/>
              <a:t>在错误集上的优化</a:t>
            </a:r>
            <a:endParaRPr lang="zh-CN" altLang="en-US" sz="2000" dirty="0"/>
          </a:p>
        </p:txBody>
      </p:sp>
      <p:sp>
        <p:nvSpPr>
          <p:cNvPr id="6" name="文本框 5"/>
          <p:cNvSpPr txBox="1"/>
          <p:nvPr/>
        </p:nvSpPr>
        <p:spPr>
          <a:xfrm>
            <a:off x="1225549" y="1574800"/>
            <a:ext cx="1924051" cy="2246769"/>
          </a:xfrm>
          <a:prstGeom prst="rect">
            <a:avLst/>
          </a:prstGeom>
          <a:noFill/>
        </p:spPr>
        <p:txBody>
          <a:bodyPr wrap="square" rtlCol="0">
            <a:spAutoFit/>
          </a:bodyPr>
          <a:lstStyle/>
          <a:p>
            <a:r>
              <a:rPr lang="en-US" altLang="zh-CN" sz="2800" dirty="0"/>
              <a:t>(</a:t>
            </a:r>
            <a:r>
              <a:rPr lang="en-US" altLang="zh-CN" sz="2800" dirty="0" smtClean="0"/>
              <a:t>h1, </a:t>
            </a:r>
            <a:r>
              <a:rPr lang="en-US" altLang="zh-CN" sz="2800" dirty="0"/>
              <a:t>r, t1</a:t>
            </a:r>
            <a:r>
              <a:rPr lang="en-US" altLang="zh-CN" sz="2800" dirty="0" smtClean="0"/>
              <a:t>)</a:t>
            </a:r>
          </a:p>
          <a:p>
            <a:r>
              <a:rPr lang="en-US" altLang="zh-CN" sz="2800" dirty="0"/>
              <a:t>(</a:t>
            </a:r>
            <a:r>
              <a:rPr lang="en-US" altLang="zh-CN" sz="2800" dirty="0" smtClean="0"/>
              <a:t>h1, </a:t>
            </a:r>
            <a:r>
              <a:rPr lang="en-US" altLang="zh-CN" sz="2800" dirty="0"/>
              <a:t>r, </a:t>
            </a:r>
            <a:r>
              <a:rPr lang="en-US" altLang="zh-CN" sz="2800" dirty="0" smtClean="0"/>
              <a:t>t2)</a:t>
            </a:r>
          </a:p>
          <a:p>
            <a:r>
              <a:rPr lang="en-US" altLang="zh-CN" sz="2800" dirty="0"/>
              <a:t>(</a:t>
            </a:r>
            <a:r>
              <a:rPr lang="en-US" altLang="zh-CN" sz="2800" dirty="0" smtClean="0"/>
              <a:t>h1, </a:t>
            </a:r>
            <a:r>
              <a:rPr lang="en-US" altLang="zh-CN" sz="2800" dirty="0"/>
              <a:t>r, </a:t>
            </a:r>
            <a:r>
              <a:rPr lang="en-US" altLang="zh-CN" sz="2800" dirty="0" smtClean="0"/>
              <a:t>t3)</a:t>
            </a:r>
            <a:endParaRPr lang="en-US" altLang="zh-CN" sz="2800" dirty="0"/>
          </a:p>
          <a:p>
            <a:r>
              <a:rPr lang="en-US" altLang="zh-CN" sz="2800" dirty="0"/>
              <a:t>(</a:t>
            </a:r>
            <a:r>
              <a:rPr lang="en-US" altLang="zh-CN" sz="2800" dirty="0" smtClean="0"/>
              <a:t>h2, </a:t>
            </a:r>
            <a:r>
              <a:rPr lang="en-US" altLang="zh-CN" sz="2800" dirty="0"/>
              <a:t>r, </a:t>
            </a:r>
            <a:r>
              <a:rPr lang="en-US" altLang="zh-CN" sz="2800" dirty="0" smtClean="0"/>
              <a:t>t1)</a:t>
            </a:r>
            <a:endParaRPr lang="en-US" altLang="zh-CN" sz="2800" dirty="0"/>
          </a:p>
          <a:p>
            <a:r>
              <a:rPr lang="en-US" altLang="zh-CN" sz="2800" dirty="0"/>
              <a:t>(</a:t>
            </a:r>
            <a:r>
              <a:rPr lang="en-US" altLang="zh-CN" sz="2800" dirty="0" smtClean="0"/>
              <a:t>h3, </a:t>
            </a:r>
            <a:r>
              <a:rPr lang="en-US" altLang="zh-CN" sz="2800" dirty="0"/>
              <a:t>r, </a:t>
            </a:r>
            <a:r>
              <a:rPr lang="en-US" altLang="zh-CN" sz="2800" dirty="0" smtClean="0"/>
              <a:t>t1)</a:t>
            </a:r>
            <a:endParaRPr lang="en-US" altLang="zh-CN" sz="2800" dirty="0"/>
          </a:p>
        </p:txBody>
      </p:sp>
      <p:sp>
        <p:nvSpPr>
          <p:cNvPr id="7" name="文本框 6"/>
          <p:cNvSpPr txBox="1"/>
          <p:nvPr/>
        </p:nvSpPr>
        <p:spPr>
          <a:xfrm>
            <a:off x="692149" y="1205468"/>
            <a:ext cx="1066800" cy="369332"/>
          </a:xfrm>
          <a:prstGeom prst="rect">
            <a:avLst/>
          </a:prstGeom>
          <a:noFill/>
        </p:spPr>
        <p:txBody>
          <a:bodyPr wrap="square" rtlCol="0">
            <a:spAutoFit/>
          </a:bodyPr>
          <a:lstStyle/>
          <a:p>
            <a:r>
              <a:rPr lang="zh-CN" altLang="en-US" dirty="0"/>
              <a:t>数据集</a:t>
            </a:r>
          </a:p>
        </p:txBody>
      </p:sp>
      <p:sp>
        <p:nvSpPr>
          <p:cNvPr id="8" name="圆角矩形 7"/>
          <p:cNvSpPr/>
          <p:nvPr/>
        </p:nvSpPr>
        <p:spPr>
          <a:xfrm>
            <a:off x="4571999" y="1160502"/>
            <a:ext cx="2616200" cy="29728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8897" y="2286000"/>
            <a:ext cx="1924051" cy="523220"/>
          </a:xfrm>
          <a:prstGeom prst="rect">
            <a:avLst/>
          </a:prstGeom>
          <a:noFill/>
        </p:spPr>
        <p:txBody>
          <a:bodyPr wrap="square" rtlCol="0">
            <a:spAutoFit/>
          </a:bodyPr>
          <a:lstStyle/>
          <a:p>
            <a:r>
              <a:rPr lang="en-US" altLang="zh-CN" sz="2800" dirty="0"/>
              <a:t>(</a:t>
            </a:r>
            <a:r>
              <a:rPr lang="en-US" altLang="zh-CN" sz="2800" dirty="0" smtClean="0"/>
              <a:t>h1, </a:t>
            </a:r>
            <a:r>
              <a:rPr lang="en-US" altLang="zh-CN" sz="2800" dirty="0"/>
              <a:t>r, t1</a:t>
            </a:r>
            <a:r>
              <a:rPr lang="en-US" altLang="zh-CN" sz="2800" dirty="0" smtClean="0"/>
              <a:t>)</a:t>
            </a:r>
            <a:endParaRPr lang="en-US" altLang="zh-CN" sz="2800" dirty="0"/>
          </a:p>
        </p:txBody>
      </p:sp>
      <p:sp>
        <p:nvSpPr>
          <p:cNvPr id="10" name="文本框 9"/>
          <p:cNvSpPr txBox="1"/>
          <p:nvPr/>
        </p:nvSpPr>
        <p:spPr>
          <a:xfrm>
            <a:off x="4635496" y="1270853"/>
            <a:ext cx="1955803" cy="369332"/>
          </a:xfrm>
          <a:prstGeom prst="rect">
            <a:avLst/>
          </a:prstGeom>
          <a:noFill/>
        </p:spPr>
        <p:txBody>
          <a:bodyPr wrap="square" rtlCol="0">
            <a:spAutoFit/>
          </a:bodyPr>
          <a:lstStyle/>
          <a:p>
            <a:r>
              <a:rPr lang="zh-CN" altLang="en-US" dirty="0" smtClean="0"/>
              <a:t>生成错误三元组</a:t>
            </a:r>
            <a:endParaRPr lang="zh-CN" altLang="en-US" dirty="0"/>
          </a:p>
        </p:txBody>
      </p:sp>
      <p:sp>
        <p:nvSpPr>
          <p:cNvPr id="11" name="右箭头 10"/>
          <p:cNvSpPr/>
          <p:nvPr/>
        </p:nvSpPr>
        <p:spPr>
          <a:xfrm>
            <a:off x="3263900" y="2514600"/>
            <a:ext cx="1168400" cy="29462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693148" y="1205468"/>
            <a:ext cx="2889251" cy="29728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896347" y="1960890"/>
            <a:ext cx="2800353" cy="1815882"/>
          </a:xfrm>
          <a:prstGeom prst="rect">
            <a:avLst/>
          </a:prstGeom>
          <a:noFill/>
        </p:spPr>
        <p:txBody>
          <a:bodyPr wrap="square" rtlCol="0">
            <a:spAutoFit/>
          </a:bodyPr>
          <a:lstStyle/>
          <a:p>
            <a:r>
              <a:rPr lang="en-US" altLang="zh-CN" sz="2800" dirty="0" err="1" smtClean="0"/>
              <a:t>P</a:t>
            </a:r>
            <a:r>
              <a:rPr lang="en-US" altLang="zh-CN" sz="2800" baseline="-25000" dirty="0" err="1"/>
              <a:t>h</a:t>
            </a:r>
            <a:r>
              <a:rPr lang="en-US" altLang="zh-CN" sz="2800" dirty="0" smtClean="0"/>
              <a:t> = 3/(3+3) = 0.5</a:t>
            </a:r>
          </a:p>
          <a:p>
            <a:endParaRPr lang="en-US" altLang="zh-CN" sz="2800" dirty="0"/>
          </a:p>
          <a:p>
            <a:r>
              <a:rPr lang="en-US" altLang="zh-CN" sz="2800" dirty="0" err="1" smtClean="0"/>
              <a:t>P</a:t>
            </a:r>
            <a:r>
              <a:rPr lang="en-US" altLang="zh-CN" sz="2800" baseline="-25000" dirty="0" err="1" smtClean="0"/>
              <a:t>t</a:t>
            </a:r>
            <a:r>
              <a:rPr lang="en-US" altLang="zh-CN" sz="2800" dirty="0" smtClean="0"/>
              <a:t> </a:t>
            </a:r>
            <a:r>
              <a:rPr lang="en-US" altLang="zh-CN" sz="2800" dirty="0"/>
              <a:t>= 3/(3+3) = 0.5</a:t>
            </a:r>
          </a:p>
          <a:p>
            <a:endParaRPr lang="en-US" altLang="zh-CN" sz="2800" dirty="0"/>
          </a:p>
        </p:txBody>
      </p:sp>
      <p:sp>
        <p:nvSpPr>
          <p:cNvPr id="14" name="文本框 13"/>
          <p:cNvSpPr txBox="1"/>
          <p:nvPr/>
        </p:nvSpPr>
        <p:spPr>
          <a:xfrm>
            <a:off x="8756646" y="1315819"/>
            <a:ext cx="1955803" cy="369332"/>
          </a:xfrm>
          <a:prstGeom prst="rect">
            <a:avLst/>
          </a:prstGeom>
          <a:noFill/>
        </p:spPr>
        <p:txBody>
          <a:bodyPr wrap="square" rtlCol="0">
            <a:spAutoFit/>
          </a:bodyPr>
          <a:lstStyle/>
          <a:p>
            <a:r>
              <a:rPr lang="zh-CN" altLang="en-US" dirty="0" smtClean="0"/>
              <a:t>计算概率</a:t>
            </a:r>
            <a:endParaRPr lang="zh-CN" altLang="en-US" dirty="0"/>
          </a:p>
        </p:txBody>
      </p:sp>
      <p:sp>
        <p:nvSpPr>
          <p:cNvPr id="15" name="右箭头 14"/>
          <p:cNvSpPr/>
          <p:nvPr/>
        </p:nvSpPr>
        <p:spPr>
          <a:xfrm>
            <a:off x="7385050" y="2559566"/>
            <a:ext cx="1168400" cy="29462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stretch>
            <a:fillRect/>
          </a:stretch>
        </p:blipFill>
        <p:spPr>
          <a:xfrm>
            <a:off x="3316312" y="4824115"/>
            <a:ext cx="2511373" cy="1329551"/>
          </a:xfrm>
          <a:prstGeom prst="rect">
            <a:avLst/>
          </a:prstGeom>
        </p:spPr>
      </p:pic>
      <p:pic>
        <p:nvPicPr>
          <p:cNvPr id="17" name="图片 16"/>
          <p:cNvPicPr>
            <a:picLocks noChangeAspect="1"/>
          </p:cNvPicPr>
          <p:nvPr/>
        </p:nvPicPr>
        <p:blipFill>
          <a:blip r:embed="rId3"/>
          <a:stretch>
            <a:fillRect/>
          </a:stretch>
        </p:blipFill>
        <p:spPr>
          <a:xfrm>
            <a:off x="7810530" y="4977917"/>
            <a:ext cx="2171634" cy="1143986"/>
          </a:xfrm>
          <a:prstGeom prst="rect">
            <a:avLst/>
          </a:prstGeom>
        </p:spPr>
      </p:pic>
      <p:sp>
        <p:nvSpPr>
          <p:cNvPr id="18" name="文本框 17"/>
          <p:cNvSpPr txBox="1"/>
          <p:nvPr/>
        </p:nvSpPr>
        <p:spPr>
          <a:xfrm>
            <a:off x="6902381" y="5176330"/>
            <a:ext cx="1130366" cy="584775"/>
          </a:xfrm>
          <a:prstGeom prst="rect">
            <a:avLst/>
          </a:prstGeom>
          <a:noFill/>
        </p:spPr>
        <p:txBody>
          <a:bodyPr wrap="square" rtlCol="0">
            <a:spAutoFit/>
          </a:bodyPr>
          <a:lstStyle/>
          <a:p>
            <a:r>
              <a:rPr lang="en-US" altLang="zh-CN" sz="3200" dirty="0" err="1" smtClean="0"/>
              <a:t>P</a:t>
            </a:r>
            <a:r>
              <a:rPr lang="en-US" altLang="zh-CN" sz="3200" baseline="-25000" dirty="0" err="1" smtClean="0"/>
              <a:t>t</a:t>
            </a:r>
            <a:r>
              <a:rPr lang="en-US" altLang="zh-CN" sz="3200" dirty="0" smtClean="0"/>
              <a:t> = </a:t>
            </a:r>
            <a:endParaRPr lang="zh-CN" altLang="en-US" sz="3200" dirty="0"/>
          </a:p>
        </p:txBody>
      </p:sp>
      <p:sp>
        <p:nvSpPr>
          <p:cNvPr id="19" name="文本框 18"/>
          <p:cNvSpPr txBox="1"/>
          <p:nvPr/>
        </p:nvSpPr>
        <p:spPr>
          <a:xfrm>
            <a:off x="2666965" y="5196503"/>
            <a:ext cx="1130366" cy="584775"/>
          </a:xfrm>
          <a:prstGeom prst="rect">
            <a:avLst/>
          </a:prstGeom>
          <a:noFill/>
        </p:spPr>
        <p:txBody>
          <a:bodyPr wrap="square" rtlCol="0">
            <a:spAutoFit/>
          </a:bodyPr>
          <a:lstStyle/>
          <a:p>
            <a:r>
              <a:rPr lang="en-US" altLang="zh-CN" sz="3200" dirty="0" err="1" smtClean="0"/>
              <a:t>P</a:t>
            </a:r>
            <a:r>
              <a:rPr lang="en-US" altLang="zh-CN" sz="3200" baseline="-25000" dirty="0" err="1"/>
              <a:t>h</a:t>
            </a:r>
            <a:r>
              <a:rPr lang="en-US" altLang="zh-CN" sz="3200" dirty="0" smtClean="0"/>
              <a:t> = </a:t>
            </a:r>
            <a:endParaRPr lang="zh-CN" altLang="en-US" sz="3200" dirty="0"/>
          </a:p>
        </p:txBody>
      </p:sp>
      <p:sp>
        <p:nvSpPr>
          <p:cNvPr id="20" name="矩形 19"/>
          <p:cNvSpPr/>
          <p:nvPr/>
        </p:nvSpPr>
        <p:spPr>
          <a:xfrm>
            <a:off x="0" y="60523"/>
            <a:ext cx="1813573" cy="307777"/>
          </a:xfrm>
          <a:prstGeom prst="rect">
            <a:avLst/>
          </a:prstGeom>
        </p:spPr>
        <p:txBody>
          <a:bodyPr wrap="none">
            <a:spAutoFit/>
          </a:bodyPr>
          <a:lstStyle/>
          <a:p>
            <a:r>
              <a:rPr lang="en-US" altLang="zh-CN" sz="1400" b="1" dirty="0" smtClean="0"/>
              <a:t>PART FIVE </a:t>
            </a:r>
            <a:r>
              <a:rPr lang="zh-CN" altLang="en-US" sz="1400" b="1" dirty="0" smtClean="0"/>
              <a:t>技术关键</a:t>
            </a:r>
            <a:endParaRPr lang="zh-CN" altLang="en-US" sz="1400" b="1" dirty="0"/>
          </a:p>
        </p:txBody>
      </p:sp>
      <p:sp>
        <p:nvSpPr>
          <p:cNvPr id="21" name="椭圆 20"/>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487743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3192" y="683602"/>
            <a:ext cx="3648807" cy="400110"/>
          </a:xfrm>
          <a:prstGeom prst="rect">
            <a:avLst/>
          </a:prstGeom>
          <a:noFill/>
        </p:spPr>
        <p:txBody>
          <a:bodyPr wrap="square" rtlCol="0">
            <a:spAutoFit/>
          </a:bodyPr>
          <a:lstStyle/>
          <a:p>
            <a:r>
              <a:rPr lang="en-US" altLang="zh-CN" sz="2000" dirty="0" err="1" smtClean="0"/>
              <a:t>TransR</a:t>
            </a:r>
            <a:endParaRPr lang="zh-CN" altLang="en-US" sz="2000" dirty="0"/>
          </a:p>
        </p:txBody>
      </p:sp>
      <p:sp>
        <p:nvSpPr>
          <p:cNvPr id="3" name="文本框 2"/>
          <p:cNvSpPr txBox="1"/>
          <p:nvPr/>
        </p:nvSpPr>
        <p:spPr>
          <a:xfrm>
            <a:off x="1620021" y="1403229"/>
            <a:ext cx="8438379" cy="1754326"/>
          </a:xfrm>
          <a:prstGeom prst="rect">
            <a:avLst/>
          </a:prstGeom>
          <a:noFill/>
        </p:spPr>
        <p:txBody>
          <a:bodyPr wrap="square" rtlCol="0">
            <a:spAutoFit/>
          </a:bodyPr>
          <a:lstStyle/>
          <a:p>
            <a:r>
              <a:rPr lang="en-US" altLang="zh-CN" dirty="0" smtClean="0"/>
              <a:t>TransE</a:t>
            </a:r>
            <a:r>
              <a:rPr lang="zh-CN" altLang="en-US" dirty="0" smtClean="0"/>
              <a:t>和</a:t>
            </a:r>
            <a:r>
              <a:rPr lang="en-US" altLang="zh-CN" dirty="0" err="1" smtClean="0"/>
              <a:t>TransH</a:t>
            </a:r>
            <a:r>
              <a:rPr lang="zh-CN" altLang="en-US" dirty="0" smtClean="0"/>
              <a:t>都假设实体和关系嵌入在相同的空间</a:t>
            </a:r>
            <a:r>
              <a:rPr lang="en-US" altLang="zh-CN" dirty="0" err="1" smtClean="0"/>
              <a:t>R</a:t>
            </a:r>
            <a:r>
              <a:rPr lang="en-US" altLang="zh-CN" baseline="-25000" dirty="0" err="1" smtClean="0"/>
              <a:t>k</a:t>
            </a:r>
            <a:r>
              <a:rPr lang="zh-CN" altLang="en-US" dirty="0" smtClean="0"/>
              <a:t>中。然而，一个实体是多种属性的综合体，不同关系关注实体的不同属性。直觉上一些相似的实体在实体空间中应该彼此靠近，但是同样地，在一些特定的不同的方面在对应的关系空间中应该彼此远离。为了解决这个问题，我们提出了一种新的方法，将实体和关系投影到不同的空间中，也就是实体空间和多元关系空间（也即是特定关系的实体空间），在对应的关系空间上实现翻译。因此命名为</a:t>
            </a:r>
            <a:r>
              <a:rPr lang="en-US" altLang="zh-CN" dirty="0" err="1" smtClean="0"/>
              <a:t>TransR</a:t>
            </a:r>
            <a:r>
              <a:rPr lang="zh-CN" altLang="en-US" dirty="0" smtClean="0"/>
              <a:t>。</a:t>
            </a:r>
            <a:endParaRPr lang="en-US" altLang="zh-CN" dirty="0" smtClean="0"/>
          </a:p>
        </p:txBody>
      </p:sp>
      <p:pic>
        <p:nvPicPr>
          <p:cNvPr id="4" name="图片 3"/>
          <p:cNvPicPr>
            <a:picLocks noChangeAspect="1"/>
          </p:cNvPicPr>
          <p:nvPr/>
        </p:nvPicPr>
        <p:blipFill>
          <a:blip r:embed="rId2"/>
          <a:stretch>
            <a:fillRect/>
          </a:stretch>
        </p:blipFill>
        <p:spPr>
          <a:xfrm>
            <a:off x="2109787" y="3477072"/>
            <a:ext cx="6248150" cy="3021911"/>
          </a:xfrm>
          <a:prstGeom prst="rect">
            <a:avLst/>
          </a:prstGeom>
        </p:spPr>
      </p:pic>
      <p:sp>
        <p:nvSpPr>
          <p:cNvPr id="5" name="矩形 4"/>
          <p:cNvSpPr/>
          <p:nvPr/>
        </p:nvSpPr>
        <p:spPr>
          <a:xfrm>
            <a:off x="0" y="60523"/>
            <a:ext cx="1813573" cy="307777"/>
          </a:xfrm>
          <a:prstGeom prst="rect">
            <a:avLst/>
          </a:prstGeom>
        </p:spPr>
        <p:txBody>
          <a:bodyPr wrap="none">
            <a:spAutoFit/>
          </a:bodyPr>
          <a:lstStyle/>
          <a:p>
            <a:r>
              <a:rPr lang="en-US" altLang="zh-CN" sz="1400" b="1" dirty="0" smtClean="0"/>
              <a:t>PART FIVE </a:t>
            </a:r>
            <a:r>
              <a:rPr lang="zh-CN" altLang="en-US" sz="1400" b="1" dirty="0" smtClean="0"/>
              <a:t>技术关键</a:t>
            </a:r>
            <a:endParaRPr lang="zh-CN" altLang="en-US" sz="1400" b="1" dirty="0"/>
          </a:p>
        </p:txBody>
      </p:sp>
      <p:sp>
        <p:nvSpPr>
          <p:cNvPr id="6" name="椭圆 5"/>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027398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3192" y="683602"/>
            <a:ext cx="3648807" cy="400110"/>
          </a:xfrm>
          <a:prstGeom prst="rect">
            <a:avLst/>
          </a:prstGeom>
          <a:noFill/>
        </p:spPr>
        <p:txBody>
          <a:bodyPr wrap="square" rtlCol="0">
            <a:spAutoFit/>
          </a:bodyPr>
          <a:lstStyle/>
          <a:p>
            <a:r>
              <a:rPr lang="en-US" altLang="zh-CN" sz="2000" dirty="0" err="1" smtClean="0"/>
              <a:t>TrasnD</a:t>
            </a:r>
            <a:endParaRPr lang="zh-CN" altLang="en-US" sz="2000" dirty="0"/>
          </a:p>
        </p:txBody>
      </p:sp>
      <p:sp>
        <p:nvSpPr>
          <p:cNvPr id="3" name="文本框 2"/>
          <p:cNvSpPr txBox="1"/>
          <p:nvPr/>
        </p:nvSpPr>
        <p:spPr>
          <a:xfrm>
            <a:off x="1620022" y="1403229"/>
            <a:ext cx="7451408" cy="369332"/>
          </a:xfrm>
          <a:prstGeom prst="rect">
            <a:avLst/>
          </a:prstGeom>
          <a:noFill/>
        </p:spPr>
        <p:txBody>
          <a:bodyPr wrap="square" rtlCol="0">
            <a:spAutoFit/>
          </a:bodyPr>
          <a:lstStyle/>
          <a:p>
            <a:r>
              <a:rPr lang="zh-CN" altLang="en-US" dirty="0" smtClean="0"/>
              <a:t>虽然</a:t>
            </a:r>
            <a:r>
              <a:rPr lang="en-US" altLang="zh-CN" dirty="0" err="1" smtClean="0"/>
              <a:t>TransR</a:t>
            </a:r>
            <a:r>
              <a:rPr lang="zh-CN" altLang="en-US" dirty="0" smtClean="0"/>
              <a:t>模型较</a:t>
            </a:r>
            <a:r>
              <a:rPr lang="en-US" altLang="zh-CN" dirty="0" smtClean="0"/>
              <a:t>TransE</a:t>
            </a:r>
            <a:r>
              <a:rPr lang="zh-CN" altLang="en-US" dirty="0" smtClean="0"/>
              <a:t>和</a:t>
            </a:r>
            <a:r>
              <a:rPr lang="en-US" altLang="zh-CN" dirty="0" err="1" smtClean="0"/>
              <a:t>TransH</a:t>
            </a:r>
            <a:r>
              <a:rPr lang="zh-CN" altLang="en-US" dirty="0" smtClean="0"/>
              <a:t>有显著改进，它仍然有很多缺点</a:t>
            </a:r>
            <a:r>
              <a:rPr lang="en-US" altLang="zh-CN" dirty="0" smtClean="0"/>
              <a:t>:</a:t>
            </a:r>
          </a:p>
        </p:txBody>
      </p:sp>
      <p:sp>
        <p:nvSpPr>
          <p:cNvPr id="4" name="文本框 3"/>
          <p:cNvSpPr txBox="1"/>
          <p:nvPr/>
        </p:nvSpPr>
        <p:spPr>
          <a:xfrm>
            <a:off x="1620022" y="2092078"/>
            <a:ext cx="8438379" cy="2585323"/>
          </a:xfrm>
          <a:prstGeom prst="rect">
            <a:avLst/>
          </a:prstGeom>
          <a:noFill/>
        </p:spPr>
        <p:txBody>
          <a:bodyPr wrap="square" rtlCol="0">
            <a:spAutoFit/>
          </a:bodyPr>
          <a:lstStyle/>
          <a:p>
            <a:r>
              <a:rPr lang="zh-CN" altLang="en-US" dirty="0" smtClean="0"/>
              <a:t>１）在同一个关系ｒ下，头、尾实体共享相同的投影矩阵．然而，一个关系的头、尾实体的类型或属性可能差异巨大．例如，对于三元组（美国，总统，奥巴马），美国和奥巴马的类型完全不同，一个是国家，一个是人物。</a:t>
            </a:r>
            <a:endParaRPr lang="en-US" altLang="zh-CN" dirty="0" smtClean="0"/>
          </a:p>
          <a:p>
            <a:endParaRPr lang="en-US" altLang="zh-CN" dirty="0" smtClean="0"/>
          </a:p>
          <a:p>
            <a:r>
              <a:rPr lang="zh-CN" altLang="en-US" dirty="0" smtClean="0"/>
              <a:t>２）从实体空间到关系空间的投影是实体和关系之间的交互过程，因此</a:t>
            </a:r>
            <a:r>
              <a:rPr lang="en-US" altLang="zh-CN" dirty="0" err="1" smtClean="0"/>
              <a:t>TransR</a:t>
            </a:r>
            <a:r>
              <a:rPr lang="zh-CN" altLang="en-US" dirty="0" smtClean="0"/>
              <a:t>让投影矩阵仅与关系有关是不合理的。</a:t>
            </a:r>
            <a:endParaRPr lang="en-US" altLang="zh-CN" dirty="0" smtClean="0"/>
          </a:p>
          <a:p>
            <a:endParaRPr lang="en-US" altLang="zh-CN" dirty="0" smtClean="0"/>
          </a:p>
          <a:p>
            <a:r>
              <a:rPr lang="zh-CN" altLang="en-US" dirty="0" smtClean="0"/>
              <a:t>３）与</a:t>
            </a:r>
            <a:r>
              <a:rPr lang="en-US" altLang="zh-CN" dirty="0" smtClean="0"/>
              <a:t>TransE</a:t>
            </a:r>
            <a:r>
              <a:rPr lang="zh-CN" altLang="en-US" dirty="0" smtClean="0"/>
              <a:t>和</a:t>
            </a:r>
            <a:r>
              <a:rPr lang="en-US" altLang="zh-CN" dirty="0" err="1" smtClean="0"/>
              <a:t>TransH</a:t>
            </a:r>
            <a:r>
              <a:rPr lang="zh-CN" altLang="en-US" dirty="0" smtClean="0"/>
              <a:t>相比，</a:t>
            </a:r>
            <a:r>
              <a:rPr lang="en-US" altLang="zh-CN" dirty="0" smtClean="0"/>
              <a:t> </a:t>
            </a:r>
            <a:r>
              <a:rPr lang="en-US" altLang="zh-CN" dirty="0" err="1" smtClean="0"/>
              <a:t>TransR</a:t>
            </a:r>
            <a:r>
              <a:rPr lang="zh-CN" altLang="en-US" dirty="0" smtClean="0"/>
              <a:t>由于引入了空间投影，使得</a:t>
            </a:r>
            <a:r>
              <a:rPr lang="en-US" altLang="zh-CN" dirty="0" err="1" smtClean="0"/>
              <a:t>TransR</a:t>
            </a:r>
            <a:r>
              <a:rPr lang="zh-CN" altLang="en-US" dirty="0" smtClean="0"/>
              <a:t>模型参数急剧增加，计算复杂度大大提高。</a:t>
            </a:r>
            <a:endParaRPr lang="en-US" altLang="zh-CN" dirty="0" smtClean="0"/>
          </a:p>
        </p:txBody>
      </p:sp>
      <p:sp>
        <p:nvSpPr>
          <p:cNvPr id="5" name="文本框 4"/>
          <p:cNvSpPr txBox="1"/>
          <p:nvPr/>
        </p:nvSpPr>
        <p:spPr>
          <a:xfrm>
            <a:off x="1620022" y="5094514"/>
            <a:ext cx="5245235" cy="369332"/>
          </a:xfrm>
          <a:prstGeom prst="rect">
            <a:avLst/>
          </a:prstGeom>
          <a:noFill/>
        </p:spPr>
        <p:txBody>
          <a:bodyPr wrap="square" rtlCol="0">
            <a:spAutoFit/>
          </a:bodyPr>
          <a:lstStyle/>
          <a:p>
            <a:r>
              <a:rPr lang="zh-CN" altLang="en-US" dirty="0" smtClean="0"/>
              <a:t>为了解决这些问题，</a:t>
            </a:r>
            <a:r>
              <a:rPr lang="en-US" altLang="zh-CN" dirty="0" smtClean="0"/>
              <a:t>Ji</a:t>
            </a:r>
            <a:r>
              <a:rPr lang="zh-CN" altLang="en-US" dirty="0" smtClean="0"/>
              <a:t>等人提出了</a:t>
            </a:r>
            <a:r>
              <a:rPr lang="en-US" altLang="zh-CN" dirty="0" err="1" smtClean="0"/>
              <a:t>TrasnD</a:t>
            </a:r>
            <a:r>
              <a:rPr lang="zh-CN" altLang="en-US" dirty="0" smtClean="0"/>
              <a:t>模型</a:t>
            </a:r>
            <a:endParaRPr lang="zh-CN" altLang="en-US" dirty="0"/>
          </a:p>
        </p:txBody>
      </p:sp>
      <p:sp>
        <p:nvSpPr>
          <p:cNvPr id="6" name="矩形 5"/>
          <p:cNvSpPr/>
          <p:nvPr/>
        </p:nvSpPr>
        <p:spPr>
          <a:xfrm>
            <a:off x="0" y="60523"/>
            <a:ext cx="1813573" cy="307777"/>
          </a:xfrm>
          <a:prstGeom prst="rect">
            <a:avLst/>
          </a:prstGeom>
        </p:spPr>
        <p:txBody>
          <a:bodyPr wrap="none">
            <a:spAutoFit/>
          </a:bodyPr>
          <a:lstStyle/>
          <a:p>
            <a:r>
              <a:rPr lang="en-US" altLang="zh-CN" sz="1400" b="1" dirty="0" smtClean="0"/>
              <a:t>PART FIVE </a:t>
            </a:r>
            <a:r>
              <a:rPr lang="zh-CN" altLang="en-US" sz="1400" b="1" dirty="0" smtClean="0"/>
              <a:t>技术关键</a:t>
            </a:r>
            <a:endParaRPr lang="zh-CN" altLang="en-US" sz="1400" b="1" dirty="0"/>
          </a:p>
        </p:txBody>
      </p:sp>
      <p:sp>
        <p:nvSpPr>
          <p:cNvPr id="7" name="椭圆 6"/>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231069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9392" y="251802"/>
            <a:ext cx="3648807" cy="400110"/>
          </a:xfrm>
          <a:prstGeom prst="rect">
            <a:avLst/>
          </a:prstGeom>
          <a:noFill/>
        </p:spPr>
        <p:txBody>
          <a:bodyPr wrap="square" rtlCol="0">
            <a:spAutoFit/>
          </a:bodyPr>
          <a:lstStyle/>
          <a:p>
            <a:r>
              <a:rPr lang="en-US" altLang="zh-CN" sz="2000" dirty="0" err="1" smtClean="0"/>
              <a:t>TrasnD</a:t>
            </a:r>
            <a:endParaRPr lang="zh-CN" altLang="en-US" sz="2000" dirty="0"/>
          </a:p>
        </p:txBody>
      </p:sp>
      <p:sp>
        <p:nvSpPr>
          <p:cNvPr id="3" name="文本框 2"/>
          <p:cNvSpPr txBox="1"/>
          <p:nvPr/>
        </p:nvSpPr>
        <p:spPr>
          <a:xfrm>
            <a:off x="1696222" y="971429"/>
            <a:ext cx="7451408" cy="2308324"/>
          </a:xfrm>
          <a:prstGeom prst="rect">
            <a:avLst/>
          </a:prstGeom>
          <a:noFill/>
        </p:spPr>
        <p:txBody>
          <a:bodyPr wrap="square" rtlCol="0">
            <a:spAutoFit/>
          </a:bodyPr>
          <a:lstStyle/>
          <a:p>
            <a:r>
              <a:rPr lang="zh-CN" altLang="en-US" dirty="0" smtClean="0"/>
              <a:t>给定三元组（ｈ，ｒ，ｔ），</a:t>
            </a:r>
            <a:r>
              <a:rPr lang="en-US" altLang="zh-CN" dirty="0" smtClean="0"/>
              <a:t> </a:t>
            </a:r>
            <a:r>
              <a:rPr lang="en-US" altLang="zh-CN" dirty="0" err="1"/>
              <a:t>TrasnD</a:t>
            </a:r>
            <a:r>
              <a:rPr lang="zh-CN" altLang="en-US" dirty="0" smtClean="0"/>
              <a:t>模型设置了２个分别将头实体和尾实体投影到关系空间的投影矩阵</a:t>
            </a:r>
            <a:r>
              <a:rPr lang="en-US" altLang="zh-CN" dirty="0" err="1" smtClean="0"/>
              <a:t>M</a:t>
            </a:r>
            <a:r>
              <a:rPr lang="en-US" altLang="zh-CN" baseline="-25000" dirty="0" err="1" smtClean="0"/>
              <a:t>rh</a:t>
            </a:r>
            <a:r>
              <a:rPr lang="zh-CN" altLang="en-US" dirty="0" smtClean="0"/>
              <a:t>和</a:t>
            </a:r>
            <a:r>
              <a:rPr lang="en-US" altLang="zh-CN" dirty="0" err="1" smtClean="0"/>
              <a:t>M</a:t>
            </a:r>
            <a:r>
              <a:rPr lang="en-US" altLang="zh-CN" baseline="-25000" dirty="0" err="1" smtClean="0"/>
              <a:t>rt</a:t>
            </a:r>
            <a:r>
              <a:rPr lang="zh-CN" altLang="en-US" dirty="0" smtClean="0"/>
              <a:t>。</a:t>
            </a:r>
            <a:endParaRPr lang="en-US" altLang="zh-CN" dirty="0" smtClean="0"/>
          </a:p>
          <a:p>
            <a:endParaRPr lang="en-US" altLang="zh-CN" dirty="0" smtClean="0"/>
          </a:p>
          <a:p>
            <a:r>
              <a:rPr lang="en-US" altLang="zh-CN" dirty="0" err="1" smtClean="0"/>
              <a:t>TransR</a:t>
            </a:r>
            <a:r>
              <a:rPr lang="zh-CN" altLang="en-US" dirty="0" smtClean="0"/>
              <a:t>中的映射矩阵</a:t>
            </a:r>
            <a:r>
              <a:rPr lang="en-US" altLang="zh-CN" dirty="0" smtClean="0"/>
              <a:t>M</a:t>
            </a:r>
            <a:r>
              <a:rPr lang="zh-CN" altLang="en-US" dirty="0" smtClean="0"/>
              <a:t>只和关系</a:t>
            </a:r>
            <a:r>
              <a:rPr lang="en-US" altLang="zh-CN" dirty="0" smtClean="0"/>
              <a:t>r</a:t>
            </a:r>
            <a:r>
              <a:rPr lang="zh-CN" altLang="en-US" dirty="0" smtClean="0"/>
              <a:t>有关，</a:t>
            </a:r>
            <a:r>
              <a:rPr lang="en-US" altLang="zh-CN" dirty="0" err="1" smtClean="0"/>
              <a:t>TransD</a:t>
            </a:r>
            <a:r>
              <a:rPr lang="zh-CN" altLang="en-US" dirty="0" smtClean="0"/>
              <a:t>是</a:t>
            </a:r>
            <a:r>
              <a:rPr lang="en-US" altLang="zh-CN" dirty="0" err="1" smtClean="0"/>
              <a:t>TransR</a:t>
            </a:r>
            <a:r>
              <a:rPr lang="zh-CN" altLang="en-US" dirty="0" smtClean="0"/>
              <a:t>的加强，它为每个实体和关系定义了两个向量，一个向量用来标识实体或关系的，另一个向量是投影向量， 用来将实体转换为不同关系空间上的向量并用来生成映射矩阵。 </a:t>
            </a:r>
            <a:r>
              <a:rPr lang="en-US" altLang="zh-CN" dirty="0" err="1" smtClean="0"/>
              <a:t>TransD</a:t>
            </a:r>
            <a:r>
              <a:rPr lang="zh-CN" altLang="en-US" dirty="0" smtClean="0"/>
              <a:t>相比</a:t>
            </a:r>
            <a:r>
              <a:rPr lang="en-US" altLang="zh-CN" dirty="0" err="1" smtClean="0"/>
              <a:t>TransR</a:t>
            </a:r>
            <a:r>
              <a:rPr lang="en-US" altLang="zh-CN" dirty="0" smtClean="0"/>
              <a:t>/</a:t>
            </a:r>
            <a:r>
              <a:rPr lang="en-US" altLang="zh-CN" dirty="0" err="1" smtClean="0"/>
              <a:t>CTransR</a:t>
            </a:r>
            <a:r>
              <a:rPr lang="zh-CN" altLang="en-US" dirty="0" smtClean="0"/>
              <a:t>的计算，需要的属性更少，公式中没有矩阵乘以向量的运算，能运用在大规模的图计算上面。</a:t>
            </a:r>
            <a:endParaRPr lang="en-US" altLang="zh-CN" dirty="0" smtClean="0"/>
          </a:p>
        </p:txBody>
      </p:sp>
      <p:pic>
        <p:nvPicPr>
          <p:cNvPr id="4" name="图片 3"/>
          <p:cNvPicPr>
            <a:picLocks noChangeAspect="1"/>
          </p:cNvPicPr>
          <p:nvPr/>
        </p:nvPicPr>
        <p:blipFill>
          <a:blip r:embed="rId2"/>
          <a:stretch>
            <a:fillRect/>
          </a:stretch>
        </p:blipFill>
        <p:spPr>
          <a:xfrm>
            <a:off x="1620021" y="3367314"/>
            <a:ext cx="8075857" cy="3312886"/>
          </a:xfrm>
          <a:prstGeom prst="rect">
            <a:avLst/>
          </a:prstGeom>
        </p:spPr>
      </p:pic>
      <p:sp>
        <p:nvSpPr>
          <p:cNvPr id="5" name="矩形 4"/>
          <p:cNvSpPr/>
          <p:nvPr/>
        </p:nvSpPr>
        <p:spPr>
          <a:xfrm>
            <a:off x="0" y="60523"/>
            <a:ext cx="1813573" cy="307777"/>
          </a:xfrm>
          <a:prstGeom prst="rect">
            <a:avLst/>
          </a:prstGeom>
        </p:spPr>
        <p:txBody>
          <a:bodyPr wrap="none">
            <a:spAutoFit/>
          </a:bodyPr>
          <a:lstStyle/>
          <a:p>
            <a:r>
              <a:rPr lang="en-US" altLang="zh-CN" sz="1400" b="1" dirty="0" smtClean="0"/>
              <a:t>PART FIVE </a:t>
            </a:r>
            <a:r>
              <a:rPr lang="zh-CN" altLang="en-US" sz="1400" b="1" dirty="0" smtClean="0"/>
              <a:t>技术关键</a:t>
            </a:r>
            <a:endParaRPr lang="zh-CN" altLang="en-US" sz="1400" b="1" dirty="0"/>
          </a:p>
        </p:txBody>
      </p:sp>
      <p:sp>
        <p:nvSpPr>
          <p:cNvPr id="6" name="椭圆 5"/>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27359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smtClean="0">
                <a:latin typeface="+mj-lt"/>
                <a:ea typeface="微软雅黑" charset="0"/>
              </a:rPr>
              <a:t>ONE</a:t>
            </a:r>
            <a:endParaRPr lang="zh-CN" altLang="en-US" sz="4400" b="1" dirty="0">
              <a:latin typeface="+mj-lt"/>
              <a:ea typeface="微软雅黑"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smtClean="0">
                <a:latin typeface="+mj-lt"/>
                <a:ea typeface="微软雅黑" charset="0"/>
              </a:rPr>
              <a:t>选题背景</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0" y="60523"/>
            <a:ext cx="2380395" cy="307777"/>
          </a:xfrm>
          <a:prstGeom prst="rect">
            <a:avLst/>
          </a:prstGeom>
        </p:spPr>
        <p:txBody>
          <a:bodyPr wrap="none">
            <a:spAutoFit/>
          </a:bodyPr>
          <a:lstStyle/>
          <a:p>
            <a:r>
              <a:rPr lang="zh-CN" altLang="en-US" sz="1400" b="1" dirty="0"/>
              <a:t>学校名称：</a:t>
            </a:r>
            <a:r>
              <a:rPr lang="en-US" altLang="zh-CN" sz="1400" b="1" dirty="0"/>
              <a:t>OfficePLUS</a:t>
            </a:r>
            <a:r>
              <a:rPr lang="zh-CN" altLang="en-US" sz="1400" b="1" dirty="0"/>
              <a:t>大学</a:t>
            </a:r>
          </a:p>
        </p:txBody>
      </p:sp>
    </p:spTree>
    <p:extLst>
      <p:ext uri="{BB962C8B-B14F-4D97-AF65-F5344CB8AC3E}">
        <p14:creationId xmlns:p14="http://schemas.microsoft.com/office/powerpoint/2010/main" val="383136084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4792" y="658202"/>
            <a:ext cx="3648807" cy="400110"/>
          </a:xfrm>
          <a:prstGeom prst="rect">
            <a:avLst/>
          </a:prstGeom>
          <a:noFill/>
        </p:spPr>
        <p:txBody>
          <a:bodyPr wrap="square" rtlCol="0">
            <a:spAutoFit/>
          </a:bodyPr>
          <a:lstStyle/>
          <a:p>
            <a:r>
              <a:rPr lang="en-US" altLang="zh-CN" sz="2000" dirty="0" err="1" smtClean="0"/>
              <a:t>TrasnA</a:t>
            </a:r>
            <a:endParaRPr lang="zh-CN" altLang="en-US" sz="2000" dirty="0"/>
          </a:p>
        </p:txBody>
      </p:sp>
      <p:sp>
        <p:nvSpPr>
          <p:cNvPr id="3" name="文本框 2"/>
          <p:cNvSpPr txBox="1"/>
          <p:nvPr/>
        </p:nvSpPr>
        <p:spPr>
          <a:xfrm>
            <a:off x="1721622" y="1377829"/>
            <a:ext cx="7451408" cy="2062103"/>
          </a:xfrm>
          <a:prstGeom prst="rect">
            <a:avLst/>
          </a:prstGeom>
          <a:noFill/>
        </p:spPr>
        <p:txBody>
          <a:bodyPr wrap="square" rtlCol="0">
            <a:spAutoFit/>
          </a:bodyPr>
          <a:lstStyle/>
          <a:p>
            <a:r>
              <a:rPr lang="en-US" altLang="zh-CN" dirty="0" smtClean="0"/>
              <a:t>Xiao</a:t>
            </a:r>
            <a:r>
              <a:rPr lang="zh-CN" altLang="en-US" dirty="0" smtClean="0"/>
              <a:t>等人认为</a:t>
            </a:r>
            <a:r>
              <a:rPr lang="en-US" altLang="zh-CN" dirty="0" err="1" smtClean="0"/>
              <a:t>TrasnE</a:t>
            </a:r>
            <a:r>
              <a:rPr lang="zh-CN" altLang="en-US" dirty="0" smtClean="0"/>
              <a:t>及其之后的扩展模型均存在</a:t>
            </a:r>
            <a:r>
              <a:rPr lang="en-US" altLang="zh-CN" dirty="0" smtClean="0"/>
              <a:t>2</a:t>
            </a:r>
            <a:r>
              <a:rPr lang="zh-CN" altLang="en-US" dirty="0" smtClean="0"/>
              <a:t>个重要问题：</a:t>
            </a:r>
            <a:endParaRPr lang="en-US" altLang="zh-CN" dirty="0" smtClean="0"/>
          </a:p>
          <a:p>
            <a:r>
              <a:rPr lang="zh-CN" altLang="en-US" dirty="0" smtClean="0"/>
              <a:t>１）损失函数只采用</a:t>
            </a:r>
            <a:r>
              <a:rPr lang="en-US" altLang="zh-CN" dirty="0" smtClean="0"/>
              <a:t>L1</a:t>
            </a:r>
            <a:r>
              <a:rPr lang="zh-CN" altLang="en-US" dirty="0" smtClean="0"/>
              <a:t>或</a:t>
            </a:r>
            <a:r>
              <a:rPr lang="en-US" altLang="zh-CN" dirty="0" smtClean="0"/>
              <a:t>L2</a:t>
            </a:r>
            <a:r>
              <a:rPr lang="zh-CN" altLang="en-US" dirty="0" smtClean="0"/>
              <a:t>距离，灵活性不够；</a:t>
            </a:r>
            <a:endParaRPr lang="en-US" altLang="zh-CN" dirty="0" smtClean="0"/>
          </a:p>
          <a:p>
            <a:r>
              <a:rPr lang="zh-CN" altLang="en-US" dirty="0" smtClean="0"/>
              <a:t>２）损失函数过于简单，实体和关系向量的每一维等同考虑</a:t>
            </a:r>
            <a:r>
              <a:rPr lang="en-US" altLang="zh-CN" dirty="0" smtClean="0"/>
              <a:t>.</a:t>
            </a:r>
          </a:p>
          <a:p>
            <a:endParaRPr lang="en-US" altLang="zh-CN" dirty="0"/>
          </a:p>
          <a:p>
            <a:r>
              <a:rPr lang="zh-CN" altLang="en-US" dirty="0" smtClean="0"/>
              <a:t>为了解决这</a:t>
            </a:r>
            <a:r>
              <a:rPr lang="en-US" altLang="zh-CN" dirty="0" smtClean="0"/>
              <a:t>2</a:t>
            </a:r>
            <a:r>
              <a:rPr lang="zh-CN" altLang="en-US" dirty="0" smtClean="0"/>
              <a:t>个问题，</a:t>
            </a:r>
            <a:r>
              <a:rPr lang="en-US" altLang="zh-CN" dirty="0" smtClean="0"/>
              <a:t> Xiao</a:t>
            </a:r>
            <a:r>
              <a:rPr lang="zh-CN" altLang="en-US" dirty="0" smtClean="0"/>
              <a:t>等人提出</a:t>
            </a:r>
            <a:r>
              <a:rPr lang="en-US" altLang="zh-CN" dirty="0" err="1"/>
              <a:t>TrasnA</a:t>
            </a:r>
            <a:r>
              <a:rPr lang="zh-CN" altLang="en-US" dirty="0" smtClean="0"/>
              <a:t>模型，将损失函数中的距离度量改用马氏距离，并为每一维学习不同的权重．对于每个三元组（ｈ，ｒ，ｔ），</a:t>
            </a:r>
            <a:r>
              <a:rPr lang="en-US" altLang="zh-CN" dirty="0"/>
              <a:t> </a:t>
            </a:r>
            <a:r>
              <a:rPr lang="en-US" altLang="zh-CN" dirty="0" err="1"/>
              <a:t>TrasnA</a:t>
            </a:r>
            <a:r>
              <a:rPr lang="zh-CN" altLang="en-US" dirty="0" smtClean="0"/>
              <a:t>模型定义了如下评分函数</a:t>
            </a:r>
            <a:r>
              <a:rPr lang="en-US" altLang="zh-CN" dirty="0" smtClean="0"/>
              <a:t>:</a:t>
            </a:r>
          </a:p>
        </p:txBody>
      </p:sp>
      <p:sp>
        <p:nvSpPr>
          <p:cNvPr id="4" name="文本框 3"/>
          <p:cNvSpPr txBox="1"/>
          <p:nvPr/>
        </p:nvSpPr>
        <p:spPr>
          <a:xfrm>
            <a:off x="1721622" y="4260729"/>
            <a:ext cx="7451408" cy="369332"/>
          </a:xfrm>
          <a:prstGeom prst="rect">
            <a:avLst/>
          </a:prstGeom>
          <a:noFill/>
        </p:spPr>
        <p:txBody>
          <a:bodyPr wrap="square" rtlCol="0">
            <a:spAutoFit/>
          </a:bodyPr>
          <a:lstStyle/>
          <a:p>
            <a:r>
              <a:rPr lang="zh-CN" altLang="en-US" dirty="0" smtClean="0"/>
              <a:t>其中</a:t>
            </a:r>
            <a:r>
              <a:rPr lang="en-US" altLang="zh-CN" dirty="0" err="1" smtClean="0"/>
              <a:t>W</a:t>
            </a:r>
            <a:r>
              <a:rPr lang="en-US" altLang="zh-CN" baseline="-25000" dirty="0" err="1" smtClean="0"/>
              <a:t>r</a:t>
            </a:r>
            <a:r>
              <a:rPr lang="zh-CN" altLang="en-US" dirty="0" smtClean="0"/>
              <a:t>为与关系</a:t>
            </a:r>
            <a:r>
              <a:rPr lang="en-US" altLang="zh-CN" dirty="0" smtClean="0"/>
              <a:t>r</a:t>
            </a:r>
            <a:r>
              <a:rPr lang="zh-CN" altLang="en-US" dirty="0" smtClean="0"/>
              <a:t>相关的非负权值矩阵</a:t>
            </a:r>
            <a:endParaRPr lang="en-US" altLang="zh-CN" dirty="0" smtClean="0"/>
          </a:p>
        </p:txBody>
      </p:sp>
      <p:pic>
        <p:nvPicPr>
          <p:cNvPr id="5" name="图片 4"/>
          <p:cNvPicPr>
            <a:picLocks noChangeAspect="1"/>
          </p:cNvPicPr>
          <p:nvPr/>
        </p:nvPicPr>
        <p:blipFill>
          <a:blip r:embed="rId2"/>
          <a:stretch>
            <a:fillRect/>
          </a:stretch>
        </p:blipFill>
        <p:spPr>
          <a:xfrm>
            <a:off x="2701925" y="3521324"/>
            <a:ext cx="4933950" cy="476250"/>
          </a:xfrm>
          <a:prstGeom prst="rect">
            <a:avLst/>
          </a:prstGeom>
        </p:spPr>
      </p:pic>
      <p:sp>
        <p:nvSpPr>
          <p:cNvPr id="6" name="矩形 5"/>
          <p:cNvSpPr/>
          <p:nvPr/>
        </p:nvSpPr>
        <p:spPr>
          <a:xfrm>
            <a:off x="0" y="60523"/>
            <a:ext cx="1813573" cy="307777"/>
          </a:xfrm>
          <a:prstGeom prst="rect">
            <a:avLst/>
          </a:prstGeom>
        </p:spPr>
        <p:txBody>
          <a:bodyPr wrap="none">
            <a:spAutoFit/>
          </a:bodyPr>
          <a:lstStyle/>
          <a:p>
            <a:r>
              <a:rPr lang="en-US" altLang="zh-CN" sz="1400" b="1" dirty="0" smtClean="0"/>
              <a:t>PART FIVE </a:t>
            </a:r>
            <a:r>
              <a:rPr lang="zh-CN" altLang="en-US" sz="1400" b="1" dirty="0" smtClean="0"/>
              <a:t>技术关键</a:t>
            </a:r>
            <a:endParaRPr lang="zh-CN" altLang="en-US" sz="1400" b="1" dirty="0"/>
          </a:p>
        </p:txBody>
      </p:sp>
      <p:sp>
        <p:nvSpPr>
          <p:cNvPr id="7" name="椭圆 6"/>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234697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9392" y="543902"/>
            <a:ext cx="3648807" cy="400110"/>
          </a:xfrm>
          <a:prstGeom prst="rect">
            <a:avLst/>
          </a:prstGeom>
          <a:noFill/>
        </p:spPr>
        <p:txBody>
          <a:bodyPr wrap="square" rtlCol="0">
            <a:spAutoFit/>
          </a:bodyPr>
          <a:lstStyle/>
          <a:p>
            <a:r>
              <a:rPr lang="en-US" altLang="zh-CN" sz="2000" dirty="0" err="1" smtClean="0"/>
              <a:t>TrasnA</a:t>
            </a:r>
            <a:endParaRPr lang="zh-CN" altLang="en-US" sz="2000" dirty="0"/>
          </a:p>
        </p:txBody>
      </p:sp>
      <p:sp>
        <p:nvSpPr>
          <p:cNvPr id="3" name="文本框 2"/>
          <p:cNvSpPr txBox="1"/>
          <p:nvPr/>
        </p:nvSpPr>
        <p:spPr>
          <a:xfrm>
            <a:off x="1696222" y="1263529"/>
            <a:ext cx="7451408" cy="1231106"/>
          </a:xfrm>
          <a:prstGeom prst="rect">
            <a:avLst/>
          </a:prstGeom>
          <a:noFill/>
        </p:spPr>
        <p:txBody>
          <a:bodyPr wrap="square" rtlCol="0">
            <a:spAutoFit/>
          </a:bodyPr>
          <a:lstStyle/>
          <a:p>
            <a:r>
              <a:rPr lang="zh-CN" altLang="en-US" dirty="0" smtClean="0"/>
              <a:t>如图所示，（</a:t>
            </a:r>
            <a:r>
              <a:rPr lang="en-US" altLang="zh-CN" dirty="0" smtClean="0"/>
              <a:t>h1</a:t>
            </a:r>
            <a:r>
              <a:rPr lang="zh-CN" altLang="en-US" dirty="0" smtClean="0"/>
              <a:t>，</a:t>
            </a:r>
            <a:r>
              <a:rPr lang="en-US" altLang="zh-CN" dirty="0" smtClean="0"/>
              <a:t>r1</a:t>
            </a:r>
            <a:r>
              <a:rPr lang="zh-CN" altLang="en-US" dirty="0" smtClean="0"/>
              <a:t>，</a:t>
            </a:r>
            <a:r>
              <a:rPr lang="en-US" altLang="zh-CN" dirty="0" smtClean="0"/>
              <a:t>t1</a:t>
            </a:r>
            <a:r>
              <a:rPr lang="zh-CN" altLang="en-US" dirty="0" smtClean="0"/>
              <a:t>）和（</a:t>
            </a:r>
            <a:r>
              <a:rPr lang="en-US" altLang="zh-CN" dirty="0" smtClean="0"/>
              <a:t>h2</a:t>
            </a:r>
            <a:r>
              <a:rPr lang="zh-CN" altLang="en-US" dirty="0" smtClean="0"/>
              <a:t>，</a:t>
            </a:r>
            <a:r>
              <a:rPr lang="en-US" altLang="zh-CN" dirty="0" smtClean="0"/>
              <a:t>r2</a:t>
            </a:r>
            <a:r>
              <a:rPr lang="zh-CN" altLang="en-US" dirty="0" smtClean="0"/>
              <a:t>，</a:t>
            </a:r>
            <a:r>
              <a:rPr lang="en-US" altLang="zh-CN" dirty="0" smtClean="0"/>
              <a:t>t2</a:t>
            </a:r>
            <a:r>
              <a:rPr lang="zh-CN" altLang="en-US" dirty="0" smtClean="0"/>
              <a:t>）两个合法三元组，</a:t>
            </a:r>
            <a:r>
              <a:rPr lang="en-US" altLang="zh-CN" dirty="0" smtClean="0"/>
              <a:t>t3</a:t>
            </a:r>
            <a:r>
              <a:rPr lang="zh-CN" altLang="en-US" dirty="0" smtClean="0"/>
              <a:t>是错误的尾实体</a:t>
            </a:r>
            <a:r>
              <a:rPr lang="zh-CN" altLang="en-US" dirty="0"/>
              <a:t>。</a:t>
            </a:r>
            <a:r>
              <a:rPr lang="zh-CN" altLang="en-US" dirty="0" smtClean="0"/>
              <a:t>如果使用欧氏距离</a:t>
            </a:r>
            <a:r>
              <a:rPr lang="en-US" altLang="zh-CN" dirty="0" smtClean="0"/>
              <a:t>,</a:t>
            </a:r>
            <a:r>
              <a:rPr lang="zh-CN" altLang="en-US" dirty="0" smtClean="0"/>
              <a:t>如图</a:t>
            </a:r>
            <a:r>
              <a:rPr lang="en-US" altLang="zh-CN" dirty="0"/>
              <a:t>a</a:t>
            </a:r>
            <a:r>
              <a:rPr lang="zh-CN" altLang="en-US" dirty="0" smtClean="0"/>
              <a:t>所示，错误的实体</a:t>
            </a:r>
            <a:r>
              <a:rPr lang="en-US" altLang="zh-CN" dirty="0" smtClean="0"/>
              <a:t>t3</a:t>
            </a:r>
            <a:r>
              <a:rPr lang="zh-CN" altLang="en-US" dirty="0" smtClean="0"/>
              <a:t>会被预测出来。而如图ｂ所示，</a:t>
            </a:r>
            <a:r>
              <a:rPr lang="en-US" altLang="zh-CN" dirty="0"/>
              <a:t> </a:t>
            </a:r>
            <a:r>
              <a:rPr lang="en-US" altLang="zh-CN" dirty="0" err="1"/>
              <a:t>TrasnA</a:t>
            </a:r>
            <a:r>
              <a:rPr lang="zh-CN" altLang="en-US" dirty="0" smtClean="0"/>
              <a:t>模型通过对向量不同维度进行加权</a:t>
            </a:r>
            <a:r>
              <a:rPr lang="en-US" altLang="zh-CN" dirty="0" smtClean="0"/>
              <a:t>(</a:t>
            </a:r>
            <a:r>
              <a:rPr lang="zh-CN" altLang="en-US" dirty="0" smtClean="0"/>
              <a:t>通过矩阵</a:t>
            </a:r>
            <a:r>
              <a:rPr lang="en-US" altLang="zh-CN" dirty="0" err="1" smtClean="0"/>
              <a:t>W</a:t>
            </a:r>
            <a:r>
              <a:rPr lang="en-US" altLang="zh-CN" baseline="-25000" dirty="0" err="1" smtClean="0"/>
              <a:t>r</a:t>
            </a:r>
            <a:r>
              <a:rPr lang="zh-CN" altLang="en-US" dirty="0"/>
              <a:t>实现</a:t>
            </a:r>
            <a:r>
              <a:rPr lang="en-US" altLang="zh-CN" dirty="0" smtClean="0"/>
              <a:t>)</a:t>
            </a:r>
            <a:r>
              <a:rPr lang="zh-CN" altLang="en-US" dirty="0" smtClean="0"/>
              <a:t>，正确的实体由于在ｘ轴或者ｙ轴上距离较近，从而能够被正确预测。</a:t>
            </a:r>
            <a:endParaRPr lang="en-US" altLang="zh-CN" dirty="0" smtClean="0"/>
          </a:p>
        </p:txBody>
      </p:sp>
      <p:pic>
        <p:nvPicPr>
          <p:cNvPr id="4" name="图片 3"/>
          <p:cNvPicPr>
            <a:picLocks noChangeAspect="1"/>
          </p:cNvPicPr>
          <p:nvPr/>
        </p:nvPicPr>
        <p:blipFill>
          <a:blip r:embed="rId2"/>
          <a:stretch>
            <a:fillRect/>
          </a:stretch>
        </p:blipFill>
        <p:spPr>
          <a:xfrm>
            <a:off x="2139950" y="2971911"/>
            <a:ext cx="7007680" cy="3441589"/>
          </a:xfrm>
          <a:prstGeom prst="rect">
            <a:avLst/>
          </a:prstGeom>
        </p:spPr>
      </p:pic>
      <p:sp>
        <p:nvSpPr>
          <p:cNvPr id="5" name="矩形 4"/>
          <p:cNvSpPr/>
          <p:nvPr/>
        </p:nvSpPr>
        <p:spPr>
          <a:xfrm>
            <a:off x="0" y="60523"/>
            <a:ext cx="1813573" cy="307777"/>
          </a:xfrm>
          <a:prstGeom prst="rect">
            <a:avLst/>
          </a:prstGeom>
        </p:spPr>
        <p:txBody>
          <a:bodyPr wrap="none">
            <a:spAutoFit/>
          </a:bodyPr>
          <a:lstStyle/>
          <a:p>
            <a:r>
              <a:rPr lang="en-US" altLang="zh-CN" sz="1400" b="1" dirty="0" smtClean="0"/>
              <a:t>PART FIVE </a:t>
            </a:r>
            <a:r>
              <a:rPr lang="zh-CN" altLang="en-US" sz="1400" b="1" dirty="0" smtClean="0"/>
              <a:t>技术关键</a:t>
            </a:r>
            <a:endParaRPr lang="zh-CN" altLang="en-US" sz="1400" b="1" dirty="0"/>
          </a:p>
        </p:txBody>
      </p:sp>
      <p:sp>
        <p:nvSpPr>
          <p:cNvPr id="6" name="椭圆 5"/>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108957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SIX</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smtClean="0">
                <a:latin typeface="+mj-lt"/>
                <a:ea typeface="微软雅黑" charset="0"/>
              </a:rPr>
              <a:t>研究进展</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443941402"/>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22203" cy="307777"/>
          </a:xfrm>
          <a:prstGeom prst="rect">
            <a:avLst/>
          </a:prstGeom>
        </p:spPr>
        <p:txBody>
          <a:bodyPr wrap="none">
            <a:spAutoFit/>
          </a:bodyPr>
          <a:lstStyle/>
          <a:p>
            <a:r>
              <a:rPr lang="en-US" altLang="zh-CN" sz="1400" b="1" dirty="0" smtClean="0"/>
              <a:t>PART SIX </a:t>
            </a:r>
            <a:r>
              <a:rPr lang="zh-CN" altLang="en-US" sz="1400" b="1" dirty="0" smtClean="0"/>
              <a:t>研究进展</a:t>
            </a:r>
            <a:endParaRPr lang="zh-CN" altLang="en-US" sz="1400" b="1" dirty="0"/>
          </a:p>
        </p:txBody>
      </p:sp>
      <p:sp>
        <p:nvSpPr>
          <p:cNvPr id="3" name="椭圆 2"/>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1024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350" y="2307994"/>
            <a:ext cx="6180137" cy="433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fiver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4" y="2540277"/>
            <a:ext cx="3870325"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774" y="767414"/>
            <a:ext cx="2765426" cy="1754326"/>
          </a:xfrm>
          <a:prstGeom prst="rect">
            <a:avLst/>
          </a:prstGeom>
          <a:noFill/>
        </p:spPr>
        <p:txBody>
          <a:bodyPr wrap="square" rtlCol="0">
            <a:spAutoFit/>
          </a:bodyPr>
          <a:lstStyle/>
          <a:p>
            <a:pPr>
              <a:lnSpc>
                <a:spcPct val="150000"/>
              </a:lnSpc>
            </a:pPr>
            <a:r>
              <a:rPr lang="en-US" altLang="zh-CN" dirty="0" smtClean="0"/>
              <a:t>1.</a:t>
            </a:r>
            <a:r>
              <a:rPr lang="zh-CN" altLang="en-US" dirty="0" smtClean="0"/>
              <a:t>获取用户需求</a:t>
            </a:r>
            <a:endParaRPr lang="en-US" altLang="zh-CN" dirty="0" smtClean="0"/>
          </a:p>
          <a:p>
            <a:pPr>
              <a:lnSpc>
                <a:spcPct val="150000"/>
              </a:lnSpc>
            </a:pPr>
            <a:r>
              <a:rPr lang="en-US" altLang="zh-CN" dirty="0" smtClean="0"/>
              <a:t>2.</a:t>
            </a:r>
            <a:r>
              <a:rPr lang="zh-CN" altLang="en-US" dirty="0" smtClean="0"/>
              <a:t>提取关键词</a:t>
            </a:r>
            <a:endParaRPr lang="en-US" altLang="zh-CN" dirty="0" smtClean="0"/>
          </a:p>
          <a:p>
            <a:pPr>
              <a:lnSpc>
                <a:spcPct val="150000"/>
              </a:lnSpc>
            </a:pPr>
            <a:r>
              <a:rPr lang="en-US" altLang="zh-CN" dirty="0" smtClean="0"/>
              <a:t>3.</a:t>
            </a:r>
            <a:r>
              <a:rPr lang="zh-CN" altLang="en-US" dirty="0" smtClean="0"/>
              <a:t>在向量空间计算相似度</a:t>
            </a:r>
            <a:endParaRPr lang="en-US" altLang="zh-CN" dirty="0" smtClean="0"/>
          </a:p>
          <a:p>
            <a:pPr>
              <a:lnSpc>
                <a:spcPct val="150000"/>
              </a:lnSpc>
            </a:pPr>
            <a:r>
              <a:rPr lang="en-US" altLang="zh-CN" dirty="0" smtClean="0"/>
              <a:t>4.</a:t>
            </a:r>
            <a:r>
              <a:rPr lang="zh-CN" altLang="en-US" dirty="0" smtClean="0"/>
              <a:t>排序返回</a:t>
            </a:r>
            <a:r>
              <a:rPr lang="en-US" altLang="zh-CN" dirty="0" smtClean="0"/>
              <a:t>Top-N</a:t>
            </a:r>
            <a:endParaRPr lang="zh-CN" altLang="en-US" dirty="0"/>
          </a:p>
        </p:txBody>
      </p:sp>
    </p:spTree>
    <p:extLst>
      <p:ext uri="{BB962C8B-B14F-4D97-AF65-F5344CB8AC3E}">
        <p14:creationId xmlns:p14="http://schemas.microsoft.com/office/powerpoint/2010/main" val="22798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a:t>
            </a:r>
            <a:r>
              <a:rPr lang="en-US" altLang="zh-CN" sz="4800" b="1" dirty="0" smtClean="0"/>
              <a:t>YOU FOR </a:t>
            </a:r>
            <a:r>
              <a:rPr lang="en-US" altLang="zh-CN" sz="4800" b="1" dirty="0"/>
              <a:t>WATCHING</a:t>
            </a:r>
          </a:p>
        </p:txBody>
      </p:sp>
    </p:spTree>
    <p:extLst>
      <p:ext uri="{BB962C8B-B14F-4D97-AF65-F5344CB8AC3E}">
        <p14:creationId xmlns:p14="http://schemas.microsoft.com/office/powerpoint/2010/main" val="192935170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选题</a:t>
            </a:r>
            <a:r>
              <a:rPr lang="zh-CN" altLang="en-US" sz="1400" b="1" dirty="0"/>
              <a:t>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7" name="矩形 16"/>
          <p:cNvSpPr/>
          <p:nvPr/>
        </p:nvSpPr>
        <p:spPr>
          <a:xfrm>
            <a:off x="1041701" y="1004322"/>
            <a:ext cx="1107996" cy="369332"/>
          </a:xfrm>
          <a:prstGeom prst="rect">
            <a:avLst/>
          </a:prstGeom>
        </p:spPr>
        <p:txBody>
          <a:bodyPr wrap="none">
            <a:spAutoFit/>
          </a:bodyPr>
          <a:lstStyle/>
          <a:p>
            <a:r>
              <a:rPr lang="zh-CN" altLang="en-US" dirty="0" smtClean="0"/>
              <a:t>信息爆炸</a:t>
            </a:r>
            <a:endParaRPr lang="zh-CN" altLang="en-US" dirty="0"/>
          </a:p>
        </p:txBody>
      </p:sp>
      <p:sp>
        <p:nvSpPr>
          <p:cNvPr id="18" name="矩形 17"/>
          <p:cNvSpPr/>
          <p:nvPr/>
        </p:nvSpPr>
        <p:spPr>
          <a:xfrm>
            <a:off x="959621" y="1481030"/>
            <a:ext cx="6550312"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现代科学技术的突飞猛进，并伴随国际互联网络发展而在世界上的迅速传播，导致全球知识呈爆炸式的增长，数据量的爆炸式增长使得人们获取有效信息越来越困难</a:t>
            </a:r>
          </a:p>
        </p:txBody>
      </p:sp>
      <p:grpSp>
        <p:nvGrpSpPr>
          <p:cNvPr id="19" name="组合 18"/>
          <p:cNvGrpSpPr/>
          <p:nvPr/>
        </p:nvGrpSpPr>
        <p:grpSpPr>
          <a:xfrm>
            <a:off x="920319" y="2594577"/>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5" name="矩形 24"/>
          <p:cNvSpPr/>
          <p:nvPr/>
        </p:nvSpPr>
        <p:spPr>
          <a:xfrm>
            <a:off x="1051226" y="2669953"/>
            <a:ext cx="1292341" cy="369332"/>
          </a:xfrm>
          <a:prstGeom prst="rect">
            <a:avLst/>
          </a:prstGeom>
        </p:spPr>
        <p:txBody>
          <a:bodyPr wrap="none">
            <a:spAutoFit/>
          </a:bodyPr>
          <a:lstStyle/>
          <a:p>
            <a:r>
              <a:rPr lang="zh-CN" altLang="zh-CN" dirty="0" smtClean="0"/>
              <a:t>搜索</a:t>
            </a:r>
            <a:r>
              <a:rPr lang="en-US" altLang="zh-CN" dirty="0"/>
              <a:t>&amp;</a:t>
            </a:r>
            <a:r>
              <a:rPr lang="zh-CN" altLang="zh-CN" dirty="0" smtClean="0"/>
              <a:t>推荐</a:t>
            </a:r>
            <a:endParaRPr lang="zh-CN" altLang="en-US" dirty="0"/>
          </a:p>
        </p:txBody>
      </p:sp>
      <p:sp>
        <p:nvSpPr>
          <p:cNvPr id="26" name="矩形 25"/>
          <p:cNvSpPr/>
          <p:nvPr/>
        </p:nvSpPr>
        <p:spPr>
          <a:xfrm>
            <a:off x="969146" y="3146661"/>
            <a:ext cx="6550312" cy="932563"/>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搜索</a:t>
            </a:r>
            <a:r>
              <a:rPr lang="en-US" altLang="zh-CN" sz="1400" dirty="0">
                <a:solidFill>
                  <a:schemeClr val="bg1">
                    <a:lumMod val="50000"/>
                  </a:schemeClr>
                </a:solidFill>
                <a:latin typeface="微软雅黑" charset="0"/>
                <a:ea typeface="微软雅黑" charset="0"/>
              </a:rPr>
              <a:t>&amp;</a:t>
            </a:r>
            <a:r>
              <a:rPr lang="zh-CN" altLang="en-US" sz="1400" dirty="0" smtClean="0">
                <a:solidFill>
                  <a:schemeClr val="bg1">
                    <a:lumMod val="50000"/>
                  </a:schemeClr>
                </a:solidFill>
                <a:latin typeface="微软雅黑" charset="0"/>
                <a:ea typeface="微软雅黑" charset="0"/>
              </a:rPr>
              <a:t>推荐成为了目前人们获取</a:t>
            </a:r>
            <a:r>
              <a:rPr lang="zh-CN" altLang="en-US" sz="1400" dirty="0">
                <a:solidFill>
                  <a:schemeClr val="bg1">
                    <a:lumMod val="50000"/>
                  </a:schemeClr>
                </a:solidFill>
                <a:latin typeface="微软雅黑" charset="0"/>
                <a:ea typeface="微软雅黑" charset="0"/>
              </a:rPr>
              <a:t>知识、信息的基本手段。如何有效、快速、准确地在信息海洋中找到人们所需要的信息，使之成为重要资源，已是信息时代人们的重要需求，因而，信息检索技术在信息社会中将发挥越来越重要的作用。</a:t>
            </a:r>
          </a:p>
        </p:txBody>
      </p:sp>
      <p:grpSp>
        <p:nvGrpSpPr>
          <p:cNvPr id="27" name="组合 26"/>
          <p:cNvGrpSpPr/>
          <p:nvPr/>
        </p:nvGrpSpPr>
        <p:grpSpPr>
          <a:xfrm>
            <a:off x="929844" y="4263343"/>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3" name="矩形 32"/>
          <p:cNvSpPr/>
          <p:nvPr/>
        </p:nvSpPr>
        <p:spPr>
          <a:xfrm>
            <a:off x="1060751" y="4338719"/>
            <a:ext cx="1107996" cy="369332"/>
          </a:xfrm>
          <a:prstGeom prst="rect">
            <a:avLst/>
          </a:prstGeom>
        </p:spPr>
        <p:txBody>
          <a:bodyPr wrap="none">
            <a:spAutoFit/>
          </a:bodyPr>
          <a:lstStyle/>
          <a:p>
            <a:r>
              <a:rPr lang="zh-CN" altLang="en-US" dirty="0" smtClean="0"/>
              <a:t>知识图谱</a:t>
            </a:r>
            <a:endParaRPr lang="zh-CN" altLang="en-US" dirty="0"/>
          </a:p>
        </p:txBody>
      </p:sp>
      <p:sp>
        <p:nvSpPr>
          <p:cNvPr id="34" name="矩形 33"/>
          <p:cNvSpPr/>
          <p:nvPr/>
        </p:nvSpPr>
        <p:spPr>
          <a:xfrm>
            <a:off x="978671" y="4815427"/>
            <a:ext cx="6550312" cy="1492716"/>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2012</a:t>
            </a:r>
            <a:r>
              <a:rPr lang="zh-CN" altLang="en-US" sz="1400" dirty="0">
                <a:solidFill>
                  <a:schemeClr val="bg1">
                    <a:lumMod val="50000"/>
                  </a:schemeClr>
                </a:solidFill>
                <a:latin typeface="微软雅黑" charset="0"/>
                <a:ea typeface="微软雅黑" charset="0"/>
              </a:rPr>
              <a:t>年</a:t>
            </a:r>
            <a:r>
              <a:rPr lang="en-US" altLang="zh-CN" sz="1400" dirty="0">
                <a:solidFill>
                  <a:schemeClr val="bg1">
                    <a:lumMod val="50000"/>
                  </a:schemeClr>
                </a:solidFill>
                <a:latin typeface="微软雅黑" charset="0"/>
                <a:ea typeface="微软雅黑" charset="0"/>
              </a:rPr>
              <a:t>5</a:t>
            </a:r>
            <a:r>
              <a:rPr lang="zh-CN" altLang="en-US" sz="1400" dirty="0">
                <a:solidFill>
                  <a:schemeClr val="bg1">
                    <a:lumMod val="50000"/>
                  </a:schemeClr>
                </a:solidFill>
                <a:latin typeface="微软雅黑" charset="0"/>
                <a:ea typeface="微软雅黑" charset="0"/>
              </a:rPr>
              <a:t>月，搜索引擎巨头谷歌在它的搜索页面中首次引入“知识图谱”：用户除了得到搜索网页链接外，还将看到与查询词有关的更加智能化的答案。知识图谱本质上是语义网络，是一种基于图的数据结构。其结点代表实体</a:t>
            </a:r>
            <a:r>
              <a:rPr lang="en-US" altLang="zh-CN" sz="1400" dirty="0">
                <a:solidFill>
                  <a:schemeClr val="bg1">
                    <a:lumMod val="50000"/>
                  </a:schemeClr>
                </a:solidFill>
                <a:latin typeface="微软雅黑" charset="0"/>
                <a:ea typeface="微软雅黑" charset="0"/>
              </a:rPr>
              <a:t>(entity)</a:t>
            </a:r>
            <a:r>
              <a:rPr lang="zh-CN" altLang="en-US" sz="1400" dirty="0">
                <a:solidFill>
                  <a:schemeClr val="bg1">
                    <a:lumMod val="50000"/>
                  </a:schemeClr>
                </a:solidFill>
                <a:latin typeface="微软雅黑" charset="0"/>
                <a:ea typeface="微软雅黑" charset="0"/>
              </a:rPr>
              <a:t>或者概念</a:t>
            </a:r>
            <a:r>
              <a:rPr lang="en-US" altLang="zh-CN" sz="1400" dirty="0">
                <a:solidFill>
                  <a:schemeClr val="bg1">
                    <a:lumMod val="50000"/>
                  </a:schemeClr>
                </a:solidFill>
                <a:latin typeface="微软雅黑" charset="0"/>
                <a:ea typeface="微软雅黑" charset="0"/>
              </a:rPr>
              <a:t>(concept)</a:t>
            </a:r>
            <a:r>
              <a:rPr lang="zh-CN" altLang="en-US" sz="1400" dirty="0">
                <a:solidFill>
                  <a:schemeClr val="bg1">
                    <a:lumMod val="50000"/>
                  </a:schemeClr>
                </a:solidFill>
                <a:latin typeface="微软雅黑" charset="0"/>
                <a:ea typeface="微软雅黑" charset="0"/>
              </a:rPr>
              <a:t>，边代表实体</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概念之间的各种语义关系。搜索引擎中使用知识</a:t>
            </a:r>
            <a:r>
              <a:rPr lang="zh-CN" altLang="en-US" sz="1400" dirty="0" smtClean="0">
                <a:solidFill>
                  <a:schemeClr val="bg1">
                    <a:lumMod val="50000"/>
                  </a:schemeClr>
                </a:solidFill>
                <a:latin typeface="微软雅黑" charset="0"/>
                <a:ea typeface="微软雅黑" charset="0"/>
              </a:rPr>
              <a:t>图谱可用</a:t>
            </a:r>
            <a:r>
              <a:rPr lang="zh-CN" altLang="en-US" sz="1400" dirty="0">
                <a:solidFill>
                  <a:schemeClr val="bg1">
                    <a:lumMod val="50000"/>
                  </a:schemeClr>
                </a:solidFill>
                <a:latin typeface="微软雅黑" charset="0"/>
                <a:ea typeface="微软雅黑" charset="0"/>
              </a:rPr>
              <a:t>来更好地查询复杂的关联信息，从语义层面理解用户意图，改进搜索质量。</a:t>
            </a:r>
          </a:p>
        </p:txBody>
      </p:sp>
    </p:spTree>
    <p:extLst>
      <p:ext uri="{BB962C8B-B14F-4D97-AF65-F5344CB8AC3E}">
        <p14:creationId xmlns:p14="http://schemas.microsoft.com/office/powerpoint/2010/main" val="298852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选题</a:t>
            </a:r>
            <a:r>
              <a:rPr lang="zh-CN" altLang="en-US" sz="1400" b="1" dirty="0"/>
              <a:t>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6" name="矩形 5"/>
          <p:cNvSpPr/>
          <p:nvPr/>
        </p:nvSpPr>
        <p:spPr>
          <a:xfrm>
            <a:off x="950374" y="869596"/>
            <a:ext cx="3766824" cy="523220"/>
          </a:xfrm>
          <a:prstGeom prst="rect">
            <a:avLst/>
          </a:prstGeom>
        </p:spPr>
        <p:txBody>
          <a:bodyPr wrap="square">
            <a:spAutoFit/>
          </a:bodyPr>
          <a:lstStyle/>
          <a:p>
            <a:r>
              <a:rPr lang="zh-CN" altLang="en-US" sz="2800" dirty="0" smtClean="0"/>
              <a:t>知识图谱的基本概念</a:t>
            </a:r>
            <a:endParaRPr lang="zh-CN" altLang="en-US" sz="2800" dirty="0"/>
          </a:p>
        </p:txBody>
      </p:sp>
      <p:sp>
        <p:nvSpPr>
          <p:cNvPr id="7" name="矩形 6"/>
          <p:cNvSpPr/>
          <p:nvPr/>
        </p:nvSpPr>
        <p:spPr>
          <a:xfrm>
            <a:off x="959621" y="1619857"/>
            <a:ext cx="6717529" cy="2052870"/>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charset="0"/>
                <a:ea typeface="微软雅黑" charset="0"/>
              </a:rPr>
              <a:t> </a:t>
            </a:r>
            <a:r>
              <a:rPr lang="en-US" altLang="zh-CN" sz="1400" dirty="0" smtClean="0">
                <a:solidFill>
                  <a:schemeClr val="bg1">
                    <a:lumMod val="50000"/>
                  </a:schemeClr>
                </a:solidFill>
                <a:latin typeface="微软雅黑" charset="0"/>
                <a:ea typeface="微软雅黑" charset="0"/>
              </a:rPr>
              <a:t>       </a:t>
            </a:r>
            <a:r>
              <a:rPr lang="zh-CN" altLang="en-US" sz="1400" dirty="0" smtClean="0">
                <a:solidFill>
                  <a:schemeClr val="bg1">
                    <a:lumMod val="50000"/>
                  </a:schemeClr>
                </a:solidFill>
                <a:latin typeface="微软雅黑" charset="0"/>
                <a:ea typeface="微软雅黑" charset="0"/>
              </a:rPr>
              <a:t>一</a:t>
            </a:r>
            <a:r>
              <a:rPr lang="zh-CN" altLang="en-US" sz="1400" dirty="0">
                <a:solidFill>
                  <a:schemeClr val="bg1">
                    <a:lumMod val="50000"/>
                  </a:schemeClr>
                </a:solidFill>
                <a:latin typeface="微软雅黑" charset="0"/>
                <a:ea typeface="微软雅黑" charset="0"/>
              </a:rPr>
              <a:t>条</a:t>
            </a:r>
            <a:r>
              <a:rPr lang="zh-CN" altLang="en-US" sz="1400" dirty="0" smtClean="0">
                <a:solidFill>
                  <a:schemeClr val="bg1">
                    <a:lumMod val="50000"/>
                  </a:schemeClr>
                </a:solidFill>
                <a:latin typeface="微软雅黑" charset="0"/>
                <a:ea typeface="微软雅黑" charset="0"/>
              </a:rPr>
              <a:t>知识可以</a:t>
            </a:r>
            <a:r>
              <a:rPr lang="zh-CN" altLang="en-US" sz="1400" dirty="0">
                <a:solidFill>
                  <a:schemeClr val="bg1">
                    <a:lumMod val="50000"/>
                  </a:schemeClr>
                </a:solidFill>
                <a:latin typeface="微软雅黑" charset="0"/>
                <a:ea typeface="微软雅黑" charset="0"/>
              </a:rPr>
              <a:t>表示为一个三元组</a:t>
            </a:r>
            <a:r>
              <a:rPr lang="en-US" altLang="zh-CN" sz="1400" dirty="0">
                <a:solidFill>
                  <a:schemeClr val="bg1">
                    <a:lumMod val="50000"/>
                  </a:schemeClr>
                </a:solidFill>
                <a:latin typeface="微软雅黑" charset="0"/>
                <a:ea typeface="微软雅黑" charset="0"/>
              </a:rPr>
              <a:t>(</a:t>
            </a:r>
            <a:r>
              <a:rPr lang="en-US" altLang="zh-CN" sz="1400" dirty="0" err="1">
                <a:solidFill>
                  <a:schemeClr val="bg1">
                    <a:lumMod val="50000"/>
                  </a:schemeClr>
                </a:solidFill>
                <a:latin typeface="微软雅黑" charset="0"/>
                <a:ea typeface="微软雅黑" charset="0"/>
              </a:rPr>
              <a:t>sub,rel,obj</a:t>
            </a:r>
            <a:r>
              <a:rPr lang="en-US" altLang="zh-CN" sz="1400" dirty="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。举个例子</a:t>
            </a:r>
            <a:r>
              <a:rPr lang="zh-CN" altLang="en-US" sz="1400" dirty="0" smtClean="0">
                <a:solidFill>
                  <a:schemeClr val="bg1">
                    <a:lumMod val="50000"/>
                  </a:schemeClr>
                </a:solidFill>
                <a:latin typeface="微软雅黑" charset="0"/>
                <a:ea typeface="微软雅黑" charset="0"/>
              </a:rPr>
              <a:t>：李四的</a:t>
            </a:r>
            <a:r>
              <a:rPr lang="zh-CN" altLang="en-US" sz="1400" dirty="0">
                <a:solidFill>
                  <a:schemeClr val="bg1">
                    <a:lumMod val="50000"/>
                  </a:schemeClr>
                </a:solidFill>
                <a:latin typeface="微软雅黑" charset="0"/>
                <a:ea typeface="微软雅黑" charset="0"/>
              </a:rPr>
              <a:t>爸爸</a:t>
            </a:r>
            <a:r>
              <a:rPr lang="zh-CN" altLang="en-US" sz="1400" dirty="0" smtClean="0">
                <a:solidFill>
                  <a:schemeClr val="bg1">
                    <a:lumMod val="50000"/>
                  </a:schemeClr>
                </a:solidFill>
                <a:latin typeface="微软雅黑" charset="0"/>
                <a:ea typeface="微软雅黑" charset="0"/>
              </a:rPr>
              <a:t>是</a:t>
            </a:r>
            <a:r>
              <a:rPr lang="zh-CN" altLang="en-US" sz="1400" dirty="0">
                <a:solidFill>
                  <a:schemeClr val="bg1">
                    <a:lumMod val="50000"/>
                  </a:schemeClr>
                </a:solidFill>
                <a:latin typeface="微软雅黑" charset="0"/>
                <a:ea typeface="微软雅黑" charset="0"/>
              </a:rPr>
              <a:t>张三</a:t>
            </a:r>
            <a:r>
              <a:rPr lang="zh-CN" altLang="en-US" sz="1400" dirty="0" smtClean="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表示成三元组是</a:t>
            </a:r>
            <a:r>
              <a:rPr lang="zh-CN" altLang="en-US" sz="1400" dirty="0" smtClean="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张三</a:t>
            </a:r>
            <a:r>
              <a:rPr lang="zh-CN" altLang="en-US" sz="1400" dirty="0" smtClean="0">
                <a:solidFill>
                  <a:schemeClr val="bg1">
                    <a:lumMod val="50000"/>
                  </a:schemeClr>
                </a:solidFill>
                <a:latin typeface="微软雅黑" charset="0"/>
                <a:ea typeface="微软雅黑" charset="0"/>
              </a:rPr>
              <a:t>，</a:t>
            </a:r>
            <a:r>
              <a:rPr lang="en-US" altLang="zh-CN" sz="1400" dirty="0" smtClean="0">
                <a:solidFill>
                  <a:schemeClr val="bg1">
                    <a:lumMod val="50000"/>
                  </a:schemeClr>
                </a:solidFill>
                <a:latin typeface="微软雅黑" charset="0"/>
                <a:ea typeface="微软雅黑" charset="0"/>
              </a:rPr>
              <a:t>_</a:t>
            </a:r>
            <a:r>
              <a:rPr lang="en-US" altLang="zh-CN" sz="1400" dirty="0" err="1" smtClean="0">
                <a:solidFill>
                  <a:schemeClr val="bg1">
                    <a:lumMod val="50000"/>
                  </a:schemeClr>
                </a:solidFill>
                <a:latin typeface="微软雅黑" charset="0"/>
                <a:ea typeface="微软雅黑" charset="0"/>
              </a:rPr>
              <a:t>father_of</a:t>
            </a:r>
            <a:r>
              <a:rPr lang="zh-CN" altLang="en-US" sz="1400" dirty="0" smtClean="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李四</a:t>
            </a:r>
            <a:r>
              <a:rPr lang="zh-CN" altLang="en-US" sz="1400" dirty="0" smtClean="0">
                <a:solidFill>
                  <a:schemeClr val="bg1">
                    <a:lumMod val="50000"/>
                  </a:schemeClr>
                </a:solidFill>
                <a:latin typeface="微软雅黑" charset="0"/>
                <a:ea typeface="微软雅黑" charset="0"/>
              </a:rPr>
              <a:t>）</a:t>
            </a:r>
            <a:r>
              <a:rPr lang="zh-CN" altLang="en-US" sz="1400" dirty="0">
                <a:solidFill>
                  <a:schemeClr val="bg1">
                    <a:lumMod val="50000"/>
                  </a:schemeClr>
                </a:solidFill>
                <a:latin typeface="微软雅黑" charset="0"/>
                <a:ea typeface="微软雅黑" charset="0"/>
              </a:rPr>
              <a:t>。前者是主体，中间是关系，后者是客体。主体和客体统称为实体（</a:t>
            </a:r>
            <a:r>
              <a:rPr lang="en-US" altLang="zh-CN" sz="1400" dirty="0">
                <a:solidFill>
                  <a:schemeClr val="bg1">
                    <a:lumMod val="50000"/>
                  </a:schemeClr>
                </a:solidFill>
                <a:latin typeface="微软雅黑" charset="0"/>
                <a:ea typeface="微软雅黑" charset="0"/>
              </a:rPr>
              <a:t>entity</a:t>
            </a:r>
            <a:r>
              <a:rPr lang="zh-CN" altLang="en-US" sz="1400" dirty="0">
                <a:solidFill>
                  <a:schemeClr val="bg1">
                    <a:lumMod val="50000"/>
                  </a:schemeClr>
                </a:solidFill>
                <a:latin typeface="微软雅黑" charset="0"/>
                <a:ea typeface="微软雅黑" charset="0"/>
              </a:rPr>
              <a:t>）。关系有一个属性，不可逆，也就是说主体和客体不能颠倒过来</a:t>
            </a:r>
            <a:r>
              <a:rPr lang="zh-CN" altLang="en-US" sz="1400" dirty="0" smtClean="0">
                <a:solidFill>
                  <a:schemeClr val="bg1">
                    <a:lumMod val="50000"/>
                  </a:schemeClr>
                </a:solidFill>
                <a:latin typeface="微软雅黑" charset="0"/>
                <a:ea typeface="微软雅黑" charset="0"/>
              </a:rPr>
              <a:t>。</a:t>
            </a:r>
            <a:endParaRPr lang="en-US" altLang="zh-CN" sz="1400" dirty="0" smtClean="0">
              <a:solidFill>
                <a:schemeClr val="bg1">
                  <a:lumMod val="50000"/>
                </a:schemeClr>
              </a:solidFill>
              <a:latin typeface="微软雅黑" charset="0"/>
              <a:ea typeface="微软雅黑" charset="0"/>
            </a:endParaRPr>
          </a:p>
          <a:p>
            <a:pPr>
              <a:lnSpc>
                <a:spcPct val="130000"/>
              </a:lnSpc>
            </a:pPr>
            <a:endParaRPr lang="zh-CN" altLang="en-US" sz="1400" dirty="0">
              <a:solidFill>
                <a:schemeClr val="bg1">
                  <a:lumMod val="50000"/>
                </a:schemeClr>
              </a:solidFill>
              <a:latin typeface="微软雅黑" charset="0"/>
              <a:ea typeface="微软雅黑" charset="0"/>
            </a:endParaRPr>
          </a:p>
          <a:p>
            <a:pPr>
              <a:lnSpc>
                <a:spcPct val="130000"/>
              </a:lnSpc>
            </a:pPr>
            <a:r>
              <a:rPr lang="zh-CN" altLang="en-US" sz="1400" dirty="0">
                <a:solidFill>
                  <a:schemeClr val="bg1">
                    <a:lumMod val="50000"/>
                  </a:schemeClr>
                </a:solidFill>
                <a:latin typeface="微软雅黑" charset="0"/>
                <a:ea typeface="微软雅黑" charset="0"/>
              </a:rPr>
              <a:t>       </a:t>
            </a:r>
            <a:r>
              <a:rPr lang="zh-CN" altLang="en-US" sz="1400" dirty="0" smtClean="0">
                <a:solidFill>
                  <a:schemeClr val="bg1">
                    <a:lumMod val="50000"/>
                  </a:schemeClr>
                </a:solidFill>
                <a:latin typeface="微软雅黑" charset="0"/>
                <a:ea typeface="微软雅黑" charset="0"/>
              </a:rPr>
              <a:t>知识的</a:t>
            </a:r>
            <a:r>
              <a:rPr lang="zh-CN" altLang="en-US" sz="1400" dirty="0">
                <a:solidFill>
                  <a:schemeClr val="bg1">
                    <a:lumMod val="50000"/>
                  </a:schemeClr>
                </a:solidFill>
                <a:latin typeface="微软雅黑" charset="0"/>
                <a:ea typeface="微软雅黑" charset="0"/>
              </a:rPr>
              <a:t>集合，链接起来成为一个图（</a:t>
            </a:r>
            <a:r>
              <a:rPr lang="en-US" altLang="zh-CN" sz="1400" dirty="0">
                <a:solidFill>
                  <a:schemeClr val="bg1">
                    <a:lumMod val="50000"/>
                  </a:schemeClr>
                </a:solidFill>
                <a:latin typeface="微软雅黑" charset="0"/>
                <a:ea typeface="微软雅黑" charset="0"/>
              </a:rPr>
              <a:t>graph</a:t>
            </a:r>
            <a:r>
              <a:rPr lang="zh-CN" altLang="en-US" sz="1400" dirty="0">
                <a:solidFill>
                  <a:schemeClr val="bg1">
                    <a:lumMod val="50000"/>
                  </a:schemeClr>
                </a:solidFill>
                <a:latin typeface="微软雅黑" charset="0"/>
                <a:ea typeface="微软雅黑" charset="0"/>
              </a:rPr>
              <a:t>），每个节点是一个一个实体，每条边是一个关系，或者说是一个事实（</a:t>
            </a:r>
            <a:r>
              <a:rPr lang="en-US" altLang="zh-CN" sz="1400" dirty="0">
                <a:solidFill>
                  <a:schemeClr val="bg1">
                    <a:lumMod val="50000"/>
                  </a:schemeClr>
                </a:solidFill>
                <a:latin typeface="微软雅黑" charset="0"/>
                <a:ea typeface="微软雅黑" charset="0"/>
              </a:rPr>
              <a:t>fact</a:t>
            </a:r>
            <a:r>
              <a:rPr lang="zh-CN" altLang="en-US" sz="1400" dirty="0">
                <a:solidFill>
                  <a:schemeClr val="bg1">
                    <a:lumMod val="50000"/>
                  </a:schemeClr>
                </a:solidFill>
                <a:latin typeface="微软雅黑" charset="0"/>
                <a:ea typeface="微软雅黑" charset="0"/>
              </a:rPr>
              <a:t>）。也就是有向图，主体指向客体。</a:t>
            </a:r>
          </a:p>
        </p:txBody>
      </p:sp>
      <p:pic>
        <p:nvPicPr>
          <p:cNvPr id="11" name="图片 10"/>
          <p:cNvPicPr>
            <a:picLocks noChangeAspect="1"/>
          </p:cNvPicPr>
          <p:nvPr/>
        </p:nvPicPr>
        <p:blipFill>
          <a:blip r:embed="rId2"/>
          <a:stretch>
            <a:fillRect/>
          </a:stretch>
        </p:blipFill>
        <p:spPr>
          <a:xfrm>
            <a:off x="1108460" y="3952875"/>
            <a:ext cx="6267450" cy="2324100"/>
          </a:xfrm>
          <a:prstGeom prst="rect">
            <a:avLst/>
          </a:prstGeom>
        </p:spPr>
      </p:pic>
    </p:spTree>
    <p:extLst>
      <p:ext uri="{BB962C8B-B14F-4D97-AF65-F5344CB8AC3E}">
        <p14:creationId xmlns:p14="http://schemas.microsoft.com/office/powerpoint/2010/main" val="197668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选题</a:t>
            </a:r>
            <a:r>
              <a:rPr lang="zh-CN" altLang="en-US" sz="1400" b="1" dirty="0"/>
              <a:t>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4069024" y="869168"/>
            <a:ext cx="3057247" cy="523220"/>
          </a:xfrm>
          <a:prstGeom prst="rect">
            <a:avLst/>
          </a:prstGeom>
        </p:spPr>
        <p:txBody>
          <a:bodyPr wrap="none">
            <a:spAutoFit/>
          </a:bodyPr>
          <a:lstStyle/>
          <a:p>
            <a:r>
              <a:rPr lang="zh-CN" altLang="en-US" sz="2800" b="1" dirty="0"/>
              <a:t>知识</a:t>
            </a:r>
            <a:r>
              <a:rPr lang="zh-CN" altLang="en-US" sz="2800" b="1" dirty="0" smtClean="0"/>
              <a:t>图谱相关应用</a:t>
            </a:r>
            <a:endParaRPr lang="zh-CN" altLang="en-US" sz="2800" b="1" dirty="0"/>
          </a:p>
        </p:txBody>
      </p:sp>
      <p:grpSp>
        <p:nvGrpSpPr>
          <p:cNvPr id="9" name="Group 4"/>
          <p:cNvGrpSpPr>
            <a:grpSpLocks noChangeAspect="1"/>
          </p:cNvGrpSpPr>
          <p:nvPr/>
        </p:nvGrpSpPr>
        <p:grpSpPr bwMode="auto">
          <a:xfrm>
            <a:off x="5188751" y="1908908"/>
            <a:ext cx="515028" cy="515938"/>
            <a:chOff x="611" y="1151"/>
            <a:chExt cx="566" cy="567"/>
          </a:xfrm>
        </p:grpSpPr>
        <p:sp>
          <p:nvSpPr>
            <p:cNvPr id="10" name="Oval 5"/>
            <p:cNvSpPr>
              <a:spLocks noChangeArrowheads="1"/>
            </p:cNvSpPr>
            <p:nvPr/>
          </p:nvSpPr>
          <p:spPr bwMode="auto">
            <a:xfrm>
              <a:off x="611"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noEditPoints="1"/>
            </p:cNvSpPr>
            <p:nvPr/>
          </p:nvSpPr>
          <p:spPr bwMode="auto">
            <a:xfrm>
              <a:off x="741" y="1293"/>
              <a:ext cx="306" cy="307"/>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Group 9"/>
          <p:cNvGrpSpPr>
            <a:grpSpLocks noChangeAspect="1"/>
          </p:cNvGrpSpPr>
          <p:nvPr/>
        </p:nvGrpSpPr>
        <p:grpSpPr bwMode="auto">
          <a:xfrm>
            <a:off x="8876704" y="1919827"/>
            <a:ext cx="515028" cy="515938"/>
            <a:chOff x="1587" y="1151"/>
            <a:chExt cx="566" cy="567"/>
          </a:xfrm>
        </p:grpSpPr>
        <p:sp>
          <p:nvSpPr>
            <p:cNvPr id="13" name="Oval 10"/>
            <p:cNvSpPr>
              <a:spLocks noChangeArrowheads="1"/>
            </p:cNvSpPr>
            <p:nvPr/>
          </p:nvSpPr>
          <p:spPr bwMode="auto">
            <a:xfrm>
              <a:off x="1587"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noEditPoints="1"/>
            </p:cNvSpPr>
            <p:nvPr/>
          </p:nvSpPr>
          <p:spPr bwMode="auto">
            <a:xfrm>
              <a:off x="1707" y="1272"/>
              <a:ext cx="316" cy="316"/>
            </a:xfrm>
            <a:custGeom>
              <a:avLst/>
              <a:gdLst>
                <a:gd name="T0" fmla="*/ 36 w 134"/>
                <a:gd name="T1" fmla="*/ 46 h 134"/>
                <a:gd name="T2" fmla="*/ 0 w 134"/>
                <a:gd name="T3" fmla="*/ 46 h 134"/>
                <a:gd name="T4" fmla="*/ 0 w 134"/>
                <a:gd name="T5" fmla="*/ 41 h 134"/>
                <a:gd name="T6" fmla="*/ 0 w 134"/>
                <a:gd name="T7" fmla="*/ 41 h 134"/>
                <a:gd name="T8" fmla="*/ 0 w 134"/>
                <a:gd name="T9" fmla="*/ 114 h 134"/>
                <a:gd name="T10" fmla="*/ 20 w 134"/>
                <a:gd name="T11" fmla="*/ 134 h 134"/>
                <a:gd name="T12" fmla="*/ 114 w 134"/>
                <a:gd name="T13" fmla="*/ 134 h 134"/>
                <a:gd name="T14" fmla="*/ 134 w 134"/>
                <a:gd name="T15" fmla="*/ 114 h 134"/>
                <a:gd name="T16" fmla="*/ 134 w 134"/>
                <a:gd name="T17" fmla="*/ 46 h 134"/>
                <a:gd name="T18" fmla="*/ 134 w 134"/>
                <a:gd name="T19" fmla="*/ 46 h 134"/>
                <a:gd name="T20" fmla="*/ 134 w 134"/>
                <a:gd name="T21" fmla="*/ 41 h 134"/>
                <a:gd name="T22" fmla="*/ 94 w 134"/>
                <a:gd name="T23" fmla="*/ 41 h 134"/>
                <a:gd name="T24" fmla="*/ 67 w 134"/>
                <a:gd name="T25" fmla="*/ 27 h 134"/>
                <a:gd name="T26" fmla="*/ 39 w 134"/>
                <a:gd name="T27" fmla="*/ 41 h 134"/>
                <a:gd name="T28" fmla="*/ 0 w 134"/>
                <a:gd name="T29" fmla="*/ 41 h 134"/>
                <a:gd name="T30" fmla="*/ 0 w 134"/>
                <a:gd name="T31" fmla="*/ 20 h 134"/>
                <a:gd name="T32" fmla="*/ 14 w 134"/>
                <a:gd name="T33" fmla="*/ 1 h 134"/>
                <a:gd name="T34" fmla="*/ 14 w 134"/>
                <a:gd name="T35" fmla="*/ 27 h 134"/>
                <a:gd name="T36" fmla="*/ 18 w 134"/>
                <a:gd name="T37" fmla="*/ 27 h 134"/>
                <a:gd name="T38" fmla="*/ 18 w 134"/>
                <a:gd name="T39" fmla="*/ 0 h 134"/>
                <a:gd name="T40" fmla="*/ 18 w 134"/>
                <a:gd name="T41" fmla="*/ 0 h 134"/>
                <a:gd name="T42" fmla="*/ 20 w 134"/>
                <a:gd name="T43" fmla="*/ 0 h 134"/>
                <a:gd name="T44" fmla="*/ 114 w 134"/>
                <a:gd name="T45" fmla="*/ 0 h 134"/>
                <a:gd name="T46" fmla="*/ 134 w 134"/>
                <a:gd name="T47" fmla="*/ 20 h 134"/>
                <a:gd name="T48" fmla="*/ 134 w 134"/>
                <a:gd name="T49" fmla="*/ 46 h 134"/>
                <a:gd name="T50" fmla="*/ 97 w 134"/>
                <a:gd name="T51" fmla="*/ 46 h 134"/>
                <a:gd name="T52" fmla="*/ 101 w 134"/>
                <a:gd name="T53" fmla="*/ 62 h 134"/>
                <a:gd name="T54" fmla="*/ 67 w 134"/>
                <a:gd name="T55" fmla="*/ 97 h 134"/>
                <a:gd name="T56" fmla="*/ 32 w 134"/>
                <a:gd name="T57" fmla="*/ 62 h 134"/>
                <a:gd name="T58" fmla="*/ 36 w 134"/>
                <a:gd name="T59" fmla="*/ 46 h 134"/>
                <a:gd name="T60" fmla="*/ 109 w 134"/>
                <a:gd name="T61" fmla="*/ 9 h 134"/>
                <a:gd name="T62" fmla="*/ 101 w 134"/>
                <a:gd name="T63" fmla="*/ 17 h 134"/>
                <a:gd name="T64" fmla="*/ 101 w 134"/>
                <a:gd name="T65" fmla="*/ 24 h 134"/>
                <a:gd name="T66" fmla="*/ 109 w 134"/>
                <a:gd name="T67" fmla="*/ 32 h 134"/>
                <a:gd name="T68" fmla="*/ 116 w 134"/>
                <a:gd name="T69" fmla="*/ 32 h 134"/>
                <a:gd name="T70" fmla="*/ 124 w 134"/>
                <a:gd name="T71" fmla="*/ 24 h 134"/>
                <a:gd name="T72" fmla="*/ 124 w 134"/>
                <a:gd name="T73" fmla="*/ 17 h 134"/>
                <a:gd name="T74" fmla="*/ 116 w 134"/>
                <a:gd name="T75" fmla="*/ 9 h 134"/>
                <a:gd name="T76" fmla="*/ 109 w 134"/>
                <a:gd name="T77" fmla="*/ 9 h 134"/>
                <a:gd name="T78" fmla="*/ 32 w 134"/>
                <a:gd name="T79" fmla="*/ 0 h 134"/>
                <a:gd name="T80" fmla="*/ 32 w 134"/>
                <a:gd name="T81" fmla="*/ 27 h 134"/>
                <a:gd name="T82" fmla="*/ 37 w 134"/>
                <a:gd name="T83" fmla="*/ 27 h 134"/>
                <a:gd name="T84" fmla="*/ 37 w 134"/>
                <a:gd name="T85" fmla="*/ 0 h 134"/>
                <a:gd name="T86" fmla="*/ 32 w 134"/>
                <a:gd name="T87" fmla="*/ 0 h 134"/>
                <a:gd name="T88" fmla="*/ 23 w 134"/>
                <a:gd name="T89" fmla="*/ 0 h 134"/>
                <a:gd name="T90" fmla="*/ 23 w 134"/>
                <a:gd name="T91" fmla="*/ 27 h 134"/>
                <a:gd name="T92" fmla="*/ 27 w 134"/>
                <a:gd name="T93" fmla="*/ 27 h 134"/>
                <a:gd name="T94" fmla="*/ 27 w 134"/>
                <a:gd name="T95" fmla="*/ 0 h 134"/>
                <a:gd name="T96" fmla="*/ 23 w 134"/>
                <a:gd name="T97" fmla="*/ 0 h 134"/>
                <a:gd name="T98" fmla="*/ 67 w 134"/>
                <a:gd name="T99" fmla="*/ 90 h 134"/>
                <a:gd name="T100" fmla="*/ 94 w 134"/>
                <a:gd name="T101" fmla="*/ 62 h 134"/>
                <a:gd name="T102" fmla="*/ 67 w 134"/>
                <a:gd name="T103" fmla="*/ 34 h 134"/>
                <a:gd name="T104" fmla="*/ 39 w 134"/>
                <a:gd name="T105" fmla="*/ 62 h 134"/>
                <a:gd name="T106" fmla="*/ 67 w 134"/>
                <a:gd name="T107" fmla="*/ 90 h 134"/>
                <a:gd name="T108" fmla="*/ 67 w 134"/>
                <a:gd name="T109" fmla="*/ 81 h 134"/>
                <a:gd name="T110" fmla="*/ 85 w 134"/>
                <a:gd name="T111" fmla="*/ 62 h 134"/>
                <a:gd name="T112" fmla="*/ 67 w 134"/>
                <a:gd name="T113" fmla="*/ 44 h 134"/>
                <a:gd name="T114" fmla="*/ 48 w 134"/>
                <a:gd name="T115" fmla="*/ 62 h 134"/>
                <a:gd name="T116" fmla="*/ 67 w 134"/>
                <a:gd name="T117"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4">
                  <a:moveTo>
                    <a:pt x="36" y="46"/>
                  </a:moveTo>
                  <a:cubicBezTo>
                    <a:pt x="0" y="46"/>
                    <a:pt x="0" y="46"/>
                    <a:pt x="0" y="46"/>
                  </a:cubicBezTo>
                  <a:cubicBezTo>
                    <a:pt x="0" y="41"/>
                    <a:pt x="0" y="41"/>
                    <a:pt x="0" y="41"/>
                  </a:cubicBezTo>
                  <a:cubicBezTo>
                    <a:pt x="0" y="41"/>
                    <a:pt x="0" y="41"/>
                    <a:pt x="0" y="41"/>
                  </a:cubicBezTo>
                  <a:cubicBezTo>
                    <a:pt x="0" y="86"/>
                    <a:pt x="0" y="114"/>
                    <a:pt x="0" y="114"/>
                  </a:cubicBezTo>
                  <a:cubicBezTo>
                    <a:pt x="0" y="134"/>
                    <a:pt x="20" y="134"/>
                    <a:pt x="20" y="134"/>
                  </a:cubicBezTo>
                  <a:cubicBezTo>
                    <a:pt x="114" y="134"/>
                    <a:pt x="114" y="134"/>
                    <a:pt x="114" y="134"/>
                  </a:cubicBezTo>
                  <a:cubicBezTo>
                    <a:pt x="114" y="134"/>
                    <a:pt x="134" y="134"/>
                    <a:pt x="134" y="114"/>
                  </a:cubicBezTo>
                  <a:cubicBezTo>
                    <a:pt x="134" y="46"/>
                    <a:pt x="134" y="46"/>
                    <a:pt x="134" y="46"/>
                  </a:cubicBezTo>
                  <a:cubicBezTo>
                    <a:pt x="134" y="46"/>
                    <a:pt x="134" y="46"/>
                    <a:pt x="134" y="46"/>
                  </a:cubicBezTo>
                  <a:cubicBezTo>
                    <a:pt x="134" y="41"/>
                    <a:pt x="134" y="41"/>
                    <a:pt x="134" y="41"/>
                  </a:cubicBezTo>
                  <a:cubicBezTo>
                    <a:pt x="94" y="41"/>
                    <a:pt x="94" y="41"/>
                    <a:pt x="94" y="41"/>
                  </a:cubicBezTo>
                  <a:cubicBezTo>
                    <a:pt x="88" y="33"/>
                    <a:pt x="78" y="27"/>
                    <a:pt x="67" y="27"/>
                  </a:cubicBezTo>
                  <a:cubicBezTo>
                    <a:pt x="55" y="27"/>
                    <a:pt x="45" y="33"/>
                    <a:pt x="39" y="41"/>
                  </a:cubicBezTo>
                  <a:cubicBezTo>
                    <a:pt x="0" y="41"/>
                    <a:pt x="0" y="41"/>
                    <a:pt x="0" y="41"/>
                  </a:cubicBezTo>
                  <a:cubicBezTo>
                    <a:pt x="0" y="35"/>
                    <a:pt x="0" y="27"/>
                    <a:pt x="0" y="20"/>
                  </a:cubicBezTo>
                  <a:cubicBezTo>
                    <a:pt x="0" y="7"/>
                    <a:pt x="8" y="2"/>
                    <a:pt x="14" y="1"/>
                  </a:cubicBezTo>
                  <a:cubicBezTo>
                    <a:pt x="14" y="27"/>
                    <a:pt x="14" y="27"/>
                    <a:pt x="14" y="27"/>
                  </a:cubicBezTo>
                  <a:cubicBezTo>
                    <a:pt x="18" y="27"/>
                    <a:pt x="18" y="27"/>
                    <a:pt x="18" y="27"/>
                  </a:cubicBezTo>
                  <a:cubicBezTo>
                    <a:pt x="18" y="0"/>
                    <a:pt x="18" y="0"/>
                    <a:pt x="18" y="0"/>
                  </a:cubicBezTo>
                  <a:cubicBezTo>
                    <a:pt x="18" y="0"/>
                    <a:pt x="18" y="0"/>
                    <a:pt x="18" y="0"/>
                  </a:cubicBezTo>
                  <a:cubicBezTo>
                    <a:pt x="19" y="0"/>
                    <a:pt x="20" y="0"/>
                    <a:pt x="20" y="0"/>
                  </a:cubicBezTo>
                  <a:cubicBezTo>
                    <a:pt x="114" y="0"/>
                    <a:pt x="114" y="0"/>
                    <a:pt x="114" y="0"/>
                  </a:cubicBezTo>
                  <a:cubicBezTo>
                    <a:pt x="114" y="0"/>
                    <a:pt x="134" y="0"/>
                    <a:pt x="134" y="20"/>
                  </a:cubicBezTo>
                  <a:cubicBezTo>
                    <a:pt x="134" y="46"/>
                    <a:pt x="134" y="46"/>
                    <a:pt x="134" y="46"/>
                  </a:cubicBezTo>
                  <a:cubicBezTo>
                    <a:pt x="97" y="46"/>
                    <a:pt x="97" y="46"/>
                    <a:pt x="97" y="46"/>
                  </a:cubicBezTo>
                  <a:cubicBezTo>
                    <a:pt x="100" y="51"/>
                    <a:pt x="101" y="56"/>
                    <a:pt x="101" y="62"/>
                  </a:cubicBezTo>
                  <a:cubicBezTo>
                    <a:pt x="101" y="81"/>
                    <a:pt x="86" y="97"/>
                    <a:pt x="67" y="97"/>
                  </a:cubicBezTo>
                  <a:cubicBezTo>
                    <a:pt x="48" y="97"/>
                    <a:pt x="32" y="81"/>
                    <a:pt x="32" y="62"/>
                  </a:cubicBezTo>
                  <a:cubicBezTo>
                    <a:pt x="32" y="56"/>
                    <a:pt x="34" y="51"/>
                    <a:pt x="36" y="46"/>
                  </a:cubicBezTo>
                  <a:close/>
                  <a:moveTo>
                    <a:pt x="109" y="9"/>
                  </a:moveTo>
                  <a:cubicBezTo>
                    <a:pt x="105" y="9"/>
                    <a:pt x="101" y="13"/>
                    <a:pt x="101" y="17"/>
                  </a:cubicBezTo>
                  <a:cubicBezTo>
                    <a:pt x="101" y="24"/>
                    <a:pt x="101" y="24"/>
                    <a:pt x="101" y="24"/>
                  </a:cubicBezTo>
                  <a:cubicBezTo>
                    <a:pt x="101" y="28"/>
                    <a:pt x="105" y="32"/>
                    <a:pt x="109" y="32"/>
                  </a:cubicBezTo>
                  <a:cubicBezTo>
                    <a:pt x="116" y="32"/>
                    <a:pt x="116" y="32"/>
                    <a:pt x="116" y="32"/>
                  </a:cubicBezTo>
                  <a:cubicBezTo>
                    <a:pt x="121" y="32"/>
                    <a:pt x="124" y="28"/>
                    <a:pt x="124" y="24"/>
                  </a:cubicBezTo>
                  <a:cubicBezTo>
                    <a:pt x="124" y="17"/>
                    <a:pt x="124" y="17"/>
                    <a:pt x="124" y="17"/>
                  </a:cubicBezTo>
                  <a:cubicBezTo>
                    <a:pt x="124" y="13"/>
                    <a:pt x="121" y="9"/>
                    <a:pt x="116" y="9"/>
                  </a:cubicBezTo>
                  <a:lnTo>
                    <a:pt x="109" y="9"/>
                  </a:lnTo>
                  <a:close/>
                  <a:moveTo>
                    <a:pt x="32" y="0"/>
                  </a:moveTo>
                  <a:cubicBezTo>
                    <a:pt x="32" y="27"/>
                    <a:pt x="32" y="27"/>
                    <a:pt x="32" y="27"/>
                  </a:cubicBezTo>
                  <a:cubicBezTo>
                    <a:pt x="37" y="27"/>
                    <a:pt x="37" y="27"/>
                    <a:pt x="37" y="27"/>
                  </a:cubicBezTo>
                  <a:cubicBezTo>
                    <a:pt x="37" y="0"/>
                    <a:pt x="37" y="0"/>
                    <a:pt x="37" y="0"/>
                  </a:cubicBezTo>
                  <a:lnTo>
                    <a:pt x="32" y="0"/>
                  </a:lnTo>
                  <a:close/>
                  <a:moveTo>
                    <a:pt x="23" y="0"/>
                  </a:moveTo>
                  <a:cubicBezTo>
                    <a:pt x="23" y="27"/>
                    <a:pt x="23" y="27"/>
                    <a:pt x="23" y="27"/>
                  </a:cubicBezTo>
                  <a:cubicBezTo>
                    <a:pt x="27" y="27"/>
                    <a:pt x="27" y="27"/>
                    <a:pt x="27" y="27"/>
                  </a:cubicBezTo>
                  <a:cubicBezTo>
                    <a:pt x="27" y="0"/>
                    <a:pt x="27" y="0"/>
                    <a:pt x="27" y="0"/>
                  </a:cubicBezTo>
                  <a:lnTo>
                    <a:pt x="23" y="0"/>
                  </a:lnTo>
                  <a:close/>
                  <a:moveTo>
                    <a:pt x="67" y="90"/>
                  </a:moveTo>
                  <a:cubicBezTo>
                    <a:pt x="82" y="90"/>
                    <a:pt x="94" y="77"/>
                    <a:pt x="94" y="62"/>
                  </a:cubicBezTo>
                  <a:cubicBezTo>
                    <a:pt x="94" y="47"/>
                    <a:pt x="82" y="34"/>
                    <a:pt x="67" y="34"/>
                  </a:cubicBezTo>
                  <a:cubicBezTo>
                    <a:pt x="51" y="34"/>
                    <a:pt x="39" y="47"/>
                    <a:pt x="39" y="62"/>
                  </a:cubicBezTo>
                  <a:cubicBezTo>
                    <a:pt x="39" y="77"/>
                    <a:pt x="51" y="90"/>
                    <a:pt x="67" y="90"/>
                  </a:cubicBezTo>
                  <a:close/>
                  <a:moveTo>
                    <a:pt x="67" y="81"/>
                  </a:moveTo>
                  <a:cubicBezTo>
                    <a:pt x="77" y="81"/>
                    <a:pt x="85" y="72"/>
                    <a:pt x="85" y="62"/>
                  </a:cubicBezTo>
                  <a:cubicBezTo>
                    <a:pt x="85" y="52"/>
                    <a:pt x="77" y="44"/>
                    <a:pt x="67" y="44"/>
                  </a:cubicBezTo>
                  <a:cubicBezTo>
                    <a:pt x="56" y="44"/>
                    <a:pt x="48" y="52"/>
                    <a:pt x="48" y="62"/>
                  </a:cubicBezTo>
                  <a:cubicBezTo>
                    <a:pt x="48" y="72"/>
                    <a:pt x="56" y="81"/>
                    <a:pt x="67"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Group 24"/>
          <p:cNvGrpSpPr>
            <a:grpSpLocks noChangeAspect="1"/>
          </p:cNvGrpSpPr>
          <p:nvPr/>
        </p:nvGrpSpPr>
        <p:grpSpPr bwMode="auto">
          <a:xfrm>
            <a:off x="5188751" y="4074293"/>
            <a:ext cx="515028" cy="515938"/>
            <a:chOff x="4516" y="1151"/>
            <a:chExt cx="566" cy="567"/>
          </a:xfrm>
        </p:grpSpPr>
        <p:sp>
          <p:nvSpPr>
            <p:cNvPr id="16" name="Oval 25"/>
            <p:cNvSpPr>
              <a:spLocks noChangeArrowheads="1"/>
            </p:cNvSpPr>
            <p:nvPr/>
          </p:nvSpPr>
          <p:spPr bwMode="auto">
            <a:xfrm>
              <a:off x="4516"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6"/>
            <p:cNvSpPr>
              <a:spLocks noEditPoints="1"/>
            </p:cNvSpPr>
            <p:nvPr/>
          </p:nvSpPr>
          <p:spPr bwMode="auto">
            <a:xfrm>
              <a:off x="4625" y="1260"/>
              <a:ext cx="349" cy="349"/>
            </a:xfrm>
            <a:custGeom>
              <a:avLst/>
              <a:gdLst>
                <a:gd name="T0" fmla="*/ 0 w 148"/>
                <a:gd name="T1" fmla="*/ 95 h 148"/>
                <a:gd name="T2" fmla="*/ 121 w 148"/>
                <a:gd name="T3" fmla="*/ 148 h 148"/>
                <a:gd name="T4" fmla="*/ 121 w 148"/>
                <a:gd name="T5" fmla="*/ 69 h 148"/>
                <a:gd name="T6" fmla="*/ 36 w 148"/>
                <a:gd name="T7" fmla="*/ 132 h 148"/>
                <a:gd name="T8" fmla="*/ 19 w 148"/>
                <a:gd name="T9" fmla="*/ 90 h 148"/>
                <a:gd name="T10" fmla="*/ 46 w 148"/>
                <a:gd name="T11" fmla="*/ 90 h 148"/>
                <a:gd name="T12" fmla="*/ 61 w 148"/>
                <a:gd name="T13" fmla="*/ 130 h 148"/>
                <a:gd name="T14" fmla="*/ 48 w 148"/>
                <a:gd name="T15" fmla="*/ 133 h 148"/>
                <a:gd name="T16" fmla="*/ 54 w 148"/>
                <a:gd name="T17" fmla="*/ 98 h 148"/>
                <a:gd name="T18" fmla="*/ 56 w 148"/>
                <a:gd name="T19" fmla="*/ 128 h 148"/>
                <a:gd name="T20" fmla="*/ 61 w 148"/>
                <a:gd name="T21" fmla="*/ 98 h 148"/>
                <a:gd name="T22" fmla="*/ 101 w 148"/>
                <a:gd name="T23" fmla="*/ 126 h 148"/>
                <a:gd name="T24" fmla="*/ 88 w 148"/>
                <a:gd name="T25" fmla="*/ 134 h 148"/>
                <a:gd name="T26" fmla="*/ 77 w 148"/>
                <a:gd name="T27" fmla="*/ 134 h 148"/>
                <a:gd name="T28" fmla="*/ 85 w 148"/>
                <a:gd name="T29" fmla="*/ 101 h 148"/>
                <a:gd name="T30" fmla="*/ 99 w 148"/>
                <a:gd name="T31" fmla="*/ 99 h 148"/>
                <a:gd name="T32" fmla="*/ 129 w 148"/>
                <a:gd name="T33" fmla="*/ 116 h 148"/>
                <a:gd name="T34" fmla="*/ 115 w 148"/>
                <a:gd name="T35" fmla="*/ 127 h 148"/>
                <a:gd name="T36" fmla="*/ 121 w 148"/>
                <a:gd name="T37" fmla="*/ 123 h 148"/>
                <a:gd name="T38" fmla="*/ 129 w 148"/>
                <a:gd name="T39" fmla="*/ 123 h 148"/>
                <a:gd name="T40" fmla="*/ 110 w 148"/>
                <a:gd name="T41" fmla="*/ 131 h 148"/>
                <a:gd name="T42" fmla="*/ 110 w 148"/>
                <a:gd name="T43" fmla="*/ 99 h 148"/>
                <a:gd name="T44" fmla="*/ 129 w 148"/>
                <a:gd name="T45" fmla="*/ 107 h 148"/>
                <a:gd name="T46" fmla="*/ 115 w 148"/>
                <a:gd name="T47" fmla="*/ 104 h 148"/>
                <a:gd name="T48" fmla="*/ 121 w 148"/>
                <a:gd name="T49" fmla="*/ 111 h 148"/>
                <a:gd name="T50" fmla="*/ 118 w 148"/>
                <a:gd name="T51" fmla="*/ 103 h 148"/>
                <a:gd name="T52" fmla="*/ 85 w 148"/>
                <a:gd name="T53" fmla="*/ 105 h 148"/>
                <a:gd name="T54" fmla="*/ 88 w 148"/>
                <a:gd name="T55" fmla="*/ 129 h 148"/>
                <a:gd name="T56" fmla="*/ 93 w 148"/>
                <a:gd name="T57" fmla="*/ 107 h 148"/>
                <a:gd name="T58" fmla="*/ 97 w 148"/>
                <a:gd name="T59" fmla="*/ 60 h 148"/>
                <a:gd name="T60" fmla="*/ 107 w 148"/>
                <a:gd name="T61" fmla="*/ 60 h 148"/>
                <a:gd name="T62" fmla="*/ 107 w 148"/>
                <a:gd name="T63" fmla="*/ 18 h 148"/>
                <a:gd name="T64" fmla="*/ 102 w 148"/>
                <a:gd name="T65" fmla="*/ 53 h 148"/>
                <a:gd name="T66" fmla="*/ 100 w 148"/>
                <a:gd name="T67" fmla="*/ 18 h 148"/>
                <a:gd name="T68" fmla="*/ 93 w 148"/>
                <a:gd name="T69" fmla="*/ 59 h 148"/>
                <a:gd name="T70" fmla="*/ 82 w 148"/>
                <a:gd name="T71" fmla="*/ 58 h 148"/>
                <a:gd name="T72" fmla="*/ 82 w 148"/>
                <a:gd name="T73" fmla="*/ 20 h 148"/>
                <a:gd name="T74" fmla="*/ 61 w 148"/>
                <a:gd name="T75" fmla="*/ 28 h 148"/>
                <a:gd name="T76" fmla="*/ 73 w 148"/>
                <a:gd name="T77" fmla="*/ 61 h 148"/>
                <a:gd name="T78" fmla="*/ 73 w 148"/>
                <a:gd name="T79" fmla="*/ 24 h 148"/>
                <a:gd name="T80" fmla="*/ 76 w 148"/>
                <a:gd name="T81" fmla="*/ 50 h 148"/>
                <a:gd name="T82" fmla="*/ 70 w 148"/>
                <a:gd name="T83" fmla="*/ 53 h 148"/>
                <a:gd name="T84" fmla="*/ 39 w 148"/>
                <a:gd name="T85" fmla="*/ 60 h 148"/>
                <a:gd name="T86" fmla="*/ 60 w 148"/>
                <a:gd name="T87" fmla="*/ 0 h 148"/>
                <a:gd name="T88" fmla="*/ 44 w 148"/>
                <a:gd name="T89" fmla="*/ 23 h 148"/>
                <a:gd name="T90" fmla="*/ 39 w 148"/>
                <a:gd name="T91"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48">
                  <a:moveTo>
                    <a:pt x="121" y="69"/>
                  </a:moveTo>
                  <a:cubicBezTo>
                    <a:pt x="27" y="69"/>
                    <a:pt x="27" y="69"/>
                    <a:pt x="27" y="69"/>
                  </a:cubicBezTo>
                  <a:cubicBezTo>
                    <a:pt x="12" y="69"/>
                    <a:pt x="0" y="80"/>
                    <a:pt x="0" y="95"/>
                  </a:cubicBezTo>
                  <a:cubicBezTo>
                    <a:pt x="0" y="121"/>
                    <a:pt x="0" y="121"/>
                    <a:pt x="0" y="121"/>
                  </a:cubicBezTo>
                  <a:cubicBezTo>
                    <a:pt x="0" y="136"/>
                    <a:pt x="12" y="148"/>
                    <a:pt x="27" y="148"/>
                  </a:cubicBezTo>
                  <a:cubicBezTo>
                    <a:pt x="121" y="148"/>
                    <a:pt x="121" y="148"/>
                    <a:pt x="121" y="148"/>
                  </a:cubicBezTo>
                  <a:cubicBezTo>
                    <a:pt x="136" y="148"/>
                    <a:pt x="148" y="136"/>
                    <a:pt x="148" y="121"/>
                  </a:cubicBezTo>
                  <a:cubicBezTo>
                    <a:pt x="148" y="95"/>
                    <a:pt x="148" y="95"/>
                    <a:pt x="148" y="95"/>
                  </a:cubicBezTo>
                  <a:cubicBezTo>
                    <a:pt x="148" y="81"/>
                    <a:pt x="136" y="69"/>
                    <a:pt x="121" y="69"/>
                  </a:cubicBezTo>
                  <a:close/>
                  <a:moveTo>
                    <a:pt x="46" y="90"/>
                  </a:moveTo>
                  <a:cubicBezTo>
                    <a:pt x="36" y="90"/>
                    <a:pt x="36" y="90"/>
                    <a:pt x="36" y="90"/>
                  </a:cubicBezTo>
                  <a:cubicBezTo>
                    <a:pt x="36" y="132"/>
                    <a:pt x="36" y="132"/>
                    <a:pt x="36" y="132"/>
                  </a:cubicBezTo>
                  <a:cubicBezTo>
                    <a:pt x="28" y="132"/>
                    <a:pt x="28" y="132"/>
                    <a:pt x="28" y="132"/>
                  </a:cubicBezTo>
                  <a:cubicBezTo>
                    <a:pt x="28" y="90"/>
                    <a:pt x="28" y="90"/>
                    <a:pt x="28" y="90"/>
                  </a:cubicBezTo>
                  <a:cubicBezTo>
                    <a:pt x="19" y="90"/>
                    <a:pt x="19" y="90"/>
                    <a:pt x="19" y="90"/>
                  </a:cubicBezTo>
                  <a:cubicBezTo>
                    <a:pt x="19" y="83"/>
                    <a:pt x="19" y="83"/>
                    <a:pt x="19" y="83"/>
                  </a:cubicBezTo>
                  <a:cubicBezTo>
                    <a:pt x="46" y="83"/>
                    <a:pt x="46" y="83"/>
                    <a:pt x="46" y="83"/>
                  </a:cubicBezTo>
                  <a:lnTo>
                    <a:pt x="46" y="90"/>
                  </a:lnTo>
                  <a:close/>
                  <a:moveTo>
                    <a:pt x="69" y="134"/>
                  </a:moveTo>
                  <a:cubicBezTo>
                    <a:pt x="61" y="134"/>
                    <a:pt x="61" y="134"/>
                    <a:pt x="61" y="134"/>
                  </a:cubicBezTo>
                  <a:cubicBezTo>
                    <a:pt x="61" y="130"/>
                    <a:pt x="61" y="130"/>
                    <a:pt x="61" y="130"/>
                  </a:cubicBezTo>
                  <a:cubicBezTo>
                    <a:pt x="59" y="131"/>
                    <a:pt x="58" y="133"/>
                    <a:pt x="56" y="133"/>
                  </a:cubicBezTo>
                  <a:cubicBezTo>
                    <a:pt x="55" y="134"/>
                    <a:pt x="53" y="134"/>
                    <a:pt x="52" y="134"/>
                  </a:cubicBezTo>
                  <a:cubicBezTo>
                    <a:pt x="50" y="134"/>
                    <a:pt x="49" y="134"/>
                    <a:pt x="48" y="133"/>
                  </a:cubicBezTo>
                  <a:cubicBezTo>
                    <a:pt x="47" y="132"/>
                    <a:pt x="47" y="130"/>
                    <a:pt x="47" y="128"/>
                  </a:cubicBezTo>
                  <a:cubicBezTo>
                    <a:pt x="47" y="98"/>
                    <a:pt x="47" y="98"/>
                    <a:pt x="47" y="98"/>
                  </a:cubicBezTo>
                  <a:cubicBezTo>
                    <a:pt x="54" y="98"/>
                    <a:pt x="54" y="98"/>
                    <a:pt x="54" y="98"/>
                  </a:cubicBezTo>
                  <a:cubicBezTo>
                    <a:pt x="54" y="126"/>
                    <a:pt x="54" y="126"/>
                    <a:pt x="54" y="126"/>
                  </a:cubicBezTo>
                  <a:cubicBezTo>
                    <a:pt x="54" y="126"/>
                    <a:pt x="54" y="127"/>
                    <a:pt x="55" y="127"/>
                  </a:cubicBezTo>
                  <a:cubicBezTo>
                    <a:pt x="55" y="128"/>
                    <a:pt x="56" y="128"/>
                    <a:pt x="56" y="128"/>
                  </a:cubicBezTo>
                  <a:cubicBezTo>
                    <a:pt x="57" y="128"/>
                    <a:pt x="58" y="128"/>
                    <a:pt x="59" y="127"/>
                  </a:cubicBezTo>
                  <a:cubicBezTo>
                    <a:pt x="59" y="127"/>
                    <a:pt x="60" y="126"/>
                    <a:pt x="61" y="125"/>
                  </a:cubicBezTo>
                  <a:cubicBezTo>
                    <a:pt x="61" y="98"/>
                    <a:pt x="61" y="98"/>
                    <a:pt x="61" y="98"/>
                  </a:cubicBezTo>
                  <a:cubicBezTo>
                    <a:pt x="69" y="98"/>
                    <a:pt x="69" y="98"/>
                    <a:pt x="69" y="98"/>
                  </a:cubicBezTo>
                  <a:cubicBezTo>
                    <a:pt x="69" y="134"/>
                    <a:pt x="69" y="134"/>
                    <a:pt x="69" y="134"/>
                  </a:cubicBezTo>
                  <a:close/>
                  <a:moveTo>
                    <a:pt x="101" y="126"/>
                  </a:moveTo>
                  <a:cubicBezTo>
                    <a:pt x="101" y="128"/>
                    <a:pt x="101" y="130"/>
                    <a:pt x="99" y="131"/>
                  </a:cubicBezTo>
                  <a:cubicBezTo>
                    <a:pt x="98" y="133"/>
                    <a:pt x="96" y="134"/>
                    <a:pt x="94" y="134"/>
                  </a:cubicBezTo>
                  <a:cubicBezTo>
                    <a:pt x="93" y="134"/>
                    <a:pt x="89" y="134"/>
                    <a:pt x="88" y="134"/>
                  </a:cubicBezTo>
                  <a:cubicBezTo>
                    <a:pt x="87" y="133"/>
                    <a:pt x="86" y="132"/>
                    <a:pt x="85" y="131"/>
                  </a:cubicBezTo>
                  <a:cubicBezTo>
                    <a:pt x="85" y="134"/>
                    <a:pt x="85" y="134"/>
                    <a:pt x="85" y="134"/>
                  </a:cubicBezTo>
                  <a:cubicBezTo>
                    <a:pt x="77" y="134"/>
                    <a:pt x="77" y="134"/>
                    <a:pt x="77" y="134"/>
                  </a:cubicBezTo>
                  <a:cubicBezTo>
                    <a:pt x="77" y="84"/>
                    <a:pt x="77" y="84"/>
                    <a:pt x="77" y="84"/>
                  </a:cubicBezTo>
                  <a:cubicBezTo>
                    <a:pt x="85" y="84"/>
                    <a:pt x="85" y="84"/>
                    <a:pt x="85" y="84"/>
                  </a:cubicBezTo>
                  <a:cubicBezTo>
                    <a:pt x="85" y="101"/>
                    <a:pt x="85" y="101"/>
                    <a:pt x="85" y="101"/>
                  </a:cubicBezTo>
                  <a:cubicBezTo>
                    <a:pt x="86" y="100"/>
                    <a:pt x="87" y="99"/>
                    <a:pt x="88" y="98"/>
                  </a:cubicBezTo>
                  <a:cubicBezTo>
                    <a:pt x="89" y="98"/>
                    <a:pt x="92" y="97"/>
                    <a:pt x="94" y="97"/>
                  </a:cubicBezTo>
                  <a:cubicBezTo>
                    <a:pt x="96" y="97"/>
                    <a:pt x="98" y="97"/>
                    <a:pt x="99" y="99"/>
                  </a:cubicBezTo>
                  <a:cubicBezTo>
                    <a:pt x="100" y="100"/>
                    <a:pt x="101" y="103"/>
                    <a:pt x="101" y="106"/>
                  </a:cubicBezTo>
                  <a:cubicBezTo>
                    <a:pt x="101" y="126"/>
                    <a:pt x="101" y="126"/>
                    <a:pt x="101" y="126"/>
                  </a:cubicBezTo>
                  <a:close/>
                  <a:moveTo>
                    <a:pt x="129" y="116"/>
                  </a:moveTo>
                  <a:cubicBezTo>
                    <a:pt x="115" y="116"/>
                    <a:pt x="115" y="116"/>
                    <a:pt x="115" y="116"/>
                  </a:cubicBezTo>
                  <a:cubicBezTo>
                    <a:pt x="115" y="123"/>
                    <a:pt x="115" y="123"/>
                    <a:pt x="115" y="123"/>
                  </a:cubicBezTo>
                  <a:cubicBezTo>
                    <a:pt x="115" y="125"/>
                    <a:pt x="115" y="126"/>
                    <a:pt x="115" y="127"/>
                  </a:cubicBezTo>
                  <a:cubicBezTo>
                    <a:pt x="116" y="128"/>
                    <a:pt x="117" y="128"/>
                    <a:pt x="118" y="128"/>
                  </a:cubicBezTo>
                  <a:cubicBezTo>
                    <a:pt x="119" y="128"/>
                    <a:pt x="120" y="128"/>
                    <a:pt x="121" y="127"/>
                  </a:cubicBezTo>
                  <a:cubicBezTo>
                    <a:pt x="121" y="126"/>
                    <a:pt x="121" y="125"/>
                    <a:pt x="121" y="123"/>
                  </a:cubicBezTo>
                  <a:cubicBezTo>
                    <a:pt x="121" y="121"/>
                    <a:pt x="121" y="121"/>
                    <a:pt x="121" y="121"/>
                  </a:cubicBezTo>
                  <a:cubicBezTo>
                    <a:pt x="129" y="121"/>
                    <a:pt x="129" y="121"/>
                    <a:pt x="129" y="121"/>
                  </a:cubicBezTo>
                  <a:cubicBezTo>
                    <a:pt x="129" y="123"/>
                    <a:pt x="129" y="123"/>
                    <a:pt x="129" y="123"/>
                  </a:cubicBezTo>
                  <a:cubicBezTo>
                    <a:pt x="129" y="127"/>
                    <a:pt x="128" y="130"/>
                    <a:pt x="126" y="132"/>
                  </a:cubicBezTo>
                  <a:cubicBezTo>
                    <a:pt x="124" y="133"/>
                    <a:pt x="122" y="134"/>
                    <a:pt x="118" y="134"/>
                  </a:cubicBezTo>
                  <a:cubicBezTo>
                    <a:pt x="114" y="134"/>
                    <a:pt x="111" y="133"/>
                    <a:pt x="110" y="131"/>
                  </a:cubicBezTo>
                  <a:cubicBezTo>
                    <a:pt x="108" y="129"/>
                    <a:pt x="107" y="127"/>
                    <a:pt x="107" y="123"/>
                  </a:cubicBezTo>
                  <a:cubicBezTo>
                    <a:pt x="107" y="107"/>
                    <a:pt x="107" y="107"/>
                    <a:pt x="107" y="107"/>
                  </a:cubicBezTo>
                  <a:cubicBezTo>
                    <a:pt x="107" y="104"/>
                    <a:pt x="108" y="101"/>
                    <a:pt x="110" y="99"/>
                  </a:cubicBezTo>
                  <a:cubicBezTo>
                    <a:pt x="112" y="97"/>
                    <a:pt x="115" y="96"/>
                    <a:pt x="118" y="96"/>
                  </a:cubicBezTo>
                  <a:cubicBezTo>
                    <a:pt x="122" y="96"/>
                    <a:pt x="125" y="97"/>
                    <a:pt x="126" y="99"/>
                  </a:cubicBezTo>
                  <a:cubicBezTo>
                    <a:pt x="128" y="101"/>
                    <a:pt x="129" y="104"/>
                    <a:pt x="129" y="107"/>
                  </a:cubicBezTo>
                  <a:cubicBezTo>
                    <a:pt x="129" y="116"/>
                    <a:pt x="129" y="116"/>
                    <a:pt x="129" y="116"/>
                  </a:cubicBezTo>
                  <a:close/>
                  <a:moveTo>
                    <a:pt x="118" y="103"/>
                  </a:moveTo>
                  <a:cubicBezTo>
                    <a:pt x="117" y="103"/>
                    <a:pt x="116" y="103"/>
                    <a:pt x="115" y="104"/>
                  </a:cubicBezTo>
                  <a:cubicBezTo>
                    <a:pt x="115" y="104"/>
                    <a:pt x="115" y="105"/>
                    <a:pt x="115" y="107"/>
                  </a:cubicBezTo>
                  <a:cubicBezTo>
                    <a:pt x="115" y="111"/>
                    <a:pt x="115" y="111"/>
                    <a:pt x="115" y="111"/>
                  </a:cubicBezTo>
                  <a:cubicBezTo>
                    <a:pt x="121" y="111"/>
                    <a:pt x="121" y="111"/>
                    <a:pt x="121" y="111"/>
                  </a:cubicBezTo>
                  <a:cubicBezTo>
                    <a:pt x="121" y="107"/>
                    <a:pt x="121" y="107"/>
                    <a:pt x="121" y="107"/>
                  </a:cubicBezTo>
                  <a:cubicBezTo>
                    <a:pt x="121" y="105"/>
                    <a:pt x="121" y="104"/>
                    <a:pt x="121" y="104"/>
                  </a:cubicBezTo>
                  <a:cubicBezTo>
                    <a:pt x="120" y="103"/>
                    <a:pt x="119" y="103"/>
                    <a:pt x="118" y="103"/>
                  </a:cubicBezTo>
                  <a:close/>
                  <a:moveTo>
                    <a:pt x="88" y="103"/>
                  </a:moveTo>
                  <a:cubicBezTo>
                    <a:pt x="87" y="103"/>
                    <a:pt x="87" y="103"/>
                    <a:pt x="86" y="104"/>
                  </a:cubicBezTo>
                  <a:cubicBezTo>
                    <a:pt x="86" y="104"/>
                    <a:pt x="85" y="104"/>
                    <a:pt x="85" y="105"/>
                  </a:cubicBezTo>
                  <a:cubicBezTo>
                    <a:pt x="85" y="127"/>
                    <a:pt x="85" y="127"/>
                    <a:pt x="85" y="127"/>
                  </a:cubicBezTo>
                  <a:cubicBezTo>
                    <a:pt x="85" y="128"/>
                    <a:pt x="86" y="128"/>
                    <a:pt x="86" y="128"/>
                  </a:cubicBezTo>
                  <a:cubicBezTo>
                    <a:pt x="87" y="129"/>
                    <a:pt x="88" y="129"/>
                    <a:pt x="88" y="129"/>
                  </a:cubicBezTo>
                  <a:cubicBezTo>
                    <a:pt x="89" y="129"/>
                    <a:pt x="92" y="129"/>
                    <a:pt x="92" y="128"/>
                  </a:cubicBezTo>
                  <a:cubicBezTo>
                    <a:pt x="93" y="127"/>
                    <a:pt x="93" y="127"/>
                    <a:pt x="93" y="126"/>
                  </a:cubicBezTo>
                  <a:cubicBezTo>
                    <a:pt x="93" y="107"/>
                    <a:pt x="93" y="107"/>
                    <a:pt x="93" y="107"/>
                  </a:cubicBezTo>
                  <a:cubicBezTo>
                    <a:pt x="93" y="106"/>
                    <a:pt x="93" y="105"/>
                    <a:pt x="92" y="104"/>
                  </a:cubicBezTo>
                  <a:cubicBezTo>
                    <a:pt x="92" y="103"/>
                    <a:pt x="89" y="103"/>
                    <a:pt x="88" y="103"/>
                  </a:cubicBezTo>
                  <a:close/>
                  <a:moveTo>
                    <a:pt x="97" y="60"/>
                  </a:moveTo>
                  <a:cubicBezTo>
                    <a:pt x="99" y="60"/>
                    <a:pt x="101" y="60"/>
                    <a:pt x="102" y="59"/>
                  </a:cubicBezTo>
                  <a:cubicBezTo>
                    <a:pt x="104" y="58"/>
                    <a:pt x="106" y="57"/>
                    <a:pt x="107" y="55"/>
                  </a:cubicBezTo>
                  <a:cubicBezTo>
                    <a:pt x="107" y="60"/>
                    <a:pt x="107" y="60"/>
                    <a:pt x="107" y="60"/>
                  </a:cubicBezTo>
                  <a:cubicBezTo>
                    <a:pt x="116" y="60"/>
                    <a:pt x="116" y="60"/>
                    <a:pt x="116" y="60"/>
                  </a:cubicBezTo>
                  <a:cubicBezTo>
                    <a:pt x="116" y="18"/>
                    <a:pt x="116" y="18"/>
                    <a:pt x="116" y="18"/>
                  </a:cubicBezTo>
                  <a:cubicBezTo>
                    <a:pt x="107" y="18"/>
                    <a:pt x="107" y="18"/>
                    <a:pt x="107" y="18"/>
                  </a:cubicBezTo>
                  <a:cubicBezTo>
                    <a:pt x="107" y="50"/>
                    <a:pt x="107" y="50"/>
                    <a:pt x="107" y="50"/>
                  </a:cubicBezTo>
                  <a:cubicBezTo>
                    <a:pt x="106" y="51"/>
                    <a:pt x="106" y="51"/>
                    <a:pt x="105" y="52"/>
                  </a:cubicBezTo>
                  <a:cubicBezTo>
                    <a:pt x="104" y="53"/>
                    <a:pt x="103" y="53"/>
                    <a:pt x="102" y="53"/>
                  </a:cubicBezTo>
                  <a:cubicBezTo>
                    <a:pt x="101" y="53"/>
                    <a:pt x="101" y="53"/>
                    <a:pt x="101" y="52"/>
                  </a:cubicBezTo>
                  <a:cubicBezTo>
                    <a:pt x="100" y="52"/>
                    <a:pt x="100" y="51"/>
                    <a:pt x="100" y="50"/>
                  </a:cubicBezTo>
                  <a:cubicBezTo>
                    <a:pt x="100" y="18"/>
                    <a:pt x="100" y="18"/>
                    <a:pt x="100" y="18"/>
                  </a:cubicBezTo>
                  <a:cubicBezTo>
                    <a:pt x="92" y="18"/>
                    <a:pt x="92" y="18"/>
                    <a:pt x="92" y="18"/>
                  </a:cubicBezTo>
                  <a:cubicBezTo>
                    <a:pt x="92" y="53"/>
                    <a:pt x="92" y="53"/>
                    <a:pt x="92" y="53"/>
                  </a:cubicBezTo>
                  <a:cubicBezTo>
                    <a:pt x="92" y="55"/>
                    <a:pt x="92" y="57"/>
                    <a:pt x="93" y="59"/>
                  </a:cubicBezTo>
                  <a:cubicBezTo>
                    <a:pt x="94" y="60"/>
                    <a:pt x="96" y="60"/>
                    <a:pt x="97" y="60"/>
                  </a:cubicBezTo>
                  <a:close/>
                  <a:moveTo>
                    <a:pt x="73" y="61"/>
                  </a:moveTo>
                  <a:cubicBezTo>
                    <a:pt x="77" y="61"/>
                    <a:pt x="80" y="60"/>
                    <a:pt x="82" y="58"/>
                  </a:cubicBezTo>
                  <a:cubicBezTo>
                    <a:pt x="84" y="56"/>
                    <a:pt x="85" y="53"/>
                    <a:pt x="85" y="49"/>
                  </a:cubicBezTo>
                  <a:cubicBezTo>
                    <a:pt x="85" y="28"/>
                    <a:pt x="85" y="28"/>
                    <a:pt x="85" y="28"/>
                  </a:cubicBezTo>
                  <a:cubicBezTo>
                    <a:pt x="85" y="25"/>
                    <a:pt x="84" y="22"/>
                    <a:pt x="82" y="20"/>
                  </a:cubicBezTo>
                  <a:cubicBezTo>
                    <a:pt x="79" y="18"/>
                    <a:pt x="77" y="17"/>
                    <a:pt x="73" y="17"/>
                  </a:cubicBezTo>
                  <a:cubicBezTo>
                    <a:pt x="69" y="17"/>
                    <a:pt x="66" y="18"/>
                    <a:pt x="64" y="20"/>
                  </a:cubicBezTo>
                  <a:cubicBezTo>
                    <a:pt x="62" y="22"/>
                    <a:pt x="61" y="25"/>
                    <a:pt x="61" y="28"/>
                  </a:cubicBezTo>
                  <a:cubicBezTo>
                    <a:pt x="61" y="49"/>
                    <a:pt x="61" y="49"/>
                    <a:pt x="61" y="49"/>
                  </a:cubicBezTo>
                  <a:cubicBezTo>
                    <a:pt x="61" y="53"/>
                    <a:pt x="62" y="56"/>
                    <a:pt x="64" y="58"/>
                  </a:cubicBezTo>
                  <a:cubicBezTo>
                    <a:pt x="66" y="60"/>
                    <a:pt x="69" y="61"/>
                    <a:pt x="73" y="61"/>
                  </a:cubicBezTo>
                  <a:close/>
                  <a:moveTo>
                    <a:pt x="69" y="27"/>
                  </a:moveTo>
                  <a:cubicBezTo>
                    <a:pt x="69" y="27"/>
                    <a:pt x="70" y="26"/>
                    <a:pt x="70" y="25"/>
                  </a:cubicBezTo>
                  <a:cubicBezTo>
                    <a:pt x="71" y="25"/>
                    <a:pt x="72" y="24"/>
                    <a:pt x="73" y="24"/>
                  </a:cubicBezTo>
                  <a:cubicBezTo>
                    <a:pt x="74" y="24"/>
                    <a:pt x="75" y="25"/>
                    <a:pt x="75" y="25"/>
                  </a:cubicBezTo>
                  <a:cubicBezTo>
                    <a:pt x="76" y="26"/>
                    <a:pt x="76" y="27"/>
                    <a:pt x="76" y="27"/>
                  </a:cubicBezTo>
                  <a:cubicBezTo>
                    <a:pt x="76" y="50"/>
                    <a:pt x="76" y="50"/>
                    <a:pt x="76" y="50"/>
                  </a:cubicBezTo>
                  <a:cubicBezTo>
                    <a:pt x="76" y="51"/>
                    <a:pt x="76" y="52"/>
                    <a:pt x="75" y="53"/>
                  </a:cubicBezTo>
                  <a:cubicBezTo>
                    <a:pt x="75" y="53"/>
                    <a:pt x="74" y="54"/>
                    <a:pt x="73" y="54"/>
                  </a:cubicBezTo>
                  <a:cubicBezTo>
                    <a:pt x="72" y="54"/>
                    <a:pt x="71" y="53"/>
                    <a:pt x="70" y="53"/>
                  </a:cubicBezTo>
                  <a:cubicBezTo>
                    <a:pt x="70" y="52"/>
                    <a:pt x="69" y="51"/>
                    <a:pt x="69" y="50"/>
                  </a:cubicBezTo>
                  <a:cubicBezTo>
                    <a:pt x="69" y="27"/>
                    <a:pt x="69" y="27"/>
                    <a:pt x="69" y="27"/>
                  </a:cubicBezTo>
                  <a:close/>
                  <a:moveTo>
                    <a:pt x="39" y="60"/>
                  </a:moveTo>
                  <a:cubicBezTo>
                    <a:pt x="49" y="60"/>
                    <a:pt x="49" y="60"/>
                    <a:pt x="49" y="60"/>
                  </a:cubicBezTo>
                  <a:cubicBezTo>
                    <a:pt x="49" y="33"/>
                    <a:pt x="49" y="33"/>
                    <a:pt x="49" y="33"/>
                  </a:cubicBezTo>
                  <a:cubicBezTo>
                    <a:pt x="60" y="0"/>
                    <a:pt x="60" y="0"/>
                    <a:pt x="60" y="0"/>
                  </a:cubicBezTo>
                  <a:cubicBezTo>
                    <a:pt x="50" y="0"/>
                    <a:pt x="50" y="0"/>
                    <a:pt x="50" y="0"/>
                  </a:cubicBezTo>
                  <a:cubicBezTo>
                    <a:pt x="44" y="23"/>
                    <a:pt x="44" y="23"/>
                    <a:pt x="44" y="23"/>
                  </a:cubicBezTo>
                  <a:cubicBezTo>
                    <a:pt x="44" y="23"/>
                    <a:pt x="44" y="23"/>
                    <a:pt x="44" y="23"/>
                  </a:cubicBezTo>
                  <a:cubicBezTo>
                    <a:pt x="38" y="0"/>
                    <a:pt x="38" y="0"/>
                    <a:pt x="38" y="0"/>
                  </a:cubicBezTo>
                  <a:cubicBezTo>
                    <a:pt x="28" y="0"/>
                    <a:pt x="28" y="0"/>
                    <a:pt x="28" y="0"/>
                  </a:cubicBezTo>
                  <a:cubicBezTo>
                    <a:pt x="39" y="34"/>
                    <a:pt x="39" y="34"/>
                    <a:pt x="39" y="34"/>
                  </a:cubicBezTo>
                  <a:cubicBezTo>
                    <a:pt x="39" y="60"/>
                    <a:pt x="39" y="60"/>
                    <a:pt x="39"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Group 34"/>
          <p:cNvGrpSpPr>
            <a:grpSpLocks noChangeAspect="1"/>
          </p:cNvGrpSpPr>
          <p:nvPr/>
        </p:nvGrpSpPr>
        <p:grpSpPr bwMode="auto">
          <a:xfrm>
            <a:off x="8872154" y="4074293"/>
            <a:ext cx="515028" cy="515938"/>
            <a:chOff x="6469" y="1151"/>
            <a:chExt cx="566" cy="567"/>
          </a:xfrm>
        </p:grpSpPr>
        <p:sp>
          <p:nvSpPr>
            <p:cNvPr id="19" name="Oval 35"/>
            <p:cNvSpPr>
              <a:spLocks noChangeArrowheads="1"/>
            </p:cNvSpPr>
            <p:nvPr/>
          </p:nvSpPr>
          <p:spPr bwMode="auto">
            <a:xfrm>
              <a:off x="6469"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矩形 20"/>
          <p:cNvSpPr/>
          <p:nvPr/>
        </p:nvSpPr>
        <p:spPr>
          <a:xfrm>
            <a:off x="4994858" y="2603392"/>
            <a:ext cx="902811" cy="307777"/>
          </a:xfrm>
          <a:prstGeom prst="rect">
            <a:avLst/>
          </a:prstGeom>
        </p:spPr>
        <p:txBody>
          <a:bodyPr wrap="none">
            <a:spAutoFit/>
          </a:bodyPr>
          <a:lstStyle/>
          <a:p>
            <a:r>
              <a:rPr lang="zh-CN" altLang="en-US" sz="1400" b="1" dirty="0"/>
              <a:t>查询理解</a:t>
            </a:r>
          </a:p>
        </p:txBody>
      </p:sp>
      <p:sp>
        <p:nvSpPr>
          <p:cNvPr id="22" name="矩形 21"/>
          <p:cNvSpPr/>
          <p:nvPr/>
        </p:nvSpPr>
        <p:spPr>
          <a:xfrm>
            <a:off x="4149061" y="2807128"/>
            <a:ext cx="2594406" cy="1192634"/>
          </a:xfrm>
          <a:prstGeom prst="rect">
            <a:avLst/>
          </a:prstGeom>
        </p:spPr>
        <p:txBody>
          <a:bodyPr wrap="square">
            <a:spAutoFit/>
          </a:bodyPr>
          <a:lstStyle/>
          <a:p>
            <a:pPr lvl="0" algn="just">
              <a:lnSpc>
                <a:spcPct val="130000"/>
              </a:lnSpc>
            </a:pPr>
            <a:r>
              <a:rPr lang="zh-CN" altLang="en-US" sz="1100" dirty="0">
                <a:solidFill>
                  <a:schemeClr val="bg1">
                    <a:lumMod val="50000"/>
                  </a:schemeClr>
                </a:solidFill>
                <a:latin typeface="微软雅黑" charset="0"/>
                <a:ea typeface="微软雅黑" charset="0"/>
              </a:rPr>
              <a:t>谷歌等搜索引擎巨头之所以致力于构建大规模知识图谱，其重要目标之一就是能够更好地理解用户输入的查询</a:t>
            </a:r>
            <a:r>
              <a:rPr lang="zh-CN" altLang="en-US" sz="1100" dirty="0" smtClean="0">
                <a:solidFill>
                  <a:schemeClr val="bg1">
                    <a:lumMod val="50000"/>
                  </a:schemeClr>
                </a:solidFill>
                <a:latin typeface="微软雅黑" charset="0"/>
                <a:ea typeface="微软雅黑" charset="0"/>
              </a:rPr>
              <a:t>词、并对用户的</a:t>
            </a:r>
            <a:r>
              <a:rPr lang="zh-CN" altLang="en-US" sz="1100" dirty="0" smtClean="0">
                <a:solidFill>
                  <a:schemeClr val="bg1">
                    <a:lumMod val="50000"/>
                  </a:schemeClr>
                </a:solidFill>
                <a:latin typeface="微软雅黑" charset="0"/>
                <a:ea typeface="微软雅黑" charset="0"/>
              </a:rPr>
              <a:t>查询意图进行</a:t>
            </a:r>
            <a:r>
              <a:rPr lang="zh-CN" altLang="en-US" sz="1100" dirty="0" smtClean="0">
                <a:solidFill>
                  <a:schemeClr val="bg1">
                    <a:lumMod val="50000"/>
                  </a:schemeClr>
                </a:solidFill>
                <a:latin typeface="微软雅黑" charset="0"/>
                <a:ea typeface="微软雅黑" charset="0"/>
              </a:rPr>
              <a:t>简单推理以实现更优质的搜索</a:t>
            </a:r>
            <a:r>
              <a:rPr lang="zh-CN" altLang="en-US" sz="1100" dirty="0" smtClean="0">
                <a:solidFill>
                  <a:schemeClr val="bg1">
                    <a:lumMod val="50000"/>
                  </a:schemeClr>
                </a:solidFill>
                <a:latin typeface="微软雅黑" charset="0"/>
                <a:ea typeface="微软雅黑" charset="0"/>
              </a:rPr>
              <a:t>体验</a:t>
            </a:r>
            <a:endParaRPr lang="zh-CN" altLang="en-US" sz="1100" dirty="0">
              <a:solidFill>
                <a:schemeClr val="bg1">
                  <a:lumMod val="50000"/>
                </a:schemeClr>
              </a:solidFill>
              <a:latin typeface="微软雅黑" charset="0"/>
              <a:ea typeface="微软雅黑" charset="0"/>
            </a:endParaRPr>
          </a:p>
        </p:txBody>
      </p:sp>
      <p:sp>
        <p:nvSpPr>
          <p:cNvPr id="23" name="矩形 22"/>
          <p:cNvSpPr/>
          <p:nvPr/>
        </p:nvSpPr>
        <p:spPr>
          <a:xfrm>
            <a:off x="8678262" y="2571977"/>
            <a:ext cx="902811" cy="307777"/>
          </a:xfrm>
          <a:prstGeom prst="rect">
            <a:avLst/>
          </a:prstGeom>
        </p:spPr>
        <p:txBody>
          <a:bodyPr wrap="none">
            <a:spAutoFit/>
          </a:bodyPr>
          <a:lstStyle/>
          <a:p>
            <a:r>
              <a:rPr lang="zh-CN" altLang="en-US" sz="1400" b="1" dirty="0"/>
              <a:t>自动问答</a:t>
            </a:r>
          </a:p>
        </p:txBody>
      </p:sp>
      <p:sp>
        <p:nvSpPr>
          <p:cNvPr id="24" name="矩形 23"/>
          <p:cNvSpPr/>
          <p:nvPr/>
        </p:nvSpPr>
        <p:spPr>
          <a:xfrm>
            <a:off x="7841247" y="2807128"/>
            <a:ext cx="2594406" cy="972574"/>
          </a:xfrm>
          <a:prstGeom prst="rect">
            <a:avLst/>
          </a:prstGeom>
        </p:spPr>
        <p:txBody>
          <a:bodyPr wrap="square">
            <a:spAutoFit/>
          </a:bodyPr>
          <a:lstStyle/>
          <a:p>
            <a:pPr lvl="0" algn="just">
              <a:lnSpc>
                <a:spcPct val="130000"/>
              </a:lnSpc>
            </a:pPr>
            <a:r>
              <a:rPr lang="zh-CN" altLang="en-US" sz="1100" dirty="0">
                <a:solidFill>
                  <a:schemeClr val="bg1">
                    <a:lumMod val="50000"/>
                  </a:schemeClr>
                </a:solidFill>
                <a:latin typeface="微软雅黑" charset="0"/>
                <a:ea typeface="微软雅黑" charset="0"/>
              </a:rPr>
              <a:t>人们一直在探索比关键词查询更高效的互联网搜索方式。很多学者预测，下一代搜索引擎将能够直接回答人们提出的问题，这种形式被称为自动</a:t>
            </a:r>
            <a:r>
              <a:rPr lang="zh-CN" altLang="en-US" sz="1100" dirty="0" smtClean="0">
                <a:solidFill>
                  <a:schemeClr val="bg1">
                    <a:lumMod val="50000"/>
                  </a:schemeClr>
                </a:solidFill>
                <a:latin typeface="微软雅黑" charset="0"/>
                <a:ea typeface="微软雅黑" charset="0"/>
              </a:rPr>
              <a:t>问答</a:t>
            </a:r>
            <a:endParaRPr lang="zh-CN" altLang="en-US" sz="1100" dirty="0">
              <a:solidFill>
                <a:schemeClr val="bg1">
                  <a:lumMod val="50000"/>
                </a:schemeClr>
              </a:solidFill>
              <a:latin typeface="微软雅黑" charset="0"/>
              <a:ea typeface="微软雅黑" charset="0"/>
            </a:endParaRPr>
          </a:p>
        </p:txBody>
      </p:sp>
      <p:sp>
        <p:nvSpPr>
          <p:cNvPr id="25" name="矩形 24"/>
          <p:cNvSpPr/>
          <p:nvPr/>
        </p:nvSpPr>
        <p:spPr>
          <a:xfrm>
            <a:off x="4994858" y="4689415"/>
            <a:ext cx="902811" cy="307777"/>
          </a:xfrm>
          <a:prstGeom prst="rect">
            <a:avLst/>
          </a:prstGeom>
        </p:spPr>
        <p:txBody>
          <a:bodyPr wrap="none">
            <a:spAutoFit/>
          </a:bodyPr>
          <a:lstStyle/>
          <a:p>
            <a:r>
              <a:rPr lang="zh-CN" altLang="en-US" sz="1400" b="1" dirty="0"/>
              <a:t>文档表示</a:t>
            </a:r>
          </a:p>
        </p:txBody>
      </p:sp>
      <p:sp>
        <p:nvSpPr>
          <p:cNvPr id="26" name="矩形 25"/>
          <p:cNvSpPr/>
          <p:nvPr/>
        </p:nvSpPr>
        <p:spPr>
          <a:xfrm>
            <a:off x="4149061" y="4975457"/>
            <a:ext cx="2594406" cy="1171218"/>
          </a:xfrm>
          <a:prstGeom prst="rect">
            <a:avLst/>
          </a:prstGeom>
        </p:spPr>
        <p:txBody>
          <a:bodyPr wrap="square">
            <a:spAutoFit/>
          </a:bodyPr>
          <a:lstStyle/>
          <a:p>
            <a:pPr lvl="0" algn="just">
              <a:lnSpc>
                <a:spcPct val="130000"/>
              </a:lnSpc>
            </a:pPr>
            <a:r>
              <a:rPr lang="zh-CN" altLang="en-US" sz="1100" dirty="0">
                <a:solidFill>
                  <a:schemeClr val="bg1">
                    <a:lumMod val="50000"/>
                  </a:schemeClr>
                </a:solidFill>
                <a:latin typeface="微软雅黑" charset="0"/>
                <a:ea typeface="微软雅黑" charset="0"/>
              </a:rPr>
              <a:t>知识图谱的出现和发展，为文档表示带来新的希望，那就是基于知识的文档表示方案。一篇文章不再只是由一组代表词汇的字符串来表示，而是由文章中的实体及其复杂语义关系来表示</a:t>
            </a:r>
          </a:p>
        </p:txBody>
      </p:sp>
      <p:sp>
        <p:nvSpPr>
          <p:cNvPr id="27" name="矩形 26"/>
          <p:cNvSpPr/>
          <p:nvPr/>
        </p:nvSpPr>
        <p:spPr>
          <a:xfrm>
            <a:off x="8776812" y="4628955"/>
            <a:ext cx="723275" cy="307777"/>
          </a:xfrm>
          <a:prstGeom prst="rect">
            <a:avLst/>
          </a:prstGeom>
        </p:spPr>
        <p:txBody>
          <a:bodyPr wrap="none">
            <a:spAutoFit/>
          </a:bodyPr>
          <a:lstStyle/>
          <a:p>
            <a:r>
              <a:rPr lang="zh-CN" altLang="en-US" sz="1400" b="1" dirty="0"/>
              <a:t>反欺诈</a:t>
            </a:r>
          </a:p>
        </p:txBody>
      </p:sp>
      <p:sp>
        <p:nvSpPr>
          <p:cNvPr id="28" name="矩形 27"/>
          <p:cNvSpPr/>
          <p:nvPr/>
        </p:nvSpPr>
        <p:spPr>
          <a:xfrm>
            <a:off x="7841247" y="4975457"/>
            <a:ext cx="2594406" cy="1611339"/>
          </a:xfrm>
          <a:prstGeom prst="rect">
            <a:avLst/>
          </a:prstGeom>
        </p:spPr>
        <p:txBody>
          <a:bodyPr wrap="square">
            <a:spAutoFit/>
          </a:bodyPr>
          <a:lstStyle/>
          <a:p>
            <a:pPr lvl="0" algn="just">
              <a:lnSpc>
                <a:spcPct val="130000"/>
              </a:lnSpc>
            </a:pPr>
            <a:r>
              <a:rPr lang="zh-CN" altLang="en-US" sz="1100" dirty="0">
                <a:solidFill>
                  <a:schemeClr val="bg1">
                    <a:lumMod val="50000"/>
                  </a:schemeClr>
                </a:solidFill>
                <a:latin typeface="微软雅黑" charset="0"/>
                <a:ea typeface="微软雅黑" charset="0"/>
              </a:rPr>
              <a:t>反欺诈是风控中非常重要的一道环节。基于大数据的反欺诈的难点在于如何把不同来源的</a:t>
            </a:r>
            <a:r>
              <a:rPr lang="zh-CN" altLang="en-US" sz="1100" dirty="0" smtClean="0">
                <a:solidFill>
                  <a:schemeClr val="bg1">
                    <a:lumMod val="50000"/>
                  </a:schemeClr>
                </a:solidFill>
                <a:latin typeface="微软雅黑" charset="0"/>
                <a:ea typeface="微软雅黑" charset="0"/>
              </a:rPr>
              <a:t>数据整合</a:t>
            </a:r>
            <a:r>
              <a:rPr lang="zh-CN" altLang="en-US" sz="1100" dirty="0">
                <a:solidFill>
                  <a:schemeClr val="bg1">
                    <a:lumMod val="50000"/>
                  </a:schemeClr>
                </a:solidFill>
                <a:latin typeface="微软雅黑" charset="0"/>
                <a:ea typeface="微软雅黑" charset="0"/>
              </a:rPr>
              <a:t>在一起，并构建反欺诈引擎</a:t>
            </a:r>
            <a:r>
              <a:rPr lang="zh-CN" altLang="en-US" sz="1100" dirty="0" smtClean="0">
                <a:solidFill>
                  <a:schemeClr val="bg1">
                    <a:lumMod val="50000"/>
                  </a:schemeClr>
                </a:solidFill>
                <a:latin typeface="微软雅黑" charset="0"/>
                <a:ea typeface="微软雅黑" charset="0"/>
              </a:rPr>
              <a:t>，而不少</a:t>
            </a:r>
            <a:r>
              <a:rPr lang="zh-CN" altLang="en-US" sz="1100" dirty="0">
                <a:solidFill>
                  <a:schemeClr val="bg1">
                    <a:lumMod val="50000"/>
                  </a:schemeClr>
                </a:solidFill>
                <a:latin typeface="微软雅黑" charset="0"/>
                <a:ea typeface="微软雅黑" charset="0"/>
              </a:rPr>
              <a:t>欺诈案件会涉及到复杂的关系网络，这也给欺诈审核带来了新的挑战</a:t>
            </a:r>
            <a:r>
              <a:rPr lang="zh-CN" altLang="en-US" sz="1100" dirty="0" smtClean="0">
                <a:solidFill>
                  <a:schemeClr val="bg1">
                    <a:lumMod val="50000"/>
                  </a:schemeClr>
                </a:solidFill>
                <a:latin typeface="微软雅黑" charset="0"/>
                <a:ea typeface="微软雅黑" charset="0"/>
              </a:rPr>
              <a:t>。知识</a:t>
            </a:r>
            <a:r>
              <a:rPr lang="zh-CN" altLang="en-US" sz="1100" dirty="0">
                <a:solidFill>
                  <a:schemeClr val="bg1">
                    <a:lumMod val="50000"/>
                  </a:schemeClr>
                </a:solidFill>
                <a:latin typeface="微软雅黑" charset="0"/>
                <a:ea typeface="微软雅黑" charset="0"/>
              </a:rPr>
              <a:t>图谱，作为关系的直接表示方式，可以很好地解决这两个问题。</a:t>
            </a:r>
          </a:p>
        </p:txBody>
      </p:sp>
    </p:spTree>
    <p:extLst>
      <p:ext uri="{BB962C8B-B14F-4D97-AF65-F5344CB8AC3E}">
        <p14:creationId xmlns:p14="http://schemas.microsoft.com/office/powerpoint/2010/main" val="201108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TWO</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smtClean="0">
                <a:latin typeface="+mj-lt"/>
                <a:ea typeface="微软雅黑" charset="0"/>
              </a:rPr>
              <a:t>研究内容</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95282512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374102" y="990600"/>
            <a:ext cx="11614698" cy="173990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0523"/>
            <a:ext cx="1874872" cy="307777"/>
          </a:xfrm>
          <a:prstGeom prst="rect">
            <a:avLst/>
          </a:prstGeom>
        </p:spPr>
        <p:txBody>
          <a:bodyPr wrap="none">
            <a:spAutoFit/>
          </a:bodyPr>
          <a:lstStyle/>
          <a:p>
            <a:r>
              <a:rPr lang="en-US" altLang="zh-CN" sz="1400" b="1" dirty="0" smtClean="0"/>
              <a:t>PART TWO </a:t>
            </a:r>
            <a:r>
              <a:rPr lang="zh-CN" altLang="en-US" sz="1400" b="1" dirty="0" smtClean="0"/>
              <a:t>研究</a:t>
            </a:r>
            <a:r>
              <a:rPr lang="zh-CN" altLang="en-US" sz="1400" b="1" dirty="0"/>
              <a:t>内容</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9027643" y="4411803"/>
            <a:ext cx="2300757" cy="1589432"/>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0" name="组合 79"/>
          <p:cNvGrpSpPr/>
          <p:nvPr/>
        </p:nvGrpSpPr>
        <p:grpSpPr>
          <a:xfrm>
            <a:off x="1110221" y="4395902"/>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6" name="组合 85"/>
          <p:cNvGrpSpPr/>
          <p:nvPr/>
        </p:nvGrpSpPr>
        <p:grpSpPr>
          <a:xfrm>
            <a:off x="5075178" y="4406538"/>
            <a:ext cx="2300757" cy="1589432"/>
            <a:chOff x="1356175" y="1093399"/>
            <a:chExt cx="2300757" cy="1589432"/>
          </a:xfrm>
        </p:grpSpPr>
        <p:sp>
          <p:nvSpPr>
            <p:cNvPr id="87" name="矩形 86"/>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8" name="椭圆 87"/>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9" name="椭圆 88"/>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0" name="椭圆 89"/>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1" name="椭圆 90"/>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2" name="矩形 101"/>
          <p:cNvSpPr/>
          <p:nvPr/>
        </p:nvSpPr>
        <p:spPr>
          <a:xfrm>
            <a:off x="9091188" y="4534217"/>
            <a:ext cx="1053494" cy="307777"/>
          </a:xfrm>
          <a:prstGeom prst="rect">
            <a:avLst/>
          </a:prstGeom>
        </p:spPr>
        <p:txBody>
          <a:bodyPr wrap="none">
            <a:spAutoFit/>
          </a:bodyPr>
          <a:lstStyle/>
          <a:p>
            <a:r>
              <a:rPr lang="en-US" altLang="zh-CN" sz="1400" b="1" dirty="0" smtClean="0"/>
              <a:t>3.</a:t>
            </a:r>
            <a:r>
              <a:rPr lang="zh-CN" altLang="en-US" sz="1400" b="1" dirty="0" smtClean="0"/>
              <a:t>服务</a:t>
            </a:r>
            <a:r>
              <a:rPr lang="zh-CN" altLang="en-US" sz="1400" b="1" dirty="0"/>
              <a:t>推荐</a:t>
            </a:r>
            <a:endParaRPr lang="zh-CN" altLang="en-US" sz="1400" b="1" dirty="0"/>
          </a:p>
        </p:txBody>
      </p:sp>
      <p:sp>
        <p:nvSpPr>
          <p:cNvPr id="103" name="矩形 102"/>
          <p:cNvSpPr/>
          <p:nvPr/>
        </p:nvSpPr>
        <p:spPr>
          <a:xfrm>
            <a:off x="9091188" y="4778741"/>
            <a:ext cx="2188812" cy="1292662"/>
          </a:xfrm>
          <a:prstGeom prst="rect">
            <a:avLst/>
          </a:prstGeom>
        </p:spPr>
        <p:txBody>
          <a:bodyPr wrap="square">
            <a:spAutoFit/>
          </a:bodyPr>
          <a:lstStyle/>
          <a:p>
            <a:pPr lvl="0">
              <a:lnSpc>
                <a:spcPct val="130000"/>
              </a:lnSpc>
            </a:pPr>
            <a:endParaRPr lang="en-US" altLang="zh-CN" sz="1200" dirty="0">
              <a:solidFill>
                <a:schemeClr val="bg1">
                  <a:lumMod val="50000"/>
                </a:schemeClr>
              </a:solidFill>
              <a:latin typeface="微软雅黑" charset="0"/>
              <a:ea typeface="微软雅黑" charset="0"/>
            </a:endParaRPr>
          </a:p>
          <a:p>
            <a:pPr lvl="0">
              <a:lnSpc>
                <a:spcPct val="130000"/>
              </a:lnSpc>
            </a:pPr>
            <a:r>
              <a:rPr lang="zh-CN" altLang="en-US" sz="1200" dirty="0">
                <a:solidFill>
                  <a:schemeClr val="bg1">
                    <a:lumMod val="50000"/>
                  </a:schemeClr>
                </a:solidFill>
                <a:latin typeface="微软雅黑" charset="0"/>
                <a:ea typeface="微软雅黑" charset="0"/>
              </a:rPr>
              <a:t>针对</a:t>
            </a:r>
            <a:r>
              <a:rPr lang="zh-CN" altLang="en-US" sz="1200" dirty="0" smtClean="0">
                <a:solidFill>
                  <a:schemeClr val="bg1">
                    <a:lumMod val="50000"/>
                  </a:schemeClr>
                </a:solidFill>
                <a:latin typeface="微软雅黑" charset="0"/>
                <a:ea typeface="微软雅黑" charset="0"/>
              </a:rPr>
              <a:t>一</a:t>
            </a:r>
            <a:r>
              <a:rPr lang="zh-CN" altLang="en-US" sz="1200" dirty="0">
                <a:solidFill>
                  <a:schemeClr val="bg1">
                    <a:lumMod val="50000"/>
                  </a:schemeClr>
                </a:solidFill>
                <a:latin typeface="微软雅黑" charset="0"/>
                <a:ea typeface="微软雅黑" charset="0"/>
              </a:rPr>
              <a:t>个随机的模糊需求，在表示学习得到的结果上将实体间相似度转化为向量</a:t>
            </a:r>
            <a:r>
              <a:rPr lang="zh-CN" altLang="en-US" sz="1200" dirty="0" smtClean="0">
                <a:solidFill>
                  <a:schemeClr val="bg1">
                    <a:lumMod val="50000"/>
                  </a:schemeClr>
                </a:solidFill>
                <a:latin typeface="微软雅黑" charset="0"/>
                <a:ea typeface="微软雅黑" charset="0"/>
              </a:rPr>
              <a:t>运算快速</a:t>
            </a:r>
            <a:r>
              <a:rPr lang="zh-CN" altLang="en-US" sz="1200" dirty="0">
                <a:solidFill>
                  <a:schemeClr val="bg1">
                    <a:lumMod val="50000"/>
                  </a:schemeClr>
                </a:solidFill>
                <a:latin typeface="微软雅黑" charset="0"/>
                <a:ea typeface="微软雅黑" charset="0"/>
              </a:rPr>
              <a:t>得出最优的服务推荐</a:t>
            </a:r>
            <a:endParaRPr lang="zh-CN" altLang="en-US" sz="1200" dirty="0">
              <a:solidFill>
                <a:schemeClr val="bg1">
                  <a:lumMod val="50000"/>
                </a:schemeClr>
              </a:solidFill>
              <a:latin typeface="微软雅黑" charset="0"/>
              <a:ea typeface="微软雅黑" charset="0"/>
            </a:endParaRPr>
          </a:p>
        </p:txBody>
      </p:sp>
      <p:sp>
        <p:nvSpPr>
          <p:cNvPr id="106" name="矩形 105"/>
          <p:cNvSpPr/>
          <p:nvPr/>
        </p:nvSpPr>
        <p:spPr>
          <a:xfrm>
            <a:off x="1163145" y="4516219"/>
            <a:ext cx="1412566" cy="307777"/>
          </a:xfrm>
          <a:prstGeom prst="rect">
            <a:avLst/>
          </a:prstGeom>
        </p:spPr>
        <p:txBody>
          <a:bodyPr wrap="none">
            <a:spAutoFit/>
          </a:bodyPr>
          <a:lstStyle/>
          <a:p>
            <a:r>
              <a:rPr lang="en-US" altLang="zh-CN" sz="1400" b="1" dirty="0" smtClean="0"/>
              <a:t>1.</a:t>
            </a:r>
            <a:r>
              <a:rPr lang="zh-CN" altLang="en-US" sz="1400" b="1" dirty="0" smtClean="0"/>
              <a:t>构建</a:t>
            </a:r>
            <a:r>
              <a:rPr lang="zh-CN" altLang="en-US" sz="1400" b="1" dirty="0"/>
              <a:t>知识</a:t>
            </a:r>
            <a:r>
              <a:rPr lang="zh-CN" altLang="en-US" sz="1400" b="1" dirty="0" smtClean="0"/>
              <a:t>图谱</a:t>
            </a:r>
            <a:endParaRPr lang="zh-CN" altLang="en-US" sz="1400" b="1" dirty="0"/>
          </a:p>
        </p:txBody>
      </p:sp>
      <p:sp>
        <p:nvSpPr>
          <p:cNvPr id="107" name="矩形 106"/>
          <p:cNvSpPr/>
          <p:nvPr/>
        </p:nvSpPr>
        <p:spPr>
          <a:xfrm>
            <a:off x="1163145" y="4760743"/>
            <a:ext cx="2188812" cy="1272656"/>
          </a:xfrm>
          <a:prstGeom prst="rect">
            <a:avLst/>
          </a:prstGeom>
        </p:spPr>
        <p:txBody>
          <a:bodyPr wrap="square">
            <a:spAutoFit/>
          </a:bodyPr>
          <a:lstStyle/>
          <a:p>
            <a:pPr lvl="0">
              <a:lnSpc>
                <a:spcPct val="130000"/>
              </a:lnSpc>
            </a:pPr>
            <a:endParaRPr lang="en-US" altLang="zh-CN" sz="1100" dirty="0" smtClean="0">
              <a:solidFill>
                <a:schemeClr val="bg1">
                  <a:lumMod val="50000"/>
                </a:schemeClr>
              </a:solidFill>
              <a:latin typeface="微软雅黑" charset="0"/>
              <a:ea typeface="微软雅黑" charset="0"/>
            </a:endParaRPr>
          </a:p>
          <a:p>
            <a:pPr lvl="0">
              <a:lnSpc>
                <a:spcPct val="130000"/>
              </a:lnSpc>
            </a:pPr>
            <a:r>
              <a:rPr lang="zh-CN" altLang="en-US" sz="1200" dirty="0" smtClean="0">
                <a:solidFill>
                  <a:schemeClr val="bg1">
                    <a:lumMod val="50000"/>
                  </a:schemeClr>
                </a:solidFill>
                <a:latin typeface="微软雅黑" charset="0"/>
                <a:ea typeface="微软雅黑" charset="0"/>
              </a:rPr>
              <a:t>数据爬取</a:t>
            </a:r>
            <a:endParaRPr lang="en-US" altLang="zh-CN" sz="1200" dirty="0" smtClean="0">
              <a:solidFill>
                <a:schemeClr val="bg1">
                  <a:lumMod val="50000"/>
                </a:schemeClr>
              </a:solidFill>
              <a:latin typeface="微软雅黑" charset="0"/>
              <a:ea typeface="微软雅黑" charset="0"/>
            </a:endParaRPr>
          </a:p>
          <a:p>
            <a:pPr lvl="0">
              <a:lnSpc>
                <a:spcPct val="130000"/>
              </a:lnSpc>
            </a:pPr>
            <a:r>
              <a:rPr lang="zh-CN" altLang="en-US" sz="1200" dirty="0" smtClean="0">
                <a:solidFill>
                  <a:schemeClr val="bg1">
                    <a:lumMod val="50000"/>
                  </a:schemeClr>
                </a:solidFill>
                <a:latin typeface="微软雅黑" charset="0"/>
                <a:ea typeface="微软雅黑" charset="0"/>
              </a:rPr>
              <a:t>数据预处理</a:t>
            </a:r>
            <a:endParaRPr lang="en-US" altLang="zh-CN" sz="1200" dirty="0" smtClean="0">
              <a:solidFill>
                <a:schemeClr val="bg1">
                  <a:lumMod val="50000"/>
                </a:schemeClr>
              </a:solidFill>
              <a:latin typeface="微软雅黑" charset="0"/>
              <a:ea typeface="微软雅黑" charset="0"/>
            </a:endParaRPr>
          </a:p>
          <a:p>
            <a:pPr lvl="0">
              <a:lnSpc>
                <a:spcPct val="130000"/>
              </a:lnSpc>
            </a:pPr>
            <a:r>
              <a:rPr lang="zh-CN" altLang="en-US" sz="1200" dirty="0" smtClean="0">
                <a:solidFill>
                  <a:schemeClr val="bg1">
                    <a:lumMod val="50000"/>
                  </a:schemeClr>
                </a:solidFill>
                <a:latin typeface="微软雅黑" charset="0"/>
                <a:ea typeface="微软雅黑" charset="0"/>
              </a:rPr>
              <a:t>实体关系抽取</a:t>
            </a:r>
            <a:endParaRPr lang="en-US" altLang="zh-CN" sz="1200" dirty="0" smtClean="0">
              <a:solidFill>
                <a:schemeClr val="bg1">
                  <a:lumMod val="50000"/>
                </a:schemeClr>
              </a:solidFill>
              <a:latin typeface="微软雅黑" charset="0"/>
              <a:ea typeface="微软雅黑" charset="0"/>
            </a:endParaRPr>
          </a:p>
          <a:p>
            <a:pPr lvl="0">
              <a:lnSpc>
                <a:spcPct val="130000"/>
              </a:lnSpc>
            </a:pPr>
            <a:r>
              <a:rPr lang="zh-CN" altLang="en-US" sz="1200" dirty="0" smtClean="0">
                <a:solidFill>
                  <a:schemeClr val="bg1">
                    <a:lumMod val="50000"/>
                  </a:schemeClr>
                </a:solidFill>
                <a:latin typeface="微软雅黑" charset="0"/>
                <a:ea typeface="微软雅黑" charset="0"/>
              </a:rPr>
              <a:t>生成知识库</a:t>
            </a:r>
            <a:endParaRPr lang="zh-CN" altLang="en-US" sz="1200" dirty="0">
              <a:solidFill>
                <a:schemeClr val="bg1">
                  <a:lumMod val="50000"/>
                </a:schemeClr>
              </a:solidFill>
              <a:latin typeface="微软雅黑" charset="0"/>
              <a:ea typeface="微软雅黑" charset="0"/>
            </a:endParaRPr>
          </a:p>
        </p:txBody>
      </p:sp>
      <p:sp>
        <p:nvSpPr>
          <p:cNvPr id="108" name="矩形 107"/>
          <p:cNvSpPr/>
          <p:nvPr/>
        </p:nvSpPr>
        <p:spPr>
          <a:xfrm>
            <a:off x="5131811" y="4526855"/>
            <a:ext cx="1053494" cy="307777"/>
          </a:xfrm>
          <a:prstGeom prst="rect">
            <a:avLst/>
          </a:prstGeom>
        </p:spPr>
        <p:txBody>
          <a:bodyPr wrap="none">
            <a:spAutoFit/>
          </a:bodyPr>
          <a:lstStyle/>
          <a:p>
            <a:r>
              <a:rPr lang="en-US" altLang="zh-CN" sz="1400" b="1" dirty="0" smtClean="0"/>
              <a:t>2.</a:t>
            </a:r>
            <a:r>
              <a:rPr lang="zh-CN" altLang="en-US" sz="1400" b="1" dirty="0"/>
              <a:t>表示学习</a:t>
            </a:r>
            <a:endParaRPr lang="zh-CN" altLang="en-US" sz="1400" b="1" dirty="0"/>
          </a:p>
        </p:txBody>
      </p:sp>
      <p:sp>
        <p:nvSpPr>
          <p:cNvPr id="109" name="矩形 108"/>
          <p:cNvSpPr/>
          <p:nvPr/>
        </p:nvSpPr>
        <p:spPr>
          <a:xfrm>
            <a:off x="5131811" y="4771379"/>
            <a:ext cx="2188812" cy="1052596"/>
          </a:xfrm>
          <a:prstGeom prst="rect">
            <a:avLst/>
          </a:prstGeom>
        </p:spPr>
        <p:txBody>
          <a:bodyPr wrap="square">
            <a:spAutoFit/>
          </a:bodyPr>
          <a:lstStyle/>
          <a:p>
            <a:pPr lvl="0">
              <a:lnSpc>
                <a:spcPct val="130000"/>
              </a:lnSpc>
            </a:pPr>
            <a:endParaRPr lang="en-US" altLang="zh-CN" sz="1200" dirty="0" smtClean="0">
              <a:solidFill>
                <a:schemeClr val="bg1">
                  <a:lumMod val="50000"/>
                </a:schemeClr>
              </a:solidFill>
              <a:latin typeface="微软雅黑" charset="0"/>
              <a:ea typeface="微软雅黑" charset="0"/>
            </a:endParaRPr>
          </a:p>
          <a:p>
            <a:pPr lvl="0">
              <a:lnSpc>
                <a:spcPct val="130000"/>
              </a:lnSpc>
            </a:pPr>
            <a:r>
              <a:rPr lang="zh-CN" altLang="en-US" sz="1200" dirty="0" smtClean="0">
                <a:solidFill>
                  <a:schemeClr val="bg1">
                    <a:lumMod val="50000"/>
                  </a:schemeClr>
                </a:solidFill>
                <a:latin typeface="微软雅黑" charset="0"/>
                <a:ea typeface="微软雅黑" charset="0"/>
              </a:rPr>
              <a:t>通过</a:t>
            </a:r>
            <a:r>
              <a:rPr lang="zh-CN" altLang="en-US" sz="1200" dirty="0">
                <a:solidFill>
                  <a:schemeClr val="bg1">
                    <a:lumMod val="50000"/>
                  </a:schemeClr>
                </a:solidFill>
                <a:latin typeface="微软雅黑" charset="0"/>
                <a:ea typeface="微软雅黑" charset="0"/>
              </a:rPr>
              <a:t>表示学习的</a:t>
            </a:r>
            <a:r>
              <a:rPr lang="zh-CN" altLang="en-US" sz="1200" dirty="0" smtClean="0">
                <a:solidFill>
                  <a:schemeClr val="bg1">
                    <a:lumMod val="50000"/>
                  </a:schemeClr>
                </a:solidFill>
                <a:latin typeface="微软雅黑" charset="0"/>
                <a:ea typeface="微软雅黑" charset="0"/>
              </a:rPr>
              <a:t>方式将</a:t>
            </a:r>
            <a:r>
              <a:rPr lang="zh-CN" altLang="en-US" sz="1200" dirty="0">
                <a:solidFill>
                  <a:schemeClr val="bg1">
                    <a:lumMod val="50000"/>
                  </a:schemeClr>
                </a:solidFill>
                <a:latin typeface="微软雅黑" charset="0"/>
                <a:ea typeface="微软雅黑" charset="0"/>
              </a:rPr>
              <a:t>现有的网状结构的知识图谱映射到向量空间中</a:t>
            </a:r>
            <a:endParaRPr lang="zh-CN" altLang="en-US" sz="1200" dirty="0">
              <a:solidFill>
                <a:schemeClr val="bg1">
                  <a:lumMod val="50000"/>
                </a:schemeClr>
              </a:solidFill>
              <a:latin typeface="微软雅黑" charset="0"/>
              <a:ea typeface="微软雅黑" charset="0"/>
            </a:endParaRPr>
          </a:p>
        </p:txBody>
      </p:sp>
      <p:sp>
        <p:nvSpPr>
          <p:cNvPr id="7" name="文本框 6"/>
          <p:cNvSpPr txBox="1"/>
          <p:nvPr/>
        </p:nvSpPr>
        <p:spPr>
          <a:xfrm>
            <a:off x="555344" y="1241752"/>
            <a:ext cx="11319956" cy="1338828"/>
          </a:xfrm>
          <a:prstGeom prst="rect">
            <a:avLst/>
          </a:prstGeom>
          <a:noFill/>
        </p:spPr>
        <p:txBody>
          <a:bodyPr wrap="square" rtlCol="0">
            <a:spAutoFit/>
          </a:bodyPr>
          <a:lstStyle/>
          <a:p>
            <a:pPr>
              <a:lnSpc>
                <a:spcPct val="150000"/>
              </a:lnSpc>
            </a:pPr>
            <a:r>
              <a:rPr lang="en-US" altLang="zh-CN" dirty="0"/>
              <a:t> </a:t>
            </a:r>
            <a:r>
              <a:rPr lang="en-US" altLang="zh-CN" dirty="0" smtClean="0"/>
              <a:t>       </a:t>
            </a:r>
            <a:r>
              <a:rPr lang="zh-CN" altLang="zh-CN" dirty="0" smtClean="0"/>
              <a:t>本</a:t>
            </a:r>
            <a:r>
              <a:rPr lang="zh-CN" altLang="zh-CN" dirty="0"/>
              <a:t>课题主要研究如何将知识图谱与表示学习的技术相结合，通过一种新的方式为用户的模糊需求快速返回推荐结果。根据国外某服务交易平台数据构建一个领域内知识图谱，通过表示学习的途径，采用最新的翻译模型将图谱映射到一个低维向量空间进而实现针对消费者的快速服务推荐</a:t>
            </a:r>
            <a:r>
              <a:rPr lang="zh-CN" altLang="zh-CN" dirty="0" smtClean="0"/>
              <a:t>。</a:t>
            </a:r>
            <a:r>
              <a:rPr lang="zh-CN" altLang="zh-CN" dirty="0"/>
              <a:t>研究内容将主要分为三个</a:t>
            </a:r>
            <a:r>
              <a:rPr lang="zh-CN" altLang="zh-CN" dirty="0" smtClean="0"/>
              <a:t>部分</a:t>
            </a:r>
            <a:r>
              <a:rPr lang="zh-CN" altLang="en-US" dirty="0"/>
              <a:t>：</a:t>
            </a:r>
          </a:p>
        </p:txBody>
      </p:sp>
    </p:spTree>
    <p:extLst>
      <p:ext uri="{BB962C8B-B14F-4D97-AF65-F5344CB8AC3E}">
        <p14:creationId xmlns:p14="http://schemas.microsoft.com/office/powerpoint/2010/main" val="156823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106" name="图片 105"/>
          <p:cNvPicPr>
            <a:picLocks noChangeAspect="1"/>
          </p:cNvPicPr>
          <p:nvPr/>
        </p:nvPicPr>
        <p:blipFill>
          <a:blip r:embed="rId3"/>
          <a:stretch>
            <a:fillRect/>
          </a:stretch>
        </p:blipFill>
        <p:spPr>
          <a:xfrm>
            <a:off x="5130800" y="3028511"/>
            <a:ext cx="6908800" cy="3669422"/>
          </a:xfrm>
          <a:prstGeom prst="rect">
            <a:avLst/>
          </a:prstGeom>
        </p:spPr>
      </p:pic>
      <p:sp>
        <p:nvSpPr>
          <p:cNvPr id="107" name="文本框 106"/>
          <p:cNvSpPr txBox="1"/>
          <p:nvPr/>
        </p:nvSpPr>
        <p:spPr>
          <a:xfrm>
            <a:off x="3348182" y="1142815"/>
            <a:ext cx="4805218" cy="1754326"/>
          </a:xfrm>
          <a:prstGeom prst="rect">
            <a:avLst/>
          </a:prstGeom>
          <a:noFill/>
        </p:spPr>
        <p:txBody>
          <a:bodyPr wrap="square" rtlCol="0">
            <a:spAutoFit/>
          </a:bodyPr>
          <a:lstStyle/>
          <a:p>
            <a:pPr>
              <a:lnSpc>
                <a:spcPct val="150000"/>
              </a:lnSpc>
            </a:pPr>
            <a:r>
              <a:rPr lang="en-US" altLang="zh-CN" dirty="0" smtClean="0"/>
              <a:t>      </a:t>
            </a:r>
            <a:r>
              <a:rPr lang="zh-CN" altLang="zh-CN" dirty="0" smtClean="0"/>
              <a:t>实验</a:t>
            </a:r>
            <a:r>
              <a:rPr lang="zh-CN" altLang="zh-CN" dirty="0"/>
              <a:t>的数据主要会来源于</a:t>
            </a:r>
            <a:r>
              <a:rPr lang="en-US" altLang="zh-CN" dirty="0" err="1"/>
              <a:t>Fiverr</a:t>
            </a:r>
            <a:r>
              <a:rPr lang="zh-CN" altLang="zh-CN" dirty="0"/>
              <a:t>（一个优秀的供应驱动的人类服务市场，是美国</a:t>
            </a:r>
            <a:r>
              <a:rPr lang="en-US" altLang="zh-CN" dirty="0"/>
              <a:t>100</a:t>
            </a:r>
            <a:r>
              <a:rPr lang="zh-CN" altLang="zh-CN" dirty="0"/>
              <a:t>大最受欢迎的网站之一，也是世界上</a:t>
            </a:r>
            <a:r>
              <a:rPr lang="en-US" altLang="zh-CN" dirty="0"/>
              <a:t>200</a:t>
            </a:r>
            <a:r>
              <a:rPr lang="zh-CN" altLang="zh-CN" dirty="0"/>
              <a:t>大最受欢迎的网站之一</a:t>
            </a:r>
            <a:r>
              <a:rPr lang="zh-CN" altLang="zh-CN" dirty="0" smtClean="0"/>
              <a:t>）</a:t>
            </a:r>
            <a:endParaRPr lang="zh-CN" altLang="en-US" dirty="0"/>
          </a:p>
        </p:txBody>
      </p:sp>
      <p:grpSp>
        <p:nvGrpSpPr>
          <p:cNvPr id="108" name="组合 107"/>
          <p:cNvGrpSpPr/>
          <p:nvPr/>
        </p:nvGrpSpPr>
        <p:grpSpPr>
          <a:xfrm>
            <a:off x="3921412" y="271081"/>
            <a:ext cx="2300757" cy="509896"/>
            <a:chOff x="888096" y="1000203"/>
            <a:chExt cx="4259825" cy="944066"/>
          </a:xfrm>
        </p:grpSpPr>
        <p:sp>
          <p:nvSpPr>
            <p:cNvPr id="109" name="矩形 10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椭圆 10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2" name="椭圆 11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3" name="椭圆 11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14" name="矩形 113"/>
          <p:cNvSpPr/>
          <p:nvPr/>
        </p:nvSpPr>
        <p:spPr>
          <a:xfrm>
            <a:off x="4052319" y="346457"/>
            <a:ext cx="1806905" cy="369332"/>
          </a:xfrm>
          <a:prstGeom prst="rect">
            <a:avLst/>
          </a:prstGeom>
        </p:spPr>
        <p:txBody>
          <a:bodyPr wrap="none">
            <a:spAutoFit/>
          </a:bodyPr>
          <a:lstStyle/>
          <a:p>
            <a:r>
              <a:rPr lang="en-US" altLang="zh-CN" dirty="0" smtClean="0"/>
              <a:t>1. </a:t>
            </a:r>
            <a:r>
              <a:rPr lang="zh-CN" altLang="en-US" dirty="0" smtClean="0"/>
              <a:t>构建知识图谱</a:t>
            </a:r>
            <a:endParaRPr lang="zh-CN" altLang="en-US" dirty="0"/>
          </a:p>
        </p:txBody>
      </p:sp>
      <p:sp>
        <p:nvSpPr>
          <p:cNvPr id="115" name="矩形 114"/>
          <p:cNvSpPr/>
          <p:nvPr/>
        </p:nvSpPr>
        <p:spPr>
          <a:xfrm>
            <a:off x="0" y="60523"/>
            <a:ext cx="1874872" cy="307777"/>
          </a:xfrm>
          <a:prstGeom prst="rect">
            <a:avLst/>
          </a:prstGeom>
        </p:spPr>
        <p:txBody>
          <a:bodyPr wrap="none">
            <a:spAutoFit/>
          </a:bodyPr>
          <a:lstStyle/>
          <a:p>
            <a:r>
              <a:rPr lang="en-US" altLang="zh-CN" sz="1400" b="1" dirty="0" smtClean="0"/>
              <a:t>PART TWO </a:t>
            </a:r>
            <a:r>
              <a:rPr lang="zh-CN" altLang="en-US" sz="1400" b="1" dirty="0" smtClean="0"/>
              <a:t>研究</a:t>
            </a:r>
            <a:r>
              <a:rPr lang="zh-CN" altLang="en-US" sz="1400" b="1" dirty="0"/>
              <a:t>内容</a:t>
            </a:r>
          </a:p>
        </p:txBody>
      </p:sp>
    </p:spTree>
    <p:extLst>
      <p:ext uri="{BB962C8B-B14F-4D97-AF65-F5344CB8AC3E}">
        <p14:creationId xmlns:p14="http://schemas.microsoft.com/office/powerpoint/2010/main" val="216093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530</TotalTime>
  <Words>3024</Words>
  <Application>Microsoft Office PowerPoint</Application>
  <PresentationFormat>宽屏</PresentationFormat>
  <Paragraphs>211</Paragraphs>
  <Slides>34</Slides>
  <Notes>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2" baseType="lpstr">
      <vt:lpstr>Segoe UI Light</vt:lpstr>
      <vt:lpstr>等线</vt:lpstr>
      <vt:lpstr>微软雅黑</vt:lpstr>
      <vt:lpstr>Arial</vt:lpstr>
      <vt:lpstr>Century Gothic</vt:lpstr>
      <vt:lpstr>Segoe UI</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deeplm</cp:lastModifiedBy>
  <cp:revision>139</cp:revision>
  <dcterms:created xsi:type="dcterms:W3CDTF">2015-08-18T02:51:41Z</dcterms:created>
  <dcterms:modified xsi:type="dcterms:W3CDTF">2017-12-06T13:54:00Z</dcterms:modified>
  <cp:category/>
</cp:coreProperties>
</file>