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87" autoAdjust="0"/>
  </p:normalViewPr>
  <p:slideViewPr>
    <p:cSldViewPr snapToGrid="0">
      <p:cViewPr varScale="1">
        <p:scale>
          <a:sx n="101" d="100"/>
          <a:sy n="101" d="100"/>
        </p:scale>
        <p:origin x="95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BE687-0D07-4427-9121-952BD8FA36E5}" type="datetimeFigureOut">
              <a:rPr lang="zh-CN" altLang="en-US" smtClean="0"/>
              <a:t>2017/11/19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E3595-6D5A-4272-B6FD-BBEA69B2D2D5}" type="slidenum">
              <a:rPr lang="zh-CN" altLang="en-US" smtClean="0"/>
              <a:t>‹#›</a:t>
            </a:fld>
            <a:endParaRPr lang="zh-CN" altLang="en-US"/>
          </a:p>
        </p:txBody>
      </p:sp>
    </p:spTree>
    <p:extLst>
      <p:ext uri="{BB962C8B-B14F-4D97-AF65-F5344CB8AC3E}">
        <p14:creationId xmlns:p14="http://schemas.microsoft.com/office/powerpoint/2010/main" val="478956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图上的加号是大于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取原值，小于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则为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。我们叫做合页损失函数</a:t>
            </a:r>
            <a:r>
              <a:rPr lang="en-US" altLang="zh-CN" sz="1200" b="0" i="0" kern="1200" dirty="0" smtClean="0">
                <a:solidFill>
                  <a:schemeClr val="tx1"/>
                </a:solidFill>
                <a:effectLst/>
                <a:latin typeface="+mn-lt"/>
                <a:ea typeface="+mn-ea"/>
                <a:cs typeface="+mn-cs"/>
              </a:rPr>
              <a:t>(hinge loss function)</a:t>
            </a:r>
            <a:r>
              <a:rPr lang="zh-CN" altLang="en-US" sz="1200" b="0" i="0" kern="1200" dirty="0" smtClean="0">
                <a:solidFill>
                  <a:schemeClr val="tx1"/>
                </a:solidFill>
                <a:effectLst/>
                <a:latin typeface="+mn-lt"/>
                <a:ea typeface="+mn-ea"/>
                <a:cs typeface="+mn-cs"/>
              </a:rPr>
              <a:t>，这种训练方法叫做</a:t>
            </a:r>
            <a:r>
              <a:rPr lang="en-US" altLang="zh-CN" sz="1200" b="0" i="0" kern="1200" dirty="0" smtClean="0">
                <a:solidFill>
                  <a:schemeClr val="tx1"/>
                </a:solidFill>
                <a:effectLst/>
                <a:latin typeface="+mn-lt"/>
                <a:ea typeface="+mn-ea"/>
                <a:cs typeface="+mn-cs"/>
              </a:rPr>
              <a:t>margin-based ranking criterion</a:t>
            </a:r>
            <a:r>
              <a:rPr lang="zh-CN" altLang="en-US" sz="1200" b="0" i="0" kern="1200" dirty="0" smtClean="0">
                <a:solidFill>
                  <a:schemeClr val="tx1"/>
                </a:solidFill>
                <a:effectLst/>
                <a:latin typeface="+mn-lt"/>
                <a:ea typeface="+mn-ea"/>
                <a:cs typeface="+mn-cs"/>
              </a:rPr>
              <a:t>。是不是听起来很熟悉？对的，就是来自</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。支持向量机也是如此，要将正和负尽可能分开，找出最大距离的支持向量。同理，</a:t>
            </a:r>
            <a:r>
              <a:rPr lang="en-US" altLang="zh-CN" sz="1200" b="0" i="0" kern="1200" dirty="0" smtClean="0">
                <a:solidFill>
                  <a:schemeClr val="tx1"/>
                </a:solidFill>
                <a:effectLst/>
                <a:latin typeface="+mn-lt"/>
                <a:ea typeface="+mn-ea"/>
                <a:cs typeface="+mn-cs"/>
              </a:rPr>
              <a:t>TransE</a:t>
            </a:r>
            <a:r>
              <a:rPr lang="zh-CN" altLang="en-US" sz="1200" b="0" i="0" kern="1200" dirty="0" smtClean="0">
                <a:solidFill>
                  <a:schemeClr val="tx1"/>
                </a:solidFill>
                <a:effectLst/>
                <a:latin typeface="+mn-lt"/>
                <a:ea typeface="+mn-ea"/>
                <a:cs typeface="+mn-cs"/>
              </a:rPr>
              <a:t>也是如此，我们尽可能将对的和错的分开。</a:t>
            </a:r>
            <a:r>
              <a:rPr lang="en-US" altLang="zh-CN" sz="1200" b="0" i="0" kern="1200" dirty="0" smtClean="0">
                <a:solidFill>
                  <a:schemeClr val="tx1"/>
                </a:solidFill>
                <a:effectLst/>
                <a:latin typeface="+mn-lt"/>
                <a:ea typeface="+mn-ea"/>
                <a:cs typeface="+mn-cs"/>
              </a:rPr>
              <a:t>margin</a:t>
            </a:r>
            <a:r>
              <a:rPr lang="zh-CN" altLang="en-US" sz="1200" b="0" i="0" kern="1200" dirty="0" smtClean="0">
                <a:solidFill>
                  <a:schemeClr val="tx1"/>
                </a:solidFill>
                <a:effectLst/>
                <a:latin typeface="+mn-lt"/>
                <a:ea typeface="+mn-ea"/>
                <a:cs typeface="+mn-cs"/>
              </a:rPr>
              <a:t>值一般设为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了。</a:t>
            </a:r>
          </a:p>
          <a:p>
            <a:pPr latinLnBrk="0"/>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pPr latinLnBrk="0"/>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关于模型的参数：参数</a:t>
            </a:r>
            <a:r>
              <a:rPr lang="en-US" altLang="zh-CN" sz="1200" b="0" i="0" kern="1200" dirty="0" smtClean="0">
                <a:solidFill>
                  <a:schemeClr val="tx1"/>
                </a:solidFill>
                <a:effectLst/>
                <a:latin typeface="+mn-lt"/>
                <a:ea typeface="+mn-ea"/>
                <a:cs typeface="+mn-cs"/>
              </a:rPr>
              <a:t>θ</a:t>
            </a:r>
            <a:r>
              <a:rPr lang="zh-CN" altLang="en-US" sz="1200" b="0" i="0" kern="1200" dirty="0" smtClean="0">
                <a:solidFill>
                  <a:schemeClr val="tx1"/>
                </a:solidFill>
                <a:effectLst/>
                <a:latin typeface="+mn-lt"/>
                <a:ea typeface="+mn-ea"/>
                <a:cs typeface="+mn-cs"/>
              </a:rPr>
              <a:t>是所有实体的向量。设一共有 </a:t>
            </a:r>
            <a:r>
              <a:rPr lang="en-US" altLang="zh-CN" sz="1200" b="0" i="0" kern="1200" dirty="0" smtClean="0">
                <a:solidFill>
                  <a:schemeClr val="tx1"/>
                </a:solidFill>
                <a:effectLst/>
                <a:latin typeface="+mn-lt"/>
                <a:ea typeface="+mn-ea"/>
                <a:cs typeface="+mn-cs"/>
              </a:rPr>
              <a:t>|E| </a:t>
            </a:r>
            <a:r>
              <a:rPr lang="zh-CN" altLang="en-US" sz="1200" b="0" i="0" kern="1200" dirty="0" smtClean="0">
                <a:solidFill>
                  <a:schemeClr val="tx1"/>
                </a:solidFill>
                <a:effectLst/>
                <a:latin typeface="+mn-lt"/>
                <a:ea typeface="+mn-ea"/>
                <a:cs typeface="+mn-cs"/>
              </a:rPr>
              <a:t>个实体和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个关系，每个实体</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关系的向量长度为</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维，因此，一共有（ </a:t>
            </a:r>
            <a:r>
              <a:rPr lang="en-US" altLang="zh-CN" sz="1200" b="0" i="0" kern="1200" dirty="0" smtClean="0">
                <a:solidFill>
                  <a:schemeClr val="tx1"/>
                </a:solidFill>
                <a:effectLst/>
                <a:latin typeface="+mn-lt"/>
                <a:ea typeface="+mn-ea"/>
                <a:cs typeface="+mn-cs"/>
              </a:rPr>
              <a:t>|E| + |R| </a:t>
            </a:r>
            <a:r>
              <a:rPr lang="zh-CN" altLang="en-US" sz="1200" b="0" i="0" kern="1200" dirty="0" smtClean="0">
                <a:solidFill>
                  <a:schemeClr val="tx1"/>
                </a:solidFill>
                <a:effectLst/>
                <a:latin typeface="+mn-lt"/>
                <a:ea typeface="+mn-ea"/>
                <a:cs typeface="+mn-cs"/>
              </a:rPr>
              <a:t>） *  </a:t>
            </a:r>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个参数。</a:t>
            </a:r>
          </a:p>
          <a:p>
            <a:pPr latinLnBrk="0"/>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pPr latinLnBrk="0"/>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关于参数的更新：我们使用的是随机梯度下降（</a:t>
            </a:r>
            <a:r>
              <a:rPr lang="en-US" altLang="zh-CN" sz="1200" b="0" i="0" kern="1200" dirty="0" smtClean="0">
                <a:solidFill>
                  <a:schemeClr val="tx1"/>
                </a:solidFill>
                <a:effectLst/>
                <a:latin typeface="+mn-lt"/>
                <a:ea typeface="+mn-ea"/>
                <a:cs typeface="+mn-cs"/>
              </a:rPr>
              <a:t>Stochastic Gradient Descent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SGD</a:t>
            </a:r>
            <a:r>
              <a:rPr lang="zh-CN" altLang="en-US" sz="1200" b="0" i="0" kern="1200" dirty="0" smtClean="0">
                <a:solidFill>
                  <a:schemeClr val="tx1"/>
                </a:solidFill>
                <a:effectLst/>
                <a:latin typeface="+mn-lt"/>
                <a:ea typeface="+mn-ea"/>
                <a:cs typeface="+mn-cs"/>
              </a:rPr>
              <a:t>）训练方法。</a:t>
            </a:r>
            <a:r>
              <a:rPr lang="en-US" altLang="zh-CN" sz="1200" b="0" i="0" kern="1200" dirty="0" smtClean="0">
                <a:solidFill>
                  <a:schemeClr val="tx1"/>
                </a:solidFill>
                <a:effectLst/>
                <a:latin typeface="+mn-lt"/>
                <a:ea typeface="+mn-ea"/>
                <a:cs typeface="+mn-cs"/>
              </a:rPr>
              <a:t>SGD</a:t>
            </a:r>
            <a:r>
              <a:rPr lang="zh-CN" altLang="en-US" sz="1200" b="0" i="0" kern="1200" dirty="0" smtClean="0">
                <a:solidFill>
                  <a:schemeClr val="tx1"/>
                </a:solidFill>
                <a:effectLst/>
                <a:latin typeface="+mn-lt"/>
                <a:ea typeface="+mn-ea"/>
                <a:cs typeface="+mn-cs"/>
              </a:rPr>
              <a:t>不用对所有的和求梯度，而是对一个</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求梯度之后就立即更新</a:t>
            </a:r>
            <a:r>
              <a:rPr lang="en-US" altLang="zh-CN" sz="1200" b="0" i="0" kern="1200" dirty="0" smtClean="0">
                <a:solidFill>
                  <a:schemeClr val="tx1"/>
                </a:solidFill>
                <a:effectLst/>
                <a:latin typeface="+mn-lt"/>
                <a:ea typeface="+mn-ea"/>
                <a:cs typeface="+mn-cs"/>
              </a:rPr>
              <a:t>theta</a:t>
            </a:r>
            <a:r>
              <a:rPr lang="zh-CN" altLang="en-US" sz="1200" b="0" i="0" kern="1200" dirty="0" smtClean="0">
                <a:solidFill>
                  <a:schemeClr val="tx1"/>
                </a:solidFill>
                <a:effectLst/>
                <a:latin typeface="+mn-lt"/>
                <a:ea typeface="+mn-ea"/>
                <a:cs typeface="+mn-cs"/>
              </a:rPr>
              <a:t>值。</a:t>
            </a:r>
          </a:p>
          <a:p>
            <a:pPr latinLnBrk="0"/>
            <a:r>
              <a:rPr lang="zh-CN" altLang="en-US" sz="1200" b="0" i="0" kern="1200" dirty="0" smtClean="0">
                <a:solidFill>
                  <a:schemeClr val="tx1"/>
                </a:solidFill>
                <a:effectLst/>
                <a:latin typeface="+mn-lt"/>
                <a:ea typeface="+mn-ea"/>
                <a:cs typeface="+mn-cs"/>
              </a:rPr>
              <a:t>       对于数据集大的情况下，有速度。但是每一次更新都是针对这一个</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里的三元组的向量更新的，也就是意味着，一次更新最多更新</a:t>
            </a:r>
            <a:r>
              <a:rPr lang="en-US" altLang="zh-CN" sz="1200" b="0" i="0" kern="1200" dirty="0" smtClean="0">
                <a:solidFill>
                  <a:schemeClr val="tx1"/>
                </a:solidFill>
                <a:effectLst/>
                <a:latin typeface="+mn-lt"/>
                <a:ea typeface="+mn-ea"/>
                <a:cs typeface="+mn-cs"/>
              </a:rPr>
              <a:t>(3+2)*</a:t>
            </a:r>
            <a:r>
              <a:rPr lang="en-US" altLang="zh-CN" sz="1200" b="0" i="0" kern="1200" dirty="0" err="1" smtClean="0">
                <a:solidFill>
                  <a:schemeClr val="tx1"/>
                </a:solidFill>
                <a:effectLst/>
                <a:latin typeface="+mn-lt"/>
                <a:ea typeface="+mn-ea"/>
                <a:cs typeface="+mn-cs"/>
              </a:rPr>
              <a:t>batch_size</a:t>
            </a:r>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个参数（设一个</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的长度为</a:t>
            </a:r>
            <a:r>
              <a:rPr lang="en-US" altLang="zh-CN" sz="1200" b="0" i="0" kern="1200" dirty="0" err="1" smtClean="0">
                <a:solidFill>
                  <a:schemeClr val="tx1"/>
                </a:solidFill>
                <a:effectLst/>
                <a:latin typeface="+mn-lt"/>
                <a:ea typeface="+mn-ea"/>
                <a:cs typeface="+mn-cs"/>
              </a:rPr>
              <a:t>batch_size</a:t>
            </a:r>
            <a:r>
              <a:rPr lang="zh-CN" altLang="en-US" sz="1200" b="0" i="0" kern="1200" dirty="0" smtClean="0">
                <a:solidFill>
                  <a:schemeClr val="tx1"/>
                </a:solidFill>
                <a:effectLst/>
                <a:latin typeface="+mn-lt"/>
                <a:ea typeface="+mn-ea"/>
                <a:cs typeface="+mn-cs"/>
              </a:rPr>
              <a:t>）。并不是把所有的</a:t>
            </a:r>
            <a:r>
              <a:rPr lang="en-US" altLang="zh-CN" sz="1200" b="0" i="0" kern="1200" dirty="0" smtClean="0">
                <a:solidFill>
                  <a:schemeClr val="tx1"/>
                </a:solidFill>
                <a:effectLst/>
                <a:latin typeface="+mn-lt"/>
                <a:ea typeface="+mn-ea"/>
                <a:cs typeface="+mn-cs"/>
              </a:rPr>
              <a:t>theta</a:t>
            </a:r>
            <a:r>
              <a:rPr lang="zh-CN" altLang="en-US" sz="1200" b="0" i="0" kern="1200" dirty="0" smtClean="0">
                <a:solidFill>
                  <a:schemeClr val="tx1"/>
                </a:solidFill>
                <a:effectLst/>
                <a:latin typeface="+mn-lt"/>
                <a:ea typeface="+mn-ea"/>
                <a:cs typeface="+mn-cs"/>
              </a:rPr>
              <a:t>值都更新了，或者说不用更新整个（ </a:t>
            </a:r>
            <a:r>
              <a:rPr lang="en-US" altLang="zh-CN" sz="1200" b="0" i="0" kern="1200" dirty="0" smtClean="0">
                <a:solidFill>
                  <a:schemeClr val="tx1"/>
                </a:solidFill>
                <a:effectLst/>
                <a:latin typeface="+mn-lt"/>
                <a:ea typeface="+mn-ea"/>
                <a:cs typeface="+mn-cs"/>
              </a:rPr>
              <a:t>|E| + |R| </a:t>
            </a:r>
            <a:r>
              <a:rPr lang="zh-CN" altLang="en-US" sz="1200" b="0" i="0" kern="1200" dirty="0" smtClean="0">
                <a:solidFill>
                  <a:schemeClr val="tx1"/>
                </a:solidFill>
                <a:effectLst/>
                <a:latin typeface="+mn-lt"/>
                <a:ea typeface="+mn-ea"/>
                <a:cs typeface="+mn-cs"/>
              </a:rPr>
              <a:t>） *  </a:t>
            </a:r>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矩阵，只需要更新</a:t>
            </a:r>
            <a:r>
              <a:rPr lang="en-US" altLang="zh-CN" sz="1200" b="0" i="0" kern="1200" dirty="0" smtClean="0">
                <a:solidFill>
                  <a:schemeClr val="tx1"/>
                </a:solidFill>
                <a:effectLst/>
                <a:latin typeface="+mn-lt"/>
                <a:ea typeface="+mn-ea"/>
                <a:cs typeface="+mn-cs"/>
              </a:rPr>
              <a:t>sample</a:t>
            </a:r>
            <a:r>
              <a:rPr lang="zh-CN" altLang="en-US" sz="1200" b="0" i="0" kern="1200" dirty="0" smtClean="0">
                <a:solidFill>
                  <a:schemeClr val="tx1"/>
                </a:solidFill>
                <a:effectLst/>
                <a:latin typeface="+mn-lt"/>
                <a:ea typeface="+mn-ea"/>
                <a:cs typeface="+mn-cs"/>
              </a:rPr>
              <a:t>里抽出来的</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里的向量即可。为什么可以这样呢（也就是为什么可以不用把参数全更新了，而是只更新一部分）？因为参数之间并没有依赖（或者说冲突</a:t>
            </a:r>
            <a:r>
              <a:rPr lang="en-US" altLang="zh-CN" sz="1200" b="0" i="0" kern="1200" dirty="0" smtClean="0">
                <a:solidFill>
                  <a:schemeClr val="tx1"/>
                </a:solidFill>
                <a:effectLst/>
                <a:latin typeface="+mn-lt"/>
                <a:ea typeface="+mn-ea"/>
                <a:cs typeface="+mn-cs"/>
              </a:rPr>
              <a:t>conflict</a:t>
            </a:r>
            <a:r>
              <a:rPr lang="zh-CN" altLang="en-US" sz="1200" b="0" i="0" kern="1200" dirty="0" smtClean="0">
                <a:solidFill>
                  <a:schemeClr val="tx1"/>
                </a:solidFill>
                <a:effectLst/>
                <a:latin typeface="+mn-lt"/>
                <a:ea typeface="+mn-ea"/>
                <a:cs typeface="+mn-cs"/>
              </a:rPr>
              <a:t>），对于此，可以参考论文 </a:t>
            </a:r>
            <a:r>
              <a:rPr lang="en-US" altLang="zh-CN" sz="1200" b="0" i="0" kern="1200" dirty="0" err="1" smtClean="0">
                <a:solidFill>
                  <a:schemeClr val="tx1"/>
                </a:solidFill>
                <a:effectLst/>
                <a:latin typeface="+mn-lt"/>
                <a:ea typeface="+mn-ea"/>
                <a:cs typeface="+mn-cs"/>
              </a:rPr>
              <a:t>Hogwild</a:t>
            </a:r>
            <a:r>
              <a:rPr lang="en-US" altLang="zh-CN" sz="1200" b="0" i="0" kern="1200" dirty="0" smtClean="0">
                <a:solidFill>
                  <a:schemeClr val="tx1"/>
                </a:solidFill>
                <a:effectLst/>
                <a:latin typeface="+mn-lt"/>
                <a:ea typeface="+mn-ea"/>
                <a:cs typeface="+mn-cs"/>
              </a:rPr>
              <a:t>!: A Lock-Free Approach to Parallelizing Stochastic</a:t>
            </a:r>
            <a:r>
              <a:rPr lang="zh-CN" altLang="en-US" sz="1200" b="0" i="0" kern="1200" dirty="0" smtClean="0">
                <a:solidFill>
                  <a:schemeClr val="tx1"/>
                </a:solidFill>
                <a:effectLst/>
                <a:latin typeface="+mn-lt"/>
                <a:ea typeface="+mn-ea"/>
                <a:cs typeface="+mn-cs"/>
              </a:rPr>
              <a:t>。</a:t>
            </a:r>
          </a:p>
          <a:p>
            <a:pPr latinLnBrk="0"/>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pPr latinLnBrk="0"/>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SGD</a:t>
            </a:r>
            <a:r>
              <a:rPr lang="zh-CN" altLang="en-US" sz="1200" b="0" i="0" kern="1200" dirty="0" smtClean="0">
                <a:solidFill>
                  <a:schemeClr val="tx1"/>
                </a:solidFill>
                <a:effectLst/>
                <a:latin typeface="+mn-lt"/>
                <a:ea typeface="+mn-ea"/>
                <a:cs typeface="+mn-cs"/>
              </a:rPr>
              <a:t>多说两句：</a:t>
            </a:r>
            <a:r>
              <a:rPr lang="en-US" altLang="zh-CN" sz="1200" b="0" i="0" kern="1200" dirty="0" smtClean="0">
                <a:solidFill>
                  <a:schemeClr val="tx1"/>
                </a:solidFill>
                <a:effectLst/>
                <a:latin typeface="+mn-lt"/>
                <a:ea typeface="+mn-ea"/>
                <a:cs typeface="+mn-cs"/>
              </a:rPr>
              <a:t>SGD</a:t>
            </a:r>
            <a:r>
              <a:rPr lang="zh-CN" altLang="en-US" sz="1200" b="0" i="0" kern="1200" dirty="0" smtClean="0">
                <a:solidFill>
                  <a:schemeClr val="tx1"/>
                </a:solidFill>
                <a:effectLst/>
                <a:latin typeface="+mn-lt"/>
                <a:ea typeface="+mn-ea"/>
                <a:cs typeface="+mn-cs"/>
              </a:rPr>
              <a:t>的收敛没有</a:t>
            </a:r>
            <a:r>
              <a:rPr lang="en-US" altLang="zh-CN" sz="1200" b="0" i="0" kern="1200" dirty="0" smtClean="0">
                <a:solidFill>
                  <a:schemeClr val="tx1"/>
                </a:solidFill>
                <a:effectLst/>
                <a:latin typeface="+mn-lt"/>
                <a:ea typeface="+mn-ea"/>
                <a:cs typeface="+mn-cs"/>
              </a:rPr>
              <a:t>GD</a:t>
            </a:r>
            <a:r>
              <a:rPr lang="zh-CN" altLang="en-US" sz="1200" b="0" i="0" kern="1200" dirty="0" smtClean="0">
                <a:solidFill>
                  <a:schemeClr val="tx1"/>
                </a:solidFill>
                <a:effectLst/>
                <a:latin typeface="+mn-lt"/>
                <a:ea typeface="+mn-ea"/>
                <a:cs typeface="+mn-cs"/>
              </a:rPr>
              <a:t>好，但是，这反而是优点，因为在机器学习领域，过于</a:t>
            </a:r>
            <a:r>
              <a:rPr lang="en-US" altLang="zh-CN" sz="1200" b="0" i="0" kern="1200" dirty="0" smtClean="0">
                <a:solidFill>
                  <a:schemeClr val="tx1"/>
                </a:solidFill>
                <a:effectLst/>
                <a:latin typeface="+mn-lt"/>
                <a:ea typeface="+mn-ea"/>
                <a:cs typeface="+mn-cs"/>
              </a:rPr>
              <a:t>best</a:t>
            </a:r>
            <a:r>
              <a:rPr lang="zh-CN" altLang="en-US" sz="1200" b="0" i="0" kern="1200" dirty="0" smtClean="0">
                <a:solidFill>
                  <a:schemeClr val="tx1"/>
                </a:solidFill>
                <a:effectLst/>
                <a:latin typeface="+mn-lt"/>
                <a:ea typeface="+mn-ea"/>
                <a:cs typeface="+mn-cs"/>
              </a:rPr>
              <a:t>的结果反而是害处，因为用于过拟合（</a:t>
            </a:r>
            <a:r>
              <a:rPr lang="en-US" altLang="zh-CN" sz="1200" b="0" i="0" kern="1200" dirty="0" smtClean="0">
                <a:solidFill>
                  <a:schemeClr val="tx1"/>
                </a:solidFill>
                <a:effectLst/>
                <a:latin typeface="+mn-lt"/>
                <a:ea typeface="+mn-ea"/>
                <a:cs typeface="+mn-cs"/>
              </a:rPr>
              <a:t>overfitting</a:t>
            </a:r>
            <a:r>
              <a:rPr lang="zh-CN" altLang="en-US" sz="1200" b="0" i="0" kern="1200" dirty="0" smtClean="0">
                <a:solidFill>
                  <a:schemeClr val="tx1"/>
                </a:solidFill>
                <a:effectLst/>
                <a:latin typeface="+mn-lt"/>
                <a:ea typeface="+mn-ea"/>
                <a:cs typeface="+mn-cs"/>
              </a:rPr>
              <a:t>）。也就是，尽管叫做</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（下降），但整个过程我们难保一直</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下去。只能保证在</a:t>
            </a:r>
            <a:r>
              <a:rPr lang="en-US" altLang="zh-CN" sz="1200" b="0" i="0" kern="1200" dirty="0" smtClean="0">
                <a:solidFill>
                  <a:schemeClr val="tx1"/>
                </a:solidFill>
                <a:effectLst/>
                <a:latin typeface="+mn-lt"/>
                <a:ea typeface="+mn-ea"/>
                <a:cs typeface="+mn-cs"/>
              </a:rPr>
              <a:t>forever</a:t>
            </a:r>
            <a:r>
              <a:rPr lang="zh-CN" altLang="en-US" sz="1200" b="0" i="0" kern="1200" dirty="0" smtClean="0">
                <a:solidFill>
                  <a:schemeClr val="tx1"/>
                </a:solidFill>
                <a:effectLst/>
                <a:latin typeface="+mn-lt"/>
                <a:ea typeface="+mn-ea"/>
                <a:cs typeface="+mn-cs"/>
              </a:rPr>
              <a:t>可以做到</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a:t>
            </a:r>
          </a:p>
          <a:p>
            <a:pPr latinLnBrk="0"/>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pPr latinLnBrk="0"/>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、归一化公式的分母是向量的平方和再开方；而对于距离公式，是向量的平方和（没有开方）。公式的错误书写，会引起收敛的失败。</a:t>
            </a:r>
          </a:p>
          <a:p>
            <a:pPr latinLnBrk="0"/>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pPr latinLnBrk="0"/>
            <a:r>
              <a:rPr lang="en-US" altLang="zh-CN" sz="1200" b="1" i="0" kern="1200" dirty="0" smtClean="0">
                <a:solidFill>
                  <a:schemeClr val="tx1"/>
                </a:solidFill>
                <a:effectLst/>
                <a:latin typeface="+mn-lt"/>
                <a:ea typeface="+mn-ea"/>
                <a:cs typeface="+mn-cs"/>
              </a:rPr>
              <a:t>7</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对于每一次迭代，每一次的归一化约束（</a:t>
            </a:r>
            <a:r>
              <a:rPr lang="en-US" altLang="zh-CN" sz="1200" b="0" i="0" kern="1200" dirty="0" smtClean="0">
                <a:solidFill>
                  <a:schemeClr val="tx1"/>
                </a:solidFill>
                <a:effectLst/>
                <a:latin typeface="+mn-lt"/>
                <a:ea typeface="+mn-ea"/>
                <a:cs typeface="+mn-cs"/>
              </a:rPr>
              <a:t>constraint</a:t>
            </a:r>
            <a:r>
              <a:rPr lang="zh-CN" altLang="en-US" sz="1200" b="0" i="0" kern="1200" dirty="0" smtClean="0">
                <a:solidFill>
                  <a:schemeClr val="tx1"/>
                </a:solidFill>
                <a:effectLst/>
                <a:latin typeface="+mn-lt"/>
                <a:ea typeface="+mn-ea"/>
                <a:cs typeface="+mn-cs"/>
              </a:rPr>
              <a:t>）实体长度为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（减少任意度量（</a:t>
            </a:r>
            <a:r>
              <a:rPr lang="en-US" altLang="zh-CN" sz="1200" b="0" i="0" kern="1200" dirty="0" smtClean="0">
                <a:solidFill>
                  <a:schemeClr val="tx1"/>
                </a:solidFill>
                <a:effectLst/>
                <a:latin typeface="+mn-lt"/>
                <a:ea typeface="+mn-ea"/>
                <a:cs typeface="+mn-cs"/>
              </a:rPr>
              <a:t>scaling  freedoms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a:t>
            </a:r>
            <a:r>
              <a:rPr lang="zh-CN" altLang="en-US" sz="1200" b="0" i="0" kern="1200" dirty="0" smtClean="0">
                <a:solidFill>
                  <a:schemeClr val="tx1"/>
                </a:solidFill>
                <a:effectLst/>
                <a:latin typeface="+mn-lt"/>
                <a:ea typeface="+mn-ea"/>
                <a:cs typeface="+mn-cs"/>
              </a:rPr>
              <a:t>）），使得收敛有效（避免 </a:t>
            </a:r>
            <a:r>
              <a:rPr lang="en-US" altLang="zh-CN" sz="1200" b="0" i="0" kern="1200" dirty="0" smtClean="0">
                <a:solidFill>
                  <a:schemeClr val="tx1"/>
                </a:solidFill>
                <a:effectLst/>
                <a:latin typeface="+mn-lt"/>
                <a:ea typeface="+mn-ea"/>
                <a:cs typeface="+mn-cs"/>
              </a:rPr>
              <a:t>trivially minimize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transE</a:t>
            </a:r>
            <a:r>
              <a:rPr lang="zh-CN" altLang="en-US" sz="1200" b="0" i="0" kern="1200" dirty="0" smtClean="0">
                <a:solidFill>
                  <a:schemeClr val="tx1"/>
                </a:solidFill>
                <a:effectLst/>
                <a:latin typeface="+mn-lt"/>
                <a:ea typeface="+mn-ea"/>
                <a:cs typeface="+mn-cs"/>
              </a:rPr>
              <a:t>）），但对关系不做此要求。（然而我自己试验的结果是，归一化关系，会使精度加大和收敛加强）</a:t>
            </a:r>
          </a:p>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5</a:t>
            </a:fld>
            <a:endParaRPr lang="zh-CN" altLang="en-US"/>
          </a:p>
        </p:txBody>
      </p:sp>
    </p:spTree>
    <p:extLst>
      <p:ext uri="{BB962C8B-B14F-4D97-AF65-F5344CB8AC3E}">
        <p14:creationId xmlns:p14="http://schemas.microsoft.com/office/powerpoint/2010/main" val="51617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14</a:t>
            </a:fld>
            <a:endParaRPr lang="zh-CN" altLang="en-US"/>
          </a:p>
        </p:txBody>
      </p:sp>
    </p:spTree>
    <p:extLst>
      <p:ext uri="{BB962C8B-B14F-4D97-AF65-F5344CB8AC3E}">
        <p14:creationId xmlns:p14="http://schemas.microsoft.com/office/powerpoint/2010/main" val="1700717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15</a:t>
            </a:fld>
            <a:endParaRPr lang="zh-CN" altLang="en-US"/>
          </a:p>
        </p:txBody>
      </p:sp>
    </p:spTree>
    <p:extLst>
      <p:ext uri="{BB962C8B-B14F-4D97-AF65-F5344CB8AC3E}">
        <p14:creationId xmlns:p14="http://schemas.microsoft.com/office/powerpoint/2010/main" val="429488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16</a:t>
            </a:fld>
            <a:endParaRPr lang="zh-CN" altLang="en-US"/>
          </a:p>
        </p:txBody>
      </p:sp>
    </p:spTree>
    <p:extLst>
      <p:ext uri="{BB962C8B-B14F-4D97-AF65-F5344CB8AC3E}">
        <p14:creationId xmlns:p14="http://schemas.microsoft.com/office/powerpoint/2010/main" val="304003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17</a:t>
            </a:fld>
            <a:endParaRPr lang="zh-CN" altLang="en-US"/>
          </a:p>
        </p:txBody>
      </p:sp>
    </p:spTree>
    <p:extLst>
      <p:ext uri="{BB962C8B-B14F-4D97-AF65-F5344CB8AC3E}">
        <p14:creationId xmlns:p14="http://schemas.microsoft.com/office/powerpoint/2010/main" val="2408411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18</a:t>
            </a:fld>
            <a:endParaRPr lang="zh-CN" altLang="en-US"/>
          </a:p>
        </p:txBody>
      </p:sp>
    </p:spTree>
    <p:extLst>
      <p:ext uri="{BB962C8B-B14F-4D97-AF65-F5344CB8AC3E}">
        <p14:creationId xmlns:p14="http://schemas.microsoft.com/office/powerpoint/2010/main" val="285027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6</a:t>
            </a:fld>
            <a:endParaRPr lang="zh-CN" altLang="en-US"/>
          </a:p>
        </p:txBody>
      </p:sp>
    </p:spTree>
    <p:extLst>
      <p:ext uri="{BB962C8B-B14F-4D97-AF65-F5344CB8AC3E}">
        <p14:creationId xmlns:p14="http://schemas.microsoft.com/office/powerpoint/2010/main" val="118083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需要注意的是，由于关系</a:t>
            </a:r>
            <a:r>
              <a:rPr lang="en-US" altLang="zh-CN" dirty="0" smtClean="0"/>
              <a:t>r</a:t>
            </a:r>
            <a:r>
              <a:rPr lang="zh-CN" altLang="en-US" dirty="0" smtClean="0"/>
              <a:t>可能存在无限个超平面，，</a:t>
            </a:r>
            <a:r>
              <a:rPr lang="en-US" altLang="zh-CN" dirty="0" err="1" smtClean="0"/>
              <a:t>TransH</a:t>
            </a:r>
            <a:r>
              <a:rPr lang="zh-CN" altLang="en-US" dirty="0" smtClean="0"/>
              <a:t>简单地令</a:t>
            </a:r>
            <a:r>
              <a:rPr lang="en-US" altLang="zh-CN" dirty="0" err="1" smtClean="0"/>
              <a:t>l</a:t>
            </a:r>
            <a:r>
              <a:rPr lang="en-US" altLang="zh-CN" baseline="-25000" dirty="0" err="1" smtClean="0"/>
              <a:t>r</a:t>
            </a:r>
            <a:r>
              <a:rPr lang="zh-CN" altLang="en-US" baseline="0" dirty="0" smtClean="0"/>
              <a:t>和</a:t>
            </a:r>
            <a:r>
              <a:rPr lang="en-US" altLang="zh-CN" baseline="0" dirty="0" err="1" smtClean="0"/>
              <a:t>w</a:t>
            </a:r>
            <a:r>
              <a:rPr lang="en-US" altLang="zh-CN" baseline="-25000" dirty="0" err="1" smtClean="0"/>
              <a:t>r</a:t>
            </a:r>
            <a:r>
              <a:rPr lang="zh-CN" altLang="en-US" baseline="0" dirty="0" smtClean="0"/>
              <a:t>近似正交来选取某一个超平面</a:t>
            </a:r>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7</a:t>
            </a:fld>
            <a:endParaRPr lang="zh-CN" altLang="en-US"/>
          </a:p>
        </p:txBody>
      </p:sp>
    </p:spTree>
    <p:extLst>
      <p:ext uri="{BB962C8B-B14F-4D97-AF65-F5344CB8AC3E}">
        <p14:creationId xmlns:p14="http://schemas.microsoft.com/office/powerpoint/2010/main" val="32602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Head per Tail</a:t>
            </a:r>
          </a:p>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8</a:t>
            </a:fld>
            <a:endParaRPr lang="zh-CN" altLang="en-US"/>
          </a:p>
        </p:txBody>
      </p:sp>
    </p:spTree>
    <p:extLst>
      <p:ext uri="{BB962C8B-B14F-4D97-AF65-F5344CB8AC3E}">
        <p14:creationId xmlns:p14="http://schemas.microsoft.com/office/powerpoint/2010/main" val="2273520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9</a:t>
            </a:fld>
            <a:endParaRPr lang="zh-CN" altLang="en-US"/>
          </a:p>
        </p:txBody>
      </p:sp>
    </p:spTree>
    <p:extLst>
      <p:ext uri="{BB962C8B-B14F-4D97-AF65-F5344CB8AC3E}">
        <p14:creationId xmlns:p14="http://schemas.microsoft.com/office/powerpoint/2010/main" val="3989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10</a:t>
            </a:fld>
            <a:endParaRPr lang="zh-CN" altLang="en-US"/>
          </a:p>
        </p:txBody>
      </p:sp>
    </p:spTree>
    <p:extLst>
      <p:ext uri="{BB962C8B-B14F-4D97-AF65-F5344CB8AC3E}">
        <p14:creationId xmlns:p14="http://schemas.microsoft.com/office/powerpoint/2010/main" val="243036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11</a:t>
            </a:fld>
            <a:endParaRPr lang="zh-CN" altLang="en-US"/>
          </a:p>
        </p:txBody>
      </p:sp>
    </p:spTree>
    <p:extLst>
      <p:ext uri="{BB962C8B-B14F-4D97-AF65-F5344CB8AC3E}">
        <p14:creationId xmlns:p14="http://schemas.microsoft.com/office/powerpoint/2010/main" val="3641529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12</a:t>
            </a:fld>
            <a:endParaRPr lang="zh-CN" altLang="en-US"/>
          </a:p>
        </p:txBody>
      </p:sp>
    </p:spTree>
    <p:extLst>
      <p:ext uri="{BB962C8B-B14F-4D97-AF65-F5344CB8AC3E}">
        <p14:creationId xmlns:p14="http://schemas.microsoft.com/office/powerpoint/2010/main" val="57628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Simple illustration of </a:t>
            </a:r>
            <a:r>
              <a:rPr lang="en-US" altLang="zh-CN" dirty="0" err="1" smtClean="0"/>
              <a:t>TransD</a:t>
            </a:r>
            <a:r>
              <a:rPr lang="en-US" altLang="zh-CN" dirty="0" smtClean="0"/>
              <a:t>. Each shape represents an entity pair appearing in a triplet of relation r. </a:t>
            </a:r>
            <a:r>
              <a:rPr lang="en-US" altLang="zh-CN" dirty="0" err="1" smtClean="0"/>
              <a:t>Mrh</a:t>
            </a:r>
            <a:r>
              <a:rPr lang="en-US" altLang="zh-CN" dirty="0" smtClean="0"/>
              <a:t> and </a:t>
            </a:r>
            <a:r>
              <a:rPr lang="en-US" altLang="zh-CN" dirty="0" err="1" smtClean="0"/>
              <a:t>Mrt</a:t>
            </a:r>
            <a:r>
              <a:rPr lang="en-US" altLang="zh-CN" dirty="0" smtClean="0"/>
              <a:t> are mapping matrices of h and t, respectively. hip, tip(</a:t>
            </a:r>
            <a:r>
              <a:rPr lang="en-US" altLang="zh-CN" dirty="0" err="1" smtClean="0"/>
              <a:t>i</a:t>
            </a:r>
            <a:r>
              <a:rPr lang="en-US" altLang="zh-CN" dirty="0" smtClean="0"/>
              <a:t> = 1, 2, 3), and </a:t>
            </a:r>
            <a:r>
              <a:rPr lang="en-US" altLang="zh-CN" dirty="0" err="1" smtClean="0"/>
              <a:t>rp</a:t>
            </a:r>
            <a:r>
              <a:rPr lang="en-US" altLang="zh-CN" dirty="0" smtClean="0"/>
              <a:t> are projection vectors. hi⊥ and </a:t>
            </a:r>
            <a:r>
              <a:rPr lang="en-US" altLang="zh-CN" dirty="0" err="1" smtClean="0"/>
              <a:t>ti</a:t>
            </a:r>
            <a:r>
              <a:rPr lang="en-US" altLang="zh-CN" dirty="0" smtClean="0"/>
              <a:t>⊥(</a:t>
            </a:r>
            <a:r>
              <a:rPr lang="en-US" altLang="zh-CN" dirty="0" err="1" smtClean="0"/>
              <a:t>i</a:t>
            </a:r>
            <a:r>
              <a:rPr lang="en-US" altLang="zh-CN" dirty="0" smtClean="0"/>
              <a:t> = 1, 2, 3) are projected vectors of entities. The projected vectors satisfy hi⊥ + r ≈ </a:t>
            </a:r>
            <a:r>
              <a:rPr lang="en-US" altLang="zh-CN" dirty="0" err="1" smtClean="0"/>
              <a:t>ti</a:t>
            </a:r>
            <a:r>
              <a:rPr lang="en-US" altLang="zh-CN" dirty="0" smtClean="0"/>
              <a:t>⊥(</a:t>
            </a:r>
            <a:r>
              <a:rPr lang="en-US" altLang="zh-CN" dirty="0" err="1" smtClean="0"/>
              <a:t>i</a:t>
            </a:r>
            <a:r>
              <a:rPr lang="en-US" altLang="zh-CN" dirty="0" smtClean="0"/>
              <a:t> = 1, 2, 3). </a:t>
            </a:r>
            <a:endParaRPr lang="zh-CN" altLang="en-US" dirty="0"/>
          </a:p>
        </p:txBody>
      </p:sp>
      <p:sp>
        <p:nvSpPr>
          <p:cNvPr id="4" name="灯片编号占位符 3"/>
          <p:cNvSpPr>
            <a:spLocks noGrp="1"/>
          </p:cNvSpPr>
          <p:nvPr>
            <p:ph type="sldNum" sz="quarter" idx="10"/>
          </p:nvPr>
        </p:nvSpPr>
        <p:spPr/>
        <p:txBody>
          <a:bodyPr/>
          <a:lstStyle/>
          <a:p>
            <a:fld id="{E9AE3595-6D5A-4272-B6FD-BBEA69B2D2D5}" type="slidenum">
              <a:rPr lang="zh-CN" altLang="en-US" smtClean="0"/>
              <a:t>13</a:t>
            </a:fld>
            <a:endParaRPr lang="zh-CN" altLang="en-US"/>
          </a:p>
        </p:txBody>
      </p:sp>
    </p:spTree>
    <p:extLst>
      <p:ext uri="{BB962C8B-B14F-4D97-AF65-F5344CB8AC3E}">
        <p14:creationId xmlns:p14="http://schemas.microsoft.com/office/powerpoint/2010/main" val="316676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211109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337516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73238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27839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10577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304466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34872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240436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243120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69682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0FC3F4E-FDBB-472C-83BD-6288619A8C48}"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349576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C3F4E-FDBB-472C-83BD-6288619A8C48}" type="datetimeFigureOut">
              <a:rPr lang="zh-CN" altLang="en-US" smtClean="0"/>
              <a:t>2017/11/19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B2742-2301-40D4-A058-E7C7FD5B6A7D}" type="slidenum">
              <a:rPr lang="zh-CN" altLang="en-US" smtClean="0"/>
              <a:t>‹#›</a:t>
            </a:fld>
            <a:endParaRPr lang="zh-CN" altLang="en-US"/>
          </a:p>
        </p:txBody>
      </p:sp>
    </p:spTree>
    <p:extLst>
      <p:ext uri="{BB962C8B-B14F-4D97-AF65-F5344CB8AC3E}">
        <p14:creationId xmlns:p14="http://schemas.microsoft.com/office/powerpoint/2010/main" val="218593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表示学习中的翻译模型</a:t>
            </a:r>
            <a:endParaRPr lang="zh-CN" altLang="en-US" dirty="0"/>
          </a:p>
        </p:txBody>
      </p:sp>
      <p:sp>
        <p:nvSpPr>
          <p:cNvPr id="5" name="文本框 4"/>
          <p:cNvSpPr txBox="1"/>
          <p:nvPr/>
        </p:nvSpPr>
        <p:spPr>
          <a:xfrm>
            <a:off x="5027734" y="5961184"/>
            <a:ext cx="2136531" cy="646331"/>
          </a:xfrm>
          <a:prstGeom prst="rect">
            <a:avLst/>
          </a:prstGeom>
          <a:noFill/>
        </p:spPr>
        <p:txBody>
          <a:bodyPr wrap="square" rtlCol="0">
            <a:spAutoFit/>
          </a:bodyPr>
          <a:lstStyle/>
          <a:p>
            <a:pPr algn="ctr"/>
            <a:r>
              <a:rPr lang="zh-CN" altLang="en-US" dirty="0" smtClean="0"/>
              <a:t>章汉铭</a:t>
            </a:r>
            <a:endParaRPr lang="en-US" altLang="zh-CN" dirty="0" smtClean="0"/>
          </a:p>
          <a:p>
            <a:pPr algn="ctr"/>
            <a:r>
              <a:rPr lang="en-US" altLang="zh-CN" dirty="0" smtClean="0"/>
              <a:t>2017/11/19</a:t>
            </a:r>
            <a:endParaRPr lang="zh-CN" altLang="en-US" dirty="0"/>
          </a:p>
        </p:txBody>
      </p:sp>
    </p:spTree>
    <p:extLst>
      <p:ext uri="{BB962C8B-B14F-4D97-AF65-F5344CB8AC3E}">
        <p14:creationId xmlns:p14="http://schemas.microsoft.com/office/powerpoint/2010/main" val="1198687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3192" y="683602"/>
            <a:ext cx="3648807" cy="400110"/>
          </a:xfrm>
          <a:prstGeom prst="rect">
            <a:avLst/>
          </a:prstGeom>
          <a:noFill/>
        </p:spPr>
        <p:txBody>
          <a:bodyPr wrap="square" rtlCol="0">
            <a:spAutoFit/>
          </a:bodyPr>
          <a:lstStyle/>
          <a:p>
            <a:r>
              <a:rPr lang="en-US" altLang="zh-CN" sz="2000" dirty="0" err="1" smtClean="0"/>
              <a:t>TransR</a:t>
            </a:r>
            <a:endParaRPr lang="zh-CN" altLang="en-US" sz="2000" dirty="0"/>
          </a:p>
        </p:txBody>
      </p:sp>
      <p:sp>
        <p:nvSpPr>
          <p:cNvPr id="7" name="文本框 6"/>
          <p:cNvSpPr txBox="1"/>
          <p:nvPr/>
        </p:nvSpPr>
        <p:spPr>
          <a:xfrm>
            <a:off x="1620021" y="1403229"/>
            <a:ext cx="8438379" cy="1200329"/>
          </a:xfrm>
          <a:prstGeom prst="rect">
            <a:avLst/>
          </a:prstGeom>
          <a:noFill/>
        </p:spPr>
        <p:txBody>
          <a:bodyPr wrap="square" rtlCol="0">
            <a:spAutoFit/>
          </a:bodyPr>
          <a:lstStyle/>
          <a:p>
            <a:r>
              <a:rPr lang="en-US" altLang="zh-CN" dirty="0" err="1" smtClean="0"/>
              <a:t>TransR</a:t>
            </a:r>
            <a:r>
              <a:rPr lang="zh-CN" altLang="en-US" dirty="0" smtClean="0"/>
              <a:t>的基本思想如</a:t>
            </a:r>
            <a:r>
              <a:rPr lang="zh-CN" altLang="en-US" dirty="0"/>
              <a:t>下</a:t>
            </a:r>
            <a:r>
              <a:rPr lang="zh-CN" altLang="en-US" dirty="0" smtClean="0"/>
              <a:t>图所示。对于每个元组（</a:t>
            </a:r>
            <a:r>
              <a:rPr lang="en-US" altLang="zh-CN" dirty="0" smtClean="0"/>
              <a:t>h</a:t>
            </a:r>
            <a:r>
              <a:rPr lang="zh-CN" altLang="en-US" dirty="0" smtClean="0"/>
              <a:t>，</a:t>
            </a:r>
            <a:r>
              <a:rPr lang="en-US" altLang="zh-CN" dirty="0" smtClean="0"/>
              <a:t>r</a:t>
            </a:r>
            <a:r>
              <a:rPr lang="zh-CN" altLang="en-US" dirty="0" smtClean="0"/>
              <a:t>，</a:t>
            </a:r>
            <a:r>
              <a:rPr lang="en-US" altLang="zh-CN" dirty="0" smtClean="0"/>
              <a:t>t</a:t>
            </a:r>
            <a:r>
              <a:rPr lang="zh-CN" altLang="en-US" dirty="0" smtClean="0"/>
              <a:t>），首先将实体空间中的实体通过</a:t>
            </a:r>
            <a:r>
              <a:rPr lang="en-US" altLang="zh-CN" dirty="0" err="1" smtClean="0"/>
              <a:t>Mr</a:t>
            </a:r>
            <a:r>
              <a:rPr lang="zh-CN" altLang="en-US" dirty="0" smtClean="0"/>
              <a:t>向关系</a:t>
            </a:r>
            <a:r>
              <a:rPr lang="en-US" altLang="zh-CN" dirty="0" smtClean="0"/>
              <a:t>r</a:t>
            </a:r>
            <a:r>
              <a:rPr lang="zh-CN" altLang="en-US" dirty="0" smtClean="0"/>
              <a:t>投影得到</a:t>
            </a:r>
            <a:r>
              <a:rPr lang="en-US" altLang="zh-CN" dirty="0" err="1" smtClean="0"/>
              <a:t>hr</a:t>
            </a:r>
            <a:r>
              <a:rPr lang="zh-CN" altLang="en-US" dirty="0" smtClean="0"/>
              <a:t>和</a:t>
            </a:r>
            <a:r>
              <a:rPr lang="en-US" altLang="zh-CN" dirty="0" err="1" smtClean="0"/>
              <a:t>tr</a:t>
            </a:r>
            <a:r>
              <a:rPr lang="zh-CN" altLang="en-US" dirty="0" smtClean="0"/>
              <a:t>，然后使</a:t>
            </a:r>
            <a:r>
              <a:rPr lang="en-US" altLang="zh-CN" dirty="0" err="1" smtClean="0"/>
              <a:t>hr+r≈tr</a:t>
            </a:r>
            <a:r>
              <a:rPr lang="zh-CN" altLang="en-US" dirty="0" smtClean="0"/>
              <a:t>。特定的关系投影（彩色的圆圈表示）能够使得头</a:t>
            </a:r>
            <a:r>
              <a:rPr lang="en-US" altLang="zh-CN" dirty="0" smtClean="0"/>
              <a:t>/</a:t>
            </a:r>
            <a:r>
              <a:rPr lang="zh-CN" altLang="en-US" dirty="0" smtClean="0"/>
              <a:t>尾实体在这个关系下真实的靠近彼此，使得不具有此关系（彩色的三角形表示）的实体彼此远离。</a:t>
            </a:r>
            <a:endParaRPr lang="en-US" altLang="zh-CN" dirty="0" smtClean="0"/>
          </a:p>
        </p:txBody>
      </p:sp>
      <p:pic>
        <p:nvPicPr>
          <p:cNvPr id="4" name="图片 3"/>
          <p:cNvPicPr>
            <a:picLocks noChangeAspect="1"/>
          </p:cNvPicPr>
          <p:nvPr/>
        </p:nvPicPr>
        <p:blipFill>
          <a:blip r:embed="rId3"/>
          <a:stretch>
            <a:fillRect/>
          </a:stretch>
        </p:blipFill>
        <p:spPr>
          <a:xfrm>
            <a:off x="2109787" y="3477072"/>
            <a:ext cx="6248150" cy="3021911"/>
          </a:xfrm>
          <a:prstGeom prst="rect">
            <a:avLst/>
          </a:prstGeom>
        </p:spPr>
      </p:pic>
      <p:sp>
        <p:nvSpPr>
          <p:cNvPr id="2" name="文本框 1"/>
          <p:cNvSpPr txBox="1"/>
          <p:nvPr/>
        </p:nvSpPr>
        <p:spPr>
          <a:xfrm>
            <a:off x="1620020" y="2738409"/>
            <a:ext cx="3155179" cy="369332"/>
          </a:xfrm>
          <a:prstGeom prst="rect">
            <a:avLst/>
          </a:prstGeom>
          <a:noFill/>
        </p:spPr>
        <p:txBody>
          <a:bodyPr wrap="square" rtlCol="0">
            <a:spAutoFit/>
          </a:bodyPr>
          <a:lstStyle/>
          <a:p>
            <a:r>
              <a:rPr lang="en-US" altLang="zh-CN" dirty="0" err="1" smtClean="0"/>
              <a:t>TransR</a:t>
            </a:r>
            <a:r>
              <a:rPr lang="zh-CN" altLang="en-US" dirty="0" smtClean="0"/>
              <a:t>损失函数定义如下：</a:t>
            </a:r>
            <a:endParaRPr lang="zh-CN" altLang="en-US" dirty="0"/>
          </a:p>
        </p:txBody>
      </p:sp>
      <p:pic>
        <p:nvPicPr>
          <p:cNvPr id="6" name="图片 5"/>
          <p:cNvPicPr>
            <a:picLocks noChangeAspect="1"/>
          </p:cNvPicPr>
          <p:nvPr/>
        </p:nvPicPr>
        <p:blipFill>
          <a:blip r:embed="rId4"/>
          <a:stretch>
            <a:fillRect/>
          </a:stretch>
        </p:blipFill>
        <p:spPr>
          <a:xfrm>
            <a:off x="4397375" y="2712238"/>
            <a:ext cx="3194492" cy="421673"/>
          </a:xfrm>
          <a:prstGeom prst="rect">
            <a:avLst/>
          </a:prstGeom>
        </p:spPr>
      </p:pic>
    </p:spTree>
    <p:extLst>
      <p:ext uri="{BB962C8B-B14F-4D97-AF65-F5344CB8AC3E}">
        <p14:creationId xmlns:p14="http://schemas.microsoft.com/office/powerpoint/2010/main" val="3172884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3192" y="683602"/>
            <a:ext cx="3648807" cy="400110"/>
          </a:xfrm>
          <a:prstGeom prst="rect">
            <a:avLst/>
          </a:prstGeom>
          <a:noFill/>
        </p:spPr>
        <p:txBody>
          <a:bodyPr wrap="square" rtlCol="0">
            <a:spAutoFit/>
          </a:bodyPr>
          <a:lstStyle/>
          <a:p>
            <a:r>
              <a:rPr lang="en-US" altLang="zh-CN" sz="2000" dirty="0" err="1" smtClean="0"/>
              <a:t>CTransR</a:t>
            </a:r>
            <a:endParaRPr lang="zh-CN" altLang="en-US" sz="2000" dirty="0"/>
          </a:p>
        </p:txBody>
      </p:sp>
      <p:sp>
        <p:nvSpPr>
          <p:cNvPr id="7" name="文本框 6"/>
          <p:cNvSpPr txBox="1"/>
          <p:nvPr/>
        </p:nvSpPr>
        <p:spPr>
          <a:xfrm>
            <a:off x="1620021" y="1403229"/>
            <a:ext cx="8438379" cy="1754326"/>
          </a:xfrm>
          <a:prstGeom prst="rect">
            <a:avLst/>
          </a:prstGeom>
          <a:noFill/>
        </p:spPr>
        <p:txBody>
          <a:bodyPr wrap="square" rtlCol="0">
            <a:spAutoFit/>
          </a:bodyPr>
          <a:lstStyle/>
          <a:p>
            <a:r>
              <a:rPr lang="zh-CN" altLang="en-US" dirty="0" smtClean="0"/>
              <a:t>此外，在一个特定的关系下，头</a:t>
            </a:r>
            <a:r>
              <a:rPr lang="en-US" altLang="zh-CN" dirty="0" smtClean="0"/>
              <a:t>-</a:t>
            </a:r>
            <a:r>
              <a:rPr lang="zh-CN" altLang="en-US" dirty="0" smtClean="0"/>
              <a:t>尾实体对通常展示出不同的模型。仅仅通过单个的关系向量还不足以建立实现从头实体到尾实体的所有翻译。例如，具有关系“</a:t>
            </a:r>
            <a:r>
              <a:rPr lang="en-US" altLang="zh-CN" dirty="0" smtClean="0"/>
              <a:t>location </a:t>
            </a:r>
            <a:r>
              <a:rPr lang="en-US" altLang="zh-CN" dirty="0" err="1" smtClean="0"/>
              <a:t>location</a:t>
            </a:r>
            <a:r>
              <a:rPr lang="en-US" altLang="zh-CN" dirty="0" smtClean="0"/>
              <a:t> contains”</a:t>
            </a:r>
            <a:r>
              <a:rPr lang="zh-CN" altLang="en-US" dirty="0" smtClean="0"/>
              <a:t>头</a:t>
            </a:r>
            <a:r>
              <a:rPr lang="en-US" altLang="zh-CN" dirty="0" smtClean="0"/>
              <a:t>-</a:t>
            </a:r>
            <a:r>
              <a:rPr lang="zh-CN" altLang="en-US" dirty="0" smtClean="0"/>
              <a:t>尾实体有很多模式，如</a:t>
            </a:r>
            <a:r>
              <a:rPr lang="en-US" altLang="zh-CN" dirty="0" smtClean="0"/>
              <a:t>country-city</a:t>
            </a:r>
            <a:r>
              <a:rPr lang="zh-CN" altLang="en-US" dirty="0" smtClean="0"/>
              <a:t>，</a:t>
            </a:r>
            <a:r>
              <a:rPr lang="en-US" altLang="zh-CN" dirty="0" smtClean="0"/>
              <a:t>country-university</a:t>
            </a:r>
            <a:r>
              <a:rPr lang="zh-CN" altLang="en-US" dirty="0" smtClean="0"/>
              <a:t>，</a:t>
            </a:r>
            <a:r>
              <a:rPr lang="en-US" altLang="zh-CN" dirty="0" smtClean="0"/>
              <a:t>continent-country</a:t>
            </a:r>
            <a:r>
              <a:rPr lang="zh-CN" altLang="en-US" dirty="0" smtClean="0"/>
              <a:t>等等。沿着分段线性回归（</a:t>
            </a:r>
            <a:r>
              <a:rPr lang="en-US" altLang="zh-CN" dirty="0" err="1" smtClean="0"/>
              <a:t>Ritzema</a:t>
            </a:r>
            <a:r>
              <a:rPr lang="en-US" altLang="zh-CN" dirty="0" smtClean="0"/>
              <a:t> and others 1994</a:t>
            </a:r>
            <a:r>
              <a:rPr lang="zh-CN" altLang="en-US" dirty="0" smtClean="0"/>
              <a:t>）的思想，通过对不同的头</a:t>
            </a:r>
            <a:r>
              <a:rPr lang="en-US" altLang="zh-CN" dirty="0" smtClean="0"/>
              <a:t>-</a:t>
            </a:r>
            <a:r>
              <a:rPr lang="zh-CN" altLang="en-US" dirty="0" smtClean="0"/>
              <a:t>尾实体对聚类分组和学习每组的关系向量，我们进一步提出了基于聚类的</a:t>
            </a:r>
            <a:r>
              <a:rPr lang="en-US" altLang="zh-CN" dirty="0" err="1" smtClean="0"/>
              <a:t>TransR</a:t>
            </a:r>
            <a:r>
              <a:rPr lang="zh-CN" altLang="en-US" dirty="0" smtClean="0"/>
              <a:t>（</a:t>
            </a:r>
            <a:r>
              <a:rPr lang="en-US" altLang="zh-CN" dirty="0" err="1" smtClean="0"/>
              <a:t>CTransR</a:t>
            </a:r>
            <a:r>
              <a:rPr lang="zh-CN" altLang="en-US" dirty="0" smtClean="0"/>
              <a:t>）。</a:t>
            </a:r>
            <a:endParaRPr lang="en-US" altLang="zh-CN" dirty="0" smtClean="0"/>
          </a:p>
        </p:txBody>
      </p:sp>
      <p:sp>
        <p:nvSpPr>
          <p:cNvPr id="8" name="文本框 7"/>
          <p:cNvSpPr txBox="1"/>
          <p:nvPr/>
        </p:nvSpPr>
        <p:spPr>
          <a:xfrm>
            <a:off x="1620020" y="3645686"/>
            <a:ext cx="8438379" cy="923330"/>
          </a:xfrm>
          <a:prstGeom prst="rect">
            <a:avLst/>
          </a:prstGeom>
          <a:noFill/>
        </p:spPr>
        <p:txBody>
          <a:bodyPr wrap="square" rtlCol="0">
            <a:spAutoFit/>
          </a:bodyPr>
          <a:lstStyle/>
          <a:p>
            <a:r>
              <a:rPr lang="zh-CN" altLang="en-US" dirty="0" smtClean="0"/>
              <a:t>通过把关系</a:t>
            </a:r>
            <a:r>
              <a:rPr lang="en-US" altLang="zh-CN" dirty="0" smtClean="0"/>
              <a:t>r</a:t>
            </a:r>
            <a:r>
              <a:rPr lang="zh-CN" altLang="en-US" dirty="0" smtClean="0"/>
              <a:t>对应的实体向量差值</a:t>
            </a:r>
            <a:r>
              <a:rPr lang="en-US" altLang="zh-CN" dirty="0" err="1" smtClean="0"/>
              <a:t>l</a:t>
            </a:r>
            <a:r>
              <a:rPr lang="en-US" altLang="zh-CN" baseline="-25000" dirty="0" err="1" smtClean="0"/>
              <a:t>h</a:t>
            </a:r>
            <a:r>
              <a:rPr lang="en-US" altLang="zh-CN" dirty="0" err="1" smtClean="0"/>
              <a:t>-l</a:t>
            </a:r>
            <a:r>
              <a:rPr lang="en-US" altLang="zh-CN" baseline="-25000" dirty="0" err="1" smtClean="0"/>
              <a:t>t</a:t>
            </a:r>
            <a:r>
              <a:rPr lang="zh-CN" altLang="en-US" dirty="0" smtClean="0"/>
              <a:t>进行聚类，将关系</a:t>
            </a:r>
            <a:r>
              <a:rPr lang="en-US" altLang="zh-CN" dirty="0" smtClean="0"/>
              <a:t>r</a:t>
            </a:r>
            <a:r>
              <a:rPr lang="zh-CN" altLang="en-US" dirty="0" smtClean="0"/>
              <a:t>细分为多个子关系</a:t>
            </a:r>
            <a:r>
              <a:rPr lang="en-US" altLang="zh-CN" dirty="0" err="1" smtClean="0"/>
              <a:t>r</a:t>
            </a:r>
            <a:r>
              <a:rPr lang="en-US" altLang="zh-CN" baseline="-25000" dirty="0" err="1" smtClean="0"/>
              <a:t>c</a:t>
            </a:r>
            <a:r>
              <a:rPr lang="zh-CN" altLang="en-US" dirty="0" smtClean="0"/>
              <a:t>，</a:t>
            </a:r>
            <a:r>
              <a:rPr lang="en-US" altLang="zh-CN" dirty="0" err="1" smtClean="0"/>
              <a:t>CTransR</a:t>
            </a:r>
            <a:r>
              <a:rPr lang="zh-CN" altLang="en-US" dirty="0" smtClean="0"/>
              <a:t>为每一个子关系</a:t>
            </a:r>
            <a:r>
              <a:rPr lang="en-US" altLang="zh-CN" dirty="0" err="1" smtClean="0"/>
              <a:t>r</a:t>
            </a:r>
            <a:r>
              <a:rPr lang="en-US" altLang="zh-CN" baseline="-25000" dirty="0" err="1" smtClean="0"/>
              <a:t>c</a:t>
            </a:r>
            <a:r>
              <a:rPr lang="zh-CN" altLang="en-US" dirty="0" smtClean="0"/>
              <a:t>分别学习向量表示，对于每个三元组（</a:t>
            </a:r>
            <a:r>
              <a:rPr lang="en-US" altLang="zh-CN" dirty="0" smtClean="0"/>
              <a:t>h</a:t>
            </a:r>
            <a:r>
              <a:rPr lang="zh-CN" altLang="en-US" dirty="0" smtClean="0"/>
              <a:t>，</a:t>
            </a:r>
            <a:r>
              <a:rPr lang="en-US" altLang="zh-CN" dirty="0" smtClean="0"/>
              <a:t>r</a:t>
            </a:r>
            <a:r>
              <a:rPr lang="zh-CN" altLang="en-US" dirty="0" smtClean="0"/>
              <a:t>，</a:t>
            </a:r>
            <a:r>
              <a:rPr lang="en-US" altLang="zh-CN" dirty="0" smtClean="0"/>
              <a:t>t</a:t>
            </a:r>
            <a:r>
              <a:rPr lang="zh-CN" altLang="en-US" dirty="0" smtClean="0"/>
              <a:t>），损失函数定义如下：</a:t>
            </a:r>
            <a:endParaRPr lang="en-US" altLang="zh-CN" dirty="0" smtClean="0"/>
          </a:p>
        </p:txBody>
      </p:sp>
      <p:pic>
        <p:nvPicPr>
          <p:cNvPr id="3" name="图片 2"/>
          <p:cNvPicPr>
            <a:picLocks noChangeAspect="1"/>
          </p:cNvPicPr>
          <p:nvPr/>
        </p:nvPicPr>
        <p:blipFill>
          <a:blip r:embed="rId3"/>
          <a:stretch>
            <a:fillRect/>
          </a:stretch>
        </p:blipFill>
        <p:spPr>
          <a:xfrm>
            <a:off x="3362324" y="4245166"/>
            <a:ext cx="3200654" cy="428434"/>
          </a:xfrm>
          <a:prstGeom prst="rect">
            <a:avLst/>
          </a:prstGeom>
        </p:spPr>
      </p:pic>
    </p:spTree>
    <p:extLst>
      <p:ext uri="{BB962C8B-B14F-4D97-AF65-F5344CB8AC3E}">
        <p14:creationId xmlns:p14="http://schemas.microsoft.com/office/powerpoint/2010/main" val="135182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23192" y="683602"/>
            <a:ext cx="3648807" cy="400110"/>
          </a:xfrm>
          <a:prstGeom prst="rect">
            <a:avLst/>
          </a:prstGeom>
          <a:noFill/>
        </p:spPr>
        <p:txBody>
          <a:bodyPr wrap="square" rtlCol="0">
            <a:spAutoFit/>
          </a:bodyPr>
          <a:lstStyle/>
          <a:p>
            <a:r>
              <a:rPr lang="en-US" altLang="zh-CN" sz="2000" dirty="0" err="1" smtClean="0"/>
              <a:t>TrasnD</a:t>
            </a:r>
            <a:endParaRPr lang="zh-CN" altLang="en-US" sz="2000" dirty="0"/>
          </a:p>
        </p:txBody>
      </p:sp>
      <p:sp>
        <p:nvSpPr>
          <p:cNvPr id="9" name="文本框 8"/>
          <p:cNvSpPr txBox="1"/>
          <p:nvPr/>
        </p:nvSpPr>
        <p:spPr>
          <a:xfrm>
            <a:off x="1620022" y="1403229"/>
            <a:ext cx="7451408" cy="369332"/>
          </a:xfrm>
          <a:prstGeom prst="rect">
            <a:avLst/>
          </a:prstGeom>
          <a:noFill/>
        </p:spPr>
        <p:txBody>
          <a:bodyPr wrap="square" rtlCol="0">
            <a:spAutoFit/>
          </a:bodyPr>
          <a:lstStyle/>
          <a:p>
            <a:r>
              <a:rPr lang="zh-CN" altLang="en-US" dirty="0" smtClean="0"/>
              <a:t>虽然</a:t>
            </a:r>
            <a:r>
              <a:rPr lang="en-US" altLang="zh-CN" dirty="0" err="1" smtClean="0"/>
              <a:t>TransR</a:t>
            </a:r>
            <a:r>
              <a:rPr lang="zh-CN" altLang="en-US" dirty="0" smtClean="0"/>
              <a:t>模型较</a:t>
            </a:r>
            <a:r>
              <a:rPr lang="en-US" altLang="zh-CN" dirty="0" smtClean="0"/>
              <a:t>TransE</a:t>
            </a:r>
            <a:r>
              <a:rPr lang="zh-CN" altLang="en-US" dirty="0" smtClean="0"/>
              <a:t>和</a:t>
            </a:r>
            <a:r>
              <a:rPr lang="en-US" altLang="zh-CN" dirty="0" err="1" smtClean="0"/>
              <a:t>TransH</a:t>
            </a:r>
            <a:r>
              <a:rPr lang="zh-CN" altLang="en-US" dirty="0" smtClean="0"/>
              <a:t>有显著改进，它仍然有很多缺点</a:t>
            </a:r>
            <a:r>
              <a:rPr lang="en-US" altLang="zh-CN" dirty="0" smtClean="0"/>
              <a:t>:</a:t>
            </a:r>
          </a:p>
        </p:txBody>
      </p:sp>
      <p:sp>
        <p:nvSpPr>
          <p:cNvPr id="10" name="文本框 9"/>
          <p:cNvSpPr txBox="1"/>
          <p:nvPr/>
        </p:nvSpPr>
        <p:spPr>
          <a:xfrm>
            <a:off x="1620022" y="2092078"/>
            <a:ext cx="8438379" cy="2585323"/>
          </a:xfrm>
          <a:prstGeom prst="rect">
            <a:avLst/>
          </a:prstGeom>
          <a:noFill/>
        </p:spPr>
        <p:txBody>
          <a:bodyPr wrap="square" rtlCol="0">
            <a:spAutoFit/>
          </a:bodyPr>
          <a:lstStyle/>
          <a:p>
            <a:r>
              <a:rPr lang="zh-CN" altLang="en-US" dirty="0" smtClean="0"/>
              <a:t>１）在同一个关系ｒ下，头、尾实体共享相同的投影矩阵．然而，一个关系的头、尾实体的类型或属性可能差异巨大．例如，对于三元组（美国，总统，奥巴马），美国和奥巴马的类型完全不同，一个是国家，一个是人物。</a:t>
            </a:r>
            <a:endParaRPr lang="en-US" altLang="zh-CN" dirty="0" smtClean="0"/>
          </a:p>
          <a:p>
            <a:endParaRPr lang="en-US" altLang="zh-CN" dirty="0" smtClean="0"/>
          </a:p>
          <a:p>
            <a:r>
              <a:rPr lang="zh-CN" altLang="en-US" dirty="0" smtClean="0"/>
              <a:t>２）从实体空间到关系空间的投影是实体和关系之间的交互过程，因此</a:t>
            </a:r>
            <a:r>
              <a:rPr lang="en-US" altLang="zh-CN" dirty="0" err="1" smtClean="0"/>
              <a:t>TransR</a:t>
            </a:r>
            <a:r>
              <a:rPr lang="zh-CN" altLang="en-US" dirty="0" smtClean="0"/>
              <a:t>让投影矩阵仅与关系有关是不合理的。</a:t>
            </a:r>
            <a:endParaRPr lang="en-US" altLang="zh-CN" dirty="0" smtClean="0"/>
          </a:p>
          <a:p>
            <a:endParaRPr lang="en-US" altLang="zh-CN" dirty="0" smtClean="0"/>
          </a:p>
          <a:p>
            <a:r>
              <a:rPr lang="zh-CN" altLang="en-US" dirty="0" smtClean="0"/>
              <a:t>３）与</a:t>
            </a:r>
            <a:r>
              <a:rPr lang="en-US" altLang="zh-CN" dirty="0" smtClean="0"/>
              <a:t>TransE</a:t>
            </a:r>
            <a:r>
              <a:rPr lang="zh-CN" altLang="en-US" dirty="0" smtClean="0"/>
              <a:t>和</a:t>
            </a:r>
            <a:r>
              <a:rPr lang="en-US" altLang="zh-CN" dirty="0" err="1" smtClean="0"/>
              <a:t>TransH</a:t>
            </a:r>
            <a:r>
              <a:rPr lang="zh-CN" altLang="en-US" dirty="0" smtClean="0"/>
              <a:t>相比，</a:t>
            </a:r>
            <a:r>
              <a:rPr lang="en-US" altLang="zh-CN" dirty="0" smtClean="0"/>
              <a:t> </a:t>
            </a:r>
            <a:r>
              <a:rPr lang="en-US" altLang="zh-CN" dirty="0" err="1" smtClean="0"/>
              <a:t>TransR</a:t>
            </a:r>
            <a:r>
              <a:rPr lang="zh-CN" altLang="en-US" dirty="0" smtClean="0"/>
              <a:t>由于引入了空间投影，使得</a:t>
            </a:r>
            <a:r>
              <a:rPr lang="en-US" altLang="zh-CN" dirty="0" err="1" smtClean="0"/>
              <a:t>TransR</a:t>
            </a:r>
            <a:r>
              <a:rPr lang="zh-CN" altLang="en-US" dirty="0" smtClean="0"/>
              <a:t>模型参数急剧增加，计算复杂度大大提高。</a:t>
            </a:r>
            <a:endParaRPr lang="en-US" altLang="zh-CN" dirty="0" smtClean="0"/>
          </a:p>
        </p:txBody>
      </p:sp>
      <p:sp>
        <p:nvSpPr>
          <p:cNvPr id="11" name="文本框 10"/>
          <p:cNvSpPr txBox="1"/>
          <p:nvPr/>
        </p:nvSpPr>
        <p:spPr>
          <a:xfrm>
            <a:off x="1620022" y="5094514"/>
            <a:ext cx="5245235" cy="369332"/>
          </a:xfrm>
          <a:prstGeom prst="rect">
            <a:avLst/>
          </a:prstGeom>
          <a:noFill/>
        </p:spPr>
        <p:txBody>
          <a:bodyPr wrap="square" rtlCol="0">
            <a:spAutoFit/>
          </a:bodyPr>
          <a:lstStyle/>
          <a:p>
            <a:r>
              <a:rPr lang="zh-CN" altLang="en-US" dirty="0" smtClean="0"/>
              <a:t>为了解决这些问题，</a:t>
            </a:r>
            <a:r>
              <a:rPr lang="en-US" altLang="zh-CN" dirty="0" smtClean="0"/>
              <a:t>Ji</a:t>
            </a:r>
            <a:r>
              <a:rPr lang="zh-CN" altLang="en-US" dirty="0" smtClean="0"/>
              <a:t>等人提出了</a:t>
            </a:r>
            <a:r>
              <a:rPr lang="en-US" altLang="zh-CN" dirty="0" err="1" smtClean="0"/>
              <a:t>TrasnD</a:t>
            </a:r>
            <a:r>
              <a:rPr lang="zh-CN" altLang="en-US" dirty="0" smtClean="0"/>
              <a:t>模型</a:t>
            </a:r>
            <a:endParaRPr lang="zh-CN" altLang="en-US" dirty="0"/>
          </a:p>
        </p:txBody>
      </p:sp>
    </p:spTree>
    <p:extLst>
      <p:ext uri="{BB962C8B-B14F-4D97-AF65-F5344CB8AC3E}">
        <p14:creationId xmlns:p14="http://schemas.microsoft.com/office/powerpoint/2010/main" val="61636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9392" y="251802"/>
            <a:ext cx="3648807" cy="400110"/>
          </a:xfrm>
          <a:prstGeom prst="rect">
            <a:avLst/>
          </a:prstGeom>
          <a:noFill/>
        </p:spPr>
        <p:txBody>
          <a:bodyPr wrap="square" rtlCol="0">
            <a:spAutoFit/>
          </a:bodyPr>
          <a:lstStyle/>
          <a:p>
            <a:r>
              <a:rPr lang="en-US" altLang="zh-CN" sz="2000" dirty="0" err="1" smtClean="0"/>
              <a:t>TrasnD</a:t>
            </a:r>
            <a:endParaRPr lang="zh-CN" altLang="en-US" sz="2000" dirty="0"/>
          </a:p>
        </p:txBody>
      </p:sp>
      <p:sp>
        <p:nvSpPr>
          <p:cNvPr id="7" name="文本框 6"/>
          <p:cNvSpPr txBox="1"/>
          <p:nvPr/>
        </p:nvSpPr>
        <p:spPr>
          <a:xfrm>
            <a:off x="1696222" y="971429"/>
            <a:ext cx="7451408" cy="2308324"/>
          </a:xfrm>
          <a:prstGeom prst="rect">
            <a:avLst/>
          </a:prstGeom>
          <a:noFill/>
        </p:spPr>
        <p:txBody>
          <a:bodyPr wrap="square" rtlCol="0">
            <a:spAutoFit/>
          </a:bodyPr>
          <a:lstStyle/>
          <a:p>
            <a:r>
              <a:rPr lang="zh-CN" altLang="en-US" dirty="0" smtClean="0"/>
              <a:t>给定三元组（ｈ，ｒ，ｔ），</a:t>
            </a:r>
            <a:r>
              <a:rPr lang="en-US" altLang="zh-CN" dirty="0" smtClean="0"/>
              <a:t> </a:t>
            </a:r>
            <a:r>
              <a:rPr lang="en-US" altLang="zh-CN" dirty="0" err="1"/>
              <a:t>TrasnD</a:t>
            </a:r>
            <a:r>
              <a:rPr lang="zh-CN" altLang="en-US" dirty="0" smtClean="0"/>
              <a:t>模型设置了２个分别将头实体和尾实体投影到关系空间的投影矩阵</a:t>
            </a:r>
            <a:r>
              <a:rPr lang="en-US" altLang="zh-CN" dirty="0" err="1" smtClean="0"/>
              <a:t>M</a:t>
            </a:r>
            <a:r>
              <a:rPr lang="en-US" altLang="zh-CN" baseline="-25000" dirty="0" err="1" smtClean="0"/>
              <a:t>rh</a:t>
            </a:r>
            <a:r>
              <a:rPr lang="zh-CN" altLang="en-US" dirty="0" smtClean="0"/>
              <a:t>和</a:t>
            </a:r>
            <a:r>
              <a:rPr lang="en-US" altLang="zh-CN" dirty="0" err="1" smtClean="0"/>
              <a:t>M</a:t>
            </a:r>
            <a:r>
              <a:rPr lang="en-US" altLang="zh-CN" baseline="-25000" dirty="0" err="1" smtClean="0"/>
              <a:t>rt</a:t>
            </a:r>
            <a:r>
              <a:rPr lang="zh-CN" altLang="en-US" dirty="0" smtClean="0"/>
              <a:t>。</a:t>
            </a:r>
            <a:endParaRPr lang="en-US" altLang="zh-CN" dirty="0" smtClean="0"/>
          </a:p>
          <a:p>
            <a:endParaRPr lang="en-US" altLang="zh-CN" dirty="0" smtClean="0"/>
          </a:p>
          <a:p>
            <a:r>
              <a:rPr lang="en-US" altLang="zh-CN" dirty="0" err="1" smtClean="0"/>
              <a:t>TransR</a:t>
            </a:r>
            <a:r>
              <a:rPr lang="zh-CN" altLang="en-US" dirty="0" smtClean="0"/>
              <a:t>中的映射矩阵</a:t>
            </a:r>
            <a:r>
              <a:rPr lang="en-US" altLang="zh-CN" dirty="0" smtClean="0"/>
              <a:t>M</a:t>
            </a:r>
            <a:r>
              <a:rPr lang="zh-CN" altLang="en-US" dirty="0" smtClean="0"/>
              <a:t>只和关系</a:t>
            </a:r>
            <a:r>
              <a:rPr lang="en-US" altLang="zh-CN" dirty="0" smtClean="0"/>
              <a:t>r</a:t>
            </a:r>
            <a:r>
              <a:rPr lang="zh-CN" altLang="en-US" dirty="0" smtClean="0"/>
              <a:t>有关，</a:t>
            </a:r>
            <a:r>
              <a:rPr lang="en-US" altLang="zh-CN" dirty="0" err="1" smtClean="0"/>
              <a:t>TransD</a:t>
            </a:r>
            <a:r>
              <a:rPr lang="zh-CN" altLang="en-US" dirty="0" smtClean="0"/>
              <a:t>是</a:t>
            </a:r>
            <a:r>
              <a:rPr lang="en-US" altLang="zh-CN" dirty="0" err="1" smtClean="0"/>
              <a:t>TransR</a:t>
            </a:r>
            <a:r>
              <a:rPr lang="zh-CN" altLang="en-US" dirty="0" smtClean="0"/>
              <a:t>的加强，它为每个实体和关系定义了两个向量，一个向量用来标识实体或关系的，另一个向量是投影向量， 用来将实体转换为不同关系空间上的向量并用来生成映射矩阵。 </a:t>
            </a:r>
            <a:r>
              <a:rPr lang="en-US" altLang="zh-CN" dirty="0" err="1" smtClean="0"/>
              <a:t>TransD</a:t>
            </a:r>
            <a:r>
              <a:rPr lang="zh-CN" altLang="en-US" dirty="0" smtClean="0"/>
              <a:t>相比</a:t>
            </a:r>
            <a:r>
              <a:rPr lang="en-US" altLang="zh-CN" dirty="0" err="1" smtClean="0"/>
              <a:t>TransR</a:t>
            </a:r>
            <a:r>
              <a:rPr lang="en-US" altLang="zh-CN" dirty="0" smtClean="0"/>
              <a:t>/</a:t>
            </a:r>
            <a:r>
              <a:rPr lang="en-US" altLang="zh-CN" dirty="0" err="1" smtClean="0"/>
              <a:t>CTransR</a:t>
            </a:r>
            <a:r>
              <a:rPr lang="zh-CN" altLang="en-US" dirty="0" smtClean="0"/>
              <a:t>的计算，需要的属性更少，公式中没有矩阵乘以向量的运算，能运用在大规模的图计算上面。</a:t>
            </a:r>
            <a:endParaRPr lang="en-US" altLang="zh-CN" dirty="0" smtClean="0"/>
          </a:p>
        </p:txBody>
      </p:sp>
      <p:pic>
        <p:nvPicPr>
          <p:cNvPr id="6" name="图片 5"/>
          <p:cNvPicPr>
            <a:picLocks noChangeAspect="1"/>
          </p:cNvPicPr>
          <p:nvPr/>
        </p:nvPicPr>
        <p:blipFill>
          <a:blip r:embed="rId3"/>
          <a:stretch>
            <a:fillRect/>
          </a:stretch>
        </p:blipFill>
        <p:spPr>
          <a:xfrm>
            <a:off x="1620021" y="3367314"/>
            <a:ext cx="8075857" cy="3312886"/>
          </a:xfrm>
          <a:prstGeom prst="rect">
            <a:avLst/>
          </a:prstGeom>
        </p:spPr>
      </p:pic>
    </p:spTree>
    <p:extLst>
      <p:ext uri="{BB962C8B-B14F-4D97-AF65-F5344CB8AC3E}">
        <p14:creationId xmlns:p14="http://schemas.microsoft.com/office/powerpoint/2010/main" val="1322782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4792" y="658202"/>
            <a:ext cx="3648807" cy="400110"/>
          </a:xfrm>
          <a:prstGeom prst="rect">
            <a:avLst/>
          </a:prstGeom>
          <a:noFill/>
        </p:spPr>
        <p:txBody>
          <a:bodyPr wrap="square" rtlCol="0">
            <a:spAutoFit/>
          </a:bodyPr>
          <a:lstStyle/>
          <a:p>
            <a:r>
              <a:rPr lang="en-US" altLang="zh-CN" sz="2000" dirty="0" err="1" smtClean="0"/>
              <a:t>TrasnA</a:t>
            </a:r>
            <a:endParaRPr lang="zh-CN" altLang="en-US" sz="2000" dirty="0"/>
          </a:p>
        </p:txBody>
      </p:sp>
      <p:sp>
        <p:nvSpPr>
          <p:cNvPr id="7" name="文本框 6"/>
          <p:cNvSpPr txBox="1"/>
          <p:nvPr/>
        </p:nvSpPr>
        <p:spPr>
          <a:xfrm>
            <a:off x="1721622" y="1377829"/>
            <a:ext cx="7451408" cy="2062103"/>
          </a:xfrm>
          <a:prstGeom prst="rect">
            <a:avLst/>
          </a:prstGeom>
          <a:noFill/>
        </p:spPr>
        <p:txBody>
          <a:bodyPr wrap="square" rtlCol="0">
            <a:spAutoFit/>
          </a:bodyPr>
          <a:lstStyle/>
          <a:p>
            <a:r>
              <a:rPr lang="en-US" altLang="zh-CN" dirty="0" smtClean="0"/>
              <a:t>Xiao</a:t>
            </a:r>
            <a:r>
              <a:rPr lang="zh-CN" altLang="en-US" dirty="0" smtClean="0"/>
              <a:t>等人认为</a:t>
            </a:r>
            <a:r>
              <a:rPr lang="en-US" altLang="zh-CN" dirty="0" err="1" smtClean="0"/>
              <a:t>TrasnE</a:t>
            </a:r>
            <a:r>
              <a:rPr lang="zh-CN" altLang="en-US" dirty="0" smtClean="0"/>
              <a:t>及其之后的扩展模型均存在</a:t>
            </a:r>
            <a:r>
              <a:rPr lang="en-US" altLang="zh-CN" dirty="0" smtClean="0"/>
              <a:t>2</a:t>
            </a:r>
            <a:r>
              <a:rPr lang="zh-CN" altLang="en-US" dirty="0" smtClean="0"/>
              <a:t>个重要问题：</a:t>
            </a:r>
            <a:endParaRPr lang="en-US" altLang="zh-CN" dirty="0" smtClean="0"/>
          </a:p>
          <a:p>
            <a:r>
              <a:rPr lang="zh-CN" altLang="en-US" dirty="0" smtClean="0"/>
              <a:t>１）损失函数只采用</a:t>
            </a:r>
            <a:r>
              <a:rPr lang="en-US" altLang="zh-CN" dirty="0" smtClean="0"/>
              <a:t>L1</a:t>
            </a:r>
            <a:r>
              <a:rPr lang="zh-CN" altLang="en-US" dirty="0" smtClean="0"/>
              <a:t>或</a:t>
            </a:r>
            <a:r>
              <a:rPr lang="en-US" altLang="zh-CN" dirty="0" smtClean="0"/>
              <a:t>L2</a:t>
            </a:r>
            <a:r>
              <a:rPr lang="zh-CN" altLang="en-US" dirty="0" smtClean="0"/>
              <a:t>距离，灵活性不够；</a:t>
            </a:r>
            <a:endParaRPr lang="en-US" altLang="zh-CN" dirty="0" smtClean="0"/>
          </a:p>
          <a:p>
            <a:r>
              <a:rPr lang="zh-CN" altLang="en-US" dirty="0" smtClean="0"/>
              <a:t>２）损失函数过于简单，实体和关系向量的每一维等同考虑</a:t>
            </a:r>
            <a:r>
              <a:rPr lang="en-US" altLang="zh-CN" dirty="0" smtClean="0"/>
              <a:t>.</a:t>
            </a:r>
          </a:p>
          <a:p>
            <a:endParaRPr lang="en-US" altLang="zh-CN" dirty="0"/>
          </a:p>
          <a:p>
            <a:r>
              <a:rPr lang="zh-CN" altLang="en-US" dirty="0" smtClean="0"/>
              <a:t>为了解决这</a:t>
            </a:r>
            <a:r>
              <a:rPr lang="en-US" altLang="zh-CN" dirty="0" smtClean="0"/>
              <a:t>2</a:t>
            </a:r>
            <a:r>
              <a:rPr lang="zh-CN" altLang="en-US" dirty="0" smtClean="0"/>
              <a:t>个问题，</a:t>
            </a:r>
            <a:r>
              <a:rPr lang="en-US" altLang="zh-CN" dirty="0" smtClean="0"/>
              <a:t> Xiao</a:t>
            </a:r>
            <a:r>
              <a:rPr lang="zh-CN" altLang="en-US" dirty="0" smtClean="0"/>
              <a:t>等人提出</a:t>
            </a:r>
            <a:r>
              <a:rPr lang="en-US" altLang="zh-CN" dirty="0" err="1"/>
              <a:t>TrasnA</a:t>
            </a:r>
            <a:r>
              <a:rPr lang="zh-CN" altLang="en-US" dirty="0" smtClean="0"/>
              <a:t>模型，将损失函数中的距离度量改用马氏距离，并为每一维学习不同的权重．对于每个三元组（ｈ，ｒ，ｔ），</a:t>
            </a:r>
            <a:r>
              <a:rPr lang="en-US" altLang="zh-CN" dirty="0"/>
              <a:t> </a:t>
            </a:r>
            <a:r>
              <a:rPr lang="en-US" altLang="zh-CN" dirty="0" err="1"/>
              <a:t>TrasnA</a:t>
            </a:r>
            <a:r>
              <a:rPr lang="zh-CN" altLang="en-US" dirty="0" smtClean="0"/>
              <a:t>模型定义了如下评分函数</a:t>
            </a:r>
            <a:r>
              <a:rPr lang="en-US" altLang="zh-CN" dirty="0" smtClean="0"/>
              <a:t>:</a:t>
            </a:r>
          </a:p>
        </p:txBody>
      </p:sp>
      <p:sp>
        <p:nvSpPr>
          <p:cNvPr id="8" name="文本框 7"/>
          <p:cNvSpPr txBox="1"/>
          <p:nvPr/>
        </p:nvSpPr>
        <p:spPr>
          <a:xfrm>
            <a:off x="1721622" y="4260729"/>
            <a:ext cx="7451408" cy="369332"/>
          </a:xfrm>
          <a:prstGeom prst="rect">
            <a:avLst/>
          </a:prstGeom>
          <a:noFill/>
        </p:spPr>
        <p:txBody>
          <a:bodyPr wrap="square" rtlCol="0">
            <a:spAutoFit/>
          </a:bodyPr>
          <a:lstStyle/>
          <a:p>
            <a:r>
              <a:rPr lang="zh-CN" altLang="en-US" dirty="0" smtClean="0"/>
              <a:t>其中</a:t>
            </a:r>
            <a:r>
              <a:rPr lang="en-US" altLang="zh-CN" dirty="0" err="1" smtClean="0"/>
              <a:t>W</a:t>
            </a:r>
            <a:r>
              <a:rPr lang="en-US" altLang="zh-CN" baseline="-25000" dirty="0" err="1" smtClean="0"/>
              <a:t>r</a:t>
            </a:r>
            <a:r>
              <a:rPr lang="zh-CN" altLang="en-US" dirty="0" smtClean="0"/>
              <a:t>为与关系</a:t>
            </a:r>
            <a:r>
              <a:rPr lang="en-US" altLang="zh-CN" dirty="0" smtClean="0"/>
              <a:t>r</a:t>
            </a:r>
            <a:r>
              <a:rPr lang="zh-CN" altLang="en-US" dirty="0" smtClean="0"/>
              <a:t>相关的非负权值矩阵</a:t>
            </a:r>
            <a:endParaRPr lang="en-US" altLang="zh-CN" dirty="0" smtClean="0"/>
          </a:p>
        </p:txBody>
      </p:sp>
      <p:pic>
        <p:nvPicPr>
          <p:cNvPr id="4" name="图片 3"/>
          <p:cNvPicPr>
            <a:picLocks noChangeAspect="1"/>
          </p:cNvPicPr>
          <p:nvPr/>
        </p:nvPicPr>
        <p:blipFill>
          <a:blip r:embed="rId3"/>
          <a:stretch>
            <a:fillRect/>
          </a:stretch>
        </p:blipFill>
        <p:spPr>
          <a:xfrm>
            <a:off x="2701925" y="3521324"/>
            <a:ext cx="4933950" cy="476250"/>
          </a:xfrm>
          <a:prstGeom prst="rect">
            <a:avLst/>
          </a:prstGeom>
        </p:spPr>
      </p:pic>
    </p:spTree>
    <p:extLst>
      <p:ext uri="{BB962C8B-B14F-4D97-AF65-F5344CB8AC3E}">
        <p14:creationId xmlns:p14="http://schemas.microsoft.com/office/powerpoint/2010/main" val="3556375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9392" y="543902"/>
            <a:ext cx="3648807" cy="400110"/>
          </a:xfrm>
          <a:prstGeom prst="rect">
            <a:avLst/>
          </a:prstGeom>
          <a:noFill/>
        </p:spPr>
        <p:txBody>
          <a:bodyPr wrap="square" rtlCol="0">
            <a:spAutoFit/>
          </a:bodyPr>
          <a:lstStyle/>
          <a:p>
            <a:r>
              <a:rPr lang="en-US" altLang="zh-CN" sz="2000" dirty="0" err="1" smtClean="0"/>
              <a:t>TrasnA</a:t>
            </a:r>
            <a:endParaRPr lang="zh-CN" altLang="en-US" sz="2000" dirty="0"/>
          </a:p>
        </p:txBody>
      </p:sp>
      <p:sp>
        <p:nvSpPr>
          <p:cNvPr id="7" name="文本框 6"/>
          <p:cNvSpPr txBox="1"/>
          <p:nvPr/>
        </p:nvSpPr>
        <p:spPr>
          <a:xfrm>
            <a:off x="1696222" y="1263529"/>
            <a:ext cx="7451408" cy="1231106"/>
          </a:xfrm>
          <a:prstGeom prst="rect">
            <a:avLst/>
          </a:prstGeom>
          <a:noFill/>
        </p:spPr>
        <p:txBody>
          <a:bodyPr wrap="square" rtlCol="0">
            <a:spAutoFit/>
          </a:bodyPr>
          <a:lstStyle/>
          <a:p>
            <a:r>
              <a:rPr lang="zh-CN" altLang="en-US" dirty="0" smtClean="0"/>
              <a:t>如图所示，（</a:t>
            </a:r>
            <a:r>
              <a:rPr lang="en-US" altLang="zh-CN" dirty="0" smtClean="0"/>
              <a:t>h1</a:t>
            </a:r>
            <a:r>
              <a:rPr lang="zh-CN" altLang="en-US" dirty="0" smtClean="0"/>
              <a:t>，</a:t>
            </a:r>
            <a:r>
              <a:rPr lang="en-US" altLang="zh-CN" dirty="0" smtClean="0"/>
              <a:t>r1</a:t>
            </a:r>
            <a:r>
              <a:rPr lang="zh-CN" altLang="en-US" dirty="0" smtClean="0"/>
              <a:t>，</a:t>
            </a:r>
            <a:r>
              <a:rPr lang="en-US" altLang="zh-CN" dirty="0" smtClean="0"/>
              <a:t>t1</a:t>
            </a:r>
            <a:r>
              <a:rPr lang="zh-CN" altLang="en-US" dirty="0" smtClean="0"/>
              <a:t>）和（</a:t>
            </a:r>
            <a:r>
              <a:rPr lang="en-US" altLang="zh-CN" dirty="0" smtClean="0"/>
              <a:t>h2</a:t>
            </a:r>
            <a:r>
              <a:rPr lang="zh-CN" altLang="en-US" dirty="0" smtClean="0"/>
              <a:t>，</a:t>
            </a:r>
            <a:r>
              <a:rPr lang="en-US" altLang="zh-CN" dirty="0" smtClean="0"/>
              <a:t>r2</a:t>
            </a:r>
            <a:r>
              <a:rPr lang="zh-CN" altLang="en-US" dirty="0" smtClean="0"/>
              <a:t>，</a:t>
            </a:r>
            <a:r>
              <a:rPr lang="en-US" altLang="zh-CN" dirty="0" smtClean="0"/>
              <a:t>t2</a:t>
            </a:r>
            <a:r>
              <a:rPr lang="zh-CN" altLang="en-US" dirty="0" smtClean="0"/>
              <a:t>）两个合法三元组，</a:t>
            </a:r>
            <a:r>
              <a:rPr lang="en-US" altLang="zh-CN" dirty="0" smtClean="0"/>
              <a:t>t3</a:t>
            </a:r>
            <a:r>
              <a:rPr lang="zh-CN" altLang="en-US" dirty="0" smtClean="0"/>
              <a:t>是错误的尾实体</a:t>
            </a:r>
            <a:r>
              <a:rPr lang="zh-CN" altLang="en-US" dirty="0"/>
              <a:t>。</a:t>
            </a:r>
            <a:r>
              <a:rPr lang="zh-CN" altLang="en-US" dirty="0" smtClean="0"/>
              <a:t>如果使用欧氏距离</a:t>
            </a:r>
            <a:r>
              <a:rPr lang="en-US" altLang="zh-CN" dirty="0" smtClean="0"/>
              <a:t>,</a:t>
            </a:r>
            <a:r>
              <a:rPr lang="zh-CN" altLang="en-US" dirty="0" smtClean="0"/>
              <a:t>如图</a:t>
            </a:r>
            <a:r>
              <a:rPr lang="en-US" altLang="zh-CN" dirty="0"/>
              <a:t>a</a:t>
            </a:r>
            <a:r>
              <a:rPr lang="zh-CN" altLang="en-US" dirty="0" smtClean="0"/>
              <a:t>所示，错误的实体</a:t>
            </a:r>
            <a:r>
              <a:rPr lang="en-US" altLang="zh-CN" dirty="0" smtClean="0"/>
              <a:t>t3</a:t>
            </a:r>
            <a:r>
              <a:rPr lang="zh-CN" altLang="en-US" dirty="0" smtClean="0"/>
              <a:t>会被预测出来。而如图ｂ所示，</a:t>
            </a:r>
            <a:r>
              <a:rPr lang="en-US" altLang="zh-CN" dirty="0"/>
              <a:t> </a:t>
            </a:r>
            <a:r>
              <a:rPr lang="en-US" altLang="zh-CN" dirty="0" err="1"/>
              <a:t>TrasnA</a:t>
            </a:r>
            <a:r>
              <a:rPr lang="zh-CN" altLang="en-US" dirty="0" smtClean="0"/>
              <a:t>模型通过对向量不同维度进行加权</a:t>
            </a:r>
            <a:r>
              <a:rPr lang="en-US" altLang="zh-CN" dirty="0" smtClean="0"/>
              <a:t>(</a:t>
            </a:r>
            <a:r>
              <a:rPr lang="zh-CN" altLang="en-US" dirty="0" smtClean="0"/>
              <a:t>通过矩阵</a:t>
            </a:r>
            <a:r>
              <a:rPr lang="en-US" altLang="zh-CN" dirty="0" err="1" smtClean="0"/>
              <a:t>W</a:t>
            </a:r>
            <a:r>
              <a:rPr lang="en-US" altLang="zh-CN" baseline="-25000" dirty="0" err="1" smtClean="0"/>
              <a:t>r</a:t>
            </a:r>
            <a:r>
              <a:rPr lang="zh-CN" altLang="en-US" dirty="0"/>
              <a:t>实现</a:t>
            </a:r>
            <a:r>
              <a:rPr lang="en-US" altLang="zh-CN" dirty="0" smtClean="0"/>
              <a:t>)</a:t>
            </a:r>
            <a:r>
              <a:rPr lang="zh-CN" altLang="en-US" dirty="0" smtClean="0"/>
              <a:t>，正确的实体由于在ｘ轴或者ｙ轴上距离较近，从而能够被正确预测。</a:t>
            </a:r>
            <a:endParaRPr lang="en-US" altLang="zh-CN" dirty="0" smtClean="0"/>
          </a:p>
        </p:txBody>
      </p:sp>
      <p:pic>
        <p:nvPicPr>
          <p:cNvPr id="3" name="图片 2"/>
          <p:cNvPicPr>
            <a:picLocks noChangeAspect="1"/>
          </p:cNvPicPr>
          <p:nvPr/>
        </p:nvPicPr>
        <p:blipFill>
          <a:blip r:embed="rId3"/>
          <a:stretch>
            <a:fillRect/>
          </a:stretch>
        </p:blipFill>
        <p:spPr>
          <a:xfrm>
            <a:off x="2139950" y="2971911"/>
            <a:ext cx="7007680" cy="3441589"/>
          </a:xfrm>
          <a:prstGeom prst="rect">
            <a:avLst/>
          </a:prstGeom>
        </p:spPr>
      </p:pic>
    </p:spTree>
    <p:extLst>
      <p:ext uri="{BB962C8B-B14F-4D97-AF65-F5344CB8AC3E}">
        <p14:creationId xmlns:p14="http://schemas.microsoft.com/office/powerpoint/2010/main" val="3082829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9392" y="543902"/>
            <a:ext cx="3648807" cy="400110"/>
          </a:xfrm>
          <a:prstGeom prst="rect">
            <a:avLst/>
          </a:prstGeom>
          <a:noFill/>
        </p:spPr>
        <p:txBody>
          <a:bodyPr wrap="square" rtlCol="0">
            <a:spAutoFit/>
          </a:bodyPr>
          <a:lstStyle/>
          <a:p>
            <a:r>
              <a:rPr lang="zh-CN" altLang="en-US" sz="2000" dirty="0" smtClean="0"/>
              <a:t>知识表示学习的典型应用</a:t>
            </a:r>
            <a:endParaRPr lang="zh-CN" altLang="en-US" sz="2000" dirty="0"/>
          </a:p>
        </p:txBody>
      </p:sp>
      <p:sp>
        <p:nvSpPr>
          <p:cNvPr id="7" name="文本框 6"/>
          <p:cNvSpPr txBox="1"/>
          <p:nvPr/>
        </p:nvSpPr>
        <p:spPr>
          <a:xfrm>
            <a:off x="1696222" y="1263529"/>
            <a:ext cx="7451408" cy="3693319"/>
          </a:xfrm>
          <a:prstGeom prst="rect">
            <a:avLst/>
          </a:prstGeom>
          <a:noFill/>
        </p:spPr>
        <p:txBody>
          <a:bodyPr wrap="square" rtlCol="0">
            <a:spAutoFit/>
          </a:bodyPr>
          <a:lstStyle/>
          <a:p>
            <a:r>
              <a:rPr lang="zh-CN" altLang="en-US" dirty="0" smtClean="0"/>
              <a:t>１）相似度计算．利用实体的分布式表示，我们可以快速计算实体间的语义相似度，这对于自然语言处理和信息检索的很多任务具有重要意义．</a:t>
            </a:r>
            <a:endParaRPr lang="en-US" altLang="zh-CN" dirty="0" smtClean="0"/>
          </a:p>
          <a:p>
            <a:endParaRPr lang="en-US" altLang="zh-CN" dirty="0" smtClean="0"/>
          </a:p>
          <a:p>
            <a:r>
              <a:rPr lang="zh-CN" altLang="en-US" dirty="0" smtClean="0"/>
              <a:t>２）知识图谱补全．构建大规模知识图谱，需要不断补充实体间的关系．利用知识表示学习模型，可以预测２个实体的关系，这一般称为知识库的链接预测（</a:t>
            </a:r>
            <a:r>
              <a:rPr lang="en-US" altLang="zh-CN" dirty="0" smtClean="0"/>
              <a:t>link</a:t>
            </a:r>
            <a:r>
              <a:rPr lang="zh-CN" altLang="en-US" dirty="0" smtClean="0"/>
              <a:t> </a:t>
            </a:r>
            <a:r>
              <a:rPr lang="en-US" altLang="zh-CN" dirty="0" smtClean="0"/>
              <a:t>prediction</a:t>
            </a:r>
            <a:r>
              <a:rPr lang="zh-CN" altLang="en-US" dirty="0" smtClean="0"/>
              <a:t>），又称为知识图谱补全（</a:t>
            </a:r>
            <a:r>
              <a:rPr lang="en-US" altLang="zh-CN" dirty="0" smtClean="0"/>
              <a:t>knowledge graph</a:t>
            </a:r>
            <a:r>
              <a:rPr lang="zh-CN" altLang="en-US" dirty="0" smtClean="0"/>
              <a:t> </a:t>
            </a:r>
            <a:r>
              <a:rPr lang="en-US" altLang="zh-CN" dirty="0" smtClean="0"/>
              <a:t>completion</a:t>
            </a:r>
            <a:r>
              <a:rPr lang="zh-CN" altLang="en-US" dirty="0" smtClean="0"/>
              <a:t>）．</a:t>
            </a:r>
            <a:endParaRPr lang="en-US" altLang="zh-CN" dirty="0" smtClean="0"/>
          </a:p>
          <a:p>
            <a:endParaRPr lang="en-US" altLang="zh-CN" dirty="0" smtClean="0"/>
          </a:p>
          <a:p>
            <a:r>
              <a:rPr lang="zh-CN" altLang="en-US" dirty="0" smtClean="0"/>
              <a:t>３）其他应用．知识表示学习已被广泛用于关系抽取、自动问答、实体链指等任务，展现出巨大的应用潜力．随着深度学习在自然语言处理各项重要任务中得到广泛应用，这将为知识表示学习带来更广阔的应用空间</a:t>
            </a:r>
            <a:endParaRPr lang="en-US" altLang="zh-CN" dirty="0" smtClean="0"/>
          </a:p>
        </p:txBody>
      </p:sp>
    </p:spTree>
    <p:extLst>
      <p:ext uri="{BB962C8B-B14F-4D97-AF65-F5344CB8AC3E}">
        <p14:creationId xmlns:p14="http://schemas.microsoft.com/office/powerpoint/2010/main" val="2192201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6192" y="378802"/>
            <a:ext cx="4106008" cy="400110"/>
          </a:xfrm>
          <a:prstGeom prst="rect">
            <a:avLst/>
          </a:prstGeom>
          <a:noFill/>
        </p:spPr>
        <p:txBody>
          <a:bodyPr wrap="square" rtlCol="0">
            <a:spAutoFit/>
          </a:bodyPr>
          <a:lstStyle/>
          <a:p>
            <a:r>
              <a:rPr lang="en-US" altLang="zh-CN" sz="2000" dirty="0" smtClean="0"/>
              <a:t>TransE</a:t>
            </a:r>
            <a:r>
              <a:rPr lang="zh-CN" altLang="en-US" sz="2000" dirty="0" smtClean="0"/>
              <a:t>在</a:t>
            </a:r>
            <a:r>
              <a:rPr lang="en-US" altLang="zh-CN" sz="2000" dirty="0"/>
              <a:t>F</a:t>
            </a:r>
            <a:r>
              <a:rPr lang="en-US" altLang="zh-CN" sz="2000" dirty="0" smtClean="0"/>
              <a:t>iverr</a:t>
            </a:r>
            <a:r>
              <a:rPr lang="zh-CN" altLang="en-US" sz="2000" dirty="0" smtClean="0"/>
              <a:t>数据集上的应用示例</a:t>
            </a:r>
            <a:endParaRPr lang="zh-CN" altLang="en-US" sz="2000" dirty="0"/>
          </a:p>
        </p:txBody>
      </p:sp>
      <p:pic>
        <p:nvPicPr>
          <p:cNvPr id="2" name="图片 1"/>
          <p:cNvPicPr>
            <a:picLocks noChangeAspect="1"/>
          </p:cNvPicPr>
          <p:nvPr/>
        </p:nvPicPr>
        <p:blipFill>
          <a:blip r:embed="rId3"/>
          <a:stretch>
            <a:fillRect/>
          </a:stretch>
        </p:blipFill>
        <p:spPr>
          <a:xfrm>
            <a:off x="1943100" y="778912"/>
            <a:ext cx="8216900" cy="5987094"/>
          </a:xfrm>
          <a:prstGeom prst="rect">
            <a:avLst/>
          </a:prstGeom>
        </p:spPr>
      </p:pic>
    </p:spTree>
    <p:extLst>
      <p:ext uri="{BB962C8B-B14F-4D97-AF65-F5344CB8AC3E}">
        <p14:creationId xmlns:p14="http://schemas.microsoft.com/office/powerpoint/2010/main" val="43030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9392" y="543902"/>
            <a:ext cx="3648807" cy="400110"/>
          </a:xfrm>
          <a:prstGeom prst="rect">
            <a:avLst/>
          </a:prstGeom>
          <a:noFill/>
        </p:spPr>
        <p:txBody>
          <a:bodyPr wrap="square" rtlCol="0">
            <a:spAutoFit/>
          </a:bodyPr>
          <a:lstStyle/>
          <a:p>
            <a:r>
              <a:rPr lang="zh-CN" altLang="en-US" sz="2000" dirty="0" smtClean="0"/>
              <a:t>参考论文</a:t>
            </a:r>
            <a:endParaRPr lang="zh-CN" altLang="en-US" sz="2000" dirty="0"/>
          </a:p>
        </p:txBody>
      </p:sp>
      <p:sp>
        <p:nvSpPr>
          <p:cNvPr id="7" name="文本框 6"/>
          <p:cNvSpPr txBox="1"/>
          <p:nvPr/>
        </p:nvSpPr>
        <p:spPr>
          <a:xfrm>
            <a:off x="1696222" y="984129"/>
            <a:ext cx="7451408" cy="5632311"/>
          </a:xfrm>
          <a:prstGeom prst="rect">
            <a:avLst/>
          </a:prstGeom>
          <a:noFill/>
        </p:spPr>
        <p:txBody>
          <a:bodyPr wrap="square" rtlCol="0">
            <a:spAutoFit/>
          </a:bodyPr>
          <a:lstStyle/>
          <a:p>
            <a:r>
              <a:rPr lang="en-US" altLang="zh-CN" dirty="0"/>
              <a:t>1</a:t>
            </a:r>
            <a:r>
              <a:rPr lang="zh-CN" altLang="en-US" dirty="0"/>
              <a:t>、</a:t>
            </a:r>
            <a:r>
              <a:rPr lang="en-US" altLang="zh-CN" dirty="0"/>
              <a:t>TransE</a:t>
            </a:r>
            <a:r>
              <a:rPr lang="zh-CN" altLang="en-US" dirty="0"/>
              <a:t>，</a:t>
            </a:r>
            <a:r>
              <a:rPr lang="en-US" altLang="zh-CN" dirty="0"/>
              <a:t>NIPS2013</a:t>
            </a:r>
            <a:r>
              <a:rPr lang="zh-CN" altLang="en-US" dirty="0"/>
              <a:t>，</a:t>
            </a:r>
            <a:r>
              <a:rPr lang="en-US" altLang="zh-CN" dirty="0"/>
              <a:t>Translating </a:t>
            </a:r>
            <a:r>
              <a:rPr lang="en-US" altLang="zh-CN" dirty="0" err="1"/>
              <a:t>embeddings</a:t>
            </a:r>
            <a:r>
              <a:rPr lang="en-US" altLang="zh-CN" dirty="0"/>
              <a:t> for modeling multi-relational data</a:t>
            </a:r>
            <a:r>
              <a:rPr lang="zh-CN" altLang="en-US" dirty="0" smtClean="0"/>
              <a:t>。</a:t>
            </a:r>
            <a:endParaRPr lang="en-US" altLang="zh-CN" dirty="0" smtClean="0"/>
          </a:p>
          <a:p>
            <a:endParaRPr lang="zh-CN" altLang="en-US" dirty="0"/>
          </a:p>
          <a:p>
            <a:r>
              <a:rPr lang="en-US" altLang="zh-CN" dirty="0"/>
              <a:t>2</a:t>
            </a:r>
            <a:r>
              <a:rPr lang="zh-CN" altLang="en-US" dirty="0"/>
              <a:t>、</a:t>
            </a:r>
            <a:r>
              <a:rPr lang="en-US" altLang="zh-CN" dirty="0" err="1"/>
              <a:t>TransH</a:t>
            </a:r>
            <a:r>
              <a:rPr lang="zh-CN" altLang="en-US" dirty="0"/>
              <a:t>，</a:t>
            </a:r>
            <a:r>
              <a:rPr lang="en-US" altLang="zh-CN" dirty="0"/>
              <a:t>AAAI2014</a:t>
            </a:r>
            <a:r>
              <a:rPr lang="zh-CN" altLang="en-US" dirty="0"/>
              <a:t>，</a:t>
            </a:r>
            <a:r>
              <a:rPr lang="en-US" altLang="zh-CN" dirty="0"/>
              <a:t>Knowledge graph embedding by translating on hyperplanes</a:t>
            </a:r>
            <a:r>
              <a:rPr lang="zh-CN" altLang="en-US" dirty="0" smtClean="0"/>
              <a:t>。</a:t>
            </a:r>
            <a:endParaRPr lang="en-US" altLang="zh-CN" dirty="0" smtClean="0"/>
          </a:p>
          <a:p>
            <a:endParaRPr lang="zh-CN" altLang="en-US" dirty="0"/>
          </a:p>
          <a:p>
            <a:r>
              <a:rPr lang="en-US" altLang="zh-CN" dirty="0"/>
              <a:t>3</a:t>
            </a:r>
            <a:r>
              <a:rPr lang="zh-CN" altLang="en-US" dirty="0"/>
              <a:t>、</a:t>
            </a:r>
            <a:r>
              <a:rPr lang="en-US" altLang="zh-CN" dirty="0" err="1"/>
              <a:t>TransD</a:t>
            </a:r>
            <a:r>
              <a:rPr lang="zh-CN" altLang="en-US" dirty="0"/>
              <a:t>，</a:t>
            </a:r>
            <a:r>
              <a:rPr lang="en-US" altLang="zh-CN" dirty="0"/>
              <a:t>ACL2015</a:t>
            </a:r>
            <a:r>
              <a:rPr lang="zh-CN" altLang="en-US" dirty="0"/>
              <a:t>，</a:t>
            </a:r>
            <a:r>
              <a:rPr lang="en-US" altLang="zh-CN" dirty="0"/>
              <a:t>Knowledge graph embedding via dynamic mapping matrix</a:t>
            </a:r>
            <a:r>
              <a:rPr lang="zh-CN" altLang="en-US" dirty="0" smtClean="0"/>
              <a:t>。</a:t>
            </a:r>
            <a:endParaRPr lang="en-US" altLang="zh-CN" dirty="0" smtClean="0"/>
          </a:p>
          <a:p>
            <a:endParaRPr lang="zh-CN" altLang="en-US" dirty="0"/>
          </a:p>
          <a:p>
            <a:r>
              <a:rPr lang="en-US" altLang="zh-CN" dirty="0"/>
              <a:t>4</a:t>
            </a:r>
            <a:r>
              <a:rPr lang="zh-CN" altLang="en-US" dirty="0"/>
              <a:t>、</a:t>
            </a:r>
            <a:r>
              <a:rPr lang="en-US" altLang="zh-CN" dirty="0" err="1"/>
              <a:t>TransA</a:t>
            </a:r>
            <a:r>
              <a:rPr lang="zh-CN" altLang="en-US" dirty="0"/>
              <a:t>，</a:t>
            </a:r>
            <a:r>
              <a:rPr lang="en-US" altLang="zh-CN" dirty="0"/>
              <a:t>arXiv2015</a:t>
            </a:r>
            <a:r>
              <a:rPr lang="zh-CN" altLang="en-US" dirty="0"/>
              <a:t>，</a:t>
            </a:r>
            <a:r>
              <a:rPr lang="en-US" altLang="zh-CN" dirty="0"/>
              <a:t>An adaptive approach for knowledge graph embedding</a:t>
            </a:r>
            <a:r>
              <a:rPr lang="zh-CN" altLang="en-US" dirty="0" smtClean="0"/>
              <a:t>。</a:t>
            </a:r>
            <a:endParaRPr lang="en-US" altLang="zh-CN" dirty="0" smtClean="0"/>
          </a:p>
          <a:p>
            <a:endParaRPr lang="zh-CN" altLang="en-US" dirty="0"/>
          </a:p>
          <a:p>
            <a:r>
              <a:rPr lang="en-US" altLang="zh-CN" dirty="0"/>
              <a:t>5</a:t>
            </a:r>
            <a:r>
              <a:rPr lang="zh-CN" altLang="en-US" dirty="0"/>
              <a:t>、</a:t>
            </a:r>
            <a:r>
              <a:rPr lang="en-US" altLang="zh-CN" dirty="0" err="1"/>
              <a:t>TransG</a:t>
            </a:r>
            <a:r>
              <a:rPr lang="zh-CN" altLang="en-US" dirty="0"/>
              <a:t>，</a:t>
            </a:r>
            <a:r>
              <a:rPr lang="en-US" altLang="zh-CN" dirty="0"/>
              <a:t>arxiv2015</a:t>
            </a:r>
            <a:r>
              <a:rPr lang="zh-CN" altLang="en-US" dirty="0"/>
              <a:t>，</a:t>
            </a:r>
            <a:r>
              <a:rPr lang="en-US" altLang="zh-CN" dirty="0"/>
              <a:t>A Generative Mixture Model for Knowledge Graph </a:t>
            </a:r>
            <a:r>
              <a:rPr lang="en-US" altLang="zh-CN" dirty="0" smtClean="0"/>
              <a:t>Embedding</a:t>
            </a:r>
          </a:p>
          <a:p>
            <a:endParaRPr lang="en-US" altLang="zh-CN" dirty="0"/>
          </a:p>
          <a:p>
            <a:r>
              <a:rPr lang="en-US" altLang="zh-CN" dirty="0"/>
              <a:t>6</a:t>
            </a:r>
            <a:r>
              <a:rPr lang="zh-CN" altLang="en-US" dirty="0"/>
              <a:t>、</a:t>
            </a:r>
            <a:r>
              <a:rPr lang="en-US" altLang="zh-CN" dirty="0"/>
              <a:t>KG2E</a:t>
            </a:r>
            <a:r>
              <a:rPr lang="zh-CN" altLang="en-US" dirty="0"/>
              <a:t>，</a:t>
            </a:r>
            <a:r>
              <a:rPr lang="en-US" altLang="zh-CN" dirty="0"/>
              <a:t>CIKM2015</a:t>
            </a:r>
            <a:r>
              <a:rPr lang="zh-CN" altLang="en-US" dirty="0"/>
              <a:t>，</a:t>
            </a:r>
            <a:r>
              <a:rPr lang="en-US" altLang="zh-CN" dirty="0"/>
              <a:t>Learning to represent knowledge graphs with </a:t>
            </a:r>
            <a:r>
              <a:rPr lang="en-US" altLang="zh-CN" dirty="0" err="1"/>
              <a:t>gaussian</a:t>
            </a:r>
            <a:r>
              <a:rPr lang="en-US" altLang="zh-CN" dirty="0"/>
              <a:t> embedding</a:t>
            </a:r>
            <a:r>
              <a:rPr lang="zh-CN" altLang="en-US" dirty="0" smtClean="0"/>
              <a:t>。</a:t>
            </a:r>
            <a:endParaRPr lang="en-US" altLang="zh-CN" dirty="0" smtClean="0"/>
          </a:p>
          <a:p>
            <a:endParaRPr lang="en-US" altLang="zh-CN" dirty="0"/>
          </a:p>
          <a:p>
            <a:r>
              <a:rPr lang="en-US" altLang="zh-CN" dirty="0" smtClean="0"/>
              <a:t>7</a:t>
            </a:r>
            <a:r>
              <a:rPr lang="zh-CN" altLang="en-US" dirty="0" smtClean="0"/>
              <a:t>、</a:t>
            </a:r>
            <a:r>
              <a:rPr lang="en-US" altLang="zh-CN" dirty="0" smtClean="0"/>
              <a:t> </a:t>
            </a:r>
            <a:r>
              <a:rPr lang="en-US" altLang="zh-CN" dirty="0" err="1" smtClean="0"/>
              <a:t>TransR</a:t>
            </a:r>
            <a:r>
              <a:rPr lang="zh-CN" altLang="en-US" dirty="0" smtClean="0"/>
              <a:t>，</a:t>
            </a:r>
            <a:r>
              <a:rPr lang="en-US" altLang="zh-CN" dirty="0" smtClean="0"/>
              <a:t> AAAI 2015</a:t>
            </a:r>
            <a:r>
              <a:rPr lang="zh-CN" altLang="en-US" dirty="0" smtClean="0"/>
              <a:t>，</a:t>
            </a:r>
            <a:r>
              <a:rPr lang="en-US" altLang="zh-CN" dirty="0" smtClean="0"/>
              <a:t>Learning </a:t>
            </a:r>
            <a:r>
              <a:rPr lang="en-US" altLang="zh-CN" dirty="0"/>
              <a:t>entity and relation </a:t>
            </a:r>
            <a:r>
              <a:rPr lang="en-US" altLang="zh-CN" dirty="0" err="1"/>
              <a:t>embeddings</a:t>
            </a:r>
            <a:r>
              <a:rPr lang="en-US" altLang="zh-CN" dirty="0"/>
              <a:t> for knowledge graph </a:t>
            </a:r>
            <a:r>
              <a:rPr lang="en-US" altLang="zh-CN" dirty="0" smtClean="0"/>
              <a:t>completion</a:t>
            </a:r>
            <a:endParaRPr lang="zh-CN" altLang="en-US" dirty="0"/>
          </a:p>
        </p:txBody>
      </p:sp>
    </p:spTree>
    <p:extLst>
      <p:ext uri="{BB962C8B-B14F-4D97-AF65-F5344CB8AC3E}">
        <p14:creationId xmlns:p14="http://schemas.microsoft.com/office/powerpoint/2010/main" val="526611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50831" y="3965330"/>
            <a:ext cx="7192108" cy="2031325"/>
          </a:xfrm>
          <a:prstGeom prst="rect">
            <a:avLst/>
          </a:prstGeom>
          <a:noFill/>
        </p:spPr>
        <p:txBody>
          <a:bodyPr wrap="square" rtlCol="0">
            <a:spAutoFit/>
          </a:bodyPr>
          <a:lstStyle/>
          <a:p>
            <a:r>
              <a:rPr lang="zh-CN" altLang="en-US" dirty="0" smtClean="0"/>
              <a:t>网络</a:t>
            </a:r>
            <a:r>
              <a:rPr lang="zh-CN" altLang="en-US" dirty="0"/>
              <a:t>上已经存在了大量知识库（</a:t>
            </a:r>
            <a:r>
              <a:rPr lang="en-US" altLang="zh-CN" dirty="0"/>
              <a:t>KBs</a:t>
            </a:r>
            <a:r>
              <a:rPr lang="zh-CN" altLang="en-US" dirty="0"/>
              <a:t>），比如</a:t>
            </a:r>
            <a:r>
              <a:rPr lang="en-US" altLang="zh-CN" dirty="0" err="1"/>
              <a:t>OpenCyc</a:t>
            </a:r>
            <a:r>
              <a:rPr lang="zh-CN" altLang="en-US" dirty="0"/>
              <a:t>，</a:t>
            </a:r>
            <a:r>
              <a:rPr lang="en-US" altLang="zh-CN" dirty="0"/>
              <a:t>WordNet</a:t>
            </a:r>
            <a:r>
              <a:rPr lang="zh-CN" altLang="en-US" dirty="0"/>
              <a:t>，</a:t>
            </a:r>
            <a:r>
              <a:rPr lang="en-US" altLang="zh-CN" dirty="0"/>
              <a:t>Freebase</a:t>
            </a:r>
            <a:r>
              <a:rPr lang="zh-CN" altLang="en-US" dirty="0"/>
              <a:t>，</a:t>
            </a:r>
            <a:r>
              <a:rPr lang="en-US" altLang="zh-CN" dirty="0" err="1"/>
              <a:t>Dbpedia</a:t>
            </a:r>
            <a:r>
              <a:rPr lang="zh-CN" altLang="en-US" dirty="0"/>
              <a:t>等等。这些知识库是为了各种各样的目的建立的，因此很难用到其他系统上面。为了发挥知识库的图（</a:t>
            </a:r>
            <a:r>
              <a:rPr lang="en-US" altLang="zh-CN" dirty="0"/>
              <a:t>graph</a:t>
            </a:r>
            <a:r>
              <a:rPr lang="zh-CN" altLang="en-US" dirty="0"/>
              <a:t>）性，也为了得到统计学习（包括机器学习和深度学习）的优势，我们需要将知识库嵌入（</a:t>
            </a:r>
            <a:r>
              <a:rPr lang="en-US" altLang="zh-CN" dirty="0"/>
              <a:t>embedding</a:t>
            </a:r>
            <a:r>
              <a:rPr lang="zh-CN" altLang="en-US" dirty="0"/>
              <a:t>）到一个低维空间里（比如</a:t>
            </a:r>
            <a:r>
              <a:rPr lang="en-US" altLang="zh-CN" dirty="0"/>
              <a:t>10</a:t>
            </a:r>
            <a:r>
              <a:rPr lang="zh-CN" altLang="en-US" dirty="0"/>
              <a:t>、</a:t>
            </a:r>
            <a:r>
              <a:rPr lang="en-US" altLang="zh-CN" dirty="0"/>
              <a:t>20</a:t>
            </a:r>
            <a:r>
              <a:rPr lang="zh-CN" altLang="en-US" dirty="0"/>
              <a:t>、</a:t>
            </a:r>
            <a:r>
              <a:rPr lang="en-US" altLang="zh-CN" dirty="0"/>
              <a:t>50</a:t>
            </a:r>
            <a:r>
              <a:rPr lang="zh-CN" altLang="en-US" dirty="0"/>
              <a:t>维）。我们都知道，获得了向量后，就可以运用各种数学工具进行分析。深度学习的输入也是向量。</a:t>
            </a:r>
          </a:p>
        </p:txBody>
      </p:sp>
      <p:sp>
        <p:nvSpPr>
          <p:cNvPr id="5" name="文本框 4"/>
          <p:cNvSpPr txBox="1"/>
          <p:nvPr/>
        </p:nvSpPr>
        <p:spPr>
          <a:xfrm>
            <a:off x="1204547" y="3349869"/>
            <a:ext cx="2646484" cy="400110"/>
          </a:xfrm>
          <a:prstGeom prst="rect">
            <a:avLst/>
          </a:prstGeom>
          <a:noFill/>
        </p:spPr>
        <p:txBody>
          <a:bodyPr wrap="square" rtlCol="0">
            <a:spAutoFit/>
          </a:bodyPr>
          <a:lstStyle/>
          <a:p>
            <a:r>
              <a:rPr lang="zh-CN" altLang="en-US" sz="2000" dirty="0" smtClean="0">
                <a:latin typeface="Aharoni" panose="02010803020104030203" pitchFamily="2" charset="-79"/>
                <a:cs typeface="Aharoni" panose="02010803020104030203" pitchFamily="2" charset="-79"/>
              </a:rPr>
              <a:t>为什么需要表示学习？</a:t>
            </a:r>
            <a:endParaRPr lang="zh-CN" altLang="en-US" sz="2000" dirty="0">
              <a:latin typeface="Aharoni" panose="02010803020104030203" pitchFamily="2" charset="-79"/>
              <a:cs typeface="Aharoni" panose="02010803020104030203" pitchFamily="2" charset="-79"/>
            </a:endParaRPr>
          </a:p>
        </p:txBody>
      </p:sp>
      <p:sp>
        <p:nvSpPr>
          <p:cNvPr id="6" name="文本框 5"/>
          <p:cNvSpPr txBox="1"/>
          <p:nvPr/>
        </p:nvSpPr>
        <p:spPr>
          <a:xfrm>
            <a:off x="2215662" y="1556238"/>
            <a:ext cx="7192108" cy="1200329"/>
          </a:xfrm>
          <a:prstGeom prst="rect">
            <a:avLst/>
          </a:prstGeom>
          <a:noFill/>
        </p:spPr>
        <p:txBody>
          <a:bodyPr wrap="square" rtlCol="0">
            <a:spAutoFit/>
          </a:bodyPr>
          <a:lstStyle/>
          <a:p>
            <a:r>
              <a:rPr lang="zh-CN" altLang="en-US" dirty="0" smtClean="0"/>
              <a:t>表示学习的目的是，通过机器学习将研究对象的语义信息表示为稠密低维实值向量。以知识库中的实体</a:t>
            </a:r>
            <a:r>
              <a:rPr lang="en-US" altLang="zh-CN" dirty="0" smtClean="0"/>
              <a:t>e</a:t>
            </a:r>
            <a:r>
              <a:rPr lang="zh-CN" altLang="en-US" dirty="0" smtClean="0"/>
              <a:t>和关系</a:t>
            </a:r>
            <a:r>
              <a:rPr lang="en-US" altLang="zh-CN" dirty="0" smtClean="0"/>
              <a:t>r</a:t>
            </a:r>
            <a:r>
              <a:rPr lang="zh-CN" altLang="en-US" dirty="0" smtClean="0"/>
              <a:t>为例，我们将表示学习得到的向量表示为</a:t>
            </a:r>
            <a:r>
              <a:rPr lang="en-US" altLang="zh-CN" dirty="0" smtClean="0"/>
              <a:t>l</a:t>
            </a:r>
            <a:r>
              <a:rPr lang="en-US" altLang="zh-CN" baseline="-25000" dirty="0"/>
              <a:t>e</a:t>
            </a:r>
            <a:r>
              <a:rPr lang="zh-CN" altLang="en-US" dirty="0" smtClean="0"/>
              <a:t>和</a:t>
            </a:r>
            <a:r>
              <a:rPr lang="en-US" altLang="zh-CN" dirty="0" err="1" smtClean="0"/>
              <a:t>l</a:t>
            </a:r>
            <a:r>
              <a:rPr lang="en-US" altLang="zh-CN" baseline="-25000" dirty="0" err="1" smtClean="0"/>
              <a:t>r</a:t>
            </a:r>
            <a:r>
              <a:rPr lang="zh-CN" altLang="en-US" dirty="0"/>
              <a:t>，</a:t>
            </a:r>
            <a:r>
              <a:rPr lang="zh-CN" altLang="en-US" dirty="0" smtClean="0"/>
              <a:t>在该向量空间中，我们可以通过欧氏距离或余弦距离等方式，计算任意两个对象之间的语义相似度。</a:t>
            </a:r>
            <a:endParaRPr lang="zh-CN" altLang="en-US" dirty="0"/>
          </a:p>
        </p:txBody>
      </p:sp>
      <p:sp>
        <p:nvSpPr>
          <p:cNvPr id="7" name="文本框 6"/>
          <p:cNvSpPr txBox="1"/>
          <p:nvPr/>
        </p:nvSpPr>
        <p:spPr>
          <a:xfrm>
            <a:off x="1204547" y="677008"/>
            <a:ext cx="2646484" cy="400110"/>
          </a:xfrm>
          <a:prstGeom prst="rect">
            <a:avLst/>
          </a:prstGeom>
          <a:noFill/>
        </p:spPr>
        <p:txBody>
          <a:bodyPr wrap="square" rtlCol="0">
            <a:spAutoFit/>
          </a:bodyPr>
          <a:lstStyle/>
          <a:p>
            <a:r>
              <a:rPr lang="zh-CN" altLang="en-US" sz="2000" dirty="0" smtClean="0">
                <a:latin typeface="Aharoni" panose="02010803020104030203" pitchFamily="2" charset="-79"/>
                <a:cs typeface="Aharoni" panose="02010803020104030203" pitchFamily="2" charset="-79"/>
              </a:rPr>
              <a:t>什么是表示学习？</a:t>
            </a:r>
            <a:endParaRPr lang="zh-CN" altLang="en-US"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62868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44162" y="1688123"/>
            <a:ext cx="3701561" cy="3693319"/>
          </a:xfrm>
          <a:prstGeom prst="rect">
            <a:avLst/>
          </a:prstGeom>
          <a:noFill/>
        </p:spPr>
        <p:txBody>
          <a:bodyPr wrap="square" rtlCol="0">
            <a:spAutoFit/>
          </a:bodyPr>
          <a:lstStyle/>
          <a:p>
            <a:r>
              <a:rPr lang="zh-CN" altLang="en-US" dirty="0"/>
              <a:t>一条知识图谱可以表示为一个三元组</a:t>
            </a:r>
            <a:r>
              <a:rPr lang="en-US" altLang="zh-CN" dirty="0"/>
              <a:t>(</a:t>
            </a:r>
            <a:r>
              <a:rPr lang="en-US" altLang="zh-CN" dirty="0" err="1"/>
              <a:t>sub,rel,obj</a:t>
            </a:r>
            <a:r>
              <a:rPr lang="en-US" altLang="zh-CN" dirty="0"/>
              <a:t>)</a:t>
            </a:r>
            <a:r>
              <a:rPr lang="zh-CN" altLang="en-US" dirty="0"/>
              <a:t>。举个例子：小明的爸爸是大明，表示成三元组是（小明，爸爸，大明）。前者是主体，中间是关系，后者是客体。主体和客体统称为实体（</a:t>
            </a:r>
            <a:r>
              <a:rPr lang="en-US" altLang="zh-CN" dirty="0"/>
              <a:t>entity</a:t>
            </a:r>
            <a:r>
              <a:rPr lang="zh-CN" altLang="en-US" dirty="0"/>
              <a:t>）。关系有一个属性，不可逆，也就是说主体和客体不能颠倒过来。</a:t>
            </a:r>
          </a:p>
          <a:p>
            <a:r>
              <a:rPr lang="zh-CN" altLang="en-US" dirty="0"/>
              <a:t>       知识图谱的集合，链接起来成为一个图（</a:t>
            </a:r>
            <a:r>
              <a:rPr lang="en-US" altLang="zh-CN" dirty="0"/>
              <a:t>graph</a:t>
            </a:r>
            <a:r>
              <a:rPr lang="zh-CN" altLang="en-US" dirty="0"/>
              <a:t>），每个节点是一个一个实体，每条边是一个关系，或者说是一个事实（</a:t>
            </a:r>
            <a:r>
              <a:rPr lang="en-US" altLang="zh-CN" dirty="0"/>
              <a:t>fact</a:t>
            </a:r>
            <a:r>
              <a:rPr lang="zh-CN" altLang="en-US" dirty="0"/>
              <a:t>）。也就是有向图，主体指向客体。</a:t>
            </a:r>
          </a:p>
        </p:txBody>
      </p:sp>
      <p:sp>
        <p:nvSpPr>
          <p:cNvPr id="5" name="文本框 4"/>
          <p:cNvSpPr txBox="1"/>
          <p:nvPr/>
        </p:nvSpPr>
        <p:spPr>
          <a:xfrm>
            <a:off x="1033097" y="712177"/>
            <a:ext cx="2646484" cy="400110"/>
          </a:xfrm>
          <a:prstGeom prst="rect">
            <a:avLst/>
          </a:prstGeom>
          <a:noFill/>
        </p:spPr>
        <p:txBody>
          <a:bodyPr wrap="square" rtlCol="0">
            <a:spAutoFit/>
          </a:bodyPr>
          <a:lstStyle/>
          <a:p>
            <a:r>
              <a:rPr lang="zh-CN" altLang="en-US" sz="2000" dirty="0" smtClean="0"/>
              <a:t>知识图谱的基本构成</a:t>
            </a:r>
            <a:endParaRPr lang="zh-CN" altLang="en-US" sz="2000" dirty="0"/>
          </a:p>
        </p:txBody>
      </p:sp>
      <p:pic>
        <p:nvPicPr>
          <p:cNvPr id="2" name="图片 1"/>
          <p:cNvPicPr>
            <a:picLocks noChangeAspect="1"/>
          </p:cNvPicPr>
          <p:nvPr/>
        </p:nvPicPr>
        <p:blipFill>
          <a:blip r:embed="rId2"/>
          <a:stretch>
            <a:fillRect/>
          </a:stretch>
        </p:blipFill>
        <p:spPr>
          <a:xfrm>
            <a:off x="6598260" y="1612473"/>
            <a:ext cx="4179947" cy="3768969"/>
          </a:xfrm>
          <a:prstGeom prst="rect">
            <a:avLst/>
          </a:prstGeom>
        </p:spPr>
      </p:pic>
    </p:spTree>
    <p:extLst>
      <p:ext uri="{BB962C8B-B14F-4D97-AF65-F5344CB8AC3E}">
        <p14:creationId xmlns:p14="http://schemas.microsoft.com/office/powerpoint/2010/main" val="2266924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25516" y="1172858"/>
            <a:ext cx="7622930" cy="646331"/>
          </a:xfrm>
          <a:prstGeom prst="rect">
            <a:avLst/>
          </a:prstGeom>
          <a:noFill/>
        </p:spPr>
        <p:txBody>
          <a:bodyPr wrap="square" rtlCol="0">
            <a:spAutoFit/>
          </a:bodyPr>
          <a:lstStyle/>
          <a:p>
            <a:r>
              <a:rPr lang="en-US" altLang="zh-CN" dirty="0" err="1" smtClean="0"/>
              <a:t>TranE</a:t>
            </a:r>
            <a:r>
              <a:rPr lang="zh-CN" altLang="en-US" dirty="0"/>
              <a:t>是一篇</a:t>
            </a:r>
            <a:r>
              <a:rPr lang="en-US" altLang="zh-CN" dirty="0" err="1"/>
              <a:t>Bordes</a:t>
            </a:r>
            <a:r>
              <a:rPr lang="zh-CN" altLang="en-US" dirty="0"/>
              <a:t>等人</a:t>
            </a:r>
            <a:r>
              <a:rPr lang="en-US" altLang="zh-CN" dirty="0"/>
              <a:t>2013</a:t>
            </a:r>
            <a:r>
              <a:rPr lang="zh-CN" altLang="en-US" dirty="0"/>
              <a:t>年发表在</a:t>
            </a:r>
            <a:r>
              <a:rPr lang="en-US" altLang="zh-CN" dirty="0"/>
              <a:t>NIPS</a:t>
            </a:r>
            <a:r>
              <a:rPr lang="zh-CN" altLang="en-US" dirty="0"/>
              <a:t>上的文章提出的算法。它的提出，是为了解决多关系数据（</a:t>
            </a:r>
            <a:r>
              <a:rPr lang="en-US" altLang="zh-CN" dirty="0"/>
              <a:t>multi-relational data</a:t>
            </a:r>
            <a:r>
              <a:rPr lang="zh-CN" altLang="en-US" dirty="0"/>
              <a:t>）的处理问题。</a:t>
            </a:r>
          </a:p>
        </p:txBody>
      </p:sp>
      <p:sp>
        <p:nvSpPr>
          <p:cNvPr id="5" name="文本框 4"/>
          <p:cNvSpPr txBox="1"/>
          <p:nvPr/>
        </p:nvSpPr>
        <p:spPr>
          <a:xfrm>
            <a:off x="1033097" y="641835"/>
            <a:ext cx="2646484" cy="369332"/>
          </a:xfrm>
          <a:prstGeom prst="rect">
            <a:avLst/>
          </a:prstGeom>
          <a:noFill/>
        </p:spPr>
        <p:txBody>
          <a:bodyPr wrap="square" rtlCol="0">
            <a:spAutoFit/>
          </a:bodyPr>
          <a:lstStyle/>
          <a:p>
            <a:r>
              <a:rPr lang="en-US" altLang="zh-CN" dirty="0"/>
              <a:t>TransE</a:t>
            </a:r>
            <a:r>
              <a:rPr lang="zh-CN" altLang="en-US" dirty="0"/>
              <a:t>的提出</a:t>
            </a:r>
            <a:endParaRPr lang="zh-CN" altLang="en-US" sz="2000" dirty="0"/>
          </a:p>
        </p:txBody>
      </p:sp>
      <p:sp>
        <p:nvSpPr>
          <p:cNvPr id="3" name="文本框 2"/>
          <p:cNvSpPr txBox="1"/>
          <p:nvPr/>
        </p:nvSpPr>
        <p:spPr>
          <a:xfrm>
            <a:off x="1925516" y="2152517"/>
            <a:ext cx="8150469" cy="1200329"/>
          </a:xfrm>
          <a:prstGeom prst="rect">
            <a:avLst/>
          </a:prstGeom>
          <a:noFill/>
        </p:spPr>
        <p:txBody>
          <a:bodyPr wrap="square" rtlCol="0">
            <a:spAutoFit/>
          </a:bodyPr>
          <a:lstStyle/>
          <a:p>
            <a:r>
              <a:rPr lang="en-US" altLang="zh-CN" dirty="0"/>
              <a:t> TransE</a:t>
            </a:r>
            <a:r>
              <a:rPr lang="zh-CN" altLang="en-US" dirty="0"/>
              <a:t>的直观含义，</a:t>
            </a:r>
            <a:r>
              <a:rPr lang="zh-CN" altLang="en-US" dirty="0" smtClean="0"/>
              <a:t>就是基于</a:t>
            </a:r>
            <a:r>
              <a:rPr lang="zh-CN" altLang="en-US" dirty="0"/>
              <a:t>实体和关系的分布式向量表示，将每个三元组实例（</a:t>
            </a:r>
            <a:r>
              <a:rPr lang="en-US" altLang="zh-CN" dirty="0"/>
              <a:t>head</a:t>
            </a:r>
            <a:r>
              <a:rPr lang="zh-CN" altLang="en-US" dirty="0"/>
              <a:t>，</a:t>
            </a:r>
            <a:r>
              <a:rPr lang="en-US" altLang="zh-CN" dirty="0"/>
              <a:t>relation</a:t>
            </a:r>
            <a:r>
              <a:rPr lang="zh-CN" altLang="en-US" dirty="0"/>
              <a:t>，</a:t>
            </a:r>
            <a:r>
              <a:rPr lang="en-US" altLang="zh-CN" dirty="0"/>
              <a:t>tail</a:t>
            </a:r>
            <a:r>
              <a:rPr lang="zh-CN" altLang="en-US" dirty="0"/>
              <a:t>）中的关系</a:t>
            </a:r>
            <a:r>
              <a:rPr lang="en-US" altLang="zh-CN" dirty="0"/>
              <a:t>relation</a:t>
            </a:r>
            <a:r>
              <a:rPr lang="zh-CN" altLang="en-US" dirty="0"/>
              <a:t>看做从实体</a:t>
            </a:r>
            <a:r>
              <a:rPr lang="en-US" altLang="zh-CN" dirty="0"/>
              <a:t>head</a:t>
            </a:r>
            <a:r>
              <a:rPr lang="zh-CN" altLang="en-US" dirty="0"/>
              <a:t>到实体</a:t>
            </a:r>
            <a:r>
              <a:rPr lang="en-US" altLang="zh-CN" dirty="0"/>
              <a:t>tail</a:t>
            </a:r>
            <a:r>
              <a:rPr lang="zh-CN" altLang="en-US" dirty="0"/>
              <a:t>的翻译</a:t>
            </a:r>
            <a:r>
              <a:rPr lang="zh-CN" altLang="en-US" dirty="0" smtClean="0"/>
              <a:t>（其实</a:t>
            </a:r>
            <a:r>
              <a:rPr lang="zh-CN" altLang="en-US" dirty="0"/>
              <a:t>就是向量相加），通过不断调整</a:t>
            </a:r>
            <a:r>
              <a:rPr lang="en-US" altLang="zh-CN" dirty="0"/>
              <a:t>h</a:t>
            </a:r>
            <a:r>
              <a:rPr lang="zh-CN" altLang="en-US" dirty="0"/>
              <a:t>、</a:t>
            </a:r>
            <a:r>
              <a:rPr lang="en-US" altLang="zh-CN" dirty="0"/>
              <a:t>r</a:t>
            </a:r>
            <a:r>
              <a:rPr lang="zh-CN" altLang="en-US" dirty="0"/>
              <a:t>和</a:t>
            </a:r>
            <a:r>
              <a:rPr lang="en-US" altLang="zh-CN" dirty="0"/>
              <a:t>t</a:t>
            </a:r>
            <a:r>
              <a:rPr lang="zh-CN" altLang="en-US" dirty="0"/>
              <a:t>（</a:t>
            </a:r>
            <a:r>
              <a:rPr lang="en-US" altLang="zh-CN" dirty="0"/>
              <a:t>head</a:t>
            </a:r>
            <a:r>
              <a:rPr lang="zh-CN" altLang="en-US" dirty="0"/>
              <a:t>、</a:t>
            </a:r>
            <a:r>
              <a:rPr lang="en-US" altLang="zh-CN" dirty="0"/>
              <a:t>relation</a:t>
            </a:r>
            <a:r>
              <a:rPr lang="zh-CN" altLang="en-US" dirty="0"/>
              <a:t>和</a:t>
            </a:r>
            <a:r>
              <a:rPr lang="en-US" altLang="zh-CN" dirty="0"/>
              <a:t>tail</a:t>
            </a:r>
            <a:r>
              <a:rPr lang="zh-CN" altLang="en-US" dirty="0"/>
              <a:t>的向量），使（</a:t>
            </a:r>
            <a:r>
              <a:rPr lang="en-US" altLang="zh-CN" dirty="0"/>
              <a:t>h + r</a:t>
            </a:r>
            <a:r>
              <a:rPr lang="zh-CN" altLang="en-US" dirty="0"/>
              <a:t>） 尽可能与 </a:t>
            </a:r>
            <a:r>
              <a:rPr lang="en-US" altLang="zh-CN" dirty="0"/>
              <a:t>t </a:t>
            </a:r>
            <a:r>
              <a:rPr lang="zh-CN" altLang="en-US" dirty="0"/>
              <a:t>相等，即 </a:t>
            </a:r>
            <a:r>
              <a:rPr lang="en-US" altLang="zh-CN" dirty="0"/>
              <a:t>h + r </a:t>
            </a:r>
            <a:r>
              <a:rPr lang="zh-CN" altLang="en-US" dirty="0" smtClean="0"/>
              <a:t>≈</a:t>
            </a:r>
            <a:r>
              <a:rPr lang="en-US" altLang="zh-CN" dirty="0" smtClean="0"/>
              <a:t> </a:t>
            </a:r>
            <a:r>
              <a:rPr lang="en-US" altLang="zh-CN" dirty="0"/>
              <a:t>t</a:t>
            </a:r>
            <a:r>
              <a:rPr lang="zh-CN" altLang="en-US" dirty="0"/>
              <a:t>。</a:t>
            </a:r>
          </a:p>
        </p:txBody>
      </p:sp>
      <p:pic>
        <p:nvPicPr>
          <p:cNvPr id="6" name="图片 5"/>
          <p:cNvPicPr>
            <a:picLocks noChangeAspect="1"/>
          </p:cNvPicPr>
          <p:nvPr/>
        </p:nvPicPr>
        <p:blipFill>
          <a:blip r:embed="rId2"/>
          <a:stretch>
            <a:fillRect/>
          </a:stretch>
        </p:blipFill>
        <p:spPr>
          <a:xfrm>
            <a:off x="3679581" y="3352846"/>
            <a:ext cx="3838575" cy="3171825"/>
          </a:xfrm>
          <a:prstGeom prst="rect">
            <a:avLst/>
          </a:prstGeom>
        </p:spPr>
      </p:pic>
    </p:spTree>
    <p:extLst>
      <p:ext uri="{BB962C8B-B14F-4D97-AF65-F5344CB8AC3E}">
        <p14:creationId xmlns:p14="http://schemas.microsoft.com/office/powerpoint/2010/main" val="870006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3193" y="683602"/>
            <a:ext cx="2646484" cy="400110"/>
          </a:xfrm>
          <a:prstGeom prst="rect">
            <a:avLst/>
          </a:prstGeom>
          <a:noFill/>
        </p:spPr>
        <p:txBody>
          <a:bodyPr wrap="square" rtlCol="0">
            <a:spAutoFit/>
          </a:bodyPr>
          <a:lstStyle/>
          <a:p>
            <a:r>
              <a:rPr lang="en-US" altLang="zh-CN" sz="2000" dirty="0" smtClean="0"/>
              <a:t>TransE</a:t>
            </a:r>
            <a:r>
              <a:rPr lang="zh-CN" altLang="en-US" sz="2000" dirty="0" smtClean="0"/>
              <a:t>算法流程</a:t>
            </a:r>
            <a:endParaRPr lang="zh-CN" altLang="en-US" sz="2000" dirty="0"/>
          </a:p>
        </p:txBody>
      </p:sp>
      <p:pic>
        <p:nvPicPr>
          <p:cNvPr id="6" name="图片 5"/>
          <p:cNvPicPr>
            <a:picLocks noChangeAspect="1"/>
          </p:cNvPicPr>
          <p:nvPr/>
        </p:nvPicPr>
        <p:blipFill>
          <a:blip r:embed="rId3"/>
          <a:stretch>
            <a:fillRect/>
          </a:stretch>
        </p:blipFill>
        <p:spPr>
          <a:xfrm>
            <a:off x="3679581" y="293810"/>
            <a:ext cx="7934325" cy="6305550"/>
          </a:xfrm>
          <a:prstGeom prst="rect">
            <a:avLst/>
          </a:prstGeom>
        </p:spPr>
      </p:pic>
      <p:sp>
        <p:nvSpPr>
          <p:cNvPr id="7" name="文本框 6"/>
          <p:cNvSpPr txBox="1"/>
          <p:nvPr/>
        </p:nvSpPr>
        <p:spPr>
          <a:xfrm>
            <a:off x="923193" y="1642357"/>
            <a:ext cx="2532184" cy="4257281"/>
          </a:xfrm>
          <a:prstGeom prst="rect">
            <a:avLst/>
          </a:prstGeom>
          <a:noFill/>
        </p:spPr>
        <p:txBody>
          <a:bodyPr wrap="square" rtlCol="0">
            <a:spAutoFit/>
          </a:bodyPr>
          <a:lstStyle/>
          <a:p>
            <a:r>
              <a:rPr lang="zh-CN" altLang="en-US" dirty="0"/>
              <a:t>直观上，我们要前面的项（原三元组）变小（</a:t>
            </a:r>
            <a:r>
              <a:rPr lang="en-US" altLang="zh-CN" dirty="0"/>
              <a:t>positive</a:t>
            </a:r>
            <a:r>
              <a:rPr lang="zh-CN" altLang="en-US" dirty="0"/>
              <a:t>），后面的项（打碎的三元组）变大（</a:t>
            </a:r>
            <a:r>
              <a:rPr lang="en-US" altLang="zh-CN" dirty="0"/>
              <a:t>negative</a:t>
            </a:r>
            <a:r>
              <a:rPr lang="zh-CN" altLang="en-US" dirty="0"/>
              <a:t>）。就跟喂小狗一样，它做对了，就给骨头吃；做错了，就打两下。前面的项是对的（来自于训练集），后面的项是错的（我们随机生成的）。不同时打碎主体和客体，随机挑选一个打碎，另一个保持不变，这样才能够有对照性。</a:t>
            </a:r>
          </a:p>
        </p:txBody>
      </p:sp>
    </p:spTree>
    <p:extLst>
      <p:ext uri="{BB962C8B-B14F-4D97-AF65-F5344CB8AC3E}">
        <p14:creationId xmlns:p14="http://schemas.microsoft.com/office/powerpoint/2010/main" val="2921050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3193" y="683602"/>
            <a:ext cx="2646484" cy="400110"/>
          </a:xfrm>
          <a:prstGeom prst="rect">
            <a:avLst/>
          </a:prstGeom>
          <a:noFill/>
        </p:spPr>
        <p:txBody>
          <a:bodyPr wrap="square" rtlCol="0">
            <a:spAutoFit/>
          </a:bodyPr>
          <a:lstStyle/>
          <a:p>
            <a:r>
              <a:rPr lang="en-US" altLang="zh-CN" sz="2000" dirty="0" smtClean="0"/>
              <a:t>TransE</a:t>
            </a:r>
            <a:r>
              <a:rPr lang="zh-CN" altLang="en-US" sz="2000" dirty="0" smtClean="0"/>
              <a:t>的不足</a:t>
            </a:r>
            <a:endParaRPr lang="zh-CN" altLang="en-US" sz="2000" dirty="0"/>
          </a:p>
        </p:txBody>
      </p:sp>
      <p:sp>
        <p:nvSpPr>
          <p:cNvPr id="7" name="文本框 6"/>
          <p:cNvSpPr txBox="1"/>
          <p:nvPr/>
        </p:nvSpPr>
        <p:spPr>
          <a:xfrm>
            <a:off x="1620021" y="1403229"/>
            <a:ext cx="8438379" cy="646331"/>
          </a:xfrm>
          <a:prstGeom prst="rect">
            <a:avLst/>
          </a:prstGeom>
          <a:noFill/>
        </p:spPr>
        <p:txBody>
          <a:bodyPr wrap="square" rtlCol="0">
            <a:spAutoFit/>
          </a:bodyPr>
          <a:lstStyle/>
          <a:p>
            <a:r>
              <a:rPr lang="en-US" altLang="zh-CN" dirty="0" smtClean="0"/>
              <a:t>TransE</a:t>
            </a:r>
            <a:r>
              <a:rPr lang="zh-CN" altLang="en-US" dirty="0" smtClean="0"/>
              <a:t>由于模型简单，在大规模知识图谱上效果明显。但是也由于过于简单，导致</a:t>
            </a:r>
            <a:r>
              <a:rPr lang="en-US" altLang="zh-CN" dirty="0" err="1" smtClean="0"/>
              <a:t>TrasnE</a:t>
            </a:r>
            <a:r>
              <a:rPr lang="zh-CN" altLang="en-US" dirty="0" smtClean="0"/>
              <a:t>在处理知识库的复杂关系时捉襟见肘。</a:t>
            </a:r>
            <a:endParaRPr lang="en-US" altLang="zh-CN" dirty="0" smtClean="0"/>
          </a:p>
        </p:txBody>
      </p:sp>
      <p:sp>
        <p:nvSpPr>
          <p:cNvPr id="8" name="文本框 7"/>
          <p:cNvSpPr txBox="1"/>
          <p:nvPr/>
        </p:nvSpPr>
        <p:spPr>
          <a:xfrm>
            <a:off x="1603979" y="2369077"/>
            <a:ext cx="8438379" cy="369332"/>
          </a:xfrm>
          <a:prstGeom prst="rect">
            <a:avLst/>
          </a:prstGeom>
          <a:noFill/>
        </p:spPr>
        <p:txBody>
          <a:bodyPr wrap="square" rtlCol="0">
            <a:spAutoFit/>
          </a:bodyPr>
          <a:lstStyle/>
          <a:p>
            <a:r>
              <a:rPr lang="zh-CN" altLang="en-US" dirty="0" smtClean="0"/>
              <a:t>复杂关系：</a:t>
            </a:r>
            <a:r>
              <a:rPr lang="en-US" altLang="zh-CN" dirty="0" smtClean="0"/>
              <a:t>1-1</a:t>
            </a:r>
            <a:r>
              <a:rPr lang="zh-CN" altLang="en-US" dirty="0" smtClean="0"/>
              <a:t>、</a:t>
            </a:r>
            <a:r>
              <a:rPr lang="en-US" altLang="zh-CN" dirty="0" smtClean="0">
                <a:solidFill>
                  <a:srgbClr val="FF0000"/>
                </a:solidFill>
              </a:rPr>
              <a:t>1-N</a:t>
            </a:r>
            <a:r>
              <a:rPr lang="zh-CN" altLang="en-US" dirty="0" smtClean="0">
                <a:solidFill>
                  <a:srgbClr val="FF0000"/>
                </a:solidFill>
              </a:rPr>
              <a:t>、</a:t>
            </a:r>
            <a:r>
              <a:rPr lang="en-US" altLang="zh-CN" dirty="0" smtClean="0">
                <a:solidFill>
                  <a:srgbClr val="FF0000"/>
                </a:solidFill>
              </a:rPr>
              <a:t>N-1</a:t>
            </a:r>
            <a:r>
              <a:rPr lang="zh-CN" altLang="en-US" dirty="0" smtClean="0">
                <a:solidFill>
                  <a:srgbClr val="FF0000"/>
                </a:solidFill>
              </a:rPr>
              <a:t>、</a:t>
            </a:r>
            <a:r>
              <a:rPr lang="en-US" altLang="zh-CN" dirty="0" smtClean="0">
                <a:solidFill>
                  <a:srgbClr val="FF0000"/>
                </a:solidFill>
              </a:rPr>
              <a:t>N-N</a:t>
            </a:r>
          </a:p>
        </p:txBody>
      </p:sp>
      <p:pic>
        <p:nvPicPr>
          <p:cNvPr id="2" name="图片 1"/>
          <p:cNvPicPr>
            <a:picLocks noChangeAspect="1"/>
          </p:cNvPicPr>
          <p:nvPr/>
        </p:nvPicPr>
        <p:blipFill>
          <a:blip r:embed="rId3"/>
          <a:stretch>
            <a:fillRect/>
          </a:stretch>
        </p:blipFill>
        <p:spPr>
          <a:xfrm>
            <a:off x="5856621" y="3772389"/>
            <a:ext cx="4874765" cy="2828435"/>
          </a:xfrm>
          <a:prstGeom prst="rect">
            <a:avLst/>
          </a:prstGeom>
        </p:spPr>
      </p:pic>
      <p:sp>
        <p:nvSpPr>
          <p:cNvPr id="9" name="文本框 8"/>
          <p:cNvSpPr txBox="1"/>
          <p:nvPr/>
        </p:nvSpPr>
        <p:spPr>
          <a:xfrm>
            <a:off x="1620021" y="3196425"/>
            <a:ext cx="8438379" cy="923330"/>
          </a:xfrm>
          <a:prstGeom prst="rect">
            <a:avLst/>
          </a:prstGeom>
          <a:noFill/>
        </p:spPr>
        <p:txBody>
          <a:bodyPr wrap="square" rtlCol="0">
            <a:spAutoFit/>
          </a:bodyPr>
          <a:lstStyle/>
          <a:p>
            <a:r>
              <a:rPr lang="zh-CN" altLang="en-US" dirty="0" smtClean="0"/>
              <a:t>根据</a:t>
            </a:r>
            <a:r>
              <a:rPr lang="en-US" altLang="zh-CN" dirty="0" smtClean="0"/>
              <a:t>TransE</a:t>
            </a:r>
            <a:r>
              <a:rPr lang="zh-CN" altLang="en-US" dirty="0" smtClean="0"/>
              <a:t>的优化目标，面向</a:t>
            </a:r>
            <a:r>
              <a:rPr lang="en-US" altLang="zh-CN" dirty="0" smtClean="0">
                <a:solidFill>
                  <a:srgbClr val="FF0000"/>
                </a:solidFill>
              </a:rPr>
              <a:t>1-N</a:t>
            </a:r>
            <a:r>
              <a:rPr lang="zh-CN" altLang="en-US" dirty="0" smtClean="0">
                <a:solidFill>
                  <a:srgbClr val="FF0000"/>
                </a:solidFill>
              </a:rPr>
              <a:t>、</a:t>
            </a:r>
            <a:r>
              <a:rPr lang="en-US" altLang="zh-CN" dirty="0" smtClean="0">
                <a:solidFill>
                  <a:srgbClr val="FF0000"/>
                </a:solidFill>
              </a:rPr>
              <a:t>N-1</a:t>
            </a:r>
            <a:r>
              <a:rPr lang="zh-CN" altLang="en-US" dirty="0" smtClean="0">
                <a:solidFill>
                  <a:srgbClr val="FF0000"/>
                </a:solidFill>
              </a:rPr>
              <a:t>、</a:t>
            </a:r>
            <a:r>
              <a:rPr lang="en-US" altLang="zh-CN" dirty="0" smtClean="0">
                <a:solidFill>
                  <a:srgbClr val="FF0000"/>
                </a:solidFill>
              </a:rPr>
              <a:t>N-N</a:t>
            </a:r>
            <a:r>
              <a:rPr lang="zh-CN" altLang="en-US" dirty="0" smtClean="0"/>
              <a:t>三种关系，我们可以推出以下结论：如果关系</a:t>
            </a:r>
            <a:r>
              <a:rPr lang="en-US" altLang="zh-CN" dirty="0" smtClean="0"/>
              <a:t>r</a:t>
            </a:r>
            <a:r>
              <a:rPr lang="zh-CN" altLang="en-US" dirty="0" smtClean="0"/>
              <a:t>是</a:t>
            </a:r>
            <a:r>
              <a:rPr lang="en-US" altLang="zh-CN" dirty="0" smtClean="0"/>
              <a:t>1-N</a:t>
            </a:r>
            <a:r>
              <a:rPr lang="zh-CN" altLang="en-US" dirty="0" smtClean="0"/>
              <a:t>关系，我们将会得到所有的头结点向量都是相似的（下图），同样的问题在</a:t>
            </a:r>
            <a:r>
              <a:rPr lang="en-US" altLang="zh-CN" dirty="0" smtClean="0"/>
              <a:t>r</a:t>
            </a:r>
            <a:r>
              <a:rPr lang="zh-CN" altLang="en-US" dirty="0" smtClean="0"/>
              <a:t>是其他两种关系时也是类似的。</a:t>
            </a:r>
            <a:endParaRPr lang="en-US" altLang="zh-CN" dirty="0" smtClean="0"/>
          </a:p>
        </p:txBody>
      </p:sp>
    </p:spTree>
    <p:extLst>
      <p:ext uri="{BB962C8B-B14F-4D97-AF65-F5344CB8AC3E}">
        <p14:creationId xmlns:p14="http://schemas.microsoft.com/office/powerpoint/2010/main" val="276407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3193" y="683602"/>
            <a:ext cx="2646484" cy="400110"/>
          </a:xfrm>
          <a:prstGeom prst="rect">
            <a:avLst/>
          </a:prstGeom>
          <a:noFill/>
        </p:spPr>
        <p:txBody>
          <a:bodyPr wrap="square" rtlCol="0">
            <a:spAutoFit/>
          </a:bodyPr>
          <a:lstStyle/>
          <a:p>
            <a:r>
              <a:rPr lang="en-US" altLang="zh-CN" sz="2000" dirty="0" err="1" smtClean="0"/>
              <a:t>TransH</a:t>
            </a:r>
            <a:endParaRPr lang="zh-CN" altLang="en-US" sz="2000" dirty="0"/>
          </a:p>
        </p:txBody>
      </p:sp>
      <p:sp>
        <p:nvSpPr>
          <p:cNvPr id="7" name="文本框 6"/>
          <p:cNvSpPr txBox="1"/>
          <p:nvPr/>
        </p:nvSpPr>
        <p:spPr>
          <a:xfrm>
            <a:off x="1620021" y="1403229"/>
            <a:ext cx="8438379" cy="646331"/>
          </a:xfrm>
          <a:prstGeom prst="rect">
            <a:avLst/>
          </a:prstGeom>
          <a:noFill/>
        </p:spPr>
        <p:txBody>
          <a:bodyPr wrap="square" rtlCol="0">
            <a:spAutoFit/>
          </a:bodyPr>
          <a:lstStyle/>
          <a:p>
            <a:r>
              <a:rPr lang="zh-CN" altLang="en-US" dirty="0" smtClean="0"/>
              <a:t>为了解决</a:t>
            </a:r>
            <a:r>
              <a:rPr lang="en-US" altLang="zh-CN" dirty="0" smtClean="0"/>
              <a:t>TransE</a:t>
            </a:r>
            <a:r>
              <a:rPr lang="zh-CN" altLang="en-US" dirty="0" smtClean="0"/>
              <a:t>模型在处理</a:t>
            </a:r>
            <a:r>
              <a:rPr lang="en-US" altLang="zh-CN" dirty="0" smtClean="0"/>
              <a:t>1-N</a:t>
            </a:r>
            <a:r>
              <a:rPr lang="zh-CN" altLang="en-US" dirty="0" smtClean="0"/>
              <a:t>、</a:t>
            </a:r>
            <a:r>
              <a:rPr lang="en-US" altLang="zh-CN" dirty="0" smtClean="0"/>
              <a:t>N-1</a:t>
            </a:r>
            <a:r>
              <a:rPr lang="zh-CN" altLang="en-US" dirty="0" smtClean="0"/>
              <a:t>、</a:t>
            </a:r>
            <a:r>
              <a:rPr lang="en-US" altLang="zh-CN" dirty="0" smtClean="0"/>
              <a:t>N-N</a:t>
            </a:r>
            <a:r>
              <a:rPr lang="zh-CN" altLang="en-US" dirty="0" smtClean="0"/>
              <a:t>复杂关系时的局限性，</a:t>
            </a:r>
            <a:r>
              <a:rPr lang="en-US" altLang="zh-CN" dirty="0" err="1" smtClean="0"/>
              <a:t>TransH</a:t>
            </a:r>
            <a:r>
              <a:rPr lang="zh-CN" altLang="en-US" dirty="0" smtClean="0"/>
              <a:t>模型提出让一个实体在不同的关系下拥有不同的表示。</a:t>
            </a:r>
            <a:endParaRPr lang="en-US" altLang="zh-CN" dirty="0" smtClean="0"/>
          </a:p>
        </p:txBody>
      </p:sp>
      <p:sp>
        <p:nvSpPr>
          <p:cNvPr id="10" name="文本框 9"/>
          <p:cNvSpPr txBox="1"/>
          <p:nvPr/>
        </p:nvSpPr>
        <p:spPr>
          <a:xfrm>
            <a:off x="1620021" y="2444794"/>
            <a:ext cx="8438379" cy="923330"/>
          </a:xfrm>
          <a:prstGeom prst="rect">
            <a:avLst/>
          </a:prstGeom>
          <a:noFill/>
        </p:spPr>
        <p:txBody>
          <a:bodyPr wrap="square" rtlCol="0">
            <a:spAutoFit/>
          </a:bodyPr>
          <a:lstStyle/>
          <a:p>
            <a:r>
              <a:rPr lang="zh-CN" altLang="en-US" dirty="0" smtClean="0"/>
              <a:t>如下图，对于关系</a:t>
            </a:r>
            <a:r>
              <a:rPr lang="en-US" altLang="zh-CN" dirty="0" smtClean="0"/>
              <a:t>r</a:t>
            </a:r>
            <a:r>
              <a:rPr lang="zh-CN" altLang="en-US" dirty="0" smtClean="0"/>
              <a:t>，</a:t>
            </a:r>
            <a:r>
              <a:rPr lang="en-US" altLang="zh-CN" dirty="0" smtClean="0"/>
              <a:t>TransE</a:t>
            </a:r>
            <a:r>
              <a:rPr lang="zh-CN" altLang="en-US" dirty="0" smtClean="0"/>
              <a:t>模型同时使用平移向量</a:t>
            </a:r>
            <a:r>
              <a:rPr lang="en-US" altLang="zh-CN" dirty="0" err="1" smtClean="0"/>
              <a:t>l</a:t>
            </a:r>
            <a:r>
              <a:rPr lang="en-US" altLang="zh-CN" baseline="-25000" dirty="0" err="1" smtClean="0"/>
              <a:t>r</a:t>
            </a:r>
            <a:r>
              <a:rPr lang="zh-CN" altLang="en-US" dirty="0" smtClean="0"/>
              <a:t>和超平面的法向量</a:t>
            </a:r>
            <a:r>
              <a:rPr lang="en-US" altLang="zh-CN" dirty="0" err="1" smtClean="0"/>
              <a:t>w</a:t>
            </a:r>
            <a:r>
              <a:rPr lang="en-US" altLang="zh-CN" baseline="-25000" dirty="0" err="1" smtClean="0"/>
              <a:t>r</a:t>
            </a:r>
            <a:r>
              <a:rPr lang="zh-CN" altLang="en-US" dirty="0" smtClean="0"/>
              <a:t>来表示它。对于一个三元组</a:t>
            </a:r>
            <a:r>
              <a:rPr lang="en-US" altLang="zh-CN" dirty="0" smtClean="0"/>
              <a:t>(</a:t>
            </a:r>
            <a:r>
              <a:rPr lang="en-US" altLang="zh-CN" dirty="0" err="1" smtClean="0"/>
              <a:t>h,r,t</a:t>
            </a:r>
            <a:r>
              <a:rPr lang="en-US" altLang="zh-CN" dirty="0" smtClean="0"/>
              <a:t>)</a:t>
            </a:r>
            <a:r>
              <a:rPr lang="zh-CN" altLang="en-US" dirty="0" smtClean="0"/>
              <a:t>，</a:t>
            </a:r>
            <a:r>
              <a:rPr lang="en-US" altLang="zh-CN" dirty="0" err="1" smtClean="0"/>
              <a:t>TransH</a:t>
            </a:r>
            <a:r>
              <a:rPr lang="zh-CN" altLang="en-US" dirty="0" smtClean="0"/>
              <a:t>首先将头实体向量</a:t>
            </a:r>
            <a:r>
              <a:rPr lang="en-US" altLang="zh-CN" dirty="0" err="1" smtClean="0"/>
              <a:t>l</a:t>
            </a:r>
            <a:r>
              <a:rPr lang="en-US" altLang="zh-CN" baseline="-25000" dirty="0" err="1" smtClean="0"/>
              <a:t>h</a:t>
            </a:r>
            <a:r>
              <a:rPr lang="zh-CN" altLang="en-US" dirty="0" smtClean="0"/>
              <a:t>和尾实体向量</a:t>
            </a:r>
            <a:r>
              <a:rPr lang="en-US" altLang="zh-CN" dirty="0" err="1" smtClean="0"/>
              <a:t>l</a:t>
            </a:r>
            <a:r>
              <a:rPr lang="en-US" altLang="zh-CN" baseline="-25000" dirty="0" err="1" smtClean="0"/>
              <a:t>t</a:t>
            </a:r>
            <a:r>
              <a:rPr lang="zh-CN" altLang="en-US" dirty="0" smtClean="0"/>
              <a:t>沿法线</a:t>
            </a:r>
            <a:r>
              <a:rPr lang="en-US" altLang="zh-CN" dirty="0" err="1" smtClean="0"/>
              <a:t>w</a:t>
            </a:r>
            <a:r>
              <a:rPr lang="en-US" altLang="zh-CN" baseline="-25000" dirty="0" err="1" smtClean="0"/>
              <a:t>r</a:t>
            </a:r>
            <a:r>
              <a:rPr lang="zh-CN" altLang="en-US" dirty="0" smtClean="0"/>
              <a:t>投影到关系</a:t>
            </a:r>
            <a:r>
              <a:rPr lang="en-US" altLang="zh-CN" dirty="0" smtClean="0"/>
              <a:t>r</a:t>
            </a:r>
            <a:r>
              <a:rPr lang="zh-CN" altLang="en-US" dirty="0" smtClean="0"/>
              <a:t>对应的超平面上：</a:t>
            </a:r>
            <a:endParaRPr lang="en-US" altLang="zh-CN" dirty="0" smtClean="0"/>
          </a:p>
        </p:txBody>
      </p:sp>
      <p:pic>
        <p:nvPicPr>
          <p:cNvPr id="11" name="图片 10"/>
          <p:cNvPicPr>
            <a:picLocks noChangeAspect="1"/>
          </p:cNvPicPr>
          <p:nvPr/>
        </p:nvPicPr>
        <p:blipFill>
          <a:blip r:embed="rId3"/>
          <a:stretch>
            <a:fillRect/>
          </a:stretch>
        </p:blipFill>
        <p:spPr>
          <a:xfrm>
            <a:off x="1620021" y="3368124"/>
            <a:ext cx="4706016" cy="1842505"/>
          </a:xfrm>
          <a:prstGeom prst="rect">
            <a:avLst/>
          </a:prstGeom>
        </p:spPr>
      </p:pic>
      <p:pic>
        <p:nvPicPr>
          <p:cNvPr id="12" name="图片 11"/>
          <p:cNvPicPr>
            <a:picLocks noChangeAspect="1"/>
          </p:cNvPicPr>
          <p:nvPr/>
        </p:nvPicPr>
        <p:blipFill>
          <a:blip r:embed="rId4"/>
          <a:stretch>
            <a:fillRect/>
          </a:stretch>
        </p:blipFill>
        <p:spPr>
          <a:xfrm>
            <a:off x="7455580" y="3368124"/>
            <a:ext cx="3488191" cy="3020926"/>
          </a:xfrm>
          <a:prstGeom prst="rect">
            <a:avLst/>
          </a:prstGeom>
        </p:spPr>
      </p:pic>
    </p:spTree>
    <p:extLst>
      <p:ext uri="{BB962C8B-B14F-4D97-AF65-F5344CB8AC3E}">
        <p14:creationId xmlns:p14="http://schemas.microsoft.com/office/powerpoint/2010/main" val="88520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3192" y="683602"/>
            <a:ext cx="3648807" cy="400110"/>
          </a:xfrm>
          <a:prstGeom prst="rect">
            <a:avLst/>
          </a:prstGeom>
          <a:noFill/>
        </p:spPr>
        <p:txBody>
          <a:bodyPr wrap="square" rtlCol="0">
            <a:spAutoFit/>
          </a:bodyPr>
          <a:lstStyle/>
          <a:p>
            <a:r>
              <a:rPr lang="en-US" altLang="zh-CN" sz="2000" dirty="0" err="1" smtClean="0"/>
              <a:t>TransH</a:t>
            </a:r>
            <a:r>
              <a:rPr lang="zh-CN" altLang="en-US" sz="2000" dirty="0" smtClean="0"/>
              <a:t>在错误集上的优化</a:t>
            </a:r>
            <a:endParaRPr lang="zh-CN" altLang="en-US" sz="2000" dirty="0"/>
          </a:p>
        </p:txBody>
      </p:sp>
      <p:sp>
        <p:nvSpPr>
          <p:cNvPr id="7" name="文本框 6"/>
          <p:cNvSpPr txBox="1"/>
          <p:nvPr/>
        </p:nvSpPr>
        <p:spPr>
          <a:xfrm>
            <a:off x="1620021" y="1403229"/>
            <a:ext cx="8438379" cy="923330"/>
          </a:xfrm>
          <a:prstGeom prst="rect">
            <a:avLst/>
          </a:prstGeom>
          <a:noFill/>
        </p:spPr>
        <p:txBody>
          <a:bodyPr wrap="square" rtlCol="0">
            <a:spAutoFit/>
          </a:bodyPr>
          <a:lstStyle/>
          <a:p>
            <a:r>
              <a:rPr lang="zh-CN" altLang="en-US" dirty="0" smtClean="0"/>
              <a:t>之前提到的</a:t>
            </a:r>
            <a:r>
              <a:rPr lang="en-US" altLang="zh-CN" dirty="0" smtClean="0"/>
              <a:t>TransE</a:t>
            </a:r>
            <a:r>
              <a:rPr lang="zh-CN" altLang="en-US" dirty="0" smtClean="0"/>
              <a:t>方法中，训练集会包含正确三元组以及错误三元组，在</a:t>
            </a:r>
            <a:r>
              <a:rPr lang="en-US" altLang="zh-CN" dirty="0" smtClean="0"/>
              <a:t>TransE</a:t>
            </a:r>
            <a:r>
              <a:rPr lang="zh-CN" altLang="en-US" dirty="0" smtClean="0"/>
              <a:t>中构建错误集采取的方法是：随机选取头</a:t>
            </a:r>
            <a:r>
              <a:rPr lang="en-US" altLang="zh-CN" dirty="0" smtClean="0"/>
              <a:t>/</a:t>
            </a:r>
            <a:r>
              <a:rPr lang="zh-CN" altLang="en-US" dirty="0" smtClean="0"/>
              <a:t>尾节点进行替换。然而真实的训练集往往是不完整，这种随机抽样的方式很可能会引入不正确的错误三元组</a:t>
            </a:r>
            <a:endParaRPr lang="en-US" altLang="zh-CN" dirty="0" smtClean="0"/>
          </a:p>
        </p:txBody>
      </p:sp>
      <p:sp>
        <p:nvSpPr>
          <p:cNvPr id="10" name="文本框 9"/>
          <p:cNvSpPr txBox="1"/>
          <p:nvPr/>
        </p:nvSpPr>
        <p:spPr>
          <a:xfrm>
            <a:off x="1620021" y="2444794"/>
            <a:ext cx="8438379" cy="923330"/>
          </a:xfrm>
          <a:prstGeom prst="rect">
            <a:avLst/>
          </a:prstGeom>
          <a:noFill/>
        </p:spPr>
        <p:txBody>
          <a:bodyPr wrap="square" rtlCol="0">
            <a:spAutoFit/>
          </a:bodyPr>
          <a:lstStyle/>
          <a:p>
            <a:r>
              <a:rPr lang="en-US" altLang="zh-CN" dirty="0" err="1" smtClean="0"/>
              <a:t>TransH</a:t>
            </a:r>
            <a:r>
              <a:rPr lang="zh-CN" altLang="en-US" dirty="0" smtClean="0"/>
              <a:t>采用了一种新的方法：对于替换头结点还是尾节点使用不同的概率</a:t>
            </a:r>
            <a:r>
              <a:rPr lang="en-US" altLang="zh-CN" dirty="0" smtClean="0"/>
              <a:t>p</a:t>
            </a:r>
            <a:r>
              <a:rPr lang="zh-CN" altLang="en-US" dirty="0" smtClean="0"/>
              <a:t>，而概率</a:t>
            </a:r>
            <a:r>
              <a:rPr lang="en-US" altLang="zh-CN" dirty="0" smtClean="0"/>
              <a:t>p</a:t>
            </a:r>
            <a:r>
              <a:rPr lang="zh-CN" altLang="en-US" dirty="0" smtClean="0"/>
              <a:t>是由该三元组的关系</a:t>
            </a:r>
            <a:r>
              <a:rPr lang="en-US" altLang="zh-CN" dirty="0" smtClean="0"/>
              <a:t>r</a:t>
            </a:r>
            <a:r>
              <a:rPr lang="zh-CN" altLang="en-US" dirty="0" smtClean="0"/>
              <a:t>决定的。例如在</a:t>
            </a:r>
            <a:r>
              <a:rPr lang="en-US" altLang="zh-CN" dirty="0" smtClean="0"/>
              <a:t>1-N</a:t>
            </a:r>
            <a:r>
              <a:rPr lang="zh-CN" altLang="en-US" dirty="0" smtClean="0"/>
              <a:t>关系上我们倾向于让头结点有更大的概率被替换。</a:t>
            </a:r>
            <a:endParaRPr lang="en-US" altLang="zh-CN" dirty="0" smtClean="0"/>
          </a:p>
        </p:txBody>
      </p:sp>
      <p:pic>
        <p:nvPicPr>
          <p:cNvPr id="2" name="图片 1"/>
          <p:cNvPicPr>
            <a:picLocks noChangeAspect="1"/>
          </p:cNvPicPr>
          <p:nvPr/>
        </p:nvPicPr>
        <p:blipFill>
          <a:blip r:embed="rId3"/>
          <a:stretch>
            <a:fillRect/>
          </a:stretch>
        </p:blipFill>
        <p:spPr>
          <a:xfrm>
            <a:off x="3510859" y="3979844"/>
            <a:ext cx="2502442" cy="1303355"/>
          </a:xfrm>
          <a:prstGeom prst="rect">
            <a:avLst/>
          </a:prstGeom>
        </p:spPr>
      </p:pic>
      <p:sp>
        <p:nvSpPr>
          <p:cNvPr id="3" name="文本框 2"/>
          <p:cNvSpPr txBox="1"/>
          <p:nvPr/>
        </p:nvSpPr>
        <p:spPr>
          <a:xfrm>
            <a:off x="1959428" y="4347856"/>
            <a:ext cx="1284911" cy="369332"/>
          </a:xfrm>
          <a:prstGeom prst="rect">
            <a:avLst/>
          </a:prstGeom>
          <a:noFill/>
        </p:spPr>
        <p:txBody>
          <a:bodyPr wrap="square" rtlCol="0">
            <a:spAutoFit/>
          </a:bodyPr>
          <a:lstStyle/>
          <a:p>
            <a:r>
              <a:rPr lang="zh-CN" altLang="en-US" dirty="0" smtClean="0"/>
              <a:t>概率公式</a:t>
            </a:r>
            <a:endParaRPr lang="zh-CN" altLang="en-US" dirty="0"/>
          </a:p>
        </p:txBody>
      </p:sp>
    </p:spTree>
    <p:extLst>
      <p:ext uri="{BB962C8B-B14F-4D97-AF65-F5344CB8AC3E}">
        <p14:creationId xmlns:p14="http://schemas.microsoft.com/office/powerpoint/2010/main" val="3080877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3192" y="683602"/>
            <a:ext cx="3648807" cy="400110"/>
          </a:xfrm>
          <a:prstGeom prst="rect">
            <a:avLst/>
          </a:prstGeom>
          <a:noFill/>
        </p:spPr>
        <p:txBody>
          <a:bodyPr wrap="square" rtlCol="0">
            <a:spAutoFit/>
          </a:bodyPr>
          <a:lstStyle/>
          <a:p>
            <a:r>
              <a:rPr lang="en-US" altLang="zh-CN" sz="2000" dirty="0" err="1" smtClean="0"/>
              <a:t>TransR</a:t>
            </a:r>
            <a:endParaRPr lang="zh-CN" altLang="en-US" sz="2000" dirty="0"/>
          </a:p>
        </p:txBody>
      </p:sp>
      <p:sp>
        <p:nvSpPr>
          <p:cNvPr id="7" name="文本框 6"/>
          <p:cNvSpPr txBox="1"/>
          <p:nvPr/>
        </p:nvSpPr>
        <p:spPr>
          <a:xfrm>
            <a:off x="1620021" y="1403229"/>
            <a:ext cx="8438379" cy="1754326"/>
          </a:xfrm>
          <a:prstGeom prst="rect">
            <a:avLst/>
          </a:prstGeom>
          <a:noFill/>
        </p:spPr>
        <p:txBody>
          <a:bodyPr wrap="square" rtlCol="0">
            <a:spAutoFit/>
          </a:bodyPr>
          <a:lstStyle/>
          <a:p>
            <a:r>
              <a:rPr lang="en-US" altLang="zh-CN" dirty="0" smtClean="0"/>
              <a:t>TransE</a:t>
            </a:r>
            <a:r>
              <a:rPr lang="zh-CN" altLang="en-US" dirty="0" smtClean="0"/>
              <a:t>和</a:t>
            </a:r>
            <a:r>
              <a:rPr lang="en-US" altLang="zh-CN" dirty="0" err="1" smtClean="0"/>
              <a:t>TransH</a:t>
            </a:r>
            <a:r>
              <a:rPr lang="zh-CN" altLang="en-US" dirty="0" smtClean="0"/>
              <a:t>都假设实体和关系嵌入在相同的空间</a:t>
            </a:r>
            <a:r>
              <a:rPr lang="en-US" altLang="zh-CN" dirty="0" err="1" smtClean="0"/>
              <a:t>R</a:t>
            </a:r>
            <a:r>
              <a:rPr lang="en-US" altLang="zh-CN" baseline="-25000" dirty="0" err="1" smtClean="0"/>
              <a:t>k</a:t>
            </a:r>
            <a:r>
              <a:rPr lang="zh-CN" altLang="en-US" dirty="0" smtClean="0"/>
              <a:t>中。然而，一个实体是多种属性的综合体，不同关系关注实体的不同属性。直觉上一些相似的实体在实体空间中应该彼此靠近，但是同样地，在一些特定的不同的方面在对应的关系空间中应该彼此远离。为了解决这个问题，我们提出了一种新的方法，将实体和关系投影到不同的空间中，也就是实体空间和多元关系空间（也即是特定关系的实体空间），在对应的关系空间上实现翻译。因此命名为</a:t>
            </a:r>
            <a:r>
              <a:rPr lang="en-US" altLang="zh-CN" dirty="0" err="1" smtClean="0"/>
              <a:t>TransR</a:t>
            </a:r>
            <a:r>
              <a:rPr lang="zh-CN" altLang="en-US" dirty="0" smtClean="0"/>
              <a:t>。</a:t>
            </a:r>
            <a:endParaRPr lang="en-US" altLang="zh-CN" dirty="0" smtClean="0"/>
          </a:p>
        </p:txBody>
      </p:sp>
      <p:pic>
        <p:nvPicPr>
          <p:cNvPr id="4" name="图片 3"/>
          <p:cNvPicPr>
            <a:picLocks noChangeAspect="1"/>
          </p:cNvPicPr>
          <p:nvPr/>
        </p:nvPicPr>
        <p:blipFill>
          <a:blip r:embed="rId3"/>
          <a:stretch>
            <a:fillRect/>
          </a:stretch>
        </p:blipFill>
        <p:spPr>
          <a:xfrm>
            <a:off x="2109787" y="3477072"/>
            <a:ext cx="6248150" cy="3021911"/>
          </a:xfrm>
          <a:prstGeom prst="rect">
            <a:avLst/>
          </a:prstGeom>
        </p:spPr>
      </p:pic>
    </p:spTree>
    <p:extLst>
      <p:ext uri="{BB962C8B-B14F-4D97-AF65-F5344CB8AC3E}">
        <p14:creationId xmlns:p14="http://schemas.microsoft.com/office/powerpoint/2010/main" val="3071247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2048</Words>
  <Application>Microsoft Office PowerPoint</Application>
  <PresentationFormat>宽屏</PresentationFormat>
  <Paragraphs>105</Paragraphs>
  <Slides>18</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Aharoni</vt:lpstr>
      <vt:lpstr>Arial</vt:lpstr>
      <vt:lpstr>Office 主题​​</vt:lpstr>
      <vt:lpstr>表示学习中的翻译模型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zhm</dc:creator>
  <cp:lastModifiedBy>zhm</cp:lastModifiedBy>
  <cp:revision>92</cp:revision>
  <dcterms:created xsi:type="dcterms:W3CDTF">2017-11-19T01:37:20Z</dcterms:created>
  <dcterms:modified xsi:type="dcterms:W3CDTF">2017-11-19T07:25:10Z</dcterms:modified>
</cp:coreProperties>
</file>