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5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671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09F8046E-E25D-44A2-B77D-F05C75EE89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hyperlink" Target="wifi-robots.taobao.com" TargetMode="External"/><Relationship Id="rId2" Type="http://schemas.openxmlformats.org/officeDocument/2006/relationships/hyperlink" Target="http://www.wifi-robots.com" TargetMode="External"/><Relationship Id="rId1" Type="http://schemas.openxmlformats.org/officeDocument/2006/relationships/hyperlink" Target="http://www.xiao-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 bwMode="auto">
          <a:xfrm>
            <a:off x="950433" y="3463386"/>
            <a:ext cx="100711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zh-CN" altLang="en-US" sz="1800" dirty="0">
                <a:solidFill>
                  <a:srgbClr val="9AA1AE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  <a:sym typeface="Verdana" panose="020B0604030504040204" charset="0"/>
              </a:rPr>
              <a:t>深圳市小二极客科技有限公司</a:t>
            </a:r>
            <a:endParaRPr lang="zh-CN" altLang="en-US" sz="1800" dirty="0">
              <a:solidFill>
                <a:srgbClr val="9AA1AE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  <a:sym typeface="Verdana" panose="020B0604030504040204" charset="0"/>
            </a:endParaRPr>
          </a:p>
        </p:txBody>
      </p:sp>
      <p:sp>
        <p:nvSpPr>
          <p:cNvPr id="6" name="Rectangle 3"/>
          <p:cNvSpPr/>
          <p:nvPr/>
        </p:nvSpPr>
        <p:spPr bwMode="auto">
          <a:xfrm rot="10800000" flipH="1">
            <a:off x="990120" y="3215736"/>
            <a:ext cx="1714500" cy="635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7" name="Rectangle 4"/>
          <p:cNvSpPr/>
          <p:nvPr/>
        </p:nvSpPr>
        <p:spPr bwMode="auto">
          <a:xfrm rot="10800000" flipH="1">
            <a:off x="3060220" y="3215736"/>
            <a:ext cx="7874000" cy="635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s-ES"/>
          </a:p>
        </p:txBody>
      </p:sp>
      <p:pic>
        <p:nvPicPr>
          <p:cNvPr id="8" name="图片 7" descr="论坛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0120" y="2439766"/>
            <a:ext cx="1172210" cy="775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15335" y="2566670"/>
            <a:ext cx="751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小R科技</a:t>
            </a:r>
            <a:r>
              <a:rPr 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Raspberry Pi </a:t>
            </a:r>
            <a:r>
              <a:rPr 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</a:t>
            </a:r>
            <a:r>
              <a:rPr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智能小车基本原理</a:t>
            </a:r>
            <a:endParaRPr 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/>
          <p:nvPr/>
        </p:nvSpPr>
        <p:spPr bwMode="auto">
          <a:xfrm>
            <a:off x="990119" y="3798363"/>
            <a:ext cx="100711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>
              <a:spcBef>
                <a:spcPts val="1200"/>
              </a:spcBef>
            </a:pPr>
            <a:r>
              <a:rPr lang="en-US" altLang="zh-CN" sz="1800" dirty="0" smtClean="0">
                <a:solidFill>
                  <a:srgbClr val="9AA1AE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  <a:sym typeface="Verdana" panose="020B0604030504040204" charset="0"/>
              </a:rPr>
              <a:t>www.wifi-robots.com</a:t>
            </a:r>
            <a:endParaRPr lang="zh-CN" altLang="en-US" sz="1800" dirty="0">
              <a:solidFill>
                <a:srgbClr val="9AA1AE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  <a:sym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7485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7485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七、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超声波模块基本原理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5771515" y="1325880"/>
            <a:ext cx="5734050" cy="510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时间差测距法：通过超声波发射器向前方发射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40KHz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超声波,在发射的同时开始计时,超声波在空气中传播时碰到障碍物就立即反射回来,超声波接收器收到反射波就立即停止计时。声音在空气中的传播速度为v ,而根据计时器记录的发射和接收回波的时间差△t ,就可以计算发射点到障碍物的距离S ,即: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以上算出来的距离单位是米（m），代码中一般使用厘米（cm），所以会在结果上乘以100。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另：声音在空气中的传播速度跟温度有关，具体如下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v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为声音传播速度，单位是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m/s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为空气温度，单位是 ℃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15℃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下，速度为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340m/s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4305" y="3066415"/>
            <a:ext cx="2004695" cy="417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2574" r="18331"/>
          <a:stretch>
            <a:fillRect/>
          </a:stretch>
        </p:blipFill>
        <p:spPr>
          <a:xfrm>
            <a:off x="885825" y="2030095"/>
            <a:ext cx="4344035" cy="399986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2984500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01700" imgH="889000" progId="Equation.KSEE3">
                  <p:embed/>
                </p:oleObj>
              </mc:Choice>
              <mc:Fallback>
                <p:oleObj name="" r:id="rId3" imgW="9017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5150" y="2984500"/>
                        <a:ext cx="901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305" y="4683760"/>
            <a:ext cx="1971675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八、红外传感器基本原理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6943090" y="1510030"/>
            <a:ext cx="4685665" cy="48685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红外传感器前端包含一个红外发射头和一个红外接收头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通过尾部旋钮来调整红外发射强度（顺时针增强，逆时针减弱）。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外线照射到物体表面后发生反射，红外接收头在接受到反射回来的红外光信号后，会改变自身电阻，当反射线强度大到一定程度，电阻低于设定值，会触发比较器状态变化，输出低电平，在我们看来就是检测到障碍物了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障碍物距离越近，反射强度越强；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障碍物距离越远，反射强度越弱；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表面颜色不同，反射率不同，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白色最强，黑色最弱。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661" r="5866"/>
          <a:stretch>
            <a:fillRect/>
          </a:stretch>
        </p:blipFill>
        <p:spPr>
          <a:xfrm>
            <a:off x="486410" y="2030095"/>
            <a:ext cx="6158230" cy="382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八、红外传感器基本原理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2030095"/>
            <a:ext cx="5311140" cy="3218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36233"/>
          <a:stretch>
            <a:fillRect/>
          </a:stretch>
        </p:blipFill>
        <p:spPr>
          <a:xfrm>
            <a:off x="1257300" y="2030095"/>
            <a:ext cx="4542790" cy="3218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2755265" y="129540"/>
            <a:ext cx="6680835" cy="659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感谢观看！</a:t>
            </a:r>
            <a:endParaRPr lang="zh-CN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ctr"/>
            <a:endParaRPr lang="zh-CN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l"/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官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网：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  <a:hlinkClick r:id="rId1"/>
              </a:rPr>
              <a:t>www.xiao-r.com</a:t>
            </a:r>
            <a:endParaRPr lang="zh-CN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l"/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坛：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  <a:hlinkClick r:id="rId2"/>
              </a:rPr>
              <a:t>www.wifi-robots.com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官方商城：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  <a:hlinkClick r:id="rId3" action="ppaction://hlinkfile"/>
              </a:rPr>
              <a:t>wifi-robots.taobao.com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25" y="2200910"/>
            <a:ext cx="2456180" cy="2456180"/>
          </a:xfrm>
          <a:prstGeom prst="rect">
            <a:avLst/>
          </a:prstGeom>
        </p:spPr>
      </p:pic>
      <p:sp>
        <p:nvSpPr>
          <p:cNvPr id="4" name="Rectangle 19"/>
          <p:cNvSpPr/>
          <p:nvPr/>
        </p:nvSpPr>
        <p:spPr bwMode="auto">
          <a:xfrm>
            <a:off x="8518525" y="4657090"/>
            <a:ext cx="2474595" cy="866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微信公众号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 bwMode="auto">
          <a:xfrm>
            <a:off x="1319543" y="3060988"/>
            <a:ext cx="1708179" cy="73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Lato Light" charset="0"/>
                <a:ea typeface="MS PGothic" panose="020B0600070205080204" charset="-128"/>
                <a:cs typeface="Lato Light" charset="0"/>
                <a:sym typeface="Lato Light" charset="0"/>
              </a:rPr>
              <a:t>目录</a:t>
            </a:r>
            <a:endParaRPr lang="en-US" sz="3600" dirty="0">
              <a:solidFill>
                <a:schemeClr val="bg1"/>
              </a:solidFill>
              <a:latin typeface="Lato Light" charset="0"/>
              <a:ea typeface="MS PGothic" panose="020B0600070205080204" charset="-128"/>
              <a:cs typeface="Lato Light" charset="0"/>
              <a:sym typeface="Lato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27680" y="1299210"/>
            <a:ext cx="7487920" cy="50018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一</a:t>
            </a:r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、整体架构</a:t>
            </a:r>
            <a:endParaRPr lang="en-US" altLang="zh-CN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、电源网络</a:t>
            </a:r>
            <a:endParaRPr lang="zh-CN" altLang="en-US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三、实时视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频传输（mjpg-streamer）</a:t>
            </a:r>
            <a:endParaRPr lang="zh-CN" altLang="en-US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+mn-ea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四、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双向数据转发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五、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舵机基本原理</a:t>
            </a:r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 </a:t>
            </a:r>
            <a:endParaRPr lang="zh-CN" altLang="en-US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+mn-ea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六、电机基本原理 </a:t>
            </a:r>
            <a:endParaRPr lang="zh-CN" altLang="en-US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+mn-ea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七、</a:t>
            </a: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超声波模块基本原理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八、红外传感器基本原理</a:t>
            </a:r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 </a:t>
            </a:r>
            <a:endParaRPr lang="zh-CN" altLang="en-US" sz="36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</a:rPr>
              <a:t>	</a:t>
            </a:r>
            <a:endParaRPr lang="en-US" altLang="zh-CN" sz="3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一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、</a:t>
            </a:r>
            <a:r>
              <a:rPr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</a:rPr>
              <a:t>整体架构</a:t>
            </a:r>
            <a:endParaRPr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  <p:pic>
        <p:nvPicPr>
          <p:cNvPr id="2" name="图片 1" descr="示意图1副本"/>
          <p:cNvPicPr>
            <a:picLocks noChangeAspect="1"/>
          </p:cNvPicPr>
          <p:nvPr/>
        </p:nvPicPr>
        <p:blipFill>
          <a:blip r:embed="rId1"/>
          <a:srcRect l="11098" t="22869" r="15840" b="15566"/>
          <a:stretch>
            <a:fillRect/>
          </a:stretch>
        </p:blipFill>
        <p:spPr>
          <a:xfrm>
            <a:off x="1758950" y="2030095"/>
            <a:ext cx="8674100" cy="389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二、</a:t>
            </a:r>
            <a:r>
              <a:rPr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</a:rPr>
              <a:t>电源网络</a:t>
            </a:r>
            <a:endParaRPr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6450330" y="2030095"/>
            <a:ext cx="4923790" cy="2441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小R科技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WiFi智能小车使用带大电流保护板的18650锂电池组，使用标准的5.5mm*2.1mm的圆形接口。经过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PWR.A53</a:t>
            </a:r>
            <a:r>
              <a:rPr lang="zh-CN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电源电机驱动板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上的总开关后，给整个系统供电。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4"/>
          <p:cNvSpPr/>
          <p:nvPr/>
        </p:nvSpPr>
        <p:spPr bwMode="auto">
          <a:xfrm>
            <a:off x="6450330" y="3076575"/>
            <a:ext cx="5383530" cy="2480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A、经过大电容滤波后，直接电池电压给电机驱动芯片供电，驱动小车电机。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B、经过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大电流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DC-DC降压为5V后，给舵机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C、经过DC-DC降压为5V后，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给树莓派主板供电，再由树莓派主板给摄像头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69265" y="2225675"/>
          <a:ext cx="5554980" cy="240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832600" imgH="2717800" progId="Visio.Drawing.15">
                  <p:embed/>
                </p:oleObj>
              </mc:Choice>
              <mc:Fallback>
                <p:oleObj name="" r:id="rId1" imgW="6832600" imgH="27178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265" y="2225675"/>
                        <a:ext cx="5554980" cy="2407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三、实时视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频传输（mjpg-streamer）</a:t>
            </a:r>
            <a:endParaRPr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6656070" y="1591310"/>
            <a:ext cx="5178425" cy="50044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小R科技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WiFi智能小车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，基于树莓派官方的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raspbian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系统，集成了mjpg-streamer推流服务，并默认将树莓派的无线网卡配置为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热点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通过采集挂载在USB接口的MJPG格式的摄像头的数据，并编码封装成http协议的视频流，默认推送到8080端口。Android/IOS/PC设备，连接到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的热点（wifi-robots.com开头的SSID信号）后，打开控制软件，会自动从8080端口获取MJPG视频流，并进行解码、显示。由此实现了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WiFi智能小车的实时视频传输功能。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3B/3B+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自带了多路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口，可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持多路摄像头，最新固件默认配置2路，分别推送到8080/8081端口。PC端控制软件支持四宫格的4路视频同时显示。可参考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系列教程中《多路视频设置》。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QQ图片20180726151256"/>
          <p:cNvPicPr>
            <a:picLocks noChangeAspect="1"/>
          </p:cNvPicPr>
          <p:nvPr/>
        </p:nvPicPr>
        <p:blipFill>
          <a:blip r:embed="rId1"/>
          <a:srcRect t="6101" b="5911"/>
          <a:stretch>
            <a:fillRect/>
          </a:stretch>
        </p:blipFill>
        <p:spPr>
          <a:xfrm>
            <a:off x="499110" y="1974850"/>
            <a:ext cx="5890260" cy="38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四、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+mn-ea"/>
              </a:rPr>
              <a:t>双向数据转发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6047740" y="1689735"/>
            <a:ext cx="5457825" cy="3889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小R科技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WiFi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智能小车固件，内部主程序（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版本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/C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版本）开通了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TCP Server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，在开机自启动后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监听2001端口，等待客户端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TCP Client的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连接。 当Android/IOS/PC设备连接到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的热点（wifi-robots.com开头的SSID信号）后，打开控制软件，开始作为TCP Client，通过2001端口，跟TCP Server握手。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此时，上位机控制软件既可以Write触发的指令到2001端口，由主程序对指令进行解析、执行；也可以持续Read由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程序推送到 2001端口的数据（如超声波测的距离），并进行显示。由此实现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小R科技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WiFi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智能小车的双向数据转发功能。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QQ图片20180726151305"/>
          <p:cNvPicPr>
            <a:picLocks noChangeAspect="1"/>
          </p:cNvPicPr>
          <p:nvPr/>
        </p:nvPicPr>
        <p:blipFill>
          <a:blip r:embed="rId1"/>
          <a:srcRect t="6251" b="8051"/>
          <a:stretch>
            <a:fillRect/>
          </a:stretch>
        </p:blipFill>
        <p:spPr>
          <a:xfrm>
            <a:off x="403225" y="1952625"/>
            <a:ext cx="5205095" cy="446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五、舵机基本原理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3230880" y="1816100"/>
            <a:ext cx="8315325" cy="256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舵机是由PWM来控制角度，PWM的高电平时间0.5-2.5ms对应舵机的0°-180°，具体效果如左侧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gif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图所示，（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shift+F5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播放）。舵机两端有死区，长时间工作在死区，会导致舵机损坏，一般会让舵机工作在20°-160°之间。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舵机可分为数字舵机和模拟舵机。模拟舵机需要持续的PWM来驱动，而数字舵机只需要给一次角度就可以稳定在这个角度。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科技提供两种防卡死舵机，都带防卡死功能。 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13Kg/cm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的舵机是用的硬件离合器来实现，当力度超过设定值时，结构离合断开，会有咔咔声但是不会烧毁舵机。受力正常时可自动恢复。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9g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舵机是用的电保护，电流超过设定值，内部会断开供电系统，重启恢复。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6407" y="1700651"/>
            <a:ext cx="2135105" cy="2676295"/>
            <a:chOff x="7906042" y="3329487"/>
            <a:chExt cx="2135105" cy="267629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06042" y="3329487"/>
              <a:ext cx="2135105" cy="267629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5277" y="4279533"/>
              <a:ext cx="2116346" cy="179272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377055"/>
            <a:ext cx="3961765" cy="2123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90" y="4376420"/>
            <a:ext cx="498602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9180" y="459105"/>
            <a:ext cx="708850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小R科技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Raspberry Pi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WiFi智能小车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使用的固件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内部已经集成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库，可直接运行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程序。电源板上预留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口很多，可直接使用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.BCM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模式，芯片内部引脚顺序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由于树莓派本身精度的问题，实际机械臂、云台等，不能由树莓派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口直接驱动，否则会出现抖动的现象。故在电源板上集成了一颗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PWM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发生器，且将驱动包集成到了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Smbus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库中，并留出简易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接口供调用，对应的舵机号为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PWR.A53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主板上对应舵机号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SER</a:t>
            </a:r>
            <a:r>
              <a:rPr lang="en-US" altLang="zh-CN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1-SER8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dirty="0" smtClean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dirty="0" smtClean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smbus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SMBus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>
                <a:solidFill>
                  <a:schemeClr val="bg1"/>
                </a:solidFill>
                <a:sym typeface="+mn-ea"/>
              </a:rPr>
              <a:t>XRservo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SMBus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(1)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chemeClr val="bg1"/>
                </a:solidFill>
                <a:sym typeface="+mn-ea"/>
              </a:rPr>
              <a:t>XRservo.XiaoRGEEK_SetServo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(0x01,angle)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此函数为舵机角度设置，将</a:t>
            </a:r>
            <a:r>
              <a:rPr lang="en-US" altLang="zh-CN" dirty="0">
                <a:solidFill>
                  <a:schemeClr val="bg1"/>
                </a:solidFill>
              </a:rPr>
              <a:t>0x01</a:t>
            </a:r>
            <a:r>
              <a:rPr lang="zh-CN" altLang="en-US" dirty="0">
                <a:solidFill>
                  <a:schemeClr val="bg1"/>
                </a:solidFill>
              </a:rPr>
              <a:t>号舵机的角度值设置为</a:t>
            </a:r>
            <a:r>
              <a:rPr lang="en-US" altLang="zh-CN" dirty="0">
                <a:solidFill>
                  <a:schemeClr val="bg1"/>
                </a:solidFill>
              </a:rPr>
              <a:t>angle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类似的可以设置</a:t>
            </a:r>
            <a:r>
              <a:rPr lang="en-US" altLang="zh-CN" dirty="0">
                <a:solidFill>
                  <a:schemeClr val="bg1"/>
                </a:solidFill>
              </a:rPr>
              <a:t>1 -8</a:t>
            </a:r>
            <a:r>
              <a:rPr lang="zh-CN" altLang="en-US" dirty="0">
                <a:solidFill>
                  <a:schemeClr val="bg1"/>
                </a:solidFill>
              </a:rPr>
              <a:t>号舵机的角度值；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>
                <a:solidFill>
                  <a:schemeClr val="bg1"/>
                </a:solidFill>
                <a:sym typeface="+mn-ea"/>
              </a:rPr>
              <a:t>XRservo.XiaoRGEEK_SaveServo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此函数为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舵机角度记忆，存储当前所有舵机角度值。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chemeClr val="bg1"/>
                </a:solidFill>
                <a:sym typeface="+mn-ea"/>
              </a:rPr>
              <a:t>XRservo.XiaoRGEEK_ReSetServo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此函数为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恢复所有舵机至已存储的角度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43709"/>
          <a:stretch>
            <a:fillRect/>
          </a:stretch>
        </p:blipFill>
        <p:spPr>
          <a:xfrm>
            <a:off x="374015" y="2593340"/>
            <a:ext cx="4210050" cy="167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/>
        </p:nvSpPr>
        <p:spPr bwMode="auto">
          <a:xfrm>
            <a:off x="885776" y="1005774"/>
            <a:ext cx="7615748" cy="10240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cs typeface="Lato Light" charset="0"/>
                <a:sym typeface="Lato Light" charset="0"/>
              </a:rPr>
              <a:t>六、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+mn-ea"/>
              </a:rPr>
              <a:t>电机基本原理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cs typeface="Lato Light" charset="0"/>
              <a:sym typeface="+mn-ea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879475" y="1849120"/>
            <a:ext cx="11029315" cy="1830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电机就是一种将电能与机械能相互转换的电磁机械装置，一般有两种应用形式：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第一种是把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电能转换为机械能，称之为电动机；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第二种是把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机械能转换为电能，称之为发电机。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直流电机的转动方向和电流方向有关，当电流从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→ -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时，电机顺时针旋转，当电流从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→ +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时，电机逆时针旋转。所以可以像于坦克一样运动：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两边同时正转，前进；同时反转，后退；左正右反，原地右转；左反右正，原地左转。</a:t>
            </a:r>
            <a:endPara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082442chh15n9u0g00nv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4420" y="3575050"/>
            <a:ext cx="3020060" cy="3020060"/>
          </a:xfrm>
          <a:prstGeom prst="rect">
            <a:avLst/>
          </a:prstGeom>
        </p:spPr>
      </p:pic>
      <p:pic>
        <p:nvPicPr>
          <p:cNvPr id="5" name="图片 4" descr="082442gxwj0rwwncjxji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10" y="3874135"/>
            <a:ext cx="3694430" cy="2421255"/>
          </a:xfrm>
          <a:prstGeom prst="rect">
            <a:avLst/>
          </a:prstGeom>
        </p:spPr>
      </p:pic>
      <p:pic>
        <p:nvPicPr>
          <p:cNvPr id="7" name="图片 6" descr="5836637aec9c45438941e8143db06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574415"/>
            <a:ext cx="3750945" cy="302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演示</Application>
  <PresentationFormat>宽屏</PresentationFormat>
  <Paragraphs>125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Lato Light</vt:lpstr>
      <vt:lpstr>MS PGothic</vt:lpstr>
      <vt:lpstr>Calibri</vt:lpstr>
      <vt:lpstr>微软雅黑</vt:lpstr>
      <vt:lpstr>Arial Unicode MS</vt:lpstr>
      <vt:lpstr>Segoe Print</vt:lpstr>
      <vt:lpstr>Office 主题</vt:lpstr>
      <vt:lpstr>Visio.Drawing.15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奕1427179947</cp:lastModifiedBy>
  <cp:revision>220</cp:revision>
  <dcterms:created xsi:type="dcterms:W3CDTF">2017-07-17T03:39:00Z</dcterms:created>
  <dcterms:modified xsi:type="dcterms:W3CDTF">2018-07-30T07:29:08Z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