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25"/>
    <p:restoredTop sz="94609"/>
  </p:normalViewPr>
  <p:slideViewPr>
    <p:cSldViewPr snapToGrid="0">
      <p:cViewPr>
        <p:scale>
          <a:sx n="137" d="100"/>
          <a:sy n="137" d="100"/>
        </p:scale>
        <p:origin x="4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EBBD5-E090-0047-8ECB-D791EED40FC4}" type="datetimeFigureOut">
              <a:rPr lang="en-PL" smtClean="0"/>
              <a:t>28/04/2025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502EF-92E4-C44F-83BE-58DA23951CC3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88428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502EF-92E4-C44F-83BE-58DA23951CC3}" type="slidenum">
              <a:rPr lang="en-PL" smtClean="0"/>
              <a:t>3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43251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0502EF-92E4-C44F-83BE-58DA23951CC3}" type="slidenum">
              <a:rPr lang="en-PL" smtClean="0"/>
              <a:t>5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786179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EC78-8AE5-354F-E8B5-67BEAE8D7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69FDA-9C40-AD27-11BE-F31C0FF526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DF7EE-254D-E2A3-E714-E0C2C868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E3E6-A946-4049-9323-39F1B547A10C}" type="datetimeFigureOut">
              <a:rPr lang="en-PL" smtClean="0"/>
              <a:t>28/04/2025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3C33F-47EB-509F-4502-67F6FB7E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EB762-1575-06E4-1AB7-1EDC1790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A5B-BDFC-7A47-A52E-5F17F7AB1B8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41339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0A13-A813-F625-1431-C0A338A8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4FA2D-99AF-DD87-A72A-9327C4275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6825D-C6D6-2C0D-8BAF-10328FBC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E3E6-A946-4049-9323-39F1B547A10C}" type="datetimeFigureOut">
              <a:rPr lang="en-PL" smtClean="0"/>
              <a:t>28/04/2025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E8479-CC14-0B05-64AA-47D26039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4AB6D-94A5-7C21-A29A-C6B70FF4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A5B-BDFC-7A47-A52E-5F17F7AB1B8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8266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AC724-D7A4-0CF3-8431-4670FAD1B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345B4-0520-398F-D544-3361D362A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5A8F-76F9-E3FE-C9DF-FFD074C2C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E3E6-A946-4049-9323-39F1B547A10C}" type="datetimeFigureOut">
              <a:rPr lang="en-PL" smtClean="0"/>
              <a:t>28/04/2025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17DD3-7E69-D1DD-B1CC-3BBA9087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EB285-B5BD-C544-7FD9-A966FEAE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A5B-BDFC-7A47-A52E-5F17F7AB1B8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7635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C7CF-38DE-7077-0517-A1B6B8F61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33BF-4143-B315-CE01-97C3F94AB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DF224-D5AF-3706-A846-038EA0735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E3E6-A946-4049-9323-39F1B547A10C}" type="datetimeFigureOut">
              <a:rPr lang="en-PL" smtClean="0"/>
              <a:t>28/04/2025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41432-FB7F-3A5A-63E0-3BD43103F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8B8B-5C94-CDC1-A189-336D1904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A5B-BDFC-7A47-A52E-5F17F7AB1B8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86104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8778-DB66-E9B9-2CA4-35BB88E8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9B71-9AAD-9FF4-FD71-F7DF187ED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E5135-FDFC-2F68-39B1-FC497EC0D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E3E6-A946-4049-9323-39F1B547A10C}" type="datetimeFigureOut">
              <a:rPr lang="en-PL" smtClean="0"/>
              <a:t>28/04/2025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C4CF7-BD52-C25E-2E3A-4A67859D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0AEC1-7A1E-0386-C483-96BFD1A13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A5B-BDFC-7A47-A52E-5F17F7AB1B8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6922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D8A62-D60E-0D78-C084-B2A8D8FA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AAD0E-86E8-5438-48A0-CD1C394AC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4F037-8B1B-4EF9-F842-D6EFC6B79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EE63F-1156-AE3E-B3B1-39A3F468C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E3E6-A946-4049-9323-39F1B547A10C}" type="datetimeFigureOut">
              <a:rPr lang="en-PL" smtClean="0"/>
              <a:t>28/04/2025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94180-ACE9-E7B2-4551-057B2163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2E1EF-7FE3-F7CF-E1E2-48B097D4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A5B-BDFC-7A47-A52E-5F17F7AB1B8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27472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AA7F-FC13-F463-C3D8-C49E35AC2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F39C2-6790-5EA2-C264-E8C6B961B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4E4B8-E7C7-459F-535F-DEB403FE8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AA3D5-D235-871E-6907-2B86143DC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1ECB0-4037-0E53-A893-F895ED8B9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F046E-29A6-55BB-7327-EF8ADA154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E3E6-A946-4049-9323-39F1B547A10C}" type="datetimeFigureOut">
              <a:rPr lang="en-PL" smtClean="0"/>
              <a:t>28/04/2025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AD91B-FE8A-1F77-30B7-5DFCCAC4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8C5C2-C678-A096-7163-8B485940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A5B-BDFC-7A47-A52E-5F17F7AB1B8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18241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ED0D-DD1F-CE08-8649-78846FE3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8E8AB-CDEE-9AF7-9BFF-CFCA87EB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E3E6-A946-4049-9323-39F1B547A10C}" type="datetimeFigureOut">
              <a:rPr lang="en-PL" smtClean="0"/>
              <a:t>28/04/2025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0E525-B105-9E82-C441-24FCCA6F9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B807A-A217-9BF1-81C3-EC6D7C14C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A5B-BDFC-7A47-A52E-5F17F7AB1B8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002268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B8DEFF-9D3C-6F49-858C-A34566C6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E3E6-A946-4049-9323-39F1B547A10C}" type="datetimeFigureOut">
              <a:rPr lang="en-PL" smtClean="0"/>
              <a:t>28/04/2025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C650B-9049-8A0F-E83B-77BB5548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3AD2D-A6CC-FD50-D47A-B97476951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A5B-BDFC-7A47-A52E-5F17F7AB1B8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84664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E4D7-37F5-ACE5-5D1D-25442337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6029-E440-1A05-4BE4-A7540AD29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22A55-0163-A40B-334B-B6CE823E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D3AD4-0BA1-7715-6AAA-C1BB0B7AE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E3E6-A946-4049-9323-39F1B547A10C}" type="datetimeFigureOut">
              <a:rPr lang="en-PL" smtClean="0"/>
              <a:t>28/04/2025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2190D-C3B8-E845-A569-15C8006C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0DC89-CBBD-29E2-B85C-8A672E7F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A5B-BDFC-7A47-A52E-5F17F7AB1B8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607271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69A9-A6DA-976A-209C-E7CC1BE5A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33057-3BD7-E963-BC3D-4F9C303C6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2BEFD-04F9-454A-973D-CF9FF28CC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41DD0-9190-DCD7-E888-302CCD47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E3E6-A946-4049-9323-39F1B547A10C}" type="datetimeFigureOut">
              <a:rPr lang="en-PL" smtClean="0"/>
              <a:t>28/04/2025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3EA39-59D8-D221-A877-49F43FB3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D84B2-6030-0B77-9DC0-6585844A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B5A5B-BDFC-7A47-A52E-5F17F7AB1B8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782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AE56F6-8D4C-C04D-9595-E1DBC584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D4151-48F4-A0B8-95B2-606F16D92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8116F-C583-C7D4-EE3D-02B2CB799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30E3E6-A946-4049-9323-39F1B547A10C}" type="datetimeFigureOut">
              <a:rPr lang="en-PL" smtClean="0"/>
              <a:t>28/04/2025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77F15-D960-C53D-E2CF-CC006D051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EA72-B87B-306C-5487-550F7F671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B5A5B-BDFC-7A47-A52E-5F17F7AB1B8A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58911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1759-57D0-F691-5A7E-B3A093E637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L" dirty="0"/>
              <a:t>SRET Drift Rates Project</a:t>
            </a:r>
          </a:p>
        </p:txBody>
      </p:sp>
    </p:spTree>
    <p:extLst>
      <p:ext uri="{BB962C8B-B14F-4D97-AF65-F5344CB8AC3E}">
        <p14:creationId xmlns:p14="http://schemas.microsoft.com/office/powerpoint/2010/main" val="57876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0DD3B798-700F-AB41-6E73-01C244D11B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18" t="35256" r="11874" b="34397"/>
          <a:stretch/>
        </p:blipFill>
        <p:spPr>
          <a:xfrm>
            <a:off x="499534" y="5224425"/>
            <a:ext cx="11462036" cy="1362187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0726587F-C019-6BDD-1ADF-9A4AC84E1C6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4082"/>
            <a:ext cx="12192000" cy="52244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326F580-1B81-5FA8-4D53-77292AC390CB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flipH="1">
            <a:off x="2589572" y="4263397"/>
            <a:ext cx="3534377" cy="1087536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5892A7F-605F-0DC1-23B4-06A490B3756F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6070231" y="2045325"/>
            <a:ext cx="4199819" cy="3221074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B87A026-FD42-8367-F64E-CA834B7700C5}"/>
              </a:ext>
            </a:extLst>
          </p:cNvPr>
          <p:cNvSpPr/>
          <p:nvPr/>
        </p:nvSpPr>
        <p:spPr>
          <a:xfrm>
            <a:off x="3842878" y="4481526"/>
            <a:ext cx="4255059" cy="611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469A153-0EA5-1A3F-F1CD-0068FFDB3536}"/>
              </a:ext>
            </a:extLst>
          </p:cNvPr>
          <p:cNvSpPr/>
          <p:nvPr/>
        </p:nvSpPr>
        <p:spPr>
          <a:xfrm>
            <a:off x="4534084" y="408461"/>
            <a:ext cx="2717471" cy="570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39D70DD-B0CA-9514-35DA-AE27378DDA63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884767" y="937819"/>
            <a:ext cx="5001947" cy="4413114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A62E7F07-9980-B276-0B97-0ADD8E3B68F6}"/>
              </a:ext>
            </a:extLst>
          </p:cNvPr>
          <p:cNvSpPr/>
          <p:nvPr/>
        </p:nvSpPr>
        <p:spPr>
          <a:xfrm>
            <a:off x="1815301" y="1026481"/>
            <a:ext cx="8514227" cy="10184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B805A29-B481-D850-2B69-6F4BD689B3A9}"/>
              </a:ext>
            </a:extLst>
          </p:cNvPr>
          <p:cNvSpPr/>
          <p:nvPr/>
        </p:nvSpPr>
        <p:spPr>
          <a:xfrm>
            <a:off x="235497" y="2175148"/>
            <a:ext cx="11837970" cy="2080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E74A29-56F2-FA51-24D0-328CCD0DB831}"/>
              </a:ext>
            </a:extLst>
          </p:cNvPr>
          <p:cNvSpPr/>
          <p:nvPr/>
        </p:nvSpPr>
        <p:spPr>
          <a:xfrm>
            <a:off x="8208840" y="2618431"/>
            <a:ext cx="3530601" cy="151174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992B7-09E2-D94C-C2BB-F631FE2F16EE}"/>
              </a:ext>
            </a:extLst>
          </p:cNvPr>
          <p:cNvSpPr/>
          <p:nvPr/>
        </p:nvSpPr>
        <p:spPr>
          <a:xfrm>
            <a:off x="461072" y="2611931"/>
            <a:ext cx="3391427" cy="151174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BB6DA-DB85-8248-72BB-CAB734C9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679" y="-267590"/>
            <a:ext cx="10515600" cy="1325563"/>
          </a:xfrm>
        </p:spPr>
        <p:txBody>
          <a:bodyPr>
            <a:normAutofit/>
          </a:bodyPr>
          <a:lstStyle/>
          <a:p>
            <a:r>
              <a:rPr lang="en-PL" sz="6000" dirty="0"/>
              <a:t>The Dataset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2C65-D2B1-2569-1D48-B9F6872F7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2751" y="455385"/>
            <a:ext cx="2552700" cy="498475"/>
          </a:xfrm>
        </p:spPr>
        <p:txBody>
          <a:bodyPr/>
          <a:lstStyle/>
          <a:p>
            <a:pPr marL="0" indent="0">
              <a:buNone/>
            </a:pPr>
            <a:r>
              <a:rPr lang="en-PL" dirty="0"/>
              <a:t>57 Participants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F6858D-61A6-F0A9-C347-A8F18417C2A0}"/>
              </a:ext>
            </a:extLst>
          </p:cNvPr>
          <p:cNvSpPr txBox="1">
            <a:spLocks/>
          </p:cNvSpPr>
          <p:nvPr/>
        </p:nvSpPr>
        <p:spPr>
          <a:xfrm>
            <a:off x="3350610" y="1089202"/>
            <a:ext cx="615315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L" sz="1800" dirty="0"/>
              <a:t>8 Depression/Anxiety Inidicies (Questionnaire Scores)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155CB6-CBB7-CDF8-2A26-AB8ECF79EB4C}"/>
              </a:ext>
            </a:extLst>
          </p:cNvPr>
          <p:cNvSpPr txBox="1"/>
          <p:nvPr/>
        </p:nvSpPr>
        <p:spPr>
          <a:xfrm>
            <a:off x="2094346" y="1336814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b="1" dirty="0"/>
              <a:t>LSAS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4189A-FB8F-80E8-E074-D3CE732EEFA9}"/>
              </a:ext>
            </a:extLst>
          </p:cNvPr>
          <p:cNvSpPr txBox="1"/>
          <p:nvPr/>
        </p:nvSpPr>
        <p:spPr>
          <a:xfrm>
            <a:off x="3097108" y="1363569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b="1" dirty="0"/>
              <a:t>SPIN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B2631-1CA3-CC9D-8380-E0CCB455BECD}"/>
              </a:ext>
            </a:extLst>
          </p:cNvPr>
          <p:cNvSpPr txBox="1"/>
          <p:nvPr/>
        </p:nvSpPr>
        <p:spPr>
          <a:xfrm>
            <a:off x="5283435" y="1360038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b="1" dirty="0"/>
              <a:t>BFNE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A6A09-3329-3941-6BEB-B526590B3682}"/>
              </a:ext>
            </a:extLst>
          </p:cNvPr>
          <p:cNvSpPr txBox="1"/>
          <p:nvPr/>
        </p:nvSpPr>
        <p:spPr>
          <a:xfrm>
            <a:off x="6338924" y="1336814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b="1" dirty="0"/>
              <a:t>BDI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17B24-DD60-A444-B2F6-01C1ED277F6C}"/>
              </a:ext>
            </a:extLst>
          </p:cNvPr>
          <p:cNvSpPr txBox="1"/>
          <p:nvPr/>
        </p:nvSpPr>
        <p:spPr>
          <a:xfrm>
            <a:off x="7267561" y="1344893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b="1" dirty="0"/>
              <a:t>RSES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EEF61-09BF-A1E8-893F-979ED3B6D241}"/>
              </a:ext>
            </a:extLst>
          </p:cNvPr>
          <p:cNvSpPr txBox="1"/>
          <p:nvPr/>
        </p:nvSpPr>
        <p:spPr>
          <a:xfrm>
            <a:off x="8240054" y="1360038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b="1" dirty="0"/>
              <a:t>STAI-S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58E497-DEF7-F1B6-AA77-20979194A67A}"/>
              </a:ext>
            </a:extLst>
          </p:cNvPr>
          <p:cNvSpPr txBox="1"/>
          <p:nvPr/>
        </p:nvSpPr>
        <p:spPr>
          <a:xfrm>
            <a:off x="9312807" y="1354240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b="1" dirty="0"/>
              <a:t>STAI-T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620827-FA15-F1E4-D6CE-C72D27BFDE06}"/>
              </a:ext>
            </a:extLst>
          </p:cNvPr>
          <p:cNvSpPr txBox="1"/>
          <p:nvPr/>
        </p:nvSpPr>
        <p:spPr>
          <a:xfrm>
            <a:off x="4155318" y="1354240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b="1" dirty="0"/>
              <a:t>FPES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2BCD112-86A6-178A-65F0-346FE5195109}"/>
              </a:ext>
            </a:extLst>
          </p:cNvPr>
          <p:cNvSpPr txBox="1">
            <a:spLocks/>
          </p:cNvSpPr>
          <p:nvPr/>
        </p:nvSpPr>
        <p:spPr>
          <a:xfrm>
            <a:off x="4363458" y="3126383"/>
            <a:ext cx="3151286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L" dirty="0"/>
              <a:t>48 Adjective Words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51E8A8-B5CF-41B2-C145-C57D6ACDF3DA}"/>
              </a:ext>
            </a:extLst>
          </p:cNvPr>
          <p:cNvSpPr/>
          <p:nvPr/>
        </p:nvSpPr>
        <p:spPr>
          <a:xfrm>
            <a:off x="655806" y="2796302"/>
            <a:ext cx="1396733" cy="1143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BB50F-320C-E11B-7A87-1DD9EE4562C3}"/>
              </a:ext>
            </a:extLst>
          </p:cNvPr>
          <p:cNvSpPr/>
          <p:nvPr/>
        </p:nvSpPr>
        <p:spPr>
          <a:xfrm>
            <a:off x="2344540" y="2796302"/>
            <a:ext cx="1401600" cy="11430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6B6BC8-AFEE-3ABE-D9AA-7459EF57ED9A}"/>
              </a:ext>
            </a:extLst>
          </p:cNvPr>
          <p:cNvSpPr/>
          <p:nvPr/>
        </p:nvSpPr>
        <p:spPr>
          <a:xfrm>
            <a:off x="8458078" y="2802802"/>
            <a:ext cx="1371005" cy="114300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21133D-5D89-EE62-C174-DC6BABDCD13D}"/>
              </a:ext>
            </a:extLst>
          </p:cNvPr>
          <p:cNvSpPr/>
          <p:nvPr/>
        </p:nvSpPr>
        <p:spPr>
          <a:xfrm>
            <a:off x="10160754" y="2802802"/>
            <a:ext cx="1380233" cy="1143000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1BB1265-381A-0F7C-E930-4E0AE905F100}"/>
              </a:ext>
            </a:extLst>
          </p:cNvPr>
          <p:cNvSpPr txBox="1">
            <a:spLocks/>
          </p:cNvSpPr>
          <p:nvPr/>
        </p:nvSpPr>
        <p:spPr>
          <a:xfrm rot="5400000">
            <a:off x="5346506" y="6847855"/>
            <a:ext cx="1498986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L" dirty="0"/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F060BB-DBC2-30E5-E885-5BEE455A0CD8}"/>
              </a:ext>
            </a:extLst>
          </p:cNvPr>
          <p:cNvSpPr/>
          <p:nvPr/>
        </p:nvSpPr>
        <p:spPr>
          <a:xfrm>
            <a:off x="4561548" y="439344"/>
            <a:ext cx="2650331" cy="49847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157D87-DF66-2021-6A7D-E669B1071B27}"/>
              </a:ext>
            </a:extLst>
          </p:cNvPr>
          <p:cNvSpPr/>
          <p:nvPr/>
        </p:nvSpPr>
        <p:spPr>
          <a:xfrm>
            <a:off x="575733" y="5350933"/>
            <a:ext cx="618067" cy="109633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550541-64C2-97CE-769F-CC47BB55537C}"/>
              </a:ext>
            </a:extLst>
          </p:cNvPr>
          <p:cNvSpPr/>
          <p:nvPr/>
        </p:nvSpPr>
        <p:spPr>
          <a:xfrm>
            <a:off x="1862472" y="1050619"/>
            <a:ext cx="8415518" cy="994706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FE2494-BB18-201D-1070-152A4DCB81E0}"/>
              </a:ext>
            </a:extLst>
          </p:cNvPr>
          <p:cNvSpPr/>
          <p:nvPr/>
        </p:nvSpPr>
        <p:spPr>
          <a:xfrm>
            <a:off x="8669833" y="5266399"/>
            <a:ext cx="3200434" cy="1180868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577C10-8A74-8C8B-B516-F4C8AC66E3AA}"/>
              </a:ext>
            </a:extLst>
          </p:cNvPr>
          <p:cNvSpPr/>
          <p:nvPr/>
        </p:nvSpPr>
        <p:spPr>
          <a:xfrm>
            <a:off x="2875227" y="6177589"/>
            <a:ext cx="618067" cy="176076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ED81274-0D52-6594-3BB7-CA2B1033D74B}"/>
              </a:ext>
            </a:extLst>
          </p:cNvPr>
          <p:cNvSpPr/>
          <p:nvPr/>
        </p:nvSpPr>
        <p:spPr>
          <a:xfrm>
            <a:off x="2875227" y="5893507"/>
            <a:ext cx="611303" cy="1682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6AB2B95-03CE-9B9F-262D-C830C97BA4E9}"/>
              </a:ext>
            </a:extLst>
          </p:cNvPr>
          <p:cNvSpPr/>
          <p:nvPr/>
        </p:nvSpPr>
        <p:spPr>
          <a:xfrm>
            <a:off x="2881991" y="5554343"/>
            <a:ext cx="611303" cy="1682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9383019-90E0-E0F6-3380-977D068B6590}"/>
              </a:ext>
            </a:extLst>
          </p:cNvPr>
          <p:cNvSpPr/>
          <p:nvPr/>
        </p:nvSpPr>
        <p:spPr>
          <a:xfrm>
            <a:off x="2875227" y="6009980"/>
            <a:ext cx="611303" cy="16826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826527-03DA-6DED-A82C-1E69920A41A1}"/>
              </a:ext>
            </a:extLst>
          </p:cNvPr>
          <p:cNvSpPr/>
          <p:nvPr/>
        </p:nvSpPr>
        <p:spPr>
          <a:xfrm>
            <a:off x="2868463" y="5709647"/>
            <a:ext cx="618067" cy="176076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FDC58E-C586-EC32-ED93-B024B89A3237}"/>
              </a:ext>
            </a:extLst>
          </p:cNvPr>
          <p:cNvSpPr/>
          <p:nvPr/>
        </p:nvSpPr>
        <p:spPr>
          <a:xfrm>
            <a:off x="1676217" y="5554343"/>
            <a:ext cx="1165190" cy="14662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5413EE-C57C-BF12-ED17-A85EE1ADB522}"/>
              </a:ext>
            </a:extLst>
          </p:cNvPr>
          <p:cNvSpPr/>
          <p:nvPr/>
        </p:nvSpPr>
        <p:spPr>
          <a:xfrm>
            <a:off x="1696509" y="5709136"/>
            <a:ext cx="1165190" cy="1682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40DE59-C5C7-ACEE-6B7F-46E87ED90796}"/>
              </a:ext>
            </a:extLst>
          </p:cNvPr>
          <p:cNvSpPr/>
          <p:nvPr/>
        </p:nvSpPr>
        <p:spPr>
          <a:xfrm>
            <a:off x="1693244" y="6213831"/>
            <a:ext cx="1165190" cy="1682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A6D470-FD33-1AD2-F551-00EEA3AE5C9E}"/>
              </a:ext>
            </a:extLst>
          </p:cNvPr>
          <p:cNvSpPr/>
          <p:nvPr/>
        </p:nvSpPr>
        <p:spPr>
          <a:xfrm>
            <a:off x="1693244" y="5880310"/>
            <a:ext cx="1165190" cy="16826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A543069-E5A3-CC10-7205-7396A02620D6}"/>
              </a:ext>
            </a:extLst>
          </p:cNvPr>
          <p:cNvSpPr/>
          <p:nvPr/>
        </p:nvSpPr>
        <p:spPr>
          <a:xfrm>
            <a:off x="1693243" y="6055376"/>
            <a:ext cx="1148163" cy="122213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CB1154-3F70-DD35-1600-3548347020EC}"/>
              </a:ext>
            </a:extLst>
          </p:cNvPr>
          <p:cNvSpPr txBox="1"/>
          <p:nvPr/>
        </p:nvSpPr>
        <p:spPr>
          <a:xfrm>
            <a:off x="1256261" y="2256370"/>
            <a:ext cx="256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dirty="0"/>
              <a:t>Valence </a:t>
            </a:r>
            <a:r>
              <a:rPr lang="en-PL" dirty="0">
                <a:solidFill>
                  <a:schemeClr val="accent3"/>
                </a:solidFill>
              </a:rPr>
              <a:t>(</a:t>
            </a:r>
            <a:r>
              <a:rPr lang="en-PL" dirty="0"/>
              <a:t>Positive</a:t>
            </a:r>
            <a:r>
              <a:rPr lang="en-PL" dirty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AB5D2FC-4F41-CDA4-6AAE-FDDD0CC1D9E9}"/>
              </a:ext>
            </a:extLst>
          </p:cNvPr>
          <p:cNvSpPr txBox="1"/>
          <p:nvPr/>
        </p:nvSpPr>
        <p:spPr>
          <a:xfrm>
            <a:off x="8902577" y="2235748"/>
            <a:ext cx="256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dirty="0"/>
              <a:t>Valence </a:t>
            </a:r>
            <a:r>
              <a:rPr lang="en-PL" dirty="0">
                <a:solidFill>
                  <a:schemeClr val="accent6"/>
                </a:solidFill>
              </a:rPr>
              <a:t>(</a:t>
            </a:r>
            <a:r>
              <a:rPr lang="en-PL" dirty="0"/>
              <a:t>Negative</a:t>
            </a:r>
            <a:r>
              <a:rPr lang="en-PL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29812F6-E9DF-8B30-2286-CEC03CDDE640}"/>
              </a:ext>
            </a:extLst>
          </p:cNvPr>
          <p:cNvSpPr txBox="1"/>
          <p:nvPr/>
        </p:nvSpPr>
        <p:spPr>
          <a:xfrm>
            <a:off x="741461" y="2860567"/>
            <a:ext cx="1250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b="1" dirty="0"/>
              <a:t>Circumplex</a:t>
            </a:r>
          </a:p>
          <a:p>
            <a:pPr algn="ctr"/>
            <a:r>
              <a:rPr lang="en-PL" sz="1050" b="1" dirty="0"/>
              <a:t> </a:t>
            </a:r>
            <a:r>
              <a:rPr lang="en-PL" sz="1050" b="1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(</a:t>
            </a:r>
            <a:r>
              <a:rPr lang="en-PL" sz="1050" b="1" dirty="0"/>
              <a:t>High Affiliation</a:t>
            </a:r>
            <a:r>
              <a:rPr lang="en-PL" sz="1050" b="1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5E07DA-ED91-2077-5C7F-9E3883005AE5}"/>
              </a:ext>
            </a:extLst>
          </p:cNvPr>
          <p:cNvSpPr txBox="1"/>
          <p:nvPr/>
        </p:nvSpPr>
        <p:spPr>
          <a:xfrm>
            <a:off x="2354668" y="2839092"/>
            <a:ext cx="13313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b="1" dirty="0"/>
              <a:t>Circumplex</a:t>
            </a:r>
          </a:p>
          <a:p>
            <a:pPr algn="ctr"/>
            <a:r>
              <a:rPr lang="en-PL" sz="1050" b="1" dirty="0">
                <a:solidFill>
                  <a:schemeClr val="accent5">
                    <a:lumMod val="75000"/>
                  </a:schemeClr>
                </a:solidFill>
              </a:rPr>
              <a:t> (</a:t>
            </a:r>
            <a:r>
              <a:rPr lang="en-PL" sz="1050" b="1" dirty="0"/>
              <a:t>High Dominance</a:t>
            </a:r>
            <a:r>
              <a:rPr lang="en-PL" sz="1050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E4AA99-0B97-692A-B2B1-9E915D305BA9}"/>
              </a:ext>
            </a:extLst>
          </p:cNvPr>
          <p:cNvSpPr txBox="1"/>
          <p:nvPr/>
        </p:nvSpPr>
        <p:spPr>
          <a:xfrm>
            <a:off x="8518303" y="2869604"/>
            <a:ext cx="12505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b="1" dirty="0"/>
              <a:t>Circumplex</a:t>
            </a:r>
          </a:p>
          <a:p>
            <a:pPr algn="ctr"/>
            <a:r>
              <a:rPr lang="en-PL" sz="1050" b="1" dirty="0">
                <a:solidFill>
                  <a:srgbClr val="7030A0"/>
                </a:solidFill>
              </a:rPr>
              <a:t> (</a:t>
            </a:r>
            <a:r>
              <a:rPr lang="en-PL" sz="1050" b="1" dirty="0"/>
              <a:t>Low Affiliation</a:t>
            </a:r>
            <a:r>
              <a:rPr lang="en-PL" sz="105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E139CB-2B7E-198A-C0EB-DFEBE6C2B8E6}"/>
              </a:ext>
            </a:extLst>
          </p:cNvPr>
          <p:cNvSpPr txBox="1"/>
          <p:nvPr/>
        </p:nvSpPr>
        <p:spPr>
          <a:xfrm>
            <a:off x="10160753" y="2856324"/>
            <a:ext cx="13802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b="1" dirty="0"/>
              <a:t>Circumplex</a:t>
            </a:r>
          </a:p>
          <a:p>
            <a:pPr algn="ctr"/>
            <a:r>
              <a:rPr lang="en-PL" sz="1050" b="1" dirty="0"/>
              <a:t> </a:t>
            </a:r>
            <a:r>
              <a:rPr lang="en-PL" sz="1050" b="1" dirty="0">
                <a:solidFill>
                  <a:schemeClr val="bg2"/>
                </a:solidFill>
              </a:rPr>
              <a:t>(</a:t>
            </a:r>
            <a:r>
              <a:rPr lang="en-PL" sz="1050" b="1" dirty="0"/>
              <a:t>Low Dominance</a:t>
            </a:r>
            <a:r>
              <a:rPr lang="en-PL" sz="1050" b="1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0BAE2EB-0522-C608-DCA4-03EE91E946C1}"/>
              </a:ext>
            </a:extLst>
          </p:cNvPr>
          <p:cNvSpPr/>
          <p:nvPr/>
        </p:nvSpPr>
        <p:spPr>
          <a:xfrm>
            <a:off x="286327" y="2178549"/>
            <a:ext cx="11675243" cy="208484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01D4453-80AC-01EB-5B6F-EC59507638F6}"/>
              </a:ext>
            </a:extLst>
          </p:cNvPr>
          <p:cNvSpPr/>
          <p:nvPr/>
        </p:nvSpPr>
        <p:spPr>
          <a:xfrm>
            <a:off x="1631877" y="5350933"/>
            <a:ext cx="1915390" cy="109633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284A2EC-5F95-9BCF-733D-079DB73C5AB6}"/>
              </a:ext>
            </a:extLst>
          </p:cNvPr>
          <p:cNvSpPr/>
          <p:nvPr/>
        </p:nvSpPr>
        <p:spPr>
          <a:xfrm>
            <a:off x="4341810" y="5350933"/>
            <a:ext cx="1320782" cy="1096334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C50604-004D-4672-1D56-96D08997AF78}"/>
              </a:ext>
            </a:extLst>
          </p:cNvPr>
          <p:cNvSpPr/>
          <p:nvPr/>
        </p:nvSpPr>
        <p:spPr>
          <a:xfrm>
            <a:off x="3869949" y="4507830"/>
            <a:ext cx="4227988" cy="585463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1C63BAA-AE1B-137A-5F97-FBD94874A35E}"/>
              </a:ext>
            </a:extLst>
          </p:cNvPr>
          <p:cNvSpPr txBox="1">
            <a:spLocks/>
          </p:cNvSpPr>
          <p:nvPr/>
        </p:nvSpPr>
        <p:spPr>
          <a:xfrm>
            <a:off x="3915327" y="4507830"/>
            <a:ext cx="1914971" cy="438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L" sz="1800" b="1" dirty="0"/>
              <a:t>Response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C06A3972-4BA9-DC15-AFF2-1A39195822B0}"/>
              </a:ext>
            </a:extLst>
          </p:cNvPr>
          <p:cNvSpPr txBox="1">
            <a:spLocks/>
          </p:cNvSpPr>
          <p:nvPr/>
        </p:nvSpPr>
        <p:spPr>
          <a:xfrm>
            <a:off x="6025050" y="4548436"/>
            <a:ext cx="1914971" cy="438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PL" sz="1600" b="1" dirty="0"/>
              <a:t>Reaction Time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24BC8D-BE18-FFB5-5E63-F9897044ADA8}"/>
              </a:ext>
            </a:extLst>
          </p:cNvPr>
          <p:cNvSpPr txBox="1"/>
          <p:nvPr/>
        </p:nvSpPr>
        <p:spPr>
          <a:xfrm>
            <a:off x="3977512" y="4802183"/>
            <a:ext cx="23387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sz="1050" dirty="0"/>
              <a:t>Does this word describe me?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782AE3-1144-DDA1-1BB1-353E0B2E5695}"/>
              </a:ext>
            </a:extLst>
          </p:cNvPr>
          <p:cNvSpPr txBox="1"/>
          <p:nvPr/>
        </p:nvSpPr>
        <p:spPr>
          <a:xfrm>
            <a:off x="6474404" y="4798801"/>
            <a:ext cx="12172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sz="1050" dirty="0"/>
              <a:t>In miliseconds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192AC3-A568-73F6-A060-4524AA3CC579}"/>
              </a:ext>
            </a:extLst>
          </p:cNvPr>
          <p:cNvSpPr txBox="1"/>
          <p:nvPr/>
        </p:nvSpPr>
        <p:spPr>
          <a:xfrm>
            <a:off x="1997683" y="1626571"/>
            <a:ext cx="912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dirty="0"/>
              <a:t>Social anxiety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94D543-DDE1-8CB1-99CD-D18C525E1DDA}"/>
              </a:ext>
            </a:extLst>
          </p:cNvPr>
          <p:cNvSpPr txBox="1"/>
          <p:nvPr/>
        </p:nvSpPr>
        <p:spPr>
          <a:xfrm>
            <a:off x="3065340" y="1649566"/>
            <a:ext cx="8109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dirty="0"/>
              <a:t>Social phobia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35DFCC-AFC9-E50B-5DFB-D6CA924BA1CB}"/>
              </a:ext>
            </a:extLst>
          </p:cNvPr>
          <p:cNvSpPr txBox="1"/>
          <p:nvPr/>
        </p:nvSpPr>
        <p:spPr>
          <a:xfrm>
            <a:off x="4022862" y="1618790"/>
            <a:ext cx="10654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Fear of Positive Evaluation</a:t>
            </a:r>
            <a:endParaRPr lang="en-PL" sz="105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5A32281-E72E-3555-8E7C-46AEE2E78CCA}"/>
              </a:ext>
            </a:extLst>
          </p:cNvPr>
          <p:cNvSpPr txBox="1"/>
          <p:nvPr/>
        </p:nvSpPr>
        <p:spPr>
          <a:xfrm>
            <a:off x="5062369" y="1624257"/>
            <a:ext cx="11947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dirty="0"/>
              <a:t>Fear of Negative Evaluation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D24E5B-8919-59E9-9D62-E88F9ECD08D8}"/>
              </a:ext>
            </a:extLst>
          </p:cNvPr>
          <p:cNvSpPr txBox="1"/>
          <p:nvPr/>
        </p:nvSpPr>
        <p:spPr>
          <a:xfrm>
            <a:off x="6094846" y="1631297"/>
            <a:ext cx="10654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dirty="0"/>
              <a:t>Depressive symptoms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80C0F2A-E439-B42B-32B6-EECB48491B89}"/>
              </a:ext>
            </a:extLst>
          </p:cNvPr>
          <p:cNvSpPr txBox="1"/>
          <p:nvPr/>
        </p:nvSpPr>
        <p:spPr>
          <a:xfrm>
            <a:off x="7148678" y="1635379"/>
            <a:ext cx="10654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dirty="0"/>
              <a:t>Global Self Esteem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B1C183-ED7A-13A6-8C8D-F0154EE2FE39}"/>
              </a:ext>
            </a:extLst>
          </p:cNvPr>
          <p:cNvSpPr txBox="1"/>
          <p:nvPr/>
        </p:nvSpPr>
        <p:spPr>
          <a:xfrm>
            <a:off x="8277598" y="1643178"/>
            <a:ext cx="7456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dirty="0"/>
              <a:t>Current anxiety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FDEDAE9-609D-3A36-D68B-2462A23C6331}"/>
              </a:ext>
            </a:extLst>
          </p:cNvPr>
          <p:cNvSpPr txBox="1"/>
          <p:nvPr/>
        </p:nvSpPr>
        <p:spPr>
          <a:xfrm>
            <a:off x="9212547" y="1628130"/>
            <a:ext cx="10654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dirty="0"/>
              <a:t>Chronic anxiety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7CF21D1-6581-B3F1-A453-6FDD6058B064}"/>
              </a:ext>
            </a:extLst>
          </p:cNvPr>
          <p:cNvSpPr txBox="1"/>
          <p:nvPr/>
        </p:nvSpPr>
        <p:spPr>
          <a:xfrm>
            <a:off x="8666326" y="3355415"/>
            <a:ext cx="912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C</a:t>
            </a:r>
            <a:r>
              <a:rPr lang="en-PL" sz="1050" dirty="0"/>
              <a:t>old, distant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EFB83D3-B74B-917C-41E7-C97817D8B1E5}"/>
              </a:ext>
            </a:extLst>
          </p:cNvPr>
          <p:cNvSpPr txBox="1"/>
          <p:nvPr/>
        </p:nvSpPr>
        <p:spPr>
          <a:xfrm>
            <a:off x="10394432" y="3355415"/>
            <a:ext cx="912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dirty="0"/>
              <a:t>Submissive, passive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B37832-8048-73CA-4305-3AFB6E601DA3}"/>
              </a:ext>
            </a:extLst>
          </p:cNvPr>
          <p:cNvSpPr txBox="1"/>
          <p:nvPr/>
        </p:nvSpPr>
        <p:spPr>
          <a:xfrm>
            <a:off x="871105" y="3316957"/>
            <a:ext cx="912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Friendly, kind</a:t>
            </a:r>
            <a:endParaRPr lang="en-PL" sz="105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99CC33C-C259-3674-F598-F249B1A5C9B5}"/>
              </a:ext>
            </a:extLst>
          </p:cNvPr>
          <p:cNvSpPr txBox="1"/>
          <p:nvPr/>
        </p:nvSpPr>
        <p:spPr>
          <a:xfrm>
            <a:off x="2589572" y="3355415"/>
            <a:ext cx="9128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Assertive, dominant</a:t>
            </a:r>
            <a:endParaRPr lang="en-PL" sz="1050" dirty="0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CD63124-EE0B-780A-4EC2-57C96446EEAA}"/>
              </a:ext>
            </a:extLst>
          </p:cNvPr>
          <p:cNvCxnSpPr>
            <a:cxnSpLocks/>
            <a:stCxn id="55" idx="2"/>
            <a:endCxn id="53" idx="0"/>
          </p:cNvCxnSpPr>
          <p:nvPr/>
        </p:nvCxnSpPr>
        <p:spPr>
          <a:xfrm flipH="1">
            <a:off x="5002201" y="5093293"/>
            <a:ext cx="981742" cy="25764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3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7176073-3190-7A05-DF95-3062CC8EB894}"/>
              </a:ext>
            </a:extLst>
          </p:cNvPr>
          <p:cNvSpPr/>
          <p:nvPr/>
        </p:nvSpPr>
        <p:spPr>
          <a:xfrm>
            <a:off x="6434275" y="4314670"/>
            <a:ext cx="5557298" cy="2326035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0E054B-AAA3-F781-444A-F39DCBBF9132}"/>
              </a:ext>
            </a:extLst>
          </p:cNvPr>
          <p:cNvSpPr/>
          <p:nvPr/>
        </p:nvSpPr>
        <p:spPr>
          <a:xfrm>
            <a:off x="0" y="5263081"/>
            <a:ext cx="6161221" cy="1594919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EDCD66E-855A-97DF-08C9-73B411774622}"/>
              </a:ext>
            </a:extLst>
          </p:cNvPr>
          <p:cNvSpPr/>
          <p:nvPr/>
        </p:nvSpPr>
        <p:spPr>
          <a:xfrm>
            <a:off x="6177960" y="2868115"/>
            <a:ext cx="5256561" cy="719658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0EFF73-57EB-0B31-41FA-1D0A643023BF}"/>
              </a:ext>
            </a:extLst>
          </p:cNvPr>
          <p:cNvSpPr/>
          <p:nvPr/>
        </p:nvSpPr>
        <p:spPr>
          <a:xfrm>
            <a:off x="15507073" y="12276650"/>
            <a:ext cx="928434" cy="8991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F795C0-DBF7-6841-C812-C89AE75F7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8181"/>
            <a:ext cx="10515600" cy="1325563"/>
          </a:xfrm>
        </p:spPr>
        <p:txBody>
          <a:bodyPr/>
          <a:lstStyle/>
          <a:p>
            <a:r>
              <a:rPr lang="en-PL" dirty="0"/>
              <a:t>The Model </a:t>
            </a:r>
            <a:br>
              <a:rPr lang="en-PL" dirty="0"/>
            </a:br>
            <a:r>
              <a:rPr lang="en-PL" dirty="0"/>
              <a:t>(Theoretically)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DB78D3-07F5-C705-F165-48933E178F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288" t="36850" r="26516" b="36849"/>
          <a:stretch/>
        </p:blipFill>
        <p:spPr>
          <a:xfrm>
            <a:off x="6096000" y="211931"/>
            <a:ext cx="5899420" cy="97468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CFB6A5D-479A-514B-DD5E-9A857D78D9D1}"/>
              </a:ext>
            </a:extLst>
          </p:cNvPr>
          <p:cNvSpPr txBox="1"/>
          <p:nvPr/>
        </p:nvSpPr>
        <p:spPr>
          <a:xfrm>
            <a:off x="1955289" y="5009165"/>
            <a:ext cx="21871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L" sz="1050" dirty="0"/>
              <a:t>Vandekerchhove et al, 2010</a:t>
            </a:r>
          </a:p>
        </p:txBody>
      </p:sp>
      <p:pic>
        <p:nvPicPr>
          <p:cNvPr id="1028" name="Picture 4" descr="Babies Learning Language: Explorations in hierarchical drift diffusion  modeling">
            <a:extLst>
              <a:ext uri="{FF2B5EF4-FFF2-40B4-BE49-F238E27FC236}">
                <a16:creationId xmlns:a16="http://schemas.microsoft.com/office/drawing/2014/main" id="{94AD2031-5748-669C-9351-E4E5266EA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99290"/>
            <a:ext cx="6097722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490095-9712-991B-EE6F-299EE516F6F2}"/>
              </a:ext>
            </a:extLst>
          </p:cNvPr>
          <p:cNvSpPr txBox="1"/>
          <p:nvPr/>
        </p:nvSpPr>
        <p:spPr>
          <a:xfrm>
            <a:off x="6257415" y="1609873"/>
            <a:ext cx="5869270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PL" sz="1050" dirty="0"/>
          </a:p>
          <a:p>
            <a:pPr algn="ctr"/>
            <a:r>
              <a:rPr lang="en-PL" sz="1050" dirty="0"/>
              <a:t> Essentially you are taking </a:t>
            </a:r>
            <a:r>
              <a:rPr lang="en-PL" sz="1050" b="1" dirty="0"/>
              <a:t>multiple reactions time and choices </a:t>
            </a:r>
            <a:r>
              <a:rPr lang="en-PL" sz="1050" dirty="0"/>
              <a:t>within a certain binary response and fitting a drift rate over them.</a:t>
            </a:r>
          </a:p>
          <a:p>
            <a:pPr algn="ctr"/>
            <a:endParaRPr lang="en-PL" sz="1050" dirty="0"/>
          </a:p>
          <a:p>
            <a:pPr algn="ctr"/>
            <a:r>
              <a:rPr lang="en-PL" sz="1050" dirty="0"/>
              <a:t>Drift rates try to model the inferred aspects of a decision made gives outcome and time taken.  </a:t>
            </a:r>
          </a:p>
          <a:p>
            <a:pPr algn="ctr"/>
            <a:r>
              <a:rPr lang="en-PL" sz="1050" dirty="0"/>
              <a:t>There are a few variables in the drift rate model  which are calculated:</a:t>
            </a:r>
          </a:p>
          <a:p>
            <a:pPr algn="ctr"/>
            <a:endParaRPr lang="en-PL" sz="1050" dirty="0"/>
          </a:p>
          <a:p>
            <a:pPr algn="ctr"/>
            <a:endParaRPr lang="en-PL" sz="1050" dirty="0"/>
          </a:p>
          <a:p>
            <a:pPr marL="228600" indent="-228600" algn="l">
              <a:buAutoNum type="arabicPeriod"/>
            </a:pP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Drift rate (essentially velocity -speed with direction-)</a:t>
            </a:r>
          </a:p>
          <a:p>
            <a:pPr marL="228600" indent="-228600" algn="l">
              <a:buAutoNum type="arabicPeriod"/>
            </a:pPr>
            <a:r>
              <a:rPr lang="en-GB" sz="1000" dirty="0">
                <a:solidFill>
                  <a:srgbClr val="000000"/>
                </a:solidFill>
                <a:latin typeface="Aptos" panose="020B0004020202020204" pitchFamily="34" charset="0"/>
              </a:rPr>
              <a:t>Boundary separation (how far away the two choices are from each other dimensionally)</a:t>
            </a:r>
          </a:p>
          <a:p>
            <a:pPr marL="228600" indent="-228600" algn="l">
              <a:buAutoNum type="arabicPeriod"/>
            </a:pPr>
            <a:r>
              <a:rPr lang="en-GB" sz="1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Non-decision time </a:t>
            </a:r>
          </a:p>
          <a:p>
            <a:pPr marL="228600" indent="-228600" algn="l">
              <a:buAutoNum type="arabicPeriod"/>
            </a:pPr>
            <a:r>
              <a:rPr lang="en-GB" sz="1000" dirty="0">
                <a:solidFill>
                  <a:srgbClr val="000000"/>
                </a:solidFill>
                <a:latin typeface="Aptos" panose="020B0004020202020204" pitchFamily="34" charset="0"/>
              </a:rPr>
              <a:t>Starting point bias</a:t>
            </a:r>
            <a:endParaRPr lang="en-GB" sz="10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ctr"/>
            <a:endParaRPr lang="en-GB" sz="10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ctr"/>
            <a:endParaRPr lang="en-GB" sz="10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algn="ctr"/>
            <a:endParaRPr lang="en-GB" sz="10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algn="ctr"/>
            <a:endParaRPr lang="en-GB" sz="10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algn="ctr"/>
            <a:endParaRPr lang="en-GB" sz="10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algn="ctr"/>
            <a:endParaRPr lang="en-GB" sz="10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ctr"/>
            <a:r>
              <a:rPr lang="en-GB" sz="2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In this </a:t>
            </a:r>
            <a:r>
              <a:rPr lang="en-GB" sz="2000" dirty="0">
                <a:solidFill>
                  <a:srgbClr val="000000"/>
                </a:solidFill>
                <a:latin typeface="Aptos" panose="020B0004020202020204" pitchFamily="34" charset="0"/>
              </a:rPr>
              <a:t>data</a:t>
            </a:r>
            <a:r>
              <a:rPr lang="en-GB" sz="1000" dirty="0">
                <a:solidFill>
                  <a:srgbClr val="000000"/>
                </a:solidFill>
                <a:latin typeface="Aptos" panose="020B0004020202020204" pitchFamily="34" charset="0"/>
              </a:rPr>
              <a:t>, we focus only on calculating the </a:t>
            </a:r>
            <a:r>
              <a:rPr lang="en-GB" sz="1000" b="1" dirty="0">
                <a:solidFill>
                  <a:srgbClr val="000000"/>
                </a:solidFill>
                <a:latin typeface="Aptos" panose="020B0004020202020204" pitchFamily="34" charset="0"/>
              </a:rPr>
              <a:t>drift rate, </a:t>
            </a:r>
            <a:r>
              <a:rPr lang="en-GB" sz="1000" dirty="0">
                <a:solidFill>
                  <a:srgbClr val="000000"/>
                </a:solidFill>
                <a:latin typeface="Aptos" panose="020B0004020202020204" pitchFamily="34" charset="0"/>
              </a:rPr>
              <a:t>based on the following: </a:t>
            </a:r>
          </a:p>
          <a:p>
            <a:br>
              <a:rPr lang="en-GB" sz="1050" dirty="0"/>
            </a:br>
            <a:endParaRPr lang="en-PL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2D4A99-2A57-EBA1-6439-FA307FF11C8F}"/>
              </a:ext>
            </a:extLst>
          </p:cNvPr>
          <p:cNvSpPr/>
          <p:nvPr/>
        </p:nvSpPr>
        <p:spPr>
          <a:xfrm>
            <a:off x="8245366" y="283779"/>
            <a:ext cx="1095703" cy="82232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B73ABC-F1EF-DAE6-D16A-467CE5A23FBC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793218" y="1106102"/>
            <a:ext cx="150794" cy="70554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76BF1-B788-2110-57DA-481166B0567B}"/>
              </a:ext>
            </a:extLst>
          </p:cNvPr>
          <p:cNvSpPr/>
          <p:nvPr/>
        </p:nvSpPr>
        <p:spPr>
          <a:xfrm>
            <a:off x="7914182" y="1811650"/>
            <a:ext cx="2207173" cy="173419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pic>
        <p:nvPicPr>
          <p:cNvPr id="1036" name="Picture 12" descr="Output image">
            <a:extLst>
              <a:ext uri="{FF2B5EF4-FFF2-40B4-BE49-F238E27FC236}">
                <a16:creationId xmlns:a16="http://schemas.microsoft.com/office/drawing/2014/main" id="{9FF43EFA-F397-0E49-A87E-2B2A5835B5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87"/>
          <a:stretch/>
        </p:blipFill>
        <p:spPr bwMode="auto">
          <a:xfrm>
            <a:off x="6564910" y="5204887"/>
            <a:ext cx="3091921" cy="92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Output image">
            <a:extLst>
              <a:ext uri="{FF2B5EF4-FFF2-40B4-BE49-F238E27FC236}">
                <a16:creationId xmlns:a16="http://schemas.microsoft.com/office/drawing/2014/main" id="{2D406756-6DF2-D923-DBC0-38D4AE5025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72"/>
          <a:stretch/>
        </p:blipFill>
        <p:spPr bwMode="auto">
          <a:xfrm>
            <a:off x="9193820" y="4712742"/>
            <a:ext cx="2721278" cy="186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7BDA3F-E39D-E879-8DD1-1CD78366B88C}"/>
              </a:ext>
            </a:extLst>
          </p:cNvPr>
          <p:cNvCxnSpPr>
            <a:cxnSpLocks/>
          </p:cNvCxnSpPr>
          <p:nvPr/>
        </p:nvCxnSpPr>
        <p:spPr>
          <a:xfrm flipV="1">
            <a:off x="5545230" y="3088433"/>
            <a:ext cx="646870" cy="218058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2AA6F1D-371F-5290-6F15-C1DF6881DEE1}"/>
              </a:ext>
            </a:extLst>
          </p:cNvPr>
          <p:cNvSpPr txBox="1"/>
          <p:nvPr/>
        </p:nvSpPr>
        <p:spPr>
          <a:xfrm>
            <a:off x="403690" y="5483050"/>
            <a:ext cx="52903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PL" sz="1050" dirty="0"/>
          </a:p>
          <a:p>
            <a:pPr algn="ctr"/>
            <a:r>
              <a:rPr lang="en-PL" sz="1050" dirty="0"/>
              <a:t>We assume that the choices people make are not linear and straight forward. We assume that there is some uncertainty in their process to making their decision. </a:t>
            </a:r>
          </a:p>
          <a:p>
            <a:pPr algn="ctr"/>
            <a:endParaRPr lang="en-PL" sz="1050" dirty="0"/>
          </a:p>
          <a:p>
            <a:pPr algn="ctr"/>
            <a:r>
              <a:rPr lang="en-PL" sz="1050" dirty="0"/>
              <a:t>This uncertainty is assumed to follow a normal random distribution (Brownian motion), with the amplitude of that distribution dependent on the noise variable we set. </a:t>
            </a:r>
          </a:p>
          <a:p>
            <a:br>
              <a:rPr lang="en-GB" sz="1050" dirty="0"/>
            </a:br>
            <a:endParaRPr lang="en-PL" sz="105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77875E-7D01-A710-2A79-A94303D314CE}"/>
              </a:ext>
            </a:extLst>
          </p:cNvPr>
          <p:cNvCxnSpPr>
            <a:cxnSpLocks/>
          </p:cNvCxnSpPr>
          <p:nvPr/>
        </p:nvCxnSpPr>
        <p:spPr>
          <a:xfrm flipH="1">
            <a:off x="5774267" y="6125740"/>
            <a:ext cx="334433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81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9BF00AD-C3DA-227B-5FCC-7CAC93221142}"/>
              </a:ext>
            </a:extLst>
          </p:cNvPr>
          <p:cNvSpPr/>
          <p:nvPr/>
        </p:nvSpPr>
        <p:spPr>
          <a:xfrm>
            <a:off x="1" y="-1"/>
            <a:ext cx="12192000" cy="2345461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8D476-921D-2CED-213D-55B9EAF1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6310"/>
            <a:ext cx="10515600" cy="1325563"/>
          </a:xfrm>
        </p:spPr>
        <p:txBody>
          <a:bodyPr/>
          <a:lstStyle/>
          <a:p>
            <a:r>
              <a:rPr lang="en-PL" dirty="0">
                <a:solidFill>
                  <a:schemeClr val="bg1"/>
                </a:solidFill>
              </a:rPr>
              <a:t>The Model </a:t>
            </a:r>
            <a:br>
              <a:rPr lang="en-PL" dirty="0">
                <a:solidFill>
                  <a:schemeClr val="bg1"/>
                </a:solidFill>
              </a:rPr>
            </a:br>
            <a:r>
              <a:rPr lang="en-PL" dirty="0">
                <a:solidFill>
                  <a:schemeClr val="bg1"/>
                </a:solidFill>
              </a:rPr>
              <a:t>(Applied and Assumptions)</a:t>
            </a:r>
          </a:p>
        </p:txBody>
      </p:sp>
      <p:pic>
        <p:nvPicPr>
          <p:cNvPr id="11" name="Picture 10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09A6E614-994B-912E-8497-EF291D58C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481" y="18833"/>
            <a:ext cx="2509372" cy="1171503"/>
          </a:xfrm>
          <a:prstGeom prst="rect">
            <a:avLst/>
          </a:prstGeom>
        </p:spPr>
      </p:pic>
      <p:pic>
        <p:nvPicPr>
          <p:cNvPr id="13" name="Picture 12" descr="A computer code with text on it&#10;&#10;AI-generated content may be incorrect.">
            <a:extLst>
              <a:ext uri="{FF2B5EF4-FFF2-40B4-BE49-F238E27FC236}">
                <a16:creationId xmlns:a16="http://schemas.microsoft.com/office/drawing/2014/main" id="{15D78B25-0C80-2B2A-1DF3-A75CAF0A1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480" y="1158000"/>
            <a:ext cx="5469519" cy="1187461"/>
          </a:xfrm>
          <a:prstGeom prst="rect">
            <a:avLst/>
          </a:prstGeom>
        </p:spPr>
      </p:pic>
      <p:pic>
        <p:nvPicPr>
          <p:cNvPr id="14" name="Picture 4" descr="Babies Learning Language: Explorations in hierarchical drift diffusion  modeling">
            <a:extLst>
              <a:ext uri="{FF2B5EF4-FFF2-40B4-BE49-F238E27FC236}">
                <a16:creationId xmlns:a16="http://schemas.microsoft.com/office/drawing/2014/main" id="{A2D3AE64-5E41-D6DF-9D4B-3C778BD42B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7" t="-338" r="5913" b="32578"/>
          <a:stretch/>
        </p:blipFill>
        <p:spPr bwMode="auto">
          <a:xfrm>
            <a:off x="7057719" y="3775425"/>
            <a:ext cx="5134281" cy="183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081EA8-53C3-654D-B04F-C1281E4DF642}"/>
              </a:ext>
            </a:extLst>
          </p:cNvPr>
          <p:cNvSpPr txBox="1"/>
          <p:nvPr/>
        </p:nvSpPr>
        <p:spPr>
          <a:xfrm>
            <a:off x="0" y="2421769"/>
            <a:ext cx="6867144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u="sng" dirty="0"/>
              <a:t>Assumptions and Rationale</a:t>
            </a:r>
          </a:p>
          <a:p>
            <a:endParaRPr lang="en-GB" sz="1050" dirty="0"/>
          </a:p>
          <a:p>
            <a:pPr marL="171450" indent="-171450">
              <a:buFont typeface="Wingdings" pitchFamily="2" charset="2"/>
              <a:buChar char="v"/>
            </a:pPr>
            <a:r>
              <a:rPr lang="en-GB" sz="1100" b="1" dirty="0"/>
              <a:t>Assumption</a:t>
            </a:r>
            <a:r>
              <a:rPr lang="en-GB" sz="1050" dirty="0"/>
              <a:t>: Each person has different decision boundaries and drift rates for different types of words when it comes to whether or not they think these words refer to them or not. </a:t>
            </a:r>
          </a:p>
          <a:p>
            <a:endParaRPr lang="en-GB" sz="1050" dirty="0"/>
          </a:p>
          <a:p>
            <a:r>
              <a:rPr lang="en-GB" sz="1050" dirty="0"/>
              <a:t>	Application of Assumption:  Each participant has a separate model fitted for the 6 word groupings:</a:t>
            </a:r>
          </a:p>
          <a:p>
            <a:pPr marL="1085850" lvl="2" indent="-171450">
              <a:buFontTx/>
              <a:buChar char="-"/>
            </a:pPr>
            <a:r>
              <a:rPr lang="en-GB" sz="1050" dirty="0"/>
              <a:t>Positive</a:t>
            </a:r>
          </a:p>
          <a:p>
            <a:pPr marL="1085850" lvl="2" indent="-171450">
              <a:buFontTx/>
              <a:buChar char="-"/>
            </a:pPr>
            <a:r>
              <a:rPr lang="en-GB" sz="1050" dirty="0"/>
              <a:t>Negative</a:t>
            </a:r>
          </a:p>
          <a:p>
            <a:pPr marL="1085850" lvl="2" indent="-171450">
              <a:buFontTx/>
              <a:buChar char="-"/>
            </a:pPr>
            <a:r>
              <a:rPr lang="en-GB" sz="1050" dirty="0"/>
              <a:t>Positive + High affiliation</a:t>
            </a:r>
          </a:p>
          <a:p>
            <a:pPr marL="1085850" lvl="2" indent="-171450">
              <a:buFontTx/>
              <a:buChar char="-"/>
            </a:pPr>
            <a:r>
              <a:rPr lang="en-GB" sz="1050" dirty="0"/>
              <a:t>Positive + High dominance</a:t>
            </a:r>
          </a:p>
          <a:p>
            <a:pPr marL="1085850" lvl="2" indent="-171450">
              <a:buFontTx/>
              <a:buChar char="-"/>
            </a:pPr>
            <a:r>
              <a:rPr lang="en-GB" sz="1050" dirty="0"/>
              <a:t>Negative + Low affiliation</a:t>
            </a:r>
          </a:p>
          <a:p>
            <a:pPr marL="1085850" lvl="2" indent="-171450">
              <a:buFontTx/>
              <a:buChar char="-"/>
            </a:pPr>
            <a:r>
              <a:rPr lang="en-GB" sz="1050" dirty="0"/>
              <a:t>Negative + Low dominance</a:t>
            </a:r>
            <a:endParaRPr lang="en-PL" sz="1050" dirty="0"/>
          </a:p>
          <a:p>
            <a:pPr marL="1085850" lvl="2" indent="-171450">
              <a:buFontTx/>
              <a:buChar char="-"/>
            </a:pPr>
            <a:endParaRPr lang="en-PL" sz="105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D20127-6AD0-A0FB-95C7-991FC0F1C017}"/>
              </a:ext>
            </a:extLst>
          </p:cNvPr>
          <p:cNvCxnSpPr>
            <a:cxnSpLocks/>
          </p:cNvCxnSpPr>
          <p:nvPr/>
        </p:nvCxnSpPr>
        <p:spPr>
          <a:xfrm flipH="1">
            <a:off x="7452897" y="3578730"/>
            <a:ext cx="649224" cy="91907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75C47E-FC1D-7B46-9D91-6138AB869AF8}"/>
              </a:ext>
            </a:extLst>
          </p:cNvPr>
          <p:cNvSpPr txBox="1"/>
          <p:nvPr/>
        </p:nvSpPr>
        <p:spPr>
          <a:xfrm>
            <a:off x="8102121" y="3163232"/>
            <a:ext cx="2976834" cy="4154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accent2"/>
                </a:solidFill>
              </a:rPr>
              <a:t>DECISION BOUNDARIES</a:t>
            </a:r>
          </a:p>
          <a:p>
            <a:r>
              <a:rPr lang="en-GB" sz="1050" dirty="0">
                <a:solidFill>
                  <a:schemeClr val="accent2"/>
                </a:solidFill>
              </a:rPr>
              <a:t>Fitted, set arbitrary to minimum 0.5, maximum 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0F3204-E686-60EC-D23F-2B8ED8D35103}"/>
              </a:ext>
            </a:extLst>
          </p:cNvPr>
          <p:cNvCxnSpPr>
            <a:cxnSpLocks/>
          </p:cNvCxnSpPr>
          <p:nvPr/>
        </p:nvCxnSpPr>
        <p:spPr>
          <a:xfrm flipH="1">
            <a:off x="8202705" y="4098458"/>
            <a:ext cx="960120" cy="57749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CC4A46-3BD3-1208-C6A6-84450D7A2031}"/>
              </a:ext>
            </a:extLst>
          </p:cNvPr>
          <p:cNvSpPr txBox="1"/>
          <p:nvPr/>
        </p:nvSpPr>
        <p:spPr>
          <a:xfrm>
            <a:off x="9162825" y="3679479"/>
            <a:ext cx="2976834" cy="4154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accent2"/>
                </a:solidFill>
              </a:rPr>
              <a:t>DRIFT RATES</a:t>
            </a:r>
          </a:p>
          <a:p>
            <a:r>
              <a:rPr lang="en-GB" sz="1050" dirty="0">
                <a:solidFill>
                  <a:schemeClr val="accent2"/>
                </a:solidFill>
              </a:rPr>
              <a:t>Fitted, set arbitrary to minimum -1, maximum 1</a:t>
            </a:r>
            <a:endParaRPr lang="en-PL" sz="1050" dirty="0">
              <a:solidFill>
                <a:schemeClr val="accent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F32258-8367-3F6C-F39D-0D5F8794C541}"/>
              </a:ext>
            </a:extLst>
          </p:cNvPr>
          <p:cNvSpPr txBox="1"/>
          <p:nvPr/>
        </p:nvSpPr>
        <p:spPr>
          <a:xfrm>
            <a:off x="8682765" y="5694780"/>
            <a:ext cx="1005840" cy="4154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accent6"/>
                </a:solidFill>
              </a:rPr>
              <a:t>NOISE</a:t>
            </a:r>
          </a:p>
          <a:p>
            <a:r>
              <a:rPr lang="en-GB" sz="1050" dirty="0">
                <a:solidFill>
                  <a:schemeClr val="accent6"/>
                </a:solidFill>
              </a:rPr>
              <a:t>Fixed, set to 1</a:t>
            </a:r>
            <a:endParaRPr lang="en-PL" sz="1050" dirty="0">
              <a:solidFill>
                <a:schemeClr val="accent6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73C687-8A9B-9CF5-3199-BADEC5383005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8605041" y="4998982"/>
            <a:ext cx="580644" cy="69579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62DFE66-C205-874B-035A-9B332B7CC5CF}"/>
              </a:ext>
            </a:extLst>
          </p:cNvPr>
          <p:cNvSpPr txBox="1"/>
          <p:nvPr/>
        </p:nvSpPr>
        <p:spPr>
          <a:xfrm>
            <a:off x="6658894" y="5678812"/>
            <a:ext cx="1441704" cy="4154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accent6"/>
                </a:solidFill>
              </a:rPr>
              <a:t>NON-DECISION TIME</a:t>
            </a:r>
          </a:p>
          <a:p>
            <a:pPr algn="ctr"/>
            <a:r>
              <a:rPr lang="en-GB" sz="1050" dirty="0">
                <a:solidFill>
                  <a:schemeClr val="accent6"/>
                </a:solidFill>
              </a:rPr>
              <a:t>Fixed, set to 0.2 </a:t>
            </a:r>
            <a:endParaRPr lang="en-PL" sz="1050" dirty="0">
              <a:solidFill>
                <a:schemeClr val="accent6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290294-3A8D-C6B8-2178-332418C0FB4C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7379746" y="4873036"/>
            <a:ext cx="265175" cy="80577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D0DCB9B-27F9-D54E-1CAE-EDD798947DB6}"/>
              </a:ext>
            </a:extLst>
          </p:cNvPr>
          <p:cNvSpPr txBox="1"/>
          <p:nvPr/>
        </p:nvSpPr>
        <p:spPr>
          <a:xfrm>
            <a:off x="5671341" y="3941697"/>
            <a:ext cx="1441704" cy="4154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50" dirty="0">
                <a:solidFill>
                  <a:schemeClr val="accent6"/>
                </a:solidFill>
              </a:rPr>
              <a:t>STARTING BIAS</a:t>
            </a:r>
          </a:p>
          <a:p>
            <a:pPr algn="ctr"/>
            <a:r>
              <a:rPr lang="en-GB" sz="1050" dirty="0">
                <a:solidFill>
                  <a:schemeClr val="accent6"/>
                </a:solidFill>
              </a:rPr>
              <a:t>Fixed, set to 0 </a:t>
            </a:r>
            <a:endParaRPr lang="en-PL" sz="1050" dirty="0">
              <a:solidFill>
                <a:schemeClr val="accent6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B6D3405-AE7D-F939-C18C-D224753A5A8E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6392193" y="4357195"/>
            <a:ext cx="850242" cy="5158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A4F5E1-B2D7-4456-BAAB-70FEBD11E5FE}"/>
              </a:ext>
            </a:extLst>
          </p:cNvPr>
          <p:cNvSpPr txBox="1"/>
          <p:nvPr/>
        </p:nvSpPr>
        <p:spPr>
          <a:xfrm>
            <a:off x="50221" y="4614677"/>
            <a:ext cx="6149485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GB" sz="1100" b="1" dirty="0"/>
              <a:t>Assumption</a:t>
            </a:r>
            <a:r>
              <a:rPr lang="en-GB" sz="1050" dirty="0"/>
              <a:t>: Each person starts making their decisions after 200ms (essentially saying that they are getting visually accustomed to the word before they start deciding). This is different to Beevers paper. </a:t>
            </a:r>
          </a:p>
          <a:p>
            <a:pPr marL="171450" indent="-171450">
              <a:buFont typeface="Wingdings" pitchFamily="2" charset="2"/>
              <a:buChar char="v"/>
            </a:pPr>
            <a:endParaRPr lang="en-GB" sz="1050" dirty="0"/>
          </a:p>
          <a:p>
            <a:pPr marL="171450" indent="-171450">
              <a:buFont typeface="Wingdings" pitchFamily="2" charset="2"/>
              <a:buChar char="v"/>
            </a:pPr>
            <a:r>
              <a:rPr lang="en-GB" sz="1100" b="1" dirty="0"/>
              <a:t>Assumption</a:t>
            </a:r>
            <a:r>
              <a:rPr lang="en-GB" sz="1050" dirty="0"/>
              <a:t> : No starting point bias (everyone has an equal chance of saying yes or no from the outset, irrespective of context). Fixed to 0. </a:t>
            </a:r>
          </a:p>
          <a:p>
            <a:endParaRPr lang="en-GB" sz="1050" dirty="0"/>
          </a:p>
          <a:p>
            <a:pPr marL="171450" indent="-171450">
              <a:buFont typeface="Wingdings" pitchFamily="2" charset="2"/>
              <a:buChar char="v"/>
            </a:pPr>
            <a:r>
              <a:rPr lang="en-GB" sz="1100" b="1" dirty="0"/>
              <a:t>Rationale</a:t>
            </a:r>
            <a:r>
              <a:rPr lang="en-GB" sz="1050" dirty="0"/>
              <a:t> : Following Beevers paper, the noise is fixed to 1</a:t>
            </a:r>
          </a:p>
          <a:p>
            <a:endParaRPr lang="en-GB" sz="1050" dirty="0"/>
          </a:p>
          <a:p>
            <a:pPr marL="171450" indent="-171450">
              <a:buFont typeface="Wingdings" pitchFamily="2" charset="2"/>
              <a:buChar char="v"/>
            </a:pPr>
            <a:r>
              <a:rPr lang="en-GB" sz="1100" b="1" dirty="0"/>
              <a:t>Rationale</a:t>
            </a:r>
            <a:r>
              <a:rPr lang="en-GB" sz="1050" dirty="0"/>
              <a:t> : Following Beevers paper, the decision boundaries and drift rates are fitted by the model (the boundaries are arbitrarily chosen)</a:t>
            </a:r>
          </a:p>
          <a:p>
            <a:endParaRPr lang="en-GB" sz="1050" dirty="0"/>
          </a:p>
          <a:p>
            <a:endParaRPr lang="en-GB" sz="1050" dirty="0"/>
          </a:p>
          <a:p>
            <a:br>
              <a:rPr lang="en-GB" sz="1050" dirty="0"/>
            </a:br>
            <a:endParaRPr lang="en-PL" sz="1050" dirty="0"/>
          </a:p>
        </p:txBody>
      </p:sp>
    </p:spTree>
    <p:extLst>
      <p:ext uri="{BB962C8B-B14F-4D97-AF65-F5344CB8AC3E}">
        <p14:creationId xmlns:p14="http://schemas.microsoft.com/office/powerpoint/2010/main" val="56593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3F27-068F-FE83-C472-EDB54C9D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3088"/>
            <a:ext cx="10515600" cy="1325563"/>
          </a:xfrm>
        </p:spPr>
        <p:txBody>
          <a:bodyPr/>
          <a:lstStyle/>
          <a:p>
            <a:r>
              <a:rPr lang="en-PL" dirty="0"/>
              <a:t>Drift Rate Outcomes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A3E19D-1B2D-A01A-8C58-DD490008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82" y="1082475"/>
            <a:ext cx="7489420" cy="3665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58ED44-4CA7-70A3-81B9-81B3D083635B}"/>
              </a:ext>
            </a:extLst>
          </p:cNvPr>
          <p:cNvSpPr/>
          <p:nvPr/>
        </p:nvSpPr>
        <p:spPr>
          <a:xfrm>
            <a:off x="0" y="4963886"/>
            <a:ext cx="12192000" cy="1894114"/>
          </a:xfrm>
          <a:prstGeom prst="rect">
            <a:avLst/>
          </a:prstGeom>
          <a:solidFill>
            <a:srgbClr val="1F1F1F"/>
          </a:solidFill>
          <a:ln>
            <a:solidFill>
              <a:srgbClr val="1F1F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L"/>
          </a:p>
        </p:txBody>
      </p:sp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24445FA6-760E-729B-2977-30C9547B9E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71"/>
          <a:stretch/>
        </p:blipFill>
        <p:spPr>
          <a:xfrm>
            <a:off x="74644" y="5122529"/>
            <a:ext cx="6784933" cy="15768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C93FE2-8D45-A678-5C78-024DEA68E1A5}"/>
              </a:ext>
            </a:extLst>
          </p:cNvPr>
          <p:cNvSpPr txBox="1"/>
          <p:nvPr/>
        </p:nvSpPr>
        <p:spPr>
          <a:xfrm>
            <a:off x="7694499" y="1939093"/>
            <a:ext cx="44849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u="sng" dirty="0"/>
              <a:t>Notes:</a:t>
            </a:r>
          </a:p>
          <a:p>
            <a:endParaRPr lang="en-GB" sz="1100" b="1" u="sng" dirty="0"/>
          </a:p>
          <a:p>
            <a:pPr marL="171450" indent="-171450">
              <a:buFont typeface="Wingdings" pitchFamily="2" charset="2"/>
              <a:buChar char="v"/>
            </a:pPr>
            <a:r>
              <a:rPr lang="en-GB" sz="1100" dirty="0"/>
              <a:t>It looks like the drift rates are being fitted with a lot of quick decisions from participants, skewing a lot of the drift rates to be at the extremes.</a:t>
            </a:r>
          </a:p>
          <a:p>
            <a:pPr marL="171450" indent="-171450">
              <a:buFont typeface="Wingdings" pitchFamily="2" charset="2"/>
              <a:buChar char="v"/>
            </a:pPr>
            <a:endParaRPr lang="en-GB" sz="1100" dirty="0"/>
          </a:p>
          <a:p>
            <a:pPr marL="171450" indent="-171450">
              <a:buFont typeface="Wingdings" pitchFamily="2" charset="2"/>
              <a:buChar char="v"/>
            </a:pPr>
            <a:r>
              <a:rPr lang="en-GB" sz="1100" dirty="0"/>
              <a:t>Positive adjectives seem to have a slightly wider spread than the rest. </a:t>
            </a:r>
          </a:p>
          <a:p>
            <a:pPr marL="171450" indent="-171450">
              <a:buFont typeface="Wingdings" pitchFamily="2" charset="2"/>
              <a:buChar char="v"/>
            </a:pPr>
            <a:endParaRPr lang="en-GB" sz="1100" dirty="0"/>
          </a:p>
          <a:p>
            <a:endParaRPr lang="en-GB" sz="1050" dirty="0"/>
          </a:p>
          <a:p>
            <a:pPr marL="1085850" lvl="2" indent="-171450">
              <a:buFontTx/>
              <a:buChar char="-"/>
            </a:pPr>
            <a:endParaRPr lang="en-PL" sz="10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F1635F-7043-5CD3-BC5D-61387CDFB143}"/>
              </a:ext>
            </a:extLst>
          </p:cNvPr>
          <p:cNvSpPr txBox="1"/>
          <p:nvPr/>
        </p:nvSpPr>
        <p:spPr>
          <a:xfrm>
            <a:off x="7635502" y="5135143"/>
            <a:ext cx="44849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u="sng" dirty="0">
                <a:solidFill>
                  <a:schemeClr val="bg1"/>
                </a:solidFill>
              </a:rPr>
              <a:t>Notes:</a:t>
            </a:r>
          </a:p>
          <a:p>
            <a:endParaRPr lang="en-GB" sz="1100" b="1" u="sng" dirty="0">
              <a:solidFill>
                <a:schemeClr val="bg1"/>
              </a:solidFill>
            </a:endParaRPr>
          </a:p>
          <a:p>
            <a:pPr marL="171450" indent="-171450">
              <a:buFont typeface="Wingdings" pitchFamily="2" charset="2"/>
              <a:buChar char="v"/>
            </a:pPr>
            <a:r>
              <a:rPr lang="en-GB" sz="1100" dirty="0">
                <a:solidFill>
                  <a:schemeClr val="bg1"/>
                </a:solidFill>
              </a:rPr>
              <a:t>It looks like the scores higher on BDI have a relatively strong correlation with being non-self-referential to positive adjectives. Similarly for scores high in SPIN.</a:t>
            </a:r>
          </a:p>
          <a:p>
            <a:pPr marL="171450" indent="-171450">
              <a:buFont typeface="Wingdings" pitchFamily="2" charset="2"/>
              <a:buChar char="v"/>
            </a:pPr>
            <a:endParaRPr lang="en-GB" sz="1100" dirty="0">
              <a:solidFill>
                <a:schemeClr val="bg1"/>
              </a:solidFill>
            </a:endParaRPr>
          </a:p>
          <a:p>
            <a:pPr marL="171450" indent="-171450">
              <a:buFont typeface="Wingdings" pitchFamily="2" charset="2"/>
              <a:buChar char="v"/>
            </a:pPr>
            <a:r>
              <a:rPr lang="en-GB" sz="1100" dirty="0">
                <a:solidFill>
                  <a:schemeClr val="bg1"/>
                </a:solidFill>
              </a:rPr>
              <a:t>There’s actually a lot to unpick here, interestingly.  </a:t>
            </a:r>
          </a:p>
          <a:p>
            <a:endParaRPr lang="en-GB" sz="1050" dirty="0">
              <a:solidFill>
                <a:schemeClr val="bg1"/>
              </a:solidFill>
            </a:endParaRPr>
          </a:p>
          <a:p>
            <a:pPr marL="1085850" lvl="2" indent="-171450">
              <a:buFontTx/>
              <a:buChar char="-"/>
            </a:pPr>
            <a:endParaRPr lang="en-PL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594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594</Words>
  <Application>Microsoft Macintosh PowerPoint</Application>
  <PresentationFormat>Widescreen</PresentationFormat>
  <Paragraphs>112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SRET Drift Rates Project</vt:lpstr>
      <vt:lpstr>The Dataset </vt:lpstr>
      <vt:lpstr>The Model  (Theoretically)</vt:lpstr>
      <vt:lpstr>The Model  (Applied and Assumptions)</vt:lpstr>
      <vt:lpstr>Drift Rate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Natasza Siwinska</dc:creator>
  <cp:lastModifiedBy>Natasza Siwinska</cp:lastModifiedBy>
  <cp:revision>4</cp:revision>
  <dcterms:created xsi:type="dcterms:W3CDTF">2025-04-27T10:48:52Z</dcterms:created>
  <dcterms:modified xsi:type="dcterms:W3CDTF">2025-04-28T16:53:43Z</dcterms:modified>
</cp:coreProperties>
</file>