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09"/>
  </p:normalViewPr>
  <p:slideViewPr>
    <p:cSldViewPr snapToGrid="0">
      <p:cViewPr>
        <p:scale>
          <a:sx n="137" d="100"/>
          <a:sy n="137" d="100"/>
        </p:scale>
        <p:origin x="144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EBBD5-E090-0047-8ECB-D791EED40FC4}" type="datetimeFigureOut">
              <a:rPr lang="en-PL" smtClean="0"/>
              <a:t>27/04/2025</a:t>
            </a:fld>
            <a:endParaRPr lang="en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502EF-92E4-C44F-83BE-58DA23951CC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884288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502EF-92E4-C44F-83BE-58DA23951CC3}" type="slidenum">
              <a:rPr lang="en-PL" smtClean="0"/>
              <a:t>3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43251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EC78-8AE5-354F-E8B5-67BEAE8D7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69FDA-9C40-AD27-11BE-F31C0FF52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DF7EE-254D-E2A3-E714-E0C2C868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E3E6-A946-4049-9323-39F1B547A10C}" type="datetimeFigureOut">
              <a:rPr lang="en-PL" smtClean="0"/>
              <a:t>27/04/2025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3C33F-47EB-509F-4502-67F6FB7E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EB762-1575-06E4-1AB7-1EDC1790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5A5B-BDFC-7A47-A52E-5F17F7AB1B8A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41339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0A13-A813-F625-1431-C0A338A8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4FA2D-99AF-DD87-A72A-9327C4275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6825D-C6D6-2C0D-8BAF-10328FBC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E3E6-A946-4049-9323-39F1B547A10C}" type="datetimeFigureOut">
              <a:rPr lang="en-PL" smtClean="0"/>
              <a:t>27/04/2025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E8479-CC14-0B05-64AA-47D26039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4AB6D-94A5-7C21-A29A-C6B70FF4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5A5B-BDFC-7A47-A52E-5F17F7AB1B8A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98266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9AC724-D7A4-0CF3-8431-4670FAD1B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345B4-0520-398F-D544-3361D362A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25A8F-76F9-E3FE-C9DF-FFD074C2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E3E6-A946-4049-9323-39F1B547A10C}" type="datetimeFigureOut">
              <a:rPr lang="en-PL" smtClean="0"/>
              <a:t>27/04/2025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17DD3-7E69-D1DD-B1CC-3BBA9087B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EB285-B5BD-C544-7FD9-A966FEAE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5A5B-BDFC-7A47-A52E-5F17F7AB1B8A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57635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C7CF-38DE-7077-0517-A1B6B8F61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733BF-4143-B315-CE01-97C3F94AB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DF224-D5AF-3706-A846-038EA0735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E3E6-A946-4049-9323-39F1B547A10C}" type="datetimeFigureOut">
              <a:rPr lang="en-PL" smtClean="0"/>
              <a:t>27/04/2025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41432-FB7F-3A5A-63E0-3BD43103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8B8B-5C94-CDC1-A189-336D1904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5A5B-BDFC-7A47-A52E-5F17F7AB1B8A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86104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38778-DB66-E9B9-2CA4-35BB88E8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9B71-9AAD-9FF4-FD71-F7DF187ED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E5135-FDFC-2F68-39B1-FC497EC0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E3E6-A946-4049-9323-39F1B547A10C}" type="datetimeFigureOut">
              <a:rPr lang="en-PL" smtClean="0"/>
              <a:t>27/04/2025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C4CF7-BD52-C25E-2E3A-4A67859D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0AEC1-7A1E-0386-C483-96BFD1A1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5A5B-BDFC-7A47-A52E-5F17F7AB1B8A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56922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8A62-D60E-0D78-C084-B2A8D8FA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AAD0E-86E8-5438-48A0-CD1C394AC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4F037-8B1B-4EF9-F842-D6EFC6B79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EE63F-1156-AE3E-B3B1-39A3F468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E3E6-A946-4049-9323-39F1B547A10C}" type="datetimeFigureOut">
              <a:rPr lang="en-PL" smtClean="0"/>
              <a:t>27/04/2025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94180-ACE9-E7B2-4551-057B2163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2E1EF-7FE3-F7CF-E1E2-48B097D4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5A5B-BDFC-7A47-A52E-5F17F7AB1B8A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32747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AA7F-FC13-F463-C3D8-C49E35AC2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F39C2-6790-5EA2-C264-E8C6B961B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4E4B8-E7C7-459F-535F-DEB403FE8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AA3D5-D235-871E-6907-2B86143DC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1ECB0-4037-0E53-A893-F895ED8B9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F046E-29A6-55BB-7327-EF8ADA15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E3E6-A946-4049-9323-39F1B547A10C}" type="datetimeFigureOut">
              <a:rPr lang="en-PL" smtClean="0"/>
              <a:t>27/04/2025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AD91B-FE8A-1F77-30B7-5DFCCAC4C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D8C5C2-C678-A096-7163-8B485940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5A5B-BDFC-7A47-A52E-5F17F7AB1B8A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18241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ED0D-DD1F-CE08-8649-78846FE30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18E8AB-CDEE-9AF7-9BFF-CFCA87EB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E3E6-A946-4049-9323-39F1B547A10C}" type="datetimeFigureOut">
              <a:rPr lang="en-PL" smtClean="0"/>
              <a:t>27/04/2025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0E525-B105-9E82-C441-24FCCA6F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B807A-A217-9BF1-81C3-EC6D7C14C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5A5B-BDFC-7A47-A52E-5F17F7AB1B8A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00226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B8DEFF-9D3C-6F49-858C-A34566C6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E3E6-A946-4049-9323-39F1B547A10C}" type="datetimeFigureOut">
              <a:rPr lang="en-PL" smtClean="0"/>
              <a:t>27/04/2025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C650B-9049-8A0F-E83B-77BB5548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3AD2D-A6CC-FD50-D47A-B9747695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5A5B-BDFC-7A47-A52E-5F17F7AB1B8A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84664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2E4D7-37F5-ACE5-5D1D-254423370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16029-E440-1A05-4BE4-A7540AD29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22A55-0163-A40B-334B-B6CE823E6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D3AD4-0BA1-7715-6AAA-C1BB0B7A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E3E6-A946-4049-9323-39F1B547A10C}" type="datetimeFigureOut">
              <a:rPr lang="en-PL" smtClean="0"/>
              <a:t>27/04/2025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2190D-C3B8-E845-A569-15C8006C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0DC89-CBBD-29E2-B85C-8A672E7F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5A5B-BDFC-7A47-A52E-5F17F7AB1B8A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60727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B69A9-A6DA-976A-209C-E7CC1BE5A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33057-3BD7-E963-BC3D-4F9C303C6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2BEFD-04F9-454A-973D-CF9FF28C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41DD0-9190-DCD7-E888-302CCD47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E3E6-A946-4049-9323-39F1B547A10C}" type="datetimeFigureOut">
              <a:rPr lang="en-PL" smtClean="0"/>
              <a:t>27/04/2025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3EA39-59D8-D221-A877-49F43FB3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D84B2-6030-0B77-9DC0-6585844A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5A5B-BDFC-7A47-A52E-5F17F7AB1B8A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1782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AE56F6-8D4C-C04D-9595-E1DBC584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D4151-48F4-A0B8-95B2-606F16D92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8116F-C583-C7D4-EE3D-02B2CB799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30E3E6-A946-4049-9323-39F1B547A10C}" type="datetimeFigureOut">
              <a:rPr lang="en-PL" smtClean="0"/>
              <a:t>27/04/2025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77F15-D960-C53D-E2CF-CC006D051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EA72-B87B-306C-5487-550F7F671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7B5A5B-BDFC-7A47-A52E-5F17F7AB1B8A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58911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1759-57D0-F691-5A7E-B3A093E637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L" dirty="0"/>
              <a:t>SRET Drift Rates Project</a:t>
            </a:r>
          </a:p>
        </p:txBody>
      </p:sp>
    </p:spTree>
    <p:extLst>
      <p:ext uri="{BB962C8B-B14F-4D97-AF65-F5344CB8AC3E}">
        <p14:creationId xmlns:p14="http://schemas.microsoft.com/office/powerpoint/2010/main" val="57876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0DD3B798-700F-AB41-6E73-01C244D11B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18" t="35256" r="11874" b="34397"/>
          <a:stretch/>
        </p:blipFill>
        <p:spPr>
          <a:xfrm>
            <a:off x="499534" y="5224425"/>
            <a:ext cx="11462036" cy="1362187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0726587F-C019-6BDD-1ADF-9A4AC84E1C6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4082"/>
            <a:ext cx="12192000" cy="52244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326F580-1B81-5FA8-4D53-77292AC390CB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flipH="1">
            <a:off x="2589572" y="4263397"/>
            <a:ext cx="3534377" cy="108753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5892A7F-605F-0DC1-23B4-06A490B3756F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6070231" y="2045325"/>
            <a:ext cx="4199819" cy="3221074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B87A026-FD42-8367-F64E-CA834B7700C5}"/>
              </a:ext>
            </a:extLst>
          </p:cNvPr>
          <p:cNvSpPr/>
          <p:nvPr/>
        </p:nvSpPr>
        <p:spPr>
          <a:xfrm>
            <a:off x="3842878" y="4481526"/>
            <a:ext cx="4255059" cy="611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469A153-0EA5-1A3F-F1CD-0068FFDB3536}"/>
              </a:ext>
            </a:extLst>
          </p:cNvPr>
          <p:cNvSpPr/>
          <p:nvPr/>
        </p:nvSpPr>
        <p:spPr>
          <a:xfrm>
            <a:off x="4534084" y="408461"/>
            <a:ext cx="2717471" cy="570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39D70DD-B0CA-9514-35DA-AE27378DDA63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flipH="1">
            <a:off x="884767" y="937819"/>
            <a:ext cx="5001947" cy="441311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A62E7F07-9980-B276-0B97-0ADD8E3B68F6}"/>
              </a:ext>
            </a:extLst>
          </p:cNvPr>
          <p:cNvSpPr/>
          <p:nvPr/>
        </p:nvSpPr>
        <p:spPr>
          <a:xfrm>
            <a:off x="1815301" y="1026481"/>
            <a:ext cx="8514227" cy="1018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B805A29-B481-D850-2B69-6F4BD689B3A9}"/>
              </a:ext>
            </a:extLst>
          </p:cNvPr>
          <p:cNvSpPr/>
          <p:nvPr/>
        </p:nvSpPr>
        <p:spPr>
          <a:xfrm>
            <a:off x="235497" y="2175148"/>
            <a:ext cx="11837970" cy="20800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E74A29-56F2-FA51-24D0-328CCD0DB831}"/>
              </a:ext>
            </a:extLst>
          </p:cNvPr>
          <p:cNvSpPr/>
          <p:nvPr/>
        </p:nvSpPr>
        <p:spPr>
          <a:xfrm>
            <a:off x="8208840" y="2618431"/>
            <a:ext cx="3530601" cy="151174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B992B7-09E2-D94C-C2BB-F631FE2F16EE}"/>
              </a:ext>
            </a:extLst>
          </p:cNvPr>
          <p:cNvSpPr/>
          <p:nvPr/>
        </p:nvSpPr>
        <p:spPr>
          <a:xfrm>
            <a:off x="461072" y="2611931"/>
            <a:ext cx="3391427" cy="1511742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BB6DA-DB85-8248-72BB-CAB734C9E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679" y="-267590"/>
            <a:ext cx="10515600" cy="1325563"/>
          </a:xfrm>
        </p:spPr>
        <p:txBody>
          <a:bodyPr>
            <a:normAutofit/>
          </a:bodyPr>
          <a:lstStyle/>
          <a:p>
            <a:r>
              <a:rPr lang="en-PL" sz="6000" dirty="0"/>
              <a:t>The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2C65-D2B1-2569-1D48-B9F6872F7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2751" y="455385"/>
            <a:ext cx="2552700" cy="498475"/>
          </a:xfrm>
        </p:spPr>
        <p:txBody>
          <a:bodyPr/>
          <a:lstStyle/>
          <a:p>
            <a:pPr marL="0" indent="0">
              <a:buNone/>
            </a:pPr>
            <a:r>
              <a:rPr lang="en-PL" dirty="0"/>
              <a:t>57 Participants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F6858D-61A6-F0A9-C347-A8F18417C2A0}"/>
              </a:ext>
            </a:extLst>
          </p:cNvPr>
          <p:cNvSpPr txBox="1">
            <a:spLocks/>
          </p:cNvSpPr>
          <p:nvPr/>
        </p:nvSpPr>
        <p:spPr>
          <a:xfrm>
            <a:off x="3350610" y="1089202"/>
            <a:ext cx="6153150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L" sz="1800" dirty="0"/>
              <a:t>8 Depression/Anxiety Inidicies (Questionnaire Scores)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55CB6-CBB7-CDF8-2A26-AB8ECF79EB4C}"/>
              </a:ext>
            </a:extLst>
          </p:cNvPr>
          <p:cNvSpPr txBox="1"/>
          <p:nvPr/>
        </p:nvSpPr>
        <p:spPr>
          <a:xfrm>
            <a:off x="2094346" y="1336814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b="1" dirty="0"/>
              <a:t>LSAS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4189A-FB8F-80E8-E074-D3CE732EEFA9}"/>
              </a:ext>
            </a:extLst>
          </p:cNvPr>
          <p:cNvSpPr txBox="1"/>
          <p:nvPr/>
        </p:nvSpPr>
        <p:spPr>
          <a:xfrm>
            <a:off x="3097108" y="1363569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b="1" dirty="0"/>
              <a:t>SPIN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2B2631-1CA3-CC9D-8380-E0CCB455BECD}"/>
              </a:ext>
            </a:extLst>
          </p:cNvPr>
          <p:cNvSpPr txBox="1"/>
          <p:nvPr/>
        </p:nvSpPr>
        <p:spPr>
          <a:xfrm>
            <a:off x="5283435" y="1360038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b="1" dirty="0"/>
              <a:t>BFNE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1A6A09-3329-3941-6BEB-B526590B3682}"/>
              </a:ext>
            </a:extLst>
          </p:cNvPr>
          <p:cNvSpPr txBox="1"/>
          <p:nvPr/>
        </p:nvSpPr>
        <p:spPr>
          <a:xfrm>
            <a:off x="6338924" y="1336814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b="1" dirty="0"/>
              <a:t>BDI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17B24-DD60-A444-B2F6-01C1ED277F6C}"/>
              </a:ext>
            </a:extLst>
          </p:cNvPr>
          <p:cNvSpPr txBox="1"/>
          <p:nvPr/>
        </p:nvSpPr>
        <p:spPr>
          <a:xfrm>
            <a:off x="7267561" y="1344893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b="1" dirty="0"/>
              <a:t>RSES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1EEF61-09BF-A1E8-893F-979ED3B6D241}"/>
              </a:ext>
            </a:extLst>
          </p:cNvPr>
          <p:cNvSpPr txBox="1"/>
          <p:nvPr/>
        </p:nvSpPr>
        <p:spPr>
          <a:xfrm>
            <a:off x="8240054" y="1360038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b="1" dirty="0"/>
              <a:t>STAI-S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58E497-DEF7-F1B6-AA77-20979194A67A}"/>
              </a:ext>
            </a:extLst>
          </p:cNvPr>
          <p:cNvSpPr txBox="1"/>
          <p:nvPr/>
        </p:nvSpPr>
        <p:spPr>
          <a:xfrm>
            <a:off x="9312807" y="1354240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b="1" dirty="0"/>
              <a:t>STAI-T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620827-FA15-F1E4-D6CE-C72D27BFDE06}"/>
              </a:ext>
            </a:extLst>
          </p:cNvPr>
          <p:cNvSpPr txBox="1"/>
          <p:nvPr/>
        </p:nvSpPr>
        <p:spPr>
          <a:xfrm>
            <a:off x="4155318" y="1354240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b="1" dirty="0"/>
              <a:t>FPES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2BCD112-86A6-178A-65F0-346FE5195109}"/>
              </a:ext>
            </a:extLst>
          </p:cNvPr>
          <p:cNvSpPr txBox="1">
            <a:spLocks/>
          </p:cNvSpPr>
          <p:nvPr/>
        </p:nvSpPr>
        <p:spPr>
          <a:xfrm>
            <a:off x="4363458" y="3126383"/>
            <a:ext cx="3151286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L" dirty="0"/>
              <a:t>48 Adjective Words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51E8A8-B5CF-41B2-C145-C57D6ACDF3DA}"/>
              </a:ext>
            </a:extLst>
          </p:cNvPr>
          <p:cNvSpPr/>
          <p:nvPr/>
        </p:nvSpPr>
        <p:spPr>
          <a:xfrm>
            <a:off x="655806" y="2796302"/>
            <a:ext cx="1396733" cy="1143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BB50F-320C-E11B-7A87-1DD9EE4562C3}"/>
              </a:ext>
            </a:extLst>
          </p:cNvPr>
          <p:cNvSpPr/>
          <p:nvPr/>
        </p:nvSpPr>
        <p:spPr>
          <a:xfrm>
            <a:off x="2344540" y="2796302"/>
            <a:ext cx="1401600" cy="1143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6B6BC8-AFEE-3ABE-D9AA-7459EF57ED9A}"/>
              </a:ext>
            </a:extLst>
          </p:cNvPr>
          <p:cNvSpPr/>
          <p:nvPr/>
        </p:nvSpPr>
        <p:spPr>
          <a:xfrm>
            <a:off x="8458078" y="2802802"/>
            <a:ext cx="1371005" cy="1143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21133D-5D89-EE62-C174-DC6BABDCD13D}"/>
              </a:ext>
            </a:extLst>
          </p:cNvPr>
          <p:cNvSpPr/>
          <p:nvPr/>
        </p:nvSpPr>
        <p:spPr>
          <a:xfrm>
            <a:off x="10160754" y="2802802"/>
            <a:ext cx="1380233" cy="1143000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1BB1265-381A-0F7C-E930-4E0AE905F100}"/>
              </a:ext>
            </a:extLst>
          </p:cNvPr>
          <p:cNvSpPr txBox="1">
            <a:spLocks/>
          </p:cNvSpPr>
          <p:nvPr/>
        </p:nvSpPr>
        <p:spPr>
          <a:xfrm rot="5400000">
            <a:off x="5346506" y="6847855"/>
            <a:ext cx="1498986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L" dirty="0"/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F060BB-DBC2-30E5-E885-5BEE455A0CD8}"/>
              </a:ext>
            </a:extLst>
          </p:cNvPr>
          <p:cNvSpPr/>
          <p:nvPr/>
        </p:nvSpPr>
        <p:spPr>
          <a:xfrm>
            <a:off x="4561548" y="439344"/>
            <a:ext cx="2650331" cy="49847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157D87-DF66-2021-6A7D-E669B1071B27}"/>
              </a:ext>
            </a:extLst>
          </p:cNvPr>
          <p:cNvSpPr/>
          <p:nvPr/>
        </p:nvSpPr>
        <p:spPr>
          <a:xfrm>
            <a:off x="575733" y="5350933"/>
            <a:ext cx="618067" cy="109633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550541-64C2-97CE-769F-CC47BB55537C}"/>
              </a:ext>
            </a:extLst>
          </p:cNvPr>
          <p:cNvSpPr/>
          <p:nvPr/>
        </p:nvSpPr>
        <p:spPr>
          <a:xfrm>
            <a:off x="1862472" y="1050619"/>
            <a:ext cx="8415518" cy="994706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FE2494-BB18-201D-1070-152A4DCB81E0}"/>
              </a:ext>
            </a:extLst>
          </p:cNvPr>
          <p:cNvSpPr/>
          <p:nvPr/>
        </p:nvSpPr>
        <p:spPr>
          <a:xfrm>
            <a:off x="8669833" y="5266399"/>
            <a:ext cx="3200434" cy="1180868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577C10-8A74-8C8B-B516-F4C8AC66E3AA}"/>
              </a:ext>
            </a:extLst>
          </p:cNvPr>
          <p:cNvSpPr/>
          <p:nvPr/>
        </p:nvSpPr>
        <p:spPr>
          <a:xfrm>
            <a:off x="2875227" y="6177589"/>
            <a:ext cx="618067" cy="176076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ED81274-0D52-6594-3BB7-CA2B1033D74B}"/>
              </a:ext>
            </a:extLst>
          </p:cNvPr>
          <p:cNvSpPr/>
          <p:nvPr/>
        </p:nvSpPr>
        <p:spPr>
          <a:xfrm>
            <a:off x="2875227" y="5893507"/>
            <a:ext cx="611303" cy="16826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AB2B95-03CE-9B9F-262D-C830C97BA4E9}"/>
              </a:ext>
            </a:extLst>
          </p:cNvPr>
          <p:cNvSpPr/>
          <p:nvPr/>
        </p:nvSpPr>
        <p:spPr>
          <a:xfrm>
            <a:off x="2881991" y="5554343"/>
            <a:ext cx="611303" cy="16826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9383019-90E0-E0F6-3380-977D068B6590}"/>
              </a:ext>
            </a:extLst>
          </p:cNvPr>
          <p:cNvSpPr/>
          <p:nvPr/>
        </p:nvSpPr>
        <p:spPr>
          <a:xfrm>
            <a:off x="2875227" y="6009980"/>
            <a:ext cx="611303" cy="16826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826527-03DA-6DED-A82C-1E69920A41A1}"/>
              </a:ext>
            </a:extLst>
          </p:cNvPr>
          <p:cNvSpPr/>
          <p:nvPr/>
        </p:nvSpPr>
        <p:spPr>
          <a:xfrm>
            <a:off x="2868463" y="5709647"/>
            <a:ext cx="618067" cy="176076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9FDC58E-C586-EC32-ED93-B024B89A3237}"/>
              </a:ext>
            </a:extLst>
          </p:cNvPr>
          <p:cNvSpPr/>
          <p:nvPr/>
        </p:nvSpPr>
        <p:spPr>
          <a:xfrm>
            <a:off x="1676217" y="5554343"/>
            <a:ext cx="1165190" cy="14662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5413EE-C57C-BF12-ED17-A85EE1ADB522}"/>
              </a:ext>
            </a:extLst>
          </p:cNvPr>
          <p:cNvSpPr/>
          <p:nvPr/>
        </p:nvSpPr>
        <p:spPr>
          <a:xfrm>
            <a:off x="1696509" y="5709136"/>
            <a:ext cx="1165190" cy="16826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40DE59-C5C7-ACEE-6B7F-46E87ED90796}"/>
              </a:ext>
            </a:extLst>
          </p:cNvPr>
          <p:cNvSpPr/>
          <p:nvPr/>
        </p:nvSpPr>
        <p:spPr>
          <a:xfrm>
            <a:off x="1693244" y="6213831"/>
            <a:ext cx="1165190" cy="16826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A6D470-FD33-1AD2-F551-00EEA3AE5C9E}"/>
              </a:ext>
            </a:extLst>
          </p:cNvPr>
          <p:cNvSpPr/>
          <p:nvPr/>
        </p:nvSpPr>
        <p:spPr>
          <a:xfrm>
            <a:off x="1693244" y="5880310"/>
            <a:ext cx="1165190" cy="16826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A543069-E5A3-CC10-7205-7396A02620D6}"/>
              </a:ext>
            </a:extLst>
          </p:cNvPr>
          <p:cNvSpPr/>
          <p:nvPr/>
        </p:nvSpPr>
        <p:spPr>
          <a:xfrm>
            <a:off x="1693243" y="6055376"/>
            <a:ext cx="1148163" cy="122213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CB1154-3F70-DD35-1600-3548347020EC}"/>
              </a:ext>
            </a:extLst>
          </p:cNvPr>
          <p:cNvSpPr txBox="1"/>
          <p:nvPr/>
        </p:nvSpPr>
        <p:spPr>
          <a:xfrm>
            <a:off x="1256261" y="2256370"/>
            <a:ext cx="256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dirty="0"/>
              <a:t>Valence (Positive)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B5D2FC-4F41-CDA4-6AAE-FDDD0CC1D9E9}"/>
              </a:ext>
            </a:extLst>
          </p:cNvPr>
          <p:cNvSpPr txBox="1"/>
          <p:nvPr/>
        </p:nvSpPr>
        <p:spPr>
          <a:xfrm>
            <a:off x="8902577" y="2235748"/>
            <a:ext cx="256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dirty="0"/>
              <a:t>Valence (Negative)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9812F6-E9DF-8B30-2286-CEC03CDDE640}"/>
              </a:ext>
            </a:extLst>
          </p:cNvPr>
          <p:cNvSpPr txBox="1"/>
          <p:nvPr/>
        </p:nvSpPr>
        <p:spPr>
          <a:xfrm>
            <a:off x="741461" y="2860567"/>
            <a:ext cx="1250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1050" b="1" dirty="0"/>
              <a:t>Circumplex</a:t>
            </a:r>
          </a:p>
          <a:p>
            <a:pPr algn="ctr"/>
            <a:r>
              <a:rPr lang="en-PL" sz="1050" b="1" dirty="0"/>
              <a:t> (High Affiliation)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5E07DA-ED91-2077-5C7F-9E3883005AE5}"/>
              </a:ext>
            </a:extLst>
          </p:cNvPr>
          <p:cNvSpPr txBox="1"/>
          <p:nvPr/>
        </p:nvSpPr>
        <p:spPr>
          <a:xfrm>
            <a:off x="2354668" y="2839092"/>
            <a:ext cx="13313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1050" b="1" dirty="0"/>
              <a:t>Circumplex</a:t>
            </a:r>
          </a:p>
          <a:p>
            <a:pPr algn="ctr"/>
            <a:r>
              <a:rPr lang="en-PL" sz="1050" b="1" dirty="0"/>
              <a:t> (High Dominance)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E4AA99-0B97-692A-B2B1-9E915D305BA9}"/>
              </a:ext>
            </a:extLst>
          </p:cNvPr>
          <p:cNvSpPr txBox="1"/>
          <p:nvPr/>
        </p:nvSpPr>
        <p:spPr>
          <a:xfrm>
            <a:off x="8518303" y="2869604"/>
            <a:ext cx="1250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1050" b="1" dirty="0"/>
              <a:t>Circumplex</a:t>
            </a:r>
          </a:p>
          <a:p>
            <a:pPr algn="ctr"/>
            <a:r>
              <a:rPr lang="en-PL" sz="1050" b="1" dirty="0"/>
              <a:t> (Low Affiliation)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E139CB-2B7E-198A-C0EB-DFEBE6C2B8E6}"/>
              </a:ext>
            </a:extLst>
          </p:cNvPr>
          <p:cNvSpPr txBox="1"/>
          <p:nvPr/>
        </p:nvSpPr>
        <p:spPr>
          <a:xfrm>
            <a:off x="10160753" y="2856324"/>
            <a:ext cx="13802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1050" b="1" dirty="0"/>
              <a:t>Circumplex</a:t>
            </a:r>
          </a:p>
          <a:p>
            <a:pPr algn="ctr"/>
            <a:r>
              <a:rPr lang="en-PL" sz="1050" b="1" dirty="0"/>
              <a:t> (Low Dominance)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0BAE2EB-0522-C608-DCA4-03EE91E946C1}"/>
              </a:ext>
            </a:extLst>
          </p:cNvPr>
          <p:cNvSpPr/>
          <p:nvPr/>
        </p:nvSpPr>
        <p:spPr>
          <a:xfrm>
            <a:off x="286327" y="2178549"/>
            <a:ext cx="11675243" cy="20848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01D4453-80AC-01EB-5B6F-EC59507638F6}"/>
              </a:ext>
            </a:extLst>
          </p:cNvPr>
          <p:cNvSpPr/>
          <p:nvPr/>
        </p:nvSpPr>
        <p:spPr>
          <a:xfrm>
            <a:off x="1631877" y="5350933"/>
            <a:ext cx="1915390" cy="109633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284A2EC-5F95-9BCF-733D-079DB73C5AB6}"/>
              </a:ext>
            </a:extLst>
          </p:cNvPr>
          <p:cNvSpPr/>
          <p:nvPr/>
        </p:nvSpPr>
        <p:spPr>
          <a:xfrm>
            <a:off x="4341810" y="5350933"/>
            <a:ext cx="1320782" cy="1096334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C50604-004D-4672-1D56-96D08997AF78}"/>
              </a:ext>
            </a:extLst>
          </p:cNvPr>
          <p:cNvSpPr/>
          <p:nvPr/>
        </p:nvSpPr>
        <p:spPr>
          <a:xfrm>
            <a:off x="3869949" y="4507830"/>
            <a:ext cx="4227988" cy="585463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C1C63BAA-AE1B-137A-5F97-FBD94874A35E}"/>
              </a:ext>
            </a:extLst>
          </p:cNvPr>
          <p:cNvSpPr txBox="1">
            <a:spLocks/>
          </p:cNvSpPr>
          <p:nvPr/>
        </p:nvSpPr>
        <p:spPr>
          <a:xfrm>
            <a:off x="3915327" y="4507830"/>
            <a:ext cx="1914971" cy="438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PL" sz="1800" b="1" dirty="0"/>
              <a:t>Response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C06A3972-4BA9-DC15-AFF2-1A39195822B0}"/>
              </a:ext>
            </a:extLst>
          </p:cNvPr>
          <p:cNvSpPr txBox="1">
            <a:spLocks/>
          </p:cNvSpPr>
          <p:nvPr/>
        </p:nvSpPr>
        <p:spPr>
          <a:xfrm>
            <a:off x="6025050" y="4548436"/>
            <a:ext cx="1914971" cy="438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PL" sz="1600" b="1" dirty="0"/>
              <a:t>Reaction Time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24BC8D-BE18-FFB5-5E63-F9897044ADA8}"/>
              </a:ext>
            </a:extLst>
          </p:cNvPr>
          <p:cNvSpPr txBox="1"/>
          <p:nvPr/>
        </p:nvSpPr>
        <p:spPr>
          <a:xfrm>
            <a:off x="3977512" y="4802183"/>
            <a:ext cx="2338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sz="1050" dirty="0"/>
              <a:t>Does this word describe me?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782AE3-1144-DDA1-1BB1-353E0B2E5695}"/>
              </a:ext>
            </a:extLst>
          </p:cNvPr>
          <p:cNvSpPr txBox="1"/>
          <p:nvPr/>
        </p:nvSpPr>
        <p:spPr>
          <a:xfrm>
            <a:off x="6474404" y="4798801"/>
            <a:ext cx="1217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sz="1050" dirty="0"/>
              <a:t>In miliseconds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4192AC3-A568-73F6-A060-4524AA3CC579}"/>
              </a:ext>
            </a:extLst>
          </p:cNvPr>
          <p:cNvSpPr txBox="1"/>
          <p:nvPr/>
        </p:nvSpPr>
        <p:spPr>
          <a:xfrm>
            <a:off x="1997683" y="1626571"/>
            <a:ext cx="912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1050" dirty="0"/>
              <a:t>Social anxiety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94D543-DDE1-8CB1-99CD-D18C525E1DDA}"/>
              </a:ext>
            </a:extLst>
          </p:cNvPr>
          <p:cNvSpPr txBox="1"/>
          <p:nvPr/>
        </p:nvSpPr>
        <p:spPr>
          <a:xfrm>
            <a:off x="3065340" y="1649566"/>
            <a:ext cx="8109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1050" dirty="0"/>
              <a:t>Social phobia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235DFCC-AFC9-E50B-5DFB-D6CA924BA1CB}"/>
              </a:ext>
            </a:extLst>
          </p:cNvPr>
          <p:cNvSpPr txBox="1"/>
          <p:nvPr/>
        </p:nvSpPr>
        <p:spPr>
          <a:xfrm>
            <a:off x="4022862" y="1618790"/>
            <a:ext cx="10654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Fear of Positive Evaluation</a:t>
            </a:r>
            <a:endParaRPr lang="en-PL" sz="105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5A32281-E72E-3555-8E7C-46AEE2E78CCA}"/>
              </a:ext>
            </a:extLst>
          </p:cNvPr>
          <p:cNvSpPr txBox="1"/>
          <p:nvPr/>
        </p:nvSpPr>
        <p:spPr>
          <a:xfrm>
            <a:off x="5062369" y="1624257"/>
            <a:ext cx="11947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1050" dirty="0"/>
              <a:t>Fear of Negative Evaluation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FD24E5B-8919-59E9-9D62-E88F9ECD08D8}"/>
              </a:ext>
            </a:extLst>
          </p:cNvPr>
          <p:cNvSpPr txBox="1"/>
          <p:nvPr/>
        </p:nvSpPr>
        <p:spPr>
          <a:xfrm>
            <a:off x="6094846" y="1631297"/>
            <a:ext cx="10654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1050" dirty="0"/>
              <a:t>Depressive symptoms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0C0F2A-E439-B42B-32B6-EECB48491B89}"/>
              </a:ext>
            </a:extLst>
          </p:cNvPr>
          <p:cNvSpPr txBox="1"/>
          <p:nvPr/>
        </p:nvSpPr>
        <p:spPr>
          <a:xfrm>
            <a:off x="7148678" y="1635379"/>
            <a:ext cx="10654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1050" dirty="0"/>
              <a:t>Global Self Esteem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B1C183-ED7A-13A6-8C8D-F0154EE2FE39}"/>
              </a:ext>
            </a:extLst>
          </p:cNvPr>
          <p:cNvSpPr txBox="1"/>
          <p:nvPr/>
        </p:nvSpPr>
        <p:spPr>
          <a:xfrm>
            <a:off x="8277598" y="1643178"/>
            <a:ext cx="7456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1050" dirty="0"/>
              <a:t>Current anxiety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FDEDAE9-609D-3A36-D68B-2462A23C6331}"/>
              </a:ext>
            </a:extLst>
          </p:cNvPr>
          <p:cNvSpPr txBox="1"/>
          <p:nvPr/>
        </p:nvSpPr>
        <p:spPr>
          <a:xfrm>
            <a:off x="9212547" y="1628130"/>
            <a:ext cx="10654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1050" dirty="0"/>
              <a:t>Chronic anxiety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119B1BC-E2DE-2D53-B716-7835BB45D089}"/>
              </a:ext>
            </a:extLst>
          </p:cNvPr>
          <p:cNvSpPr txBox="1"/>
          <p:nvPr/>
        </p:nvSpPr>
        <p:spPr>
          <a:xfrm>
            <a:off x="3858998" y="2404182"/>
            <a:ext cx="912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1050" dirty="0"/>
              <a:t>Postive adjectives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088E619-A9D9-D197-5233-E411E5F949CE}"/>
              </a:ext>
            </a:extLst>
          </p:cNvPr>
          <p:cNvSpPr txBox="1"/>
          <p:nvPr/>
        </p:nvSpPr>
        <p:spPr>
          <a:xfrm>
            <a:off x="7251555" y="2441036"/>
            <a:ext cx="912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1050" dirty="0"/>
              <a:t>Negative adjectives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7CF21D1-6581-B3F1-A453-6FDD6058B064}"/>
              </a:ext>
            </a:extLst>
          </p:cNvPr>
          <p:cNvSpPr txBox="1"/>
          <p:nvPr/>
        </p:nvSpPr>
        <p:spPr>
          <a:xfrm>
            <a:off x="8666326" y="3355415"/>
            <a:ext cx="912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C</a:t>
            </a:r>
            <a:r>
              <a:rPr lang="en-PL" sz="1050" dirty="0"/>
              <a:t>old, distant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EFB83D3-B74B-917C-41E7-C97817D8B1E5}"/>
              </a:ext>
            </a:extLst>
          </p:cNvPr>
          <p:cNvSpPr txBox="1"/>
          <p:nvPr/>
        </p:nvSpPr>
        <p:spPr>
          <a:xfrm>
            <a:off x="10394432" y="3355415"/>
            <a:ext cx="912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1050" dirty="0"/>
              <a:t>Submissive, passive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7B37832-8048-73CA-4305-3AFB6E601DA3}"/>
              </a:ext>
            </a:extLst>
          </p:cNvPr>
          <p:cNvSpPr txBox="1"/>
          <p:nvPr/>
        </p:nvSpPr>
        <p:spPr>
          <a:xfrm>
            <a:off x="871105" y="3316957"/>
            <a:ext cx="912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Friendly, kind</a:t>
            </a:r>
            <a:endParaRPr lang="en-PL" sz="105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99CC33C-C259-3674-F598-F249B1A5C9B5}"/>
              </a:ext>
            </a:extLst>
          </p:cNvPr>
          <p:cNvSpPr txBox="1"/>
          <p:nvPr/>
        </p:nvSpPr>
        <p:spPr>
          <a:xfrm>
            <a:off x="2589572" y="3355415"/>
            <a:ext cx="912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Assertive, dominant</a:t>
            </a:r>
            <a:endParaRPr lang="en-PL" sz="105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CD63124-EE0B-780A-4EC2-57C96446EEAA}"/>
              </a:ext>
            </a:extLst>
          </p:cNvPr>
          <p:cNvCxnSpPr>
            <a:cxnSpLocks/>
            <a:stCxn id="55" idx="2"/>
            <a:endCxn id="53" idx="0"/>
          </p:cNvCxnSpPr>
          <p:nvPr/>
        </p:nvCxnSpPr>
        <p:spPr>
          <a:xfrm flipH="1">
            <a:off x="5002201" y="5093293"/>
            <a:ext cx="981742" cy="25764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685444A-3E34-6532-BEBB-16263863E70A}"/>
              </a:ext>
            </a:extLst>
          </p:cNvPr>
          <p:cNvSpPr txBox="1"/>
          <p:nvPr/>
        </p:nvSpPr>
        <p:spPr>
          <a:xfrm>
            <a:off x="3217740" y="1801966"/>
            <a:ext cx="8109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1050" dirty="0"/>
              <a:t>Social phobia</a:t>
            </a:r>
          </a:p>
        </p:txBody>
      </p:sp>
    </p:spTree>
    <p:extLst>
      <p:ext uri="{BB962C8B-B14F-4D97-AF65-F5344CB8AC3E}">
        <p14:creationId xmlns:p14="http://schemas.microsoft.com/office/powerpoint/2010/main" val="119703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EDCD66E-855A-97DF-08C9-73B411774622}"/>
              </a:ext>
            </a:extLst>
          </p:cNvPr>
          <p:cNvSpPr/>
          <p:nvPr/>
        </p:nvSpPr>
        <p:spPr>
          <a:xfrm>
            <a:off x="6096000" y="1237382"/>
            <a:ext cx="6096000" cy="562061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0EFF73-57EB-0B31-41FA-1D0A643023BF}"/>
              </a:ext>
            </a:extLst>
          </p:cNvPr>
          <p:cNvSpPr/>
          <p:nvPr/>
        </p:nvSpPr>
        <p:spPr>
          <a:xfrm>
            <a:off x="15507073" y="12276650"/>
            <a:ext cx="928434" cy="899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795C0-DBF7-6841-C812-C89AE75F7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8181"/>
            <a:ext cx="10515600" cy="1325563"/>
          </a:xfrm>
        </p:spPr>
        <p:txBody>
          <a:bodyPr/>
          <a:lstStyle/>
          <a:p>
            <a:r>
              <a:rPr lang="en-PL" dirty="0"/>
              <a:t>The Model </a:t>
            </a:r>
            <a:br>
              <a:rPr lang="en-PL" dirty="0"/>
            </a:br>
            <a:r>
              <a:rPr lang="en-PL" dirty="0"/>
              <a:t>(Theoretically)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6DB78D3-07F5-C705-F165-48933E178F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288" t="36850" r="26516" b="36849"/>
          <a:stretch/>
        </p:blipFill>
        <p:spPr>
          <a:xfrm>
            <a:off x="6096000" y="211931"/>
            <a:ext cx="5899420" cy="9746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CFB6A5D-479A-514B-DD5E-9A857D78D9D1}"/>
              </a:ext>
            </a:extLst>
          </p:cNvPr>
          <p:cNvSpPr txBox="1"/>
          <p:nvPr/>
        </p:nvSpPr>
        <p:spPr>
          <a:xfrm>
            <a:off x="1955289" y="5009165"/>
            <a:ext cx="2187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1050" dirty="0"/>
              <a:t>Vandekerchhove et al, 2010</a:t>
            </a:r>
          </a:p>
        </p:txBody>
      </p:sp>
      <p:pic>
        <p:nvPicPr>
          <p:cNvPr id="1028" name="Picture 4" descr="Babies Learning Language: Explorations in hierarchical drift diffusion  modeling">
            <a:extLst>
              <a:ext uri="{FF2B5EF4-FFF2-40B4-BE49-F238E27FC236}">
                <a16:creationId xmlns:a16="http://schemas.microsoft.com/office/drawing/2014/main" id="{94AD2031-5748-669C-9351-E4E5266EA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9290"/>
            <a:ext cx="6097722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7490095-9712-991B-EE6F-299EE516F6F2}"/>
              </a:ext>
            </a:extLst>
          </p:cNvPr>
          <p:cNvSpPr txBox="1"/>
          <p:nvPr/>
        </p:nvSpPr>
        <p:spPr>
          <a:xfrm>
            <a:off x="6257415" y="1609873"/>
            <a:ext cx="586927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PL" sz="1050" dirty="0"/>
          </a:p>
          <a:p>
            <a:pPr algn="ctr"/>
            <a:r>
              <a:rPr lang="en-PL" sz="1050" dirty="0"/>
              <a:t> Essentially you are taking </a:t>
            </a:r>
            <a:r>
              <a:rPr lang="en-PL" sz="1050" b="1" dirty="0"/>
              <a:t>multiple reactions time and choices </a:t>
            </a:r>
            <a:r>
              <a:rPr lang="en-PL" sz="1050" dirty="0"/>
              <a:t>within a certain binary response and fitting a drift rate over them.  </a:t>
            </a:r>
          </a:p>
          <a:p>
            <a:pPr algn="ctr"/>
            <a:endParaRPr lang="en-PL" sz="1050" dirty="0"/>
          </a:p>
          <a:p>
            <a:pPr algn="ctr"/>
            <a:r>
              <a:rPr lang="en-PL" sz="1050" dirty="0"/>
              <a:t>There are a few variables in the drift rate model  which are calculated:</a:t>
            </a:r>
          </a:p>
          <a:p>
            <a:pPr algn="ctr"/>
            <a:endParaRPr lang="en-PL" sz="1050" dirty="0"/>
          </a:p>
          <a:p>
            <a:pPr algn="ctr"/>
            <a:endParaRPr lang="en-PL" sz="1050" dirty="0"/>
          </a:p>
          <a:p>
            <a:pPr algn="ctr"/>
            <a:endParaRPr lang="en-PL" sz="1050" dirty="0"/>
          </a:p>
          <a:p>
            <a:pPr marL="228600" indent="-228600" algn="l">
              <a:buAutoNum type="arabicPeriod"/>
            </a:pP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Drift rate (essentially velocity -speed with direction-)</a:t>
            </a:r>
          </a:p>
          <a:p>
            <a:pPr marL="228600" indent="-228600" algn="l">
              <a:buAutoNum type="arabicPeriod"/>
            </a:pPr>
            <a:r>
              <a:rPr lang="en-GB" sz="1000" dirty="0">
                <a:solidFill>
                  <a:srgbClr val="000000"/>
                </a:solidFill>
                <a:latin typeface="Aptos" panose="020B0004020202020204" pitchFamily="34" charset="0"/>
              </a:rPr>
              <a:t>Boundary separation (how far away the two choices are from each other dimensionally)</a:t>
            </a:r>
          </a:p>
          <a:p>
            <a:pPr marL="228600" indent="-228600" algn="l">
              <a:buAutoNum type="arabicPeriod"/>
            </a:pP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Non-decision time </a:t>
            </a:r>
          </a:p>
          <a:p>
            <a:pPr marL="228600" indent="-228600" algn="l">
              <a:buAutoNum type="arabicPeriod"/>
            </a:pPr>
            <a:r>
              <a:rPr lang="en-GB" sz="1000" dirty="0">
                <a:solidFill>
                  <a:srgbClr val="000000"/>
                </a:solidFill>
                <a:latin typeface="Aptos" panose="020B0004020202020204" pitchFamily="34" charset="0"/>
              </a:rPr>
              <a:t>Starting point bias</a:t>
            </a:r>
            <a:endParaRPr lang="en-GB" sz="1000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algn="ctr"/>
            <a:endParaRPr lang="en-GB" sz="1000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algn="ctr"/>
            <a:endParaRPr lang="en-GB" sz="10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algn="ctr"/>
            <a:endParaRPr lang="en-GB" sz="10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algn="ctr"/>
            <a:endParaRPr lang="en-GB" sz="10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algn="ctr"/>
            <a:endParaRPr lang="en-GB" sz="10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algn="ctr"/>
            <a:endParaRPr lang="en-GB" sz="1000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algn="ctr"/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In this </a:t>
            </a:r>
            <a:r>
              <a:rPr lang="en-GB" sz="1000" dirty="0">
                <a:solidFill>
                  <a:srgbClr val="000000"/>
                </a:solidFill>
                <a:latin typeface="Aptos" panose="020B0004020202020204" pitchFamily="34" charset="0"/>
              </a:rPr>
              <a:t>data, we focus only on calculating the </a:t>
            </a:r>
            <a:r>
              <a:rPr lang="en-GB" sz="1000" b="1" dirty="0">
                <a:solidFill>
                  <a:srgbClr val="000000"/>
                </a:solidFill>
                <a:latin typeface="Aptos" panose="020B0004020202020204" pitchFamily="34" charset="0"/>
              </a:rPr>
              <a:t>drift rate, </a:t>
            </a:r>
            <a:r>
              <a:rPr lang="en-GB" sz="1000" dirty="0">
                <a:solidFill>
                  <a:srgbClr val="000000"/>
                </a:solidFill>
                <a:latin typeface="Aptos" panose="020B0004020202020204" pitchFamily="34" charset="0"/>
              </a:rPr>
              <a:t>based on the following: </a:t>
            </a:r>
          </a:p>
          <a:p>
            <a:br>
              <a:rPr lang="en-GB" sz="1050" dirty="0"/>
            </a:br>
            <a:endParaRPr lang="en-PL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2D4A99-2A57-EBA1-6439-FA307FF11C8F}"/>
              </a:ext>
            </a:extLst>
          </p:cNvPr>
          <p:cNvSpPr/>
          <p:nvPr/>
        </p:nvSpPr>
        <p:spPr>
          <a:xfrm>
            <a:off x="8245366" y="283779"/>
            <a:ext cx="1095703" cy="822323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B73ABC-F1EF-DAE6-D16A-467CE5A23FBC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8793218" y="1106102"/>
            <a:ext cx="150794" cy="70554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76BF1-B788-2110-57DA-481166B0567B}"/>
              </a:ext>
            </a:extLst>
          </p:cNvPr>
          <p:cNvSpPr/>
          <p:nvPr/>
        </p:nvSpPr>
        <p:spPr>
          <a:xfrm>
            <a:off x="7914182" y="1811650"/>
            <a:ext cx="2207173" cy="173419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pic>
        <p:nvPicPr>
          <p:cNvPr id="1036" name="Picture 12" descr="Output image">
            <a:extLst>
              <a:ext uri="{FF2B5EF4-FFF2-40B4-BE49-F238E27FC236}">
                <a16:creationId xmlns:a16="http://schemas.microsoft.com/office/drawing/2014/main" id="{9FF43EFA-F397-0E49-A87E-2B2A5835B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532" y="5204887"/>
            <a:ext cx="3485300" cy="92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Output image">
            <a:extLst>
              <a:ext uri="{FF2B5EF4-FFF2-40B4-BE49-F238E27FC236}">
                <a16:creationId xmlns:a16="http://schemas.microsoft.com/office/drawing/2014/main" id="{2D406756-6DF2-D923-DBC0-38D4AE502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820" y="4712741"/>
            <a:ext cx="2721278" cy="204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7BDA3F-E39D-E879-8DD1-1CD78366B88C}"/>
              </a:ext>
            </a:extLst>
          </p:cNvPr>
          <p:cNvCxnSpPr>
            <a:cxnSpLocks/>
          </p:cNvCxnSpPr>
          <p:nvPr/>
        </p:nvCxnSpPr>
        <p:spPr>
          <a:xfrm flipV="1">
            <a:off x="5545230" y="3088433"/>
            <a:ext cx="646870" cy="21805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2C9D812-8999-F17E-2B8D-EB0A73F7009C}"/>
              </a:ext>
            </a:extLst>
          </p:cNvPr>
          <p:cNvSpPr/>
          <p:nvPr/>
        </p:nvSpPr>
        <p:spPr>
          <a:xfrm>
            <a:off x="6192100" y="2868115"/>
            <a:ext cx="5256561" cy="719658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9622DF3-6188-1453-57F1-8610E379C958}"/>
              </a:ext>
            </a:extLst>
          </p:cNvPr>
          <p:cNvSpPr/>
          <p:nvPr/>
        </p:nvSpPr>
        <p:spPr>
          <a:xfrm>
            <a:off x="6438123" y="4320033"/>
            <a:ext cx="5557298" cy="2326035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55081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D476-921D-2CED-213D-55B9EAF1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310"/>
            <a:ext cx="10515600" cy="1325563"/>
          </a:xfrm>
        </p:spPr>
        <p:txBody>
          <a:bodyPr/>
          <a:lstStyle/>
          <a:p>
            <a:r>
              <a:rPr lang="en-PL" dirty="0"/>
              <a:t>The Model </a:t>
            </a:r>
            <a:br>
              <a:rPr lang="en-PL" dirty="0"/>
            </a:br>
            <a:r>
              <a:rPr lang="en-PL" dirty="0"/>
              <a:t>(Applied and Assumptions)</a:t>
            </a:r>
          </a:p>
        </p:txBody>
      </p:sp>
    </p:spTree>
    <p:extLst>
      <p:ext uri="{BB962C8B-B14F-4D97-AF65-F5344CB8AC3E}">
        <p14:creationId xmlns:p14="http://schemas.microsoft.com/office/powerpoint/2010/main" val="56593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3F27-068F-FE83-C472-EDB54C9DC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Drift Rate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B647C-438A-34A3-133A-43B9B2FEE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21159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221</Words>
  <Application>Microsoft Macintosh PowerPoint</Application>
  <PresentationFormat>Widescreen</PresentationFormat>
  <Paragraphs>67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SRET Drift Rates Project</vt:lpstr>
      <vt:lpstr>The Dataset </vt:lpstr>
      <vt:lpstr>The Model  (Theoretically)</vt:lpstr>
      <vt:lpstr>The Model  (Applied and Assumptions)</vt:lpstr>
      <vt:lpstr>Drift Rate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Natasza Siwinska</dc:creator>
  <cp:lastModifiedBy>Natasza Siwinska</cp:lastModifiedBy>
  <cp:revision>1</cp:revision>
  <dcterms:created xsi:type="dcterms:W3CDTF">2025-04-27T10:48:52Z</dcterms:created>
  <dcterms:modified xsi:type="dcterms:W3CDTF">2025-04-27T15:40:30Z</dcterms:modified>
</cp:coreProperties>
</file>