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0"/>
  </p:notesMasterIdLst>
  <p:sldIdLst>
    <p:sldId id="256" r:id="rId2"/>
    <p:sldId id="286" r:id="rId3"/>
    <p:sldId id="279" r:id="rId4"/>
    <p:sldId id="281" r:id="rId5"/>
    <p:sldId id="261" r:id="rId6"/>
    <p:sldId id="257" r:id="rId7"/>
    <p:sldId id="282" r:id="rId8"/>
    <p:sldId id="273" r:id="rId9"/>
    <p:sldId id="269" r:id="rId10"/>
    <p:sldId id="271" r:id="rId11"/>
    <p:sldId id="270" r:id="rId12"/>
    <p:sldId id="284" r:id="rId13"/>
    <p:sldId id="285" r:id="rId14"/>
    <p:sldId id="277" r:id="rId15"/>
    <p:sldId id="265" r:id="rId16"/>
    <p:sldId id="280" r:id="rId17"/>
    <p:sldId id="258" r:id="rId18"/>
    <p:sldId id="278" r:id="rId19"/>
    <p:sldId id="272" r:id="rId20"/>
    <p:sldId id="275" r:id="rId21"/>
    <p:sldId id="283" r:id="rId22"/>
    <p:sldId id="268" r:id="rId23"/>
    <p:sldId id="276" r:id="rId24"/>
    <p:sldId id="259" r:id="rId25"/>
    <p:sldId id="260" r:id="rId26"/>
    <p:sldId id="263" r:id="rId27"/>
    <p:sldId id="266" r:id="rId28"/>
    <p:sldId id="267" r:id="rId29"/>
  </p:sldIdLst>
  <p:sldSz cx="12192000" cy="6858000"/>
  <p:notesSz cx="6858000" cy="9144000"/>
  <p:defaultText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id="{AF2E7EAC-FAF6-004E-90A2-4A1E8B2F5CD7}">
          <p14:sldIdLst>
            <p14:sldId id="256"/>
            <p14:sldId id="286"/>
            <p14:sldId id="279"/>
            <p14:sldId id="281"/>
            <p14:sldId id="261"/>
            <p14:sldId id="257"/>
            <p14:sldId id="282"/>
          </p14:sldIdLst>
        </p14:section>
        <p14:section name="EDA" id="{578EB4F0-EE9B-CE4C-A0C7-EBCB47C1635E}">
          <p14:sldIdLst>
            <p14:sldId id="273"/>
            <p14:sldId id="269"/>
            <p14:sldId id="271"/>
            <p14:sldId id="270"/>
            <p14:sldId id="284"/>
            <p14:sldId id="285"/>
            <p14:sldId id="277"/>
            <p14:sldId id="265"/>
            <p14:sldId id="280"/>
          </p14:sldIdLst>
        </p14:section>
        <p14:section name="Model Exploration" id="{0E0F9F73-9759-C543-BC45-22FD3DA13FF1}">
          <p14:sldIdLst>
            <p14:sldId id="258"/>
            <p14:sldId id="278"/>
            <p14:sldId id="272"/>
            <p14:sldId id="275"/>
            <p14:sldId id="283"/>
          </p14:sldIdLst>
        </p14:section>
        <p14:section name="Modelling Expectations" id="{1F7AECEA-5197-8548-9095-22115E5AFAAE}">
          <p14:sldIdLst>
            <p14:sldId id="268"/>
            <p14:sldId id="276"/>
          </p14:sldIdLst>
        </p14:section>
        <p14:section name="Modellling" id="{EE8A9C4E-2150-954A-8419-4565848C5C2D}">
          <p14:sldIdLst>
            <p14:sldId id="259"/>
            <p14:sldId id="260"/>
            <p14:sldId id="263"/>
          </p14:sldIdLst>
        </p14:section>
        <p14:section name="Evaluation" id="{F56D07B9-38BF-7143-ABF8-D2B1D68E6988}">
          <p14:sldIdLst>
            <p14:sldId id="266"/>
          </p14:sldIdLst>
        </p14:section>
        <p14:section name="Comparison" id="{15C55EF4-4B53-AA44-92C4-A7D51E6A51B5}">
          <p14:sldIdLst>
            <p14:sldId id="267"/>
          </p14:sldIdLst>
        </p14:section>
        <p14:section name="Conclusion and Analysis" id="{6DEBF7EE-860A-864E-A3E4-1573237DCD8B}">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3D3D3"/>
    <a:srgbClr val="1F1F1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82"/>
    <p:restoredTop sz="68097"/>
  </p:normalViewPr>
  <p:slideViewPr>
    <p:cSldViewPr snapToGrid="0">
      <p:cViewPr>
        <p:scale>
          <a:sx n="73" d="100"/>
          <a:sy n="73" d="100"/>
        </p:scale>
        <p:origin x="2168" y="91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P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8EBBD5-E090-0047-8ECB-D791EED40FC4}" type="datetimeFigureOut">
              <a:rPr lang="en-PL" smtClean="0"/>
              <a:t>24/06/2025</a:t>
            </a:fld>
            <a:endParaRPr lang="en-P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P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P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C0502EF-92E4-C44F-83BE-58DA23951CC3}" type="slidenum">
              <a:rPr lang="en-PL" smtClean="0"/>
              <a:t>‹#›</a:t>
            </a:fld>
            <a:endParaRPr lang="en-PL"/>
          </a:p>
        </p:txBody>
      </p:sp>
    </p:spTree>
    <p:extLst>
      <p:ext uri="{BB962C8B-B14F-4D97-AF65-F5344CB8AC3E}">
        <p14:creationId xmlns:p14="http://schemas.microsoft.com/office/powerpoint/2010/main" val="18842883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L" dirty="0"/>
          </a:p>
        </p:txBody>
      </p:sp>
      <p:sp>
        <p:nvSpPr>
          <p:cNvPr id="4" name="Slide Number Placeholder 3"/>
          <p:cNvSpPr>
            <a:spLocks noGrp="1"/>
          </p:cNvSpPr>
          <p:nvPr>
            <p:ph type="sldNum" sz="quarter" idx="5"/>
          </p:nvPr>
        </p:nvSpPr>
        <p:spPr/>
        <p:txBody>
          <a:bodyPr/>
          <a:lstStyle/>
          <a:p>
            <a:fld id="{4C0502EF-92E4-C44F-83BE-58DA23951CC3}" type="slidenum">
              <a:rPr lang="en-PL" smtClean="0"/>
              <a:t>1</a:t>
            </a:fld>
            <a:endParaRPr lang="en-PL"/>
          </a:p>
        </p:txBody>
      </p:sp>
    </p:spTree>
    <p:extLst>
      <p:ext uri="{BB962C8B-B14F-4D97-AF65-F5344CB8AC3E}">
        <p14:creationId xmlns:p14="http://schemas.microsoft.com/office/powerpoint/2010/main" val="380592621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L" dirty="0"/>
          </a:p>
        </p:txBody>
      </p:sp>
      <p:sp>
        <p:nvSpPr>
          <p:cNvPr id="4" name="Slide Number Placeholder 3"/>
          <p:cNvSpPr>
            <a:spLocks noGrp="1"/>
          </p:cNvSpPr>
          <p:nvPr>
            <p:ph type="sldNum" sz="quarter" idx="5"/>
          </p:nvPr>
        </p:nvSpPr>
        <p:spPr/>
        <p:txBody>
          <a:bodyPr/>
          <a:lstStyle/>
          <a:p>
            <a:fld id="{4C0502EF-92E4-C44F-83BE-58DA23951CC3}" type="slidenum">
              <a:rPr lang="en-PL" smtClean="0"/>
              <a:t>27</a:t>
            </a:fld>
            <a:endParaRPr lang="en-PL"/>
          </a:p>
        </p:txBody>
      </p:sp>
    </p:spTree>
    <p:extLst>
      <p:ext uri="{BB962C8B-B14F-4D97-AF65-F5344CB8AC3E}">
        <p14:creationId xmlns:p14="http://schemas.microsoft.com/office/powerpoint/2010/main" val="108145563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L" dirty="0"/>
              <a:t>To set up understanding of what data is gathered and the experiment itself, we have 57 participants, who each answered 8 questionnaires that give scores for indices in reference to aspects of depression and anxiety. </a:t>
            </a:r>
            <a:br>
              <a:rPr lang="en-PL" dirty="0"/>
            </a:br>
            <a:br>
              <a:rPr lang="en-PL" dirty="0"/>
            </a:br>
            <a:r>
              <a:rPr lang="en-GB" dirty="0"/>
              <a:t>T</a:t>
            </a:r>
            <a:r>
              <a:rPr lang="en-PL" dirty="0"/>
              <a:t>he participants were then shown adjectives on a screen, which they then had to classify as words which they would assign to themselves, or words that they would not assign to themselves.</a:t>
            </a:r>
          </a:p>
          <a:p>
            <a:endParaRPr lang="en-PL" dirty="0"/>
          </a:p>
          <a:p>
            <a:r>
              <a:rPr lang="en-PL" dirty="0"/>
              <a:t>The words themselves have been assorted as can be seen in the graphs above, where scaling of the valence (whether a word was positive or negative), affiliation (whether a word was relating to warmth and friendliness or not) and dominance (whether a word was refering to a high social standing or a lower one).</a:t>
            </a:r>
          </a:p>
        </p:txBody>
      </p:sp>
      <p:sp>
        <p:nvSpPr>
          <p:cNvPr id="4" name="Slide Number Placeholder 3"/>
          <p:cNvSpPr>
            <a:spLocks noGrp="1"/>
          </p:cNvSpPr>
          <p:nvPr>
            <p:ph type="sldNum" sz="quarter" idx="5"/>
          </p:nvPr>
        </p:nvSpPr>
        <p:spPr/>
        <p:txBody>
          <a:bodyPr/>
          <a:lstStyle/>
          <a:p>
            <a:fld id="{4C0502EF-92E4-C44F-83BE-58DA23951CC3}" type="slidenum">
              <a:rPr lang="en-PL" smtClean="0"/>
              <a:t>5</a:t>
            </a:fld>
            <a:endParaRPr lang="en-PL"/>
          </a:p>
        </p:txBody>
      </p:sp>
    </p:spTree>
    <p:extLst>
      <p:ext uri="{BB962C8B-B14F-4D97-AF65-F5344CB8AC3E}">
        <p14:creationId xmlns:p14="http://schemas.microsoft.com/office/powerpoint/2010/main" val="14994876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L" dirty="0"/>
              <a:t>This left us with a dataset that looked a little like this, whether the valence or the positive/ negative nature of an adjective interplayed with the circumplex (so dominance or affiliation). </a:t>
            </a:r>
            <a:r>
              <a:rPr lang="en-GB" dirty="0"/>
              <a:t>T</a:t>
            </a:r>
            <a:r>
              <a:rPr lang="en-PL" dirty="0"/>
              <a:t>he self-referrential response of ‘yes’ or ‘no’ was also gather, the response time, and of course the score on the indices. The response time here refers to the time between the stimulus being shown on the screen and the click of the button of the keyboard that referred to either yes or no.</a:t>
            </a:r>
          </a:p>
        </p:txBody>
      </p:sp>
      <p:sp>
        <p:nvSpPr>
          <p:cNvPr id="4" name="Slide Number Placeholder 3"/>
          <p:cNvSpPr>
            <a:spLocks noGrp="1"/>
          </p:cNvSpPr>
          <p:nvPr>
            <p:ph type="sldNum" sz="quarter" idx="5"/>
          </p:nvPr>
        </p:nvSpPr>
        <p:spPr/>
        <p:txBody>
          <a:bodyPr/>
          <a:lstStyle/>
          <a:p>
            <a:fld id="{4C0502EF-92E4-C44F-83BE-58DA23951CC3}" type="slidenum">
              <a:rPr lang="en-PL" smtClean="0"/>
              <a:t>6</a:t>
            </a:fld>
            <a:endParaRPr lang="en-PL"/>
          </a:p>
        </p:txBody>
      </p:sp>
    </p:spTree>
    <p:extLst>
      <p:ext uri="{BB962C8B-B14F-4D97-AF65-F5344CB8AC3E}">
        <p14:creationId xmlns:p14="http://schemas.microsoft.com/office/powerpoint/2010/main" val="7233238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L" dirty="0"/>
          </a:p>
        </p:txBody>
      </p:sp>
      <p:sp>
        <p:nvSpPr>
          <p:cNvPr id="4" name="Slide Number Placeholder 3"/>
          <p:cNvSpPr>
            <a:spLocks noGrp="1"/>
          </p:cNvSpPr>
          <p:nvPr>
            <p:ph type="sldNum" sz="quarter" idx="5"/>
          </p:nvPr>
        </p:nvSpPr>
        <p:spPr/>
        <p:txBody>
          <a:bodyPr/>
          <a:lstStyle/>
          <a:p>
            <a:fld id="{4C0502EF-92E4-C44F-83BE-58DA23951CC3}" type="slidenum">
              <a:rPr lang="en-PL" smtClean="0"/>
              <a:t>12</a:t>
            </a:fld>
            <a:endParaRPr lang="en-PL"/>
          </a:p>
        </p:txBody>
      </p:sp>
    </p:spTree>
    <p:extLst>
      <p:ext uri="{BB962C8B-B14F-4D97-AF65-F5344CB8AC3E}">
        <p14:creationId xmlns:p14="http://schemas.microsoft.com/office/powerpoint/2010/main" val="25618203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L" dirty="0"/>
          </a:p>
        </p:txBody>
      </p:sp>
      <p:sp>
        <p:nvSpPr>
          <p:cNvPr id="4" name="Slide Number Placeholder 3"/>
          <p:cNvSpPr>
            <a:spLocks noGrp="1"/>
          </p:cNvSpPr>
          <p:nvPr>
            <p:ph type="sldNum" sz="quarter" idx="5"/>
          </p:nvPr>
        </p:nvSpPr>
        <p:spPr/>
        <p:txBody>
          <a:bodyPr/>
          <a:lstStyle/>
          <a:p>
            <a:fld id="{4C0502EF-92E4-C44F-83BE-58DA23951CC3}" type="slidenum">
              <a:rPr lang="en-PL" smtClean="0"/>
              <a:t>17</a:t>
            </a:fld>
            <a:endParaRPr lang="en-PL"/>
          </a:p>
        </p:txBody>
      </p:sp>
    </p:spTree>
    <p:extLst>
      <p:ext uri="{BB962C8B-B14F-4D97-AF65-F5344CB8AC3E}">
        <p14:creationId xmlns:p14="http://schemas.microsoft.com/office/powerpoint/2010/main" val="2432516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L" dirty="0"/>
          </a:p>
        </p:txBody>
      </p:sp>
      <p:sp>
        <p:nvSpPr>
          <p:cNvPr id="4" name="Slide Number Placeholder 3"/>
          <p:cNvSpPr>
            <a:spLocks noGrp="1"/>
          </p:cNvSpPr>
          <p:nvPr>
            <p:ph type="sldNum" sz="quarter" idx="5"/>
          </p:nvPr>
        </p:nvSpPr>
        <p:spPr/>
        <p:txBody>
          <a:bodyPr/>
          <a:lstStyle/>
          <a:p>
            <a:fld id="{4C0502EF-92E4-C44F-83BE-58DA23951CC3}" type="slidenum">
              <a:rPr lang="en-PL" smtClean="0"/>
              <a:t>21</a:t>
            </a:fld>
            <a:endParaRPr lang="en-PL"/>
          </a:p>
        </p:txBody>
      </p:sp>
    </p:spTree>
    <p:extLst>
      <p:ext uri="{BB962C8B-B14F-4D97-AF65-F5344CB8AC3E}">
        <p14:creationId xmlns:p14="http://schemas.microsoft.com/office/powerpoint/2010/main" val="25806684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PL" dirty="0"/>
              <a:t>In the case of the data gathered, and the model which is coded-up that has outputted the drift rates and correlations that will be seen in the next slide, these are the configurations and assumptions that we have applied: </a:t>
            </a:r>
            <a:br>
              <a:rPr lang="en-PL" dirty="0"/>
            </a:br>
            <a:br>
              <a:rPr lang="en-PL" dirty="0"/>
            </a:br>
            <a:r>
              <a:rPr lang="en-PL" dirty="0"/>
              <a:t>Since the dataset is quite small, I have tried to limit the amount of parameters that need to be fitted, so that outliers do not skew the fittings. I’ve assumed that there is no starting bias for any of the participants, irrespective of how they score on the clinical indices and the categorisation of the words they see. I have also set the non-decision time to 0.2, to state that it takes at least 0.2 seconds for the person to actually percieve the word that is on the screen before the decision time starts. I have also set the gaussian noise of the decision path to 1, which is standard. What is fitted are the alpha and delta variables: the decision boundaries and the drift rates. This means that the thresholds at which a participant may respond ‘yes’ to a word may differ, one person may have a low threshold for saying yes than another. This interplays with the drift rate (which is between 1 and -1). </a:t>
            </a:r>
          </a:p>
          <a:p>
            <a:r>
              <a:rPr lang="en-PL" dirty="0"/>
              <a:t>Finally, when fitting the model, there is a different model (with different threshold and dirft rate assumptions) for each category of word per person. (Assuming that a person will have the same threshold of choice, for example, for words that are all low dominance and negative, but may have a differ</a:t>
            </a:r>
            <a:r>
              <a:rPr lang="en-GB" dirty="0"/>
              <a:t>e</a:t>
            </a:r>
            <a:r>
              <a:rPr lang="en-PL" dirty="0"/>
              <a:t>nt threshold for words that have high dominance and positive). (6 words per category)</a:t>
            </a:r>
          </a:p>
        </p:txBody>
      </p:sp>
      <p:sp>
        <p:nvSpPr>
          <p:cNvPr id="4" name="Slide Number Placeholder 3"/>
          <p:cNvSpPr>
            <a:spLocks noGrp="1"/>
          </p:cNvSpPr>
          <p:nvPr>
            <p:ph type="sldNum" sz="quarter" idx="5"/>
          </p:nvPr>
        </p:nvSpPr>
        <p:spPr/>
        <p:txBody>
          <a:bodyPr/>
          <a:lstStyle/>
          <a:p>
            <a:fld id="{4C0502EF-92E4-C44F-83BE-58DA23951CC3}" type="slidenum">
              <a:rPr lang="en-PL" smtClean="0"/>
              <a:t>24</a:t>
            </a:fld>
            <a:endParaRPr lang="en-PL"/>
          </a:p>
        </p:txBody>
      </p:sp>
    </p:spTree>
    <p:extLst>
      <p:ext uri="{BB962C8B-B14F-4D97-AF65-F5344CB8AC3E}">
        <p14:creationId xmlns:p14="http://schemas.microsoft.com/office/powerpoint/2010/main" val="38599131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PL" dirty="0"/>
          </a:p>
        </p:txBody>
      </p:sp>
      <p:sp>
        <p:nvSpPr>
          <p:cNvPr id="4" name="Slide Number Placeholder 3"/>
          <p:cNvSpPr>
            <a:spLocks noGrp="1"/>
          </p:cNvSpPr>
          <p:nvPr>
            <p:ph type="sldNum" sz="quarter" idx="5"/>
          </p:nvPr>
        </p:nvSpPr>
        <p:spPr/>
        <p:txBody>
          <a:bodyPr/>
          <a:lstStyle/>
          <a:p>
            <a:fld id="{4C0502EF-92E4-C44F-83BE-58DA23951CC3}" type="slidenum">
              <a:rPr lang="en-PL" smtClean="0"/>
              <a:t>25</a:t>
            </a:fld>
            <a:endParaRPr lang="en-PL"/>
          </a:p>
        </p:txBody>
      </p:sp>
    </p:spTree>
    <p:extLst>
      <p:ext uri="{BB962C8B-B14F-4D97-AF65-F5344CB8AC3E}">
        <p14:creationId xmlns:p14="http://schemas.microsoft.com/office/powerpoint/2010/main" val="17861791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B2DC23-CEB5-C3B3-2F30-41E05856FB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A92B8F7-CC6A-77A7-DA4B-A326A85480F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B654A0E-8FF1-306F-53BD-828E9B86BEFB}"/>
              </a:ext>
            </a:extLst>
          </p:cNvPr>
          <p:cNvSpPr>
            <a:spLocks noGrp="1"/>
          </p:cNvSpPr>
          <p:nvPr>
            <p:ph type="body" idx="1"/>
          </p:nvPr>
        </p:nvSpPr>
        <p:spPr/>
        <p:txBody>
          <a:bodyPr/>
          <a:lstStyle/>
          <a:p>
            <a:r>
              <a:rPr lang="en-PL" dirty="0"/>
              <a:t>Notes from meeting with Eva:</a:t>
            </a:r>
            <a:br>
              <a:rPr lang="en-PL" dirty="0"/>
            </a:br>
            <a:br>
              <a:rPr lang="en-PL" dirty="0"/>
            </a:br>
            <a:r>
              <a:rPr lang="en-PL" dirty="0"/>
              <a:t>- Highlight what we are trying to do? </a:t>
            </a:r>
          </a:p>
          <a:p>
            <a:pPr marL="171450" indent="-171450">
              <a:buFontTx/>
              <a:buChar char="-"/>
            </a:pPr>
            <a:r>
              <a:rPr lang="en-PL" dirty="0"/>
              <a:t>We are trying to model how people are thinking about themselves</a:t>
            </a:r>
          </a:p>
          <a:p>
            <a:pPr marL="171450" indent="-171450">
              <a:buFontTx/>
              <a:buChar char="-"/>
            </a:pPr>
            <a:r>
              <a:rPr lang="en-PL" dirty="0"/>
              <a:t>What have people done and build up a theory of that to come up with WHAT WE WOULD EXPECT</a:t>
            </a:r>
          </a:p>
          <a:p>
            <a:pPr marL="171450" indent="-171450">
              <a:buFontTx/>
              <a:buChar char="-"/>
            </a:pPr>
            <a:r>
              <a:rPr lang="en-PL" dirty="0"/>
              <a:t>Basically look into the literature and at the difference found. </a:t>
            </a:r>
          </a:p>
          <a:p>
            <a:pPr marL="171450" indent="-171450">
              <a:buFontTx/>
              <a:buChar char="-"/>
            </a:pPr>
            <a:r>
              <a:rPr lang="en-PL" dirty="0"/>
              <a:t>Focus on the interpretability of the results. Do we want the starting bias as fixed? </a:t>
            </a:r>
          </a:p>
          <a:p>
            <a:pPr marL="171450" indent="-171450">
              <a:buFontTx/>
              <a:buChar char="-"/>
            </a:pPr>
            <a:r>
              <a:rPr lang="en-PL" dirty="0"/>
              <a:t>Directly compare to outputs that Beevers got</a:t>
            </a:r>
          </a:p>
          <a:p>
            <a:pPr marL="171450" indent="-171450">
              <a:buFontTx/>
              <a:buChar char="-"/>
            </a:pPr>
            <a:r>
              <a:rPr lang="en-PL" dirty="0"/>
              <a:t>Interpretability of graphs</a:t>
            </a:r>
          </a:p>
          <a:p>
            <a:pPr marL="171450" indent="-171450">
              <a:buFontTx/>
              <a:buChar char="-"/>
            </a:pPr>
            <a:r>
              <a:rPr lang="en-PL" dirty="0"/>
              <a:t>Meaningful group difference (affiliation high to dominance high)</a:t>
            </a:r>
          </a:p>
          <a:p>
            <a:pPr marL="171450" indent="-171450">
              <a:buFontTx/>
              <a:buChar char="-"/>
            </a:pPr>
            <a:r>
              <a:rPr lang="en-PL" dirty="0"/>
              <a:t>Make sure you understand exactly what the categories of the adjectives MEAN</a:t>
            </a:r>
          </a:p>
          <a:p>
            <a:pPr marL="171450" indent="-171450">
              <a:buFontTx/>
              <a:buChar char="-"/>
            </a:pPr>
            <a:r>
              <a:rPr lang="en-PL" dirty="0"/>
              <a:t>What did Beevers set his priors to?</a:t>
            </a:r>
          </a:p>
          <a:p>
            <a:pPr marL="171450" indent="-171450">
              <a:buFontTx/>
              <a:buChar char="-"/>
            </a:pPr>
            <a:r>
              <a:rPr lang="en-PL" dirty="0"/>
              <a:t>Change wording categories on the slides</a:t>
            </a:r>
          </a:p>
          <a:p>
            <a:pPr marL="171450" indent="-171450">
              <a:buFontTx/>
              <a:buChar char="-"/>
            </a:pPr>
            <a:r>
              <a:rPr lang="en-PL" dirty="0"/>
              <a:t>There should be more recent papers than Beevers to tell us more about the fittings</a:t>
            </a:r>
          </a:p>
          <a:p>
            <a:pPr marL="171450" indent="-171450">
              <a:buFontTx/>
              <a:buChar char="-"/>
            </a:pPr>
            <a:r>
              <a:rPr lang="en-PL" dirty="0"/>
              <a:t>Statistical analyses : Find out the lower bounds of how many words in each category would be optimal (amount of information needed?)</a:t>
            </a:r>
          </a:p>
          <a:p>
            <a:pPr marL="171450" indent="-171450">
              <a:buFontTx/>
              <a:buChar char="-"/>
            </a:pPr>
            <a:r>
              <a:rPr lang="en-PL" dirty="0"/>
              <a:t>Do the decision boundaries (alpha) tell us about the amount of information needed? Can this be linked to entropy? </a:t>
            </a:r>
          </a:p>
          <a:p>
            <a:pPr marL="171450" indent="-171450">
              <a:buFontTx/>
              <a:buChar char="-"/>
            </a:pPr>
            <a:r>
              <a:rPr lang="en-GB" dirty="0"/>
              <a:t>S</a:t>
            </a:r>
            <a:r>
              <a:rPr lang="en-PL" dirty="0"/>
              <a:t>ince we have the data on recall, can we do some kind of correlation analysis or looking more into it? </a:t>
            </a:r>
          </a:p>
          <a:p>
            <a:pPr marL="171450" indent="-171450">
              <a:buFontTx/>
              <a:buChar char="-"/>
            </a:pPr>
            <a:r>
              <a:rPr lang="en-PL" dirty="0"/>
              <a:t>Look into Beevers paper and previous papers to see their distributions in the beta and alpha parameters. What do they do? </a:t>
            </a:r>
          </a:p>
          <a:p>
            <a:pPr marL="171450" indent="-171450">
              <a:buFontTx/>
              <a:buChar char="-"/>
            </a:pPr>
            <a:r>
              <a:rPr lang="en-PL" dirty="0"/>
              <a:t>Read over papers that Dan will send which will tell us more about affiliation and social rank. </a:t>
            </a:r>
          </a:p>
        </p:txBody>
      </p:sp>
      <p:sp>
        <p:nvSpPr>
          <p:cNvPr id="4" name="Slide Number Placeholder 3">
            <a:extLst>
              <a:ext uri="{FF2B5EF4-FFF2-40B4-BE49-F238E27FC236}">
                <a16:creationId xmlns:a16="http://schemas.microsoft.com/office/drawing/2014/main" id="{A03FA1F7-CFC4-FD02-BE6E-722A2137B5F7}"/>
              </a:ext>
            </a:extLst>
          </p:cNvPr>
          <p:cNvSpPr>
            <a:spLocks noGrp="1"/>
          </p:cNvSpPr>
          <p:nvPr>
            <p:ph type="sldNum" sz="quarter" idx="5"/>
          </p:nvPr>
        </p:nvSpPr>
        <p:spPr/>
        <p:txBody>
          <a:bodyPr/>
          <a:lstStyle/>
          <a:p>
            <a:fld id="{4C0502EF-92E4-C44F-83BE-58DA23951CC3}" type="slidenum">
              <a:rPr lang="en-PL" smtClean="0"/>
              <a:t>26</a:t>
            </a:fld>
            <a:endParaRPr lang="en-PL"/>
          </a:p>
        </p:txBody>
      </p:sp>
    </p:spTree>
    <p:extLst>
      <p:ext uri="{BB962C8B-B14F-4D97-AF65-F5344CB8AC3E}">
        <p14:creationId xmlns:p14="http://schemas.microsoft.com/office/powerpoint/2010/main" val="24938953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ADEC78-8AE5-354F-E8B5-67BEAE8D7684}"/>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PL"/>
          </a:p>
        </p:txBody>
      </p:sp>
      <p:sp>
        <p:nvSpPr>
          <p:cNvPr id="3" name="Subtitle 2">
            <a:extLst>
              <a:ext uri="{FF2B5EF4-FFF2-40B4-BE49-F238E27FC236}">
                <a16:creationId xmlns:a16="http://schemas.microsoft.com/office/drawing/2014/main" id="{4B269FDA-9C40-AD27-11BE-F31C0FF5264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PL"/>
          </a:p>
        </p:txBody>
      </p:sp>
      <p:sp>
        <p:nvSpPr>
          <p:cNvPr id="4" name="Date Placeholder 3">
            <a:extLst>
              <a:ext uri="{FF2B5EF4-FFF2-40B4-BE49-F238E27FC236}">
                <a16:creationId xmlns:a16="http://schemas.microsoft.com/office/drawing/2014/main" id="{7A0DF7EE-254D-E2A3-E714-E0C2C86878BD}"/>
              </a:ext>
            </a:extLst>
          </p:cNvPr>
          <p:cNvSpPr>
            <a:spLocks noGrp="1"/>
          </p:cNvSpPr>
          <p:nvPr>
            <p:ph type="dt" sz="half" idx="10"/>
          </p:nvPr>
        </p:nvSpPr>
        <p:spPr/>
        <p:txBody>
          <a:bodyPr/>
          <a:lstStyle/>
          <a:p>
            <a:fld id="{C930E3E6-A946-4049-9323-39F1B547A10C}" type="datetimeFigureOut">
              <a:rPr lang="en-PL" smtClean="0"/>
              <a:t>24/06/2025</a:t>
            </a:fld>
            <a:endParaRPr lang="en-PL"/>
          </a:p>
        </p:txBody>
      </p:sp>
      <p:sp>
        <p:nvSpPr>
          <p:cNvPr id="5" name="Footer Placeholder 4">
            <a:extLst>
              <a:ext uri="{FF2B5EF4-FFF2-40B4-BE49-F238E27FC236}">
                <a16:creationId xmlns:a16="http://schemas.microsoft.com/office/drawing/2014/main" id="{A8E3C33F-47EB-509F-4502-67F6FB7EA8CB}"/>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71EEB762-1575-06E4-1AB7-1EDC17903FD5}"/>
              </a:ext>
            </a:extLst>
          </p:cNvPr>
          <p:cNvSpPr>
            <a:spLocks noGrp="1"/>
          </p:cNvSpPr>
          <p:nvPr>
            <p:ph type="sldNum" sz="quarter" idx="12"/>
          </p:nvPr>
        </p:nvSpPr>
        <p:spPr/>
        <p:txBody>
          <a:bodyPr/>
          <a:lstStyle/>
          <a:p>
            <a:fld id="{D17B5A5B-BDFC-7A47-A52E-5F17F7AB1B8A}" type="slidenum">
              <a:rPr lang="en-PL" smtClean="0"/>
              <a:t>‹#›</a:t>
            </a:fld>
            <a:endParaRPr lang="en-PL"/>
          </a:p>
        </p:txBody>
      </p:sp>
    </p:spTree>
    <p:extLst>
      <p:ext uri="{BB962C8B-B14F-4D97-AF65-F5344CB8AC3E}">
        <p14:creationId xmlns:p14="http://schemas.microsoft.com/office/powerpoint/2010/main" val="141339719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530A13-A813-F625-1431-C0A338A858F8}"/>
              </a:ext>
            </a:extLst>
          </p:cNvPr>
          <p:cNvSpPr>
            <a:spLocks noGrp="1"/>
          </p:cNvSpPr>
          <p:nvPr>
            <p:ph type="title"/>
          </p:nvPr>
        </p:nvSpPr>
        <p:spPr/>
        <p:txBody>
          <a:bodyPr/>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2BD4FA2D-99AF-DD87-A72A-9327C4275E0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7FF6825D-C6D6-2C0D-8BAF-10328FBC6849}"/>
              </a:ext>
            </a:extLst>
          </p:cNvPr>
          <p:cNvSpPr>
            <a:spLocks noGrp="1"/>
          </p:cNvSpPr>
          <p:nvPr>
            <p:ph type="dt" sz="half" idx="10"/>
          </p:nvPr>
        </p:nvSpPr>
        <p:spPr/>
        <p:txBody>
          <a:bodyPr/>
          <a:lstStyle/>
          <a:p>
            <a:fld id="{C930E3E6-A946-4049-9323-39F1B547A10C}" type="datetimeFigureOut">
              <a:rPr lang="en-PL" smtClean="0"/>
              <a:t>24/06/2025</a:t>
            </a:fld>
            <a:endParaRPr lang="en-PL"/>
          </a:p>
        </p:txBody>
      </p:sp>
      <p:sp>
        <p:nvSpPr>
          <p:cNvPr id="5" name="Footer Placeholder 4">
            <a:extLst>
              <a:ext uri="{FF2B5EF4-FFF2-40B4-BE49-F238E27FC236}">
                <a16:creationId xmlns:a16="http://schemas.microsoft.com/office/drawing/2014/main" id="{10FE8479-CC14-0B05-64AA-47D26039CC1F}"/>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2B74AB6D-94A5-7C21-A29A-C6B70FF403D7}"/>
              </a:ext>
            </a:extLst>
          </p:cNvPr>
          <p:cNvSpPr>
            <a:spLocks noGrp="1"/>
          </p:cNvSpPr>
          <p:nvPr>
            <p:ph type="sldNum" sz="quarter" idx="12"/>
          </p:nvPr>
        </p:nvSpPr>
        <p:spPr/>
        <p:txBody>
          <a:bodyPr/>
          <a:lstStyle/>
          <a:p>
            <a:fld id="{D17B5A5B-BDFC-7A47-A52E-5F17F7AB1B8A}" type="slidenum">
              <a:rPr lang="en-PL" smtClean="0"/>
              <a:t>‹#›</a:t>
            </a:fld>
            <a:endParaRPr lang="en-PL"/>
          </a:p>
        </p:txBody>
      </p:sp>
    </p:spTree>
    <p:extLst>
      <p:ext uri="{BB962C8B-B14F-4D97-AF65-F5344CB8AC3E}">
        <p14:creationId xmlns:p14="http://schemas.microsoft.com/office/powerpoint/2010/main" val="29826675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9AC724-D7A4-0CF3-8431-4670FAD1BA15}"/>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PL"/>
          </a:p>
        </p:txBody>
      </p:sp>
      <p:sp>
        <p:nvSpPr>
          <p:cNvPr id="3" name="Vertical Text Placeholder 2">
            <a:extLst>
              <a:ext uri="{FF2B5EF4-FFF2-40B4-BE49-F238E27FC236}">
                <a16:creationId xmlns:a16="http://schemas.microsoft.com/office/drawing/2014/main" id="{B8B345B4-0520-398F-D544-3361D362A98D}"/>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4E225A8F-76F9-E3FE-C9DF-FFD074C2C5CA}"/>
              </a:ext>
            </a:extLst>
          </p:cNvPr>
          <p:cNvSpPr>
            <a:spLocks noGrp="1"/>
          </p:cNvSpPr>
          <p:nvPr>
            <p:ph type="dt" sz="half" idx="10"/>
          </p:nvPr>
        </p:nvSpPr>
        <p:spPr/>
        <p:txBody>
          <a:bodyPr/>
          <a:lstStyle/>
          <a:p>
            <a:fld id="{C930E3E6-A946-4049-9323-39F1B547A10C}" type="datetimeFigureOut">
              <a:rPr lang="en-PL" smtClean="0"/>
              <a:t>24/06/2025</a:t>
            </a:fld>
            <a:endParaRPr lang="en-PL"/>
          </a:p>
        </p:txBody>
      </p:sp>
      <p:sp>
        <p:nvSpPr>
          <p:cNvPr id="5" name="Footer Placeholder 4">
            <a:extLst>
              <a:ext uri="{FF2B5EF4-FFF2-40B4-BE49-F238E27FC236}">
                <a16:creationId xmlns:a16="http://schemas.microsoft.com/office/drawing/2014/main" id="{42617DD3-7E69-D1DD-B1CC-3BBA9087B90F}"/>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8FBEB285-B5BD-C544-7FD9-A966FEAEEB84}"/>
              </a:ext>
            </a:extLst>
          </p:cNvPr>
          <p:cNvSpPr>
            <a:spLocks noGrp="1"/>
          </p:cNvSpPr>
          <p:nvPr>
            <p:ph type="sldNum" sz="quarter" idx="12"/>
          </p:nvPr>
        </p:nvSpPr>
        <p:spPr/>
        <p:txBody>
          <a:bodyPr/>
          <a:lstStyle/>
          <a:p>
            <a:fld id="{D17B5A5B-BDFC-7A47-A52E-5F17F7AB1B8A}" type="slidenum">
              <a:rPr lang="en-PL" smtClean="0"/>
              <a:t>‹#›</a:t>
            </a:fld>
            <a:endParaRPr lang="en-PL"/>
          </a:p>
        </p:txBody>
      </p:sp>
    </p:spTree>
    <p:extLst>
      <p:ext uri="{BB962C8B-B14F-4D97-AF65-F5344CB8AC3E}">
        <p14:creationId xmlns:p14="http://schemas.microsoft.com/office/powerpoint/2010/main" val="3576350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79C7CF-38DE-7077-0517-A1B6B8F614EE}"/>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610733BF-4143-B315-CE01-97C3F94AB367}"/>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19FDF224-D5AF-3706-A846-038EA0735D16}"/>
              </a:ext>
            </a:extLst>
          </p:cNvPr>
          <p:cNvSpPr>
            <a:spLocks noGrp="1"/>
          </p:cNvSpPr>
          <p:nvPr>
            <p:ph type="dt" sz="half" idx="10"/>
          </p:nvPr>
        </p:nvSpPr>
        <p:spPr/>
        <p:txBody>
          <a:bodyPr/>
          <a:lstStyle/>
          <a:p>
            <a:fld id="{C930E3E6-A946-4049-9323-39F1B547A10C}" type="datetimeFigureOut">
              <a:rPr lang="en-PL" smtClean="0"/>
              <a:t>24/06/2025</a:t>
            </a:fld>
            <a:endParaRPr lang="en-PL"/>
          </a:p>
        </p:txBody>
      </p:sp>
      <p:sp>
        <p:nvSpPr>
          <p:cNvPr id="5" name="Footer Placeholder 4">
            <a:extLst>
              <a:ext uri="{FF2B5EF4-FFF2-40B4-BE49-F238E27FC236}">
                <a16:creationId xmlns:a16="http://schemas.microsoft.com/office/drawing/2014/main" id="{05041432-FB7F-3A5A-63E0-3BD43103F174}"/>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FC6A8B8B-5C94-CDC1-A189-336D1904EC11}"/>
              </a:ext>
            </a:extLst>
          </p:cNvPr>
          <p:cNvSpPr>
            <a:spLocks noGrp="1"/>
          </p:cNvSpPr>
          <p:nvPr>
            <p:ph type="sldNum" sz="quarter" idx="12"/>
          </p:nvPr>
        </p:nvSpPr>
        <p:spPr/>
        <p:txBody>
          <a:bodyPr/>
          <a:lstStyle/>
          <a:p>
            <a:fld id="{D17B5A5B-BDFC-7A47-A52E-5F17F7AB1B8A}" type="slidenum">
              <a:rPr lang="en-PL" smtClean="0"/>
              <a:t>‹#›</a:t>
            </a:fld>
            <a:endParaRPr lang="en-PL"/>
          </a:p>
        </p:txBody>
      </p:sp>
    </p:spTree>
    <p:extLst>
      <p:ext uri="{BB962C8B-B14F-4D97-AF65-F5344CB8AC3E}">
        <p14:creationId xmlns:p14="http://schemas.microsoft.com/office/powerpoint/2010/main" val="8610423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38778-DB66-E9B9-2CA4-35BB88E8D4CA}"/>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PL"/>
          </a:p>
        </p:txBody>
      </p:sp>
      <p:sp>
        <p:nvSpPr>
          <p:cNvPr id="3" name="Text Placeholder 2">
            <a:extLst>
              <a:ext uri="{FF2B5EF4-FFF2-40B4-BE49-F238E27FC236}">
                <a16:creationId xmlns:a16="http://schemas.microsoft.com/office/drawing/2014/main" id="{65D99B71-9AAD-9FF4-FD71-F7DF187ED1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D68E5135-FDFC-2F68-39B1-FC497EC0D79B}"/>
              </a:ext>
            </a:extLst>
          </p:cNvPr>
          <p:cNvSpPr>
            <a:spLocks noGrp="1"/>
          </p:cNvSpPr>
          <p:nvPr>
            <p:ph type="dt" sz="half" idx="10"/>
          </p:nvPr>
        </p:nvSpPr>
        <p:spPr/>
        <p:txBody>
          <a:bodyPr/>
          <a:lstStyle/>
          <a:p>
            <a:fld id="{C930E3E6-A946-4049-9323-39F1B547A10C}" type="datetimeFigureOut">
              <a:rPr lang="en-PL" smtClean="0"/>
              <a:t>24/06/2025</a:t>
            </a:fld>
            <a:endParaRPr lang="en-PL"/>
          </a:p>
        </p:txBody>
      </p:sp>
      <p:sp>
        <p:nvSpPr>
          <p:cNvPr id="5" name="Footer Placeholder 4">
            <a:extLst>
              <a:ext uri="{FF2B5EF4-FFF2-40B4-BE49-F238E27FC236}">
                <a16:creationId xmlns:a16="http://schemas.microsoft.com/office/drawing/2014/main" id="{982C4CF7-BD52-C25E-2E3A-4A67859DFCF8}"/>
              </a:ext>
            </a:extLst>
          </p:cNvPr>
          <p:cNvSpPr>
            <a:spLocks noGrp="1"/>
          </p:cNvSpPr>
          <p:nvPr>
            <p:ph type="ftr" sz="quarter" idx="11"/>
          </p:nvPr>
        </p:nvSpPr>
        <p:spPr/>
        <p:txBody>
          <a:bodyPr/>
          <a:lstStyle/>
          <a:p>
            <a:endParaRPr lang="en-PL"/>
          </a:p>
        </p:txBody>
      </p:sp>
      <p:sp>
        <p:nvSpPr>
          <p:cNvPr id="6" name="Slide Number Placeholder 5">
            <a:extLst>
              <a:ext uri="{FF2B5EF4-FFF2-40B4-BE49-F238E27FC236}">
                <a16:creationId xmlns:a16="http://schemas.microsoft.com/office/drawing/2014/main" id="{F830AEC1-7A1E-0386-C483-96BFD1A13DE0}"/>
              </a:ext>
            </a:extLst>
          </p:cNvPr>
          <p:cNvSpPr>
            <a:spLocks noGrp="1"/>
          </p:cNvSpPr>
          <p:nvPr>
            <p:ph type="sldNum" sz="quarter" idx="12"/>
          </p:nvPr>
        </p:nvSpPr>
        <p:spPr/>
        <p:txBody>
          <a:bodyPr/>
          <a:lstStyle/>
          <a:p>
            <a:fld id="{D17B5A5B-BDFC-7A47-A52E-5F17F7AB1B8A}" type="slidenum">
              <a:rPr lang="en-PL" smtClean="0"/>
              <a:t>‹#›</a:t>
            </a:fld>
            <a:endParaRPr lang="en-PL"/>
          </a:p>
        </p:txBody>
      </p:sp>
    </p:spTree>
    <p:extLst>
      <p:ext uri="{BB962C8B-B14F-4D97-AF65-F5344CB8AC3E}">
        <p14:creationId xmlns:p14="http://schemas.microsoft.com/office/powerpoint/2010/main" val="35692298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D8A62-D60E-0D78-C084-B2A8D8FA3DB4}"/>
              </a:ext>
            </a:extLst>
          </p:cNvPr>
          <p:cNvSpPr>
            <a:spLocks noGrp="1"/>
          </p:cNvSpPr>
          <p:nvPr>
            <p:ph type="title"/>
          </p:nvPr>
        </p:nvSpPr>
        <p:spPr/>
        <p:txBody>
          <a:bodyPr/>
          <a:lstStyle/>
          <a:p>
            <a:r>
              <a:rPr lang="en-GB"/>
              <a:t>Click to edit Master title style</a:t>
            </a:r>
            <a:endParaRPr lang="en-PL"/>
          </a:p>
        </p:txBody>
      </p:sp>
      <p:sp>
        <p:nvSpPr>
          <p:cNvPr id="3" name="Content Placeholder 2">
            <a:extLst>
              <a:ext uri="{FF2B5EF4-FFF2-40B4-BE49-F238E27FC236}">
                <a16:creationId xmlns:a16="http://schemas.microsoft.com/office/drawing/2014/main" id="{D09AAD0E-86E8-5438-48A0-CD1C394ACE1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Content Placeholder 3">
            <a:extLst>
              <a:ext uri="{FF2B5EF4-FFF2-40B4-BE49-F238E27FC236}">
                <a16:creationId xmlns:a16="http://schemas.microsoft.com/office/drawing/2014/main" id="{94E4F037-8B1B-4EF9-F842-D6EFC6B79600}"/>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Date Placeholder 4">
            <a:extLst>
              <a:ext uri="{FF2B5EF4-FFF2-40B4-BE49-F238E27FC236}">
                <a16:creationId xmlns:a16="http://schemas.microsoft.com/office/drawing/2014/main" id="{D0BEE63F-1156-AE3E-B3B1-39A3F468CACB}"/>
              </a:ext>
            </a:extLst>
          </p:cNvPr>
          <p:cNvSpPr>
            <a:spLocks noGrp="1"/>
          </p:cNvSpPr>
          <p:nvPr>
            <p:ph type="dt" sz="half" idx="10"/>
          </p:nvPr>
        </p:nvSpPr>
        <p:spPr/>
        <p:txBody>
          <a:bodyPr/>
          <a:lstStyle/>
          <a:p>
            <a:fld id="{C930E3E6-A946-4049-9323-39F1B547A10C}" type="datetimeFigureOut">
              <a:rPr lang="en-PL" smtClean="0"/>
              <a:t>24/06/2025</a:t>
            </a:fld>
            <a:endParaRPr lang="en-PL"/>
          </a:p>
        </p:txBody>
      </p:sp>
      <p:sp>
        <p:nvSpPr>
          <p:cNvPr id="6" name="Footer Placeholder 5">
            <a:extLst>
              <a:ext uri="{FF2B5EF4-FFF2-40B4-BE49-F238E27FC236}">
                <a16:creationId xmlns:a16="http://schemas.microsoft.com/office/drawing/2014/main" id="{FC594180-ACE9-E7B2-4551-057B21633C31}"/>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F3B2E1EF-7FE3-F7CF-E1E2-48B097D4B444}"/>
              </a:ext>
            </a:extLst>
          </p:cNvPr>
          <p:cNvSpPr>
            <a:spLocks noGrp="1"/>
          </p:cNvSpPr>
          <p:nvPr>
            <p:ph type="sldNum" sz="quarter" idx="12"/>
          </p:nvPr>
        </p:nvSpPr>
        <p:spPr/>
        <p:txBody>
          <a:bodyPr/>
          <a:lstStyle/>
          <a:p>
            <a:fld id="{D17B5A5B-BDFC-7A47-A52E-5F17F7AB1B8A}" type="slidenum">
              <a:rPr lang="en-PL" smtClean="0"/>
              <a:t>‹#›</a:t>
            </a:fld>
            <a:endParaRPr lang="en-PL"/>
          </a:p>
        </p:txBody>
      </p:sp>
    </p:spTree>
    <p:extLst>
      <p:ext uri="{BB962C8B-B14F-4D97-AF65-F5344CB8AC3E}">
        <p14:creationId xmlns:p14="http://schemas.microsoft.com/office/powerpoint/2010/main" val="13274723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EAA7F-FC13-F463-C3D8-C49E35AC25AB}"/>
              </a:ext>
            </a:extLst>
          </p:cNvPr>
          <p:cNvSpPr>
            <a:spLocks noGrp="1"/>
          </p:cNvSpPr>
          <p:nvPr>
            <p:ph type="title"/>
          </p:nvPr>
        </p:nvSpPr>
        <p:spPr>
          <a:xfrm>
            <a:off x="839788" y="365125"/>
            <a:ext cx="10515600" cy="1325563"/>
          </a:xfrm>
        </p:spPr>
        <p:txBody>
          <a:bodyPr/>
          <a:lstStyle/>
          <a:p>
            <a:r>
              <a:rPr lang="en-GB"/>
              <a:t>Click to edit Master title style</a:t>
            </a:r>
            <a:endParaRPr lang="en-PL"/>
          </a:p>
        </p:txBody>
      </p:sp>
      <p:sp>
        <p:nvSpPr>
          <p:cNvPr id="3" name="Text Placeholder 2">
            <a:extLst>
              <a:ext uri="{FF2B5EF4-FFF2-40B4-BE49-F238E27FC236}">
                <a16:creationId xmlns:a16="http://schemas.microsoft.com/office/drawing/2014/main" id="{545F39C2-6790-5EA2-C264-E8C6B961BE7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40C4E4B8-E7C7-459F-535F-DEB403FE8B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5" name="Text Placeholder 4">
            <a:extLst>
              <a:ext uri="{FF2B5EF4-FFF2-40B4-BE49-F238E27FC236}">
                <a16:creationId xmlns:a16="http://schemas.microsoft.com/office/drawing/2014/main" id="{E36AA3D5-D235-871E-6907-2B86143DCA3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6851ECB0-4037-0E53-A893-F895ED8B9A91}"/>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7" name="Date Placeholder 6">
            <a:extLst>
              <a:ext uri="{FF2B5EF4-FFF2-40B4-BE49-F238E27FC236}">
                <a16:creationId xmlns:a16="http://schemas.microsoft.com/office/drawing/2014/main" id="{935F046E-29A6-55BB-7327-EF8ADA154FB4}"/>
              </a:ext>
            </a:extLst>
          </p:cNvPr>
          <p:cNvSpPr>
            <a:spLocks noGrp="1"/>
          </p:cNvSpPr>
          <p:nvPr>
            <p:ph type="dt" sz="half" idx="10"/>
          </p:nvPr>
        </p:nvSpPr>
        <p:spPr/>
        <p:txBody>
          <a:bodyPr/>
          <a:lstStyle/>
          <a:p>
            <a:fld id="{C930E3E6-A946-4049-9323-39F1B547A10C}" type="datetimeFigureOut">
              <a:rPr lang="en-PL" smtClean="0"/>
              <a:t>24/06/2025</a:t>
            </a:fld>
            <a:endParaRPr lang="en-PL"/>
          </a:p>
        </p:txBody>
      </p:sp>
      <p:sp>
        <p:nvSpPr>
          <p:cNvPr id="8" name="Footer Placeholder 7">
            <a:extLst>
              <a:ext uri="{FF2B5EF4-FFF2-40B4-BE49-F238E27FC236}">
                <a16:creationId xmlns:a16="http://schemas.microsoft.com/office/drawing/2014/main" id="{658AD91B-FE8A-1F77-30B7-5DFCCAC4C311}"/>
              </a:ext>
            </a:extLst>
          </p:cNvPr>
          <p:cNvSpPr>
            <a:spLocks noGrp="1"/>
          </p:cNvSpPr>
          <p:nvPr>
            <p:ph type="ftr" sz="quarter" idx="11"/>
          </p:nvPr>
        </p:nvSpPr>
        <p:spPr/>
        <p:txBody>
          <a:bodyPr/>
          <a:lstStyle/>
          <a:p>
            <a:endParaRPr lang="en-PL"/>
          </a:p>
        </p:txBody>
      </p:sp>
      <p:sp>
        <p:nvSpPr>
          <p:cNvPr id="9" name="Slide Number Placeholder 8">
            <a:extLst>
              <a:ext uri="{FF2B5EF4-FFF2-40B4-BE49-F238E27FC236}">
                <a16:creationId xmlns:a16="http://schemas.microsoft.com/office/drawing/2014/main" id="{6ED8C5C2-C678-A096-7163-8B485940A6DD}"/>
              </a:ext>
            </a:extLst>
          </p:cNvPr>
          <p:cNvSpPr>
            <a:spLocks noGrp="1"/>
          </p:cNvSpPr>
          <p:nvPr>
            <p:ph type="sldNum" sz="quarter" idx="12"/>
          </p:nvPr>
        </p:nvSpPr>
        <p:spPr/>
        <p:txBody>
          <a:bodyPr/>
          <a:lstStyle/>
          <a:p>
            <a:fld id="{D17B5A5B-BDFC-7A47-A52E-5F17F7AB1B8A}" type="slidenum">
              <a:rPr lang="en-PL" smtClean="0"/>
              <a:t>‹#›</a:t>
            </a:fld>
            <a:endParaRPr lang="en-PL"/>
          </a:p>
        </p:txBody>
      </p:sp>
    </p:spTree>
    <p:extLst>
      <p:ext uri="{BB962C8B-B14F-4D97-AF65-F5344CB8AC3E}">
        <p14:creationId xmlns:p14="http://schemas.microsoft.com/office/powerpoint/2010/main" val="41824146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DED0D-DD1F-CE08-8649-78846FE3085F}"/>
              </a:ext>
            </a:extLst>
          </p:cNvPr>
          <p:cNvSpPr>
            <a:spLocks noGrp="1"/>
          </p:cNvSpPr>
          <p:nvPr>
            <p:ph type="title"/>
          </p:nvPr>
        </p:nvSpPr>
        <p:spPr/>
        <p:txBody>
          <a:bodyPr/>
          <a:lstStyle/>
          <a:p>
            <a:r>
              <a:rPr lang="en-GB"/>
              <a:t>Click to edit Master title style</a:t>
            </a:r>
            <a:endParaRPr lang="en-PL"/>
          </a:p>
        </p:txBody>
      </p:sp>
      <p:sp>
        <p:nvSpPr>
          <p:cNvPr id="3" name="Date Placeholder 2">
            <a:extLst>
              <a:ext uri="{FF2B5EF4-FFF2-40B4-BE49-F238E27FC236}">
                <a16:creationId xmlns:a16="http://schemas.microsoft.com/office/drawing/2014/main" id="{F018E8AB-CDEE-9AF7-9BFF-CFCA87EBB58E}"/>
              </a:ext>
            </a:extLst>
          </p:cNvPr>
          <p:cNvSpPr>
            <a:spLocks noGrp="1"/>
          </p:cNvSpPr>
          <p:nvPr>
            <p:ph type="dt" sz="half" idx="10"/>
          </p:nvPr>
        </p:nvSpPr>
        <p:spPr/>
        <p:txBody>
          <a:bodyPr/>
          <a:lstStyle/>
          <a:p>
            <a:fld id="{C930E3E6-A946-4049-9323-39F1B547A10C}" type="datetimeFigureOut">
              <a:rPr lang="en-PL" smtClean="0"/>
              <a:t>24/06/2025</a:t>
            </a:fld>
            <a:endParaRPr lang="en-PL"/>
          </a:p>
        </p:txBody>
      </p:sp>
      <p:sp>
        <p:nvSpPr>
          <p:cNvPr id="4" name="Footer Placeholder 3">
            <a:extLst>
              <a:ext uri="{FF2B5EF4-FFF2-40B4-BE49-F238E27FC236}">
                <a16:creationId xmlns:a16="http://schemas.microsoft.com/office/drawing/2014/main" id="{1C00E525-B105-9E82-C441-24FCCA6F9BDC}"/>
              </a:ext>
            </a:extLst>
          </p:cNvPr>
          <p:cNvSpPr>
            <a:spLocks noGrp="1"/>
          </p:cNvSpPr>
          <p:nvPr>
            <p:ph type="ftr" sz="quarter" idx="11"/>
          </p:nvPr>
        </p:nvSpPr>
        <p:spPr/>
        <p:txBody>
          <a:bodyPr/>
          <a:lstStyle/>
          <a:p>
            <a:endParaRPr lang="en-PL"/>
          </a:p>
        </p:txBody>
      </p:sp>
      <p:sp>
        <p:nvSpPr>
          <p:cNvPr id="5" name="Slide Number Placeholder 4">
            <a:extLst>
              <a:ext uri="{FF2B5EF4-FFF2-40B4-BE49-F238E27FC236}">
                <a16:creationId xmlns:a16="http://schemas.microsoft.com/office/drawing/2014/main" id="{C7AB807A-A217-9BF1-81C3-EC6D7C14C69D}"/>
              </a:ext>
            </a:extLst>
          </p:cNvPr>
          <p:cNvSpPr>
            <a:spLocks noGrp="1"/>
          </p:cNvSpPr>
          <p:nvPr>
            <p:ph type="sldNum" sz="quarter" idx="12"/>
          </p:nvPr>
        </p:nvSpPr>
        <p:spPr/>
        <p:txBody>
          <a:bodyPr/>
          <a:lstStyle/>
          <a:p>
            <a:fld id="{D17B5A5B-BDFC-7A47-A52E-5F17F7AB1B8A}" type="slidenum">
              <a:rPr lang="en-PL" smtClean="0"/>
              <a:t>‹#›</a:t>
            </a:fld>
            <a:endParaRPr lang="en-PL"/>
          </a:p>
        </p:txBody>
      </p:sp>
    </p:spTree>
    <p:extLst>
      <p:ext uri="{BB962C8B-B14F-4D97-AF65-F5344CB8AC3E}">
        <p14:creationId xmlns:p14="http://schemas.microsoft.com/office/powerpoint/2010/main" val="20022684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2B8DEFF-9D3C-6F49-858C-A34566C69452}"/>
              </a:ext>
            </a:extLst>
          </p:cNvPr>
          <p:cNvSpPr>
            <a:spLocks noGrp="1"/>
          </p:cNvSpPr>
          <p:nvPr>
            <p:ph type="dt" sz="half" idx="10"/>
          </p:nvPr>
        </p:nvSpPr>
        <p:spPr/>
        <p:txBody>
          <a:bodyPr/>
          <a:lstStyle/>
          <a:p>
            <a:fld id="{C930E3E6-A946-4049-9323-39F1B547A10C}" type="datetimeFigureOut">
              <a:rPr lang="en-PL" smtClean="0"/>
              <a:t>24/06/2025</a:t>
            </a:fld>
            <a:endParaRPr lang="en-PL"/>
          </a:p>
        </p:txBody>
      </p:sp>
      <p:sp>
        <p:nvSpPr>
          <p:cNvPr id="3" name="Footer Placeholder 2">
            <a:extLst>
              <a:ext uri="{FF2B5EF4-FFF2-40B4-BE49-F238E27FC236}">
                <a16:creationId xmlns:a16="http://schemas.microsoft.com/office/drawing/2014/main" id="{821C650B-9049-8A0F-E83B-77BB5548DDB4}"/>
              </a:ext>
            </a:extLst>
          </p:cNvPr>
          <p:cNvSpPr>
            <a:spLocks noGrp="1"/>
          </p:cNvSpPr>
          <p:nvPr>
            <p:ph type="ftr" sz="quarter" idx="11"/>
          </p:nvPr>
        </p:nvSpPr>
        <p:spPr/>
        <p:txBody>
          <a:bodyPr/>
          <a:lstStyle/>
          <a:p>
            <a:endParaRPr lang="en-PL"/>
          </a:p>
        </p:txBody>
      </p:sp>
      <p:sp>
        <p:nvSpPr>
          <p:cNvPr id="4" name="Slide Number Placeholder 3">
            <a:extLst>
              <a:ext uri="{FF2B5EF4-FFF2-40B4-BE49-F238E27FC236}">
                <a16:creationId xmlns:a16="http://schemas.microsoft.com/office/drawing/2014/main" id="{DF33AD2D-A6CC-FD50-D47A-B974769516B9}"/>
              </a:ext>
            </a:extLst>
          </p:cNvPr>
          <p:cNvSpPr>
            <a:spLocks noGrp="1"/>
          </p:cNvSpPr>
          <p:nvPr>
            <p:ph type="sldNum" sz="quarter" idx="12"/>
          </p:nvPr>
        </p:nvSpPr>
        <p:spPr/>
        <p:txBody>
          <a:bodyPr/>
          <a:lstStyle/>
          <a:p>
            <a:fld id="{D17B5A5B-BDFC-7A47-A52E-5F17F7AB1B8A}" type="slidenum">
              <a:rPr lang="en-PL" smtClean="0"/>
              <a:t>‹#›</a:t>
            </a:fld>
            <a:endParaRPr lang="en-PL"/>
          </a:p>
        </p:txBody>
      </p:sp>
    </p:spTree>
    <p:extLst>
      <p:ext uri="{BB962C8B-B14F-4D97-AF65-F5344CB8AC3E}">
        <p14:creationId xmlns:p14="http://schemas.microsoft.com/office/powerpoint/2010/main" val="38466467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02E4D7-37F5-ACE5-5D1D-254423370D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Content Placeholder 2">
            <a:extLst>
              <a:ext uri="{FF2B5EF4-FFF2-40B4-BE49-F238E27FC236}">
                <a16:creationId xmlns:a16="http://schemas.microsoft.com/office/drawing/2014/main" id="{2E816029-E440-1A05-4BE4-A7540AD294E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Text Placeholder 3">
            <a:extLst>
              <a:ext uri="{FF2B5EF4-FFF2-40B4-BE49-F238E27FC236}">
                <a16:creationId xmlns:a16="http://schemas.microsoft.com/office/drawing/2014/main" id="{3CB22A55-0163-A40B-334B-B6CE823E6F5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3FD3AD4-0BA1-7715-6AAA-C1BB0B7AE74B}"/>
              </a:ext>
            </a:extLst>
          </p:cNvPr>
          <p:cNvSpPr>
            <a:spLocks noGrp="1"/>
          </p:cNvSpPr>
          <p:nvPr>
            <p:ph type="dt" sz="half" idx="10"/>
          </p:nvPr>
        </p:nvSpPr>
        <p:spPr/>
        <p:txBody>
          <a:bodyPr/>
          <a:lstStyle/>
          <a:p>
            <a:fld id="{C930E3E6-A946-4049-9323-39F1B547A10C}" type="datetimeFigureOut">
              <a:rPr lang="en-PL" smtClean="0"/>
              <a:t>24/06/2025</a:t>
            </a:fld>
            <a:endParaRPr lang="en-PL"/>
          </a:p>
        </p:txBody>
      </p:sp>
      <p:sp>
        <p:nvSpPr>
          <p:cNvPr id="6" name="Footer Placeholder 5">
            <a:extLst>
              <a:ext uri="{FF2B5EF4-FFF2-40B4-BE49-F238E27FC236}">
                <a16:creationId xmlns:a16="http://schemas.microsoft.com/office/drawing/2014/main" id="{A1C2190D-C3B8-E845-A569-15C8006C0826}"/>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BEF0DC89-CBBD-29E2-B85C-8A672E7F81E4}"/>
              </a:ext>
            </a:extLst>
          </p:cNvPr>
          <p:cNvSpPr>
            <a:spLocks noGrp="1"/>
          </p:cNvSpPr>
          <p:nvPr>
            <p:ph type="sldNum" sz="quarter" idx="12"/>
          </p:nvPr>
        </p:nvSpPr>
        <p:spPr/>
        <p:txBody>
          <a:bodyPr/>
          <a:lstStyle/>
          <a:p>
            <a:fld id="{D17B5A5B-BDFC-7A47-A52E-5F17F7AB1B8A}" type="slidenum">
              <a:rPr lang="en-PL" smtClean="0"/>
              <a:t>‹#›</a:t>
            </a:fld>
            <a:endParaRPr lang="en-PL"/>
          </a:p>
        </p:txBody>
      </p:sp>
    </p:spTree>
    <p:extLst>
      <p:ext uri="{BB962C8B-B14F-4D97-AF65-F5344CB8AC3E}">
        <p14:creationId xmlns:p14="http://schemas.microsoft.com/office/powerpoint/2010/main" val="6072715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1B69A9-A6DA-976A-209C-E7CC1BE5ACA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PL"/>
          </a:p>
        </p:txBody>
      </p:sp>
      <p:sp>
        <p:nvSpPr>
          <p:cNvPr id="3" name="Picture Placeholder 2">
            <a:extLst>
              <a:ext uri="{FF2B5EF4-FFF2-40B4-BE49-F238E27FC236}">
                <a16:creationId xmlns:a16="http://schemas.microsoft.com/office/drawing/2014/main" id="{BBE33057-3BD7-E963-BC3D-4F9C303C645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PL"/>
          </a:p>
        </p:txBody>
      </p:sp>
      <p:sp>
        <p:nvSpPr>
          <p:cNvPr id="4" name="Text Placeholder 3">
            <a:extLst>
              <a:ext uri="{FF2B5EF4-FFF2-40B4-BE49-F238E27FC236}">
                <a16:creationId xmlns:a16="http://schemas.microsoft.com/office/drawing/2014/main" id="{EA72BEFD-04F9-454A-973D-CF9FF28CC2A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82641DD0-9190-DCD7-E888-302CCD473652}"/>
              </a:ext>
            </a:extLst>
          </p:cNvPr>
          <p:cNvSpPr>
            <a:spLocks noGrp="1"/>
          </p:cNvSpPr>
          <p:nvPr>
            <p:ph type="dt" sz="half" idx="10"/>
          </p:nvPr>
        </p:nvSpPr>
        <p:spPr/>
        <p:txBody>
          <a:bodyPr/>
          <a:lstStyle/>
          <a:p>
            <a:fld id="{C930E3E6-A946-4049-9323-39F1B547A10C}" type="datetimeFigureOut">
              <a:rPr lang="en-PL" smtClean="0"/>
              <a:t>24/06/2025</a:t>
            </a:fld>
            <a:endParaRPr lang="en-PL"/>
          </a:p>
        </p:txBody>
      </p:sp>
      <p:sp>
        <p:nvSpPr>
          <p:cNvPr id="6" name="Footer Placeholder 5">
            <a:extLst>
              <a:ext uri="{FF2B5EF4-FFF2-40B4-BE49-F238E27FC236}">
                <a16:creationId xmlns:a16="http://schemas.microsoft.com/office/drawing/2014/main" id="{6603EA39-59D8-D221-A877-49F43FB323AA}"/>
              </a:ext>
            </a:extLst>
          </p:cNvPr>
          <p:cNvSpPr>
            <a:spLocks noGrp="1"/>
          </p:cNvSpPr>
          <p:nvPr>
            <p:ph type="ftr" sz="quarter" idx="11"/>
          </p:nvPr>
        </p:nvSpPr>
        <p:spPr/>
        <p:txBody>
          <a:bodyPr/>
          <a:lstStyle/>
          <a:p>
            <a:endParaRPr lang="en-PL"/>
          </a:p>
        </p:txBody>
      </p:sp>
      <p:sp>
        <p:nvSpPr>
          <p:cNvPr id="7" name="Slide Number Placeholder 6">
            <a:extLst>
              <a:ext uri="{FF2B5EF4-FFF2-40B4-BE49-F238E27FC236}">
                <a16:creationId xmlns:a16="http://schemas.microsoft.com/office/drawing/2014/main" id="{744D84B2-6030-0B77-9DC0-6585844AA61E}"/>
              </a:ext>
            </a:extLst>
          </p:cNvPr>
          <p:cNvSpPr>
            <a:spLocks noGrp="1"/>
          </p:cNvSpPr>
          <p:nvPr>
            <p:ph type="sldNum" sz="quarter" idx="12"/>
          </p:nvPr>
        </p:nvSpPr>
        <p:spPr/>
        <p:txBody>
          <a:bodyPr/>
          <a:lstStyle/>
          <a:p>
            <a:fld id="{D17B5A5B-BDFC-7A47-A52E-5F17F7AB1B8A}" type="slidenum">
              <a:rPr lang="en-PL" smtClean="0"/>
              <a:t>‹#›</a:t>
            </a:fld>
            <a:endParaRPr lang="en-PL"/>
          </a:p>
        </p:txBody>
      </p:sp>
    </p:spTree>
    <p:extLst>
      <p:ext uri="{BB962C8B-B14F-4D97-AF65-F5344CB8AC3E}">
        <p14:creationId xmlns:p14="http://schemas.microsoft.com/office/powerpoint/2010/main" val="2178298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AE56F6-8D4C-C04D-9595-E1DBC58480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PL"/>
          </a:p>
        </p:txBody>
      </p:sp>
      <p:sp>
        <p:nvSpPr>
          <p:cNvPr id="3" name="Text Placeholder 2">
            <a:extLst>
              <a:ext uri="{FF2B5EF4-FFF2-40B4-BE49-F238E27FC236}">
                <a16:creationId xmlns:a16="http://schemas.microsoft.com/office/drawing/2014/main" id="{244D4151-48F4-A0B8-95B2-606F16D9213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PL"/>
          </a:p>
        </p:txBody>
      </p:sp>
      <p:sp>
        <p:nvSpPr>
          <p:cNvPr id="4" name="Date Placeholder 3">
            <a:extLst>
              <a:ext uri="{FF2B5EF4-FFF2-40B4-BE49-F238E27FC236}">
                <a16:creationId xmlns:a16="http://schemas.microsoft.com/office/drawing/2014/main" id="{E1F8116F-C583-C7D4-EE3D-02B2CB799BB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930E3E6-A946-4049-9323-39F1B547A10C}" type="datetimeFigureOut">
              <a:rPr lang="en-PL" smtClean="0"/>
              <a:t>24/06/2025</a:t>
            </a:fld>
            <a:endParaRPr lang="en-PL"/>
          </a:p>
        </p:txBody>
      </p:sp>
      <p:sp>
        <p:nvSpPr>
          <p:cNvPr id="5" name="Footer Placeholder 4">
            <a:extLst>
              <a:ext uri="{FF2B5EF4-FFF2-40B4-BE49-F238E27FC236}">
                <a16:creationId xmlns:a16="http://schemas.microsoft.com/office/drawing/2014/main" id="{70277F15-D960-C53D-E2CF-CC006D051A9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PL"/>
          </a:p>
        </p:txBody>
      </p:sp>
      <p:sp>
        <p:nvSpPr>
          <p:cNvPr id="6" name="Slide Number Placeholder 5">
            <a:extLst>
              <a:ext uri="{FF2B5EF4-FFF2-40B4-BE49-F238E27FC236}">
                <a16:creationId xmlns:a16="http://schemas.microsoft.com/office/drawing/2014/main" id="{38E2EA72-B87B-306C-5487-550F7F6714B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17B5A5B-BDFC-7A47-A52E-5F17F7AB1B8A}" type="slidenum">
              <a:rPr lang="en-PL" smtClean="0"/>
              <a:t>‹#›</a:t>
            </a:fld>
            <a:endParaRPr lang="en-PL"/>
          </a:p>
        </p:txBody>
      </p:sp>
    </p:spTree>
    <p:extLst>
      <p:ext uri="{BB962C8B-B14F-4D97-AF65-F5344CB8AC3E}">
        <p14:creationId xmlns:p14="http://schemas.microsoft.com/office/powerpoint/2010/main" val="15891179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4.svg"/><Relationship Id="rId5" Type="http://schemas.openxmlformats.org/officeDocument/2006/relationships/image" Target="../media/image3.png"/><Relationship Id="rId4" Type="http://schemas.openxmlformats.org/officeDocument/2006/relationships/image" Target="../media/image2.sv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CA1759-57D0-F691-5A7E-B3A093E637AE}"/>
              </a:ext>
            </a:extLst>
          </p:cNvPr>
          <p:cNvSpPr>
            <a:spLocks noGrp="1"/>
          </p:cNvSpPr>
          <p:nvPr>
            <p:ph type="ctrTitle"/>
          </p:nvPr>
        </p:nvSpPr>
        <p:spPr>
          <a:xfrm>
            <a:off x="613172" y="2235200"/>
            <a:ext cx="10965656" cy="2387600"/>
          </a:xfrm>
        </p:spPr>
        <p:txBody>
          <a:bodyPr>
            <a:normAutofit fontScale="90000"/>
          </a:bodyPr>
          <a:lstStyle/>
          <a:p>
            <a:r>
              <a:rPr lang="en-GB" dirty="0"/>
              <a:t>Do people with depression and anxiety think about themselves in different ways; can we figure out </a:t>
            </a:r>
            <a:r>
              <a:rPr lang="en-GB" i="1" dirty="0"/>
              <a:t>how</a:t>
            </a:r>
            <a:r>
              <a:rPr lang="en-GB" dirty="0"/>
              <a:t>?</a:t>
            </a:r>
            <a:endParaRPr lang="en-PL" dirty="0"/>
          </a:p>
        </p:txBody>
      </p:sp>
    </p:spTree>
    <p:extLst>
      <p:ext uri="{BB962C8B-B14F-4D97-AF65-F5344CB8AC3E}">
        <p14:creationId xmlns:p14="http://schemas.microsoft.com/office/powerpoint/2010/main" val="57876787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B5FA58-29B4-C99F-6031-1C0FA0BD9B10}"/>
              </a:ext>
            </a:extLst>
          </p:cNvPr>
          <p:cNvSpPr txBox="1">
            <a:spLocks/>
          </p:cNvSpPr>
          <p:nvPr/>
        </p:nvSpPr>
        <p:spPr>
          <a:xfrm>
            <a:off x="-10679" y="-2675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6000" dirty="0"/>
              <a:t>EDA Conlusions 1</a:t>
            </a:r>
          </a:p>
        </p:txBody>
      </p:sp>
      <p:sp>
        <p:nvSpPr>
          <p:cNvPr id="5" name="Content Placeholder 2">
            <a:extLst>
              <a:ext uri="{FF2B5EF4-FFF2-40B4-BE49-F238E27FC236}">
                <a16:creationId xmlns:a16="http://schemas.microsoft.com/office/drawing/2014/main" id="{37272C00-D3DB-3A89-3934-D8777326C9F4}"/>
              </a:ext>
            </a:extLst>
          </p:cNvPr>
          <p:cNvSpPr>
            <a:spLocks noGrp="1"/>
          </p:cNvSpPr>
          <p:nvPr>
            <p:ph idx="1"/>
          </p:nvPr>
        </p:nvSpPr>
        <p:spPr>
          <a:xfrm>
            <a:off x="506832" y="1217799"/>
            <a:ext cx="3458338" cy="1172123"/>
          </a:xfrm>
        </p:spPr>
        <p:txBody>
          <a:bodyPr>
            <a:normAutofit/>
          </a:bodyPr>
          <a:lstStyle/>
          <a:p>
            <a:pPr marL="0" indent="0" algn="ctr">
              <a:buNone/>
            </a:pPr>
            <a:r>
              <a:rPr lang="en-PL" sz="1600" dirty="0"/>
              <a:t>There may not be enough variance within RSES to warrant keeping it as a measure. </a:t>
            </a:r>
          </a:p>
        </p:txBody>
      </p:sp>
      <p:pic>
        <p:nvPicPr>
          <p:cNvPr id="7" name="Picture 6" descr="A chart of a number of graphs&#10;&#10;AI-generated content may be incorrect.">
            <a:extLst>
              <a:ext uri="{FF2B5EF4-FFF2-40B4-BE49-F238E27FC236}">
                <a16:creationId xmlns:a16="http://schemas.microsoft.com/office/drawing/2014/main" id="{9464E31C-38F8-CB7A-953E-D598EEF524BF}"/>
              </a:ext>
            </a:extLst>
          </p:cNvPr>
          <p:cNvPicPr>
            <a:picLocks noChangeAspect="1"/>
          </p:cNvPicPr>
          <p:nvPr/>
        </p:nvPicPr>
        <p:blipFill>
          <a:blip r:embed="rId2"/>
          <a:stretch>
            <a:fillRect/>
          </a:stretch>
        </p:blipFill>
        <p:spPr>
          <a:xfrm>
            <a:off x="4879811" y="1498704"/>
            <a:ext cx="6843990" cy="3860592"/>
          </a:xfrm>
          <a:prstGeom prst="rect">
            <a:avLst/>
          </a:prstGeom>
        </p:spPr>
      </p:pic>
      <p:sp>
        <p:nvSpPr>
          <p:cNvPr id="8" name="Rectangle 7">
            <a:extLst>
              <a:ext uri="{FF2B5EF4-FFF2-40B4-BE49-F238E27FC236}">
                <a16:creationId xmlns:a16="http://schemas.microsoft.com/office/drawing/2014/main" id="{D61CE67C-9CB5-F15E-889A-66B9F2BA49D2}"/>
              </a:ext>
            </a:extLst>
          </p:cNvPr>
          <p:cNvSpPr/>
          <p:nvPr/>
        </p:nvSpPr>
        <p:spPr>
          <a:xfrm>
            <a:off x="8875306" y="1407265"/>
            <a:ext cx="573579" cy="4039985"/>
          </a:xfrm>
          <a:prstGeom prst="rect">
            <a:avLst/>
          </a:prstGeom>
          <a:solidFill>
            <a:schemeClr val="accent2">
              <a:alpha val="19137"/>
            </a:schemeClr>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1" name="Rectangle 10">
            <a:extLst>
              <a:ext uri="{FF2B5EF4-FFF2-40B4-BE49-F238E27FC236}">
                <a16:creationId xmlns:a16="http://schemas.microsoft.com/office/drawing/2014/main" id="{9CA823A5-D6F4-A223-5114-DC15D435A413}"/>
              </a:ext>
            </a:extLst>
          </p:cNvPr>
          <p:cNvSpPr/>
          <p:nvPr/>
        </p:nvSpPr>
        <p:spPr>
          <a:xfrm>
            <a:off x="6240173" y="1457140"/>
            <a:ext cx="637386" cy="4039985"/>
          </a:xfrm>
          <a:prstGeom prst="rect">
            <a:avLst/>
          </a:prstGeom>
          <a:solidFill>
            <a:schemeClr val="accent5">
              <a:alpha val="15391"/>
            </a:schemeClr>
          </a:solidFill>
          <a:ln w="127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2" name="Content Placeholder 2">
            <a:extLst>
              <a:ext uri="{FF2B5EF4-FFF2-40B4-BE49-F238E27FC236}">
                <a16:creationId xmlns:a16="http://schemas.microsoft.com/office/drawing/2014/main" id="{4750A416-1BD9-17F9-D044-0ED199B84EDB}"/>
              </a:ext>
            </a:extLst>
          </p:cNvPr>
          <p:cNvSpPr txBox="1">
            <a:spLocks/>
          </p:cNvSpPr>
          <p:nvPr/>
        </p:nvSpPr>
        <p:spPr>
          <a:xfrm>
            <a:off x="506832" y="2085094"/>
            <a:ext cx="3458338" cy="11721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600" dirty="0"/>
              <a:t>Higher BDI seems to correspond to less variation and faster response times across all scenarios, apart from responding positively to high dominance (Where there are no responses for individuals with a higher BDI). </a:t>
            </a:r>
          </a:p>
        </p:txBody>
      </p:sp>
      <p:sp>
        <p:nvSpPr>
          <p:cNvPr id="16" name="Rectangle 15">
            <a:extLst>
              <a:ext uri="{FF2B5EF4-FFF2-40B4-BE49-F238E27FC236}">
                <a16:creationId xmlns:a16="http://schemas.microsoft.com/office/drawing/2014/main" id="{641FB83D-95AB-58EF-1EC8-77B0B329DC7F}"/>
              </a:ext>
            </a:extLst>
          </p:cNvPr>
          <p:cNvSpPr/>
          <p:nvPr/>
        </p:nvSpPr>
        <p:spPr>
          <a:xfrm>
            <a:off x="6892111" y="2233746"/>
            <a:ext cx="637387" cy="434976"/>
          </a:xfrm>
          <a:prstGeom prst="rect">
            <a:avLst/>
          </a:prstGeom>
          <a:solidFill>
            <a:schemeClr val="accent3">
              <a:alpha val="20886"/>
            </a:schemeClr>
          </a:solidFill>
          <a:ln w="127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7" name="Content Placeholder 2">
            <a:extLst>
              <a:ext uri="{FF2B5EF4-FFF2-40B4-BE49-F238E27FC236}">
                <a16:creationId xmlns:a16="http://schemas.microsoft.com/office/drawing/2014/main" id="{22925EFA-7A16-5DB0-3291-4AB8AB73BCAD}"/>
              </a:ext>
            </a:extLst>
          </p:cNvPr>
          <p:cNvSpPr txBox="1">
            <a:spLocks/>
          </p:cNvSpPr>
          <p:nvPr/>
        </p:nvSpPr>
        <p:spPr>
          <a:xfrm>
            <a:off x="468199" y="3844569"/>
            <a:ext cx="3458338" cy="1172123"/>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600" dirty="0"/>
              <a:t>Seems like there are barely any participants who score higher on anxious traits which also say no to high affiliation. This is surprising, however highlights that it is the dominance circumplex which socially anxious individuals are more sensitive to. However, affirmative responses to low affiliation traits are very concentrated in high-scoring anxious individuals, signalling an a dichotomy?</a:t>
            </a:r>
          </a:p>
        </p:txBody>
      </p:sp>
      <p:sp>
        <p:nvSpPr>
          <p:cNvPr id="18" name="Rectangle 17">
            <a:extLst>
              <a:ext uri="{FF2B5EF4-FFF2-40B4-BE49-F238E27FC236}">
                <a16:creationId xmlns:a16="http://schemas.microsoft.com/office/drawing/2014/main" id="{6A24B692-327C-95F1-A339-94129F4FC716}"/>
              </a:ext>
            </a:extLst>
          </p:cNvPr>
          <p:cNvSpPr/>
          <p:nvPr/>
        </p:nvSpPr>
        <p:spPr>
          <a:xfrm>
            <a:off x="9472476" y="2233746"/>
            <a:ext cx="637387" cy="434976"/>
          </a:xfrm>
          <a:prstGeom prst="rect">
            <a:avLst/>
          </a:prstGeom>
          <a:solidFill>
            <a:schemeClr val="accent3">
              <a:alpha val="20886"/>
            </a:schemeClr>
          </a:solidFill>
          <a:ln w="127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9" name="Rectangle 18">
            <a:extLst>
              <a:ext uri="{FF2B5EF4-FFF2-40B4-BE49-F238E27FC236}">
                <a16:creationId xmlns:a16="http://schemas.microsoft.com/office/drawing/2014/main" id="{732F4440-A7BB-CDE6-CCDD-8BD35994926A}"/>
              </a:ext>
            </a:extLst>
          </p:cNvPr>
          <p:cNvSpPr/>
          <p:nvPr/>
        </p:nvSpPr>
        <p:spPr>
          <a:xfrm>
            <a:off x="10147918" y="2233746"/>
            <a:ext cx="637387" cy="434976"/>
          </a:xfrm>
          <a:prstGeom prst="rect">
            <a:avLst/>
          </a:prstGeom>
          <a:solidFill>
            <a:schemeClr val="accent3">
              <a:alpha val="20886"/>
            </a:schemeClr>
          </a:solidFill>
          <a:ln w="127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0" name="Rectangle 19">
            <a:extLst>
              <a:ext uri="{FF2B5EF4-FFF2-40B4-BE49-F238E27FC236}">
                <a16:creationId xmlns:a16="http://schemas.microsoft.com/office/drawing/2014/main" id="{CC5F9CEE-7163-C95B-8509-01EBA6D703D5}"/>
              </a:ext>
            </a:extLst>
          </p:cNvPr>
          <p:cNvSpPr/>
          <p:nvPr/>
        </p:nvSpPr>
        <p:spPr>
          <a:xfrm>
            <a:off x="10809245" y="2233746"/>
            <a:ext cx="637387" cy="434976"/>
          </a:xfrm>
          <a:prstGeom prst="rect">
            <a:avLst/>
          </a:prstGeom>
          <a:solidFill>
            <a:schemeClr val="accent3">
              <a:alpha val="20886"/>
            </a:schemeClr>
          </a:solidFill>
          <a:ln w="127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1" name="Rectangle 20">
            <a:extLst>
              <a:ext uri="{FF2B5EF4-FFF2-40B4-BE49-F238E27FC236}">
                <a16:creationId xmlns:a16="http://schemas.microsoft.com/office/drawing/2014/main" id="{031D0BF9-541C-C905-6323-4B49884D4371}"/>
              </a:ext>
            </a:extLst>
          </p:cNvPr>
          <p:cNvSpPr/>
          <p:nvPr/>
        </p:nvSpPr>
        <p:spPr>
          <a:xfrm>
            <a:off x="514108" y="1072297"/>
            <a:ext cx="3458338" cy="907037"/>
          </a:xfrm>
          <a:prstGeom prst="rect">
            <a:avLst/>
          </a:prstGeom>
          <a:solidFill>
            <a:schemeClr val="accent2">
              <a:alpha val="19137"/>
            </a:schemeClr>
          </a:solidFill>
          <a:ln w="127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2" name="Rectangle 21">
            <a:extLst>
              <a:ext uri="{FF2B5EF4-FFF2-40B4-BE49-F238E27FC236}">
                <a16:creationId xmlns:a16="http://schemas.microsoft.com/office/drawing/2014/main" id="{619848AE-25EF-7D7C-7010-3E342F1836E0}"/>
              </a:ext>
            </a:extLst>
          </p:cNvPr>
          <p:cNvSpPr/>
          <p:nvPr/>
        </p:nvSpPr>
        <p:spPr>
          <a:xfrm>
            <a:off x="492279" y="2104519"/>
            <a:ext cx="3457849" cy="1598575"/>
          </a:xfrm>
          <a:prstGeom prst="rect">
            <a:avLst/>
          </a:prstGeom>
          <a:solidFill>
            <a:schemeClr val="accent5">
              <a:alpha val="15391"/>
            </a:schemeClr>
          </a:solidFill>
          <a:ln w="1270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3" name="Rectangle 22">
            <a:extLst>
              <a:ext uri="{FF2B5EF4-FFF2-40B4-BE49-F238E27FC236}">
                <a16:creationId xmlns:a16="http://schemas.microsoft.com/office/drawing/2014/main" id="{3CB00B14-40CB-0B0F-B40D-CED1855DD0ED}"/>
              </a:ext>
            </a:extLst>
          </p:cNvPr>
          <p:cNvSpPr/>
          <p:nvPr/>
        </p:nvSpPr>
        <p:spPr>
          <a:xfrm>
            <a:off x="495591" y="3807732"/>
            <a:ext cx="3480818" cy="2761155"/>
          </a:xfrm>
          <a:prstGeom prst="rect">
            <a:avLst/>
          </a:prstGeom>
          <a:solidFill>
            <a:schemeClr val="accent3">
              <a:alpha val="20886"/>
            </a:schemeClr>
          </a:solidFill>
          <a:ln w="127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dirty="0"/>
          </a:p>
        </p:txBody>
      </p:sp>
      <p:sp>
        <p:nvSpPr>
          <p:cNvPr id="24" name="Rectangle 23">
            <a:extLst>
              <a:ext uri="{FF2B5EF4-FFF2-40B4-BE49-F238E27FC236}">
                <a16:creationId xmlns:a16="http://schemas.microsoft.com/office/drawing/2014/main" id="{CCC069F5-EDC2-3FA4-E7B7-24C88EDCE8FA}"/>
              </a:ext>
            </a:extLst>
          </p:cNvPr>
          <p:cNvSpPr/>
          <p:nvPr/>
        </p:nvSpPr>
        <p:spPr>
          <a:xfrm>
            <a:off x="10169620" y="3579033"/>
            <a:ext cx="1229210" cy="434976"/>
          </a:xfrm>
          <a:prstGeom prst="rect">
            <a:avLst/>
          </a:prstGeom>
          <a:solidFill>
            <a:schemeClr val="accent3">
              <a:alpha val="20886"/>
            </a:schemeClr>
          </a:solidFill>
          <a:ln w="127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6" name="Rectangle 5">
            <a:extLst>
              <a:ext uri="{FF2B5EF4-FFF2-40B4-BE49-F238E27FC236}">
                <a16:creationId xmlns:a16="http://schemas.microsoft.com/office/drawing/2014/main" id="{9AAA602F-3CCE-5407-35BA-D04C7BFACB9E}"/>
              </a:ext>
            </a:extLst>
          </p:cNvPr>
          <p:cNvSpPr/>
          <p:nvPr/>
        </p:nvSpPr>
        <p:spPr>
          <a:xfrm>
            <a:off x="10638407"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What pattern is our data showing?</a:t>
            </a:r>
          </a:p>
        </p:txBody>
      </p:sp>
      <p:sp>
        <p:nvSpPr>
          <p:cNvPr id="9" name="TextBox 8">
            <a:extLst>
              <a:ext uri="{FF2B5EF4-FFF2-40B4-BE49-F238E27FC236}">
                <a16:creationId xmlns:a16="http://schemas.microsoft.com/office/drawing/2014/main" id="{0948F290-1BEC-CAA7-FE27-4661EDF3E35A}"/>
              </a:ext>
            </a:extLst>
          </p:cNvPr>
          <p:cNvSpPr txBox="1"/>
          <p:nvPr/>
        </p:nvSpPr>
        <p:spPr>
          <a:xfrm>
            <a:off x="10638407" y="5597370"/>
            <a:ext cx="308098" cy="369332"/>
          </a:xfrm>
          <a:prstGeom prst="rect">
            <a:avLst/>
          </a:prstGeom>
          <a:noFill/>
        </p:spPr>
        <p:txBody>
          <a:bodyPr wrap="none" rtlCol="0">
            <a:spAutoFit/>
          </a:bodyPr>
          <a:lstStyle/>
          <a:p>
            <a:r>
              <a:rPr lang="en-PL" dirty="0"/>
              <a:t>2</a:t>
            </a:r>
          </a:p>
        </p:txBody>
      </p:sp>
    </p:spTree>
    <p:extLst>
      <p:ext uri="{BB962C8B-B14F-4D97-AF65-F5344CB8AC3E}">
        <p14:creationId xmlns:p14="http://schemas.microsoft.com/office/powerpoint/2010/main" val="40275220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graph&#10;&#10;AI-generated content may be incorrect.">
            <a:extLst>
              <a:ext uri="{FF2B5EF4-FFF2-40B4-BE49-F238E27FC236}">
                <a16:creationId xmlns:a16="http://schemas.microsoft.com/office/drawing/2014/main" id="{CCC6776F-EEC6-6DD2-78CD-E9B0C4E2764A}"/>
              </a:ext>
            </a:extLst>
          </p:cNvPr>
          <p:cNvPicPr>
            <a:picLocks noGrp="1" noChangeAspect="1"/>
          </p:cNvPicPr>
          <p:nvPr>
            <p:ph idx="1"/>
          </p:nvPr>
        </p:nvPicPr>
        <p:blipFill>
          <a:blip r:embed="rId2"/>
          <a:srcRect t="3959"/>
          <a:stretch/>
        </p:blipFill>
        <p:spPr>
          <a:xfrm>
            <a:off x="2244436" y="480060"/>
            <a:ext cx="6172199" cy="6377940"/>
          </a:xfrm>
        </p:spPr>
      </p:pic>
      <p:sp>
        <p:nvSpPr>
          <p:cNvPr id="10" name="Title 1">
            <a:extLst>
              <a:ext uri="{FF2B5EF4-FFF2-40B4-BE49-F238E27FC236}">
                <a16:creationId xmlns:a16="http://schemas.microsoft.com/office/drawing/2014/main" id="{AAA66B70-1C53-10D1-880E-373D184437CD}"/>
              </a:ext>
            </a:extLst>
          </p:cNvPr>
          <p:cNvSpPr>
            <a:spLocks noGrp="1"/>
          </p:cNvSpPr>
          <p:nvPr>
            <p:ph type="title"/>
          </p:nvPr>
        </p:nvSpPr>
        <p:spPr>
          <a:xfrm rot="16200000">
            <a:off x="-2274729" y="2651919"/>
            <a:ext cx="5875021" cy="1325563"/>
          </a:xfrm>
        </p:spPr>
        <p:txBody>
          <a:bodyPr>
            <a:noAutofit/>
          </a:bodyPr>
          <a:lstStyle/>
          <a:p>
            <a:pPr algn="ctr"/>
            <a:r>
              <a:rPr lang="en-PL" sz="2600" dirty="0"/>
              <a:t>Reaction Times separated by Valence for BDI and LSAS</a:t>
            </a:r>
          </a:p>
        </p:txBody>
      </p:sp>
      <p:cxnSp>
        <p:nvCxnSpPr>
          <p:cNvPr id="11" name="Straight Connector 10">
            <a:extLst>
              <a:ext uri="{FF2B5EF4-FFF2-40B4-BE49-F238E27FC236}">
                <a16:creationId xmlns:a16="http://schemas.microsoft.com/office/drawing/2014/main" id="{A77C5FFB-2E8C-D464-E97C-0B56C39C82BC}"/>
              </a:ext>
            </a:extLst>
          </p:cNvPr>
          <p:cNvCxnSpPr>
            <a:cxnSpLocks/>
          </p:cNvCxnSpPr>
          <p:nvPr/>
        </p:nvCxnSpPr>
        <p:spPr>
          <a:xfrm>
            <a:off x="1282624" y="2026590"/>
            <a:ext cx="5991012" cy="0"/>
          </a:xfrm>
          <a:prstGeom prst="line">
            <a:avLst/>
          </a:prstGeom>
          <a:ln w="9525"/>
        </p:spPr>
        <p:style>
          <a:lnRef idx="2">
            <a:schemeClr val="dk1"/>
          </a:lnRef>
          <a:fillRef idx="0">
            <a:schemeClr val="dk1"/>
          </a:fillRef>
          <a:effectRef idx="1">
            <a:schemeClr val="dk1"/>
          </a:effectRef>
          <a:fontRef idx="minor">
            <a:schemeClr val="tx1"/>
          </a:fontRef>
        </p:style>
      </p:cxnSp>
      <p:cxnSp>
        <p:nvCxnSpPr>
          <p:cNvPr id="13" name="Straight Connector 12">
            <a:extLst>
              <a:ext uri="{FF2B5EF4-FFF2-40B4-BE49-F238E27FC236}">
                <a16:creationId xmlns:a16="http://schemas.microsoft.com/office/drawing/2014/main" id="{1629E179-0DFF-7147-AB2E-E4F5366FE5D3}"/>
              </a:ext>
            </a:extLst>
          </p:cNvPr>
          <p:cNvCxnSpPr>
            <a:cxnSpLocks/>
          </p:cNvCxnSpPr>
          <p:nvPr/>
        </p:nvCxnSpPr>
        <p:spPr>
          <a:xfrm>
            <a:off x="1228612" y="3542522"/>
            <a:ext cx="5991012" cy="0"/>
          </a:xfrm>
          <a:prstGeom prst="line">
            <a:avLst/>
          </a:prstGeom>
          <a:ln w="9525"/>
        </p:spPr>
        <p:style>
          <a:lnRef idx="2">
            <a:schemeClr val="dk1"/>
          </a:lnRef>
          <a:fillRef idx="0">
            <a:schemeClr val="dk1"/>
          </a:fillRef>
          <a:effectRef idx="1">
            <a:schemeClr val="dk1"/>
          </a:effectRef>
          <a:fontRef idx="minor">
            <a:schemeClr val="tx1"/>
          </a:fontRef>
        </p:style>
      </p:cxnSp>
      <p:cxnSp>
        <p:nvCxnSpPr>
          <p:cNvPr id="14" name="Straight Connector 13">
            <a:extLst>
              <a:ext uri="{FF2B5EF4-FFF2-40B4-BE49-F238E27FC236}">
                <a16:creationId xmlns:a16="http://schemas.microsoft.com/office/drawing/2014/main" id="{7CB089CB-8561-830E-C42B-B978320AF6AE}"/>
              </a:ext>
            </a:extLst>
          </p:cNvPr>
          <p:cNvCxnSpPr>
            <a:cxnSpLocks/>
          </p:cNvCxnSpPr>
          <p:nvPr/>
        </p:nvCxnSpPr>
        <p:spPr>
          <a:xfrm>
            <a:off x="1282624" y="5063160"/>
            <a:ext cx="5991012" cy="0"/>
          </a:xfrm>
          <a:prstGeom prst="line">
            <a:avLst/>
          </a:prstGeom>
          <a:ln w="9525"/>
        </p:spPr>
        <p:style>
          <a:lnRef idx="2">
            <a:schemeClr val="dk1"/>
          </a:lnRef>
          <a:fillRef idx="0">
            <a:schemeClr val="dk1"/>
          </a:fillRef>
          <a:effectRef idx="1">
            <a:schemeClr val="dk1"/>
          </a:effectRef>
          <a:fontRef idx="minor">
            <a:schemeClr val="tx1"/>
          </a:fontRef>
        </p:style>
      </p:cxnSp>
      <p:cxnSp>
        <p:nvCxnSpPr>
          <p:cNvPr id="15" name="Straight Connector 14">
            <a:extLst>
              <a:ext uri="{FF2B5EF4-FFF2-40B4-BE49-F238E27FC236}">
                <a16:creationId xmlns:a16="http://schemas.microsoft.com/office/drawing/2014/main" id="{90C52351-6A13-7ECC-ABD4-234F19968C45}"/>
              </a:ext>
            </a:extLst>
          </p:cNvPr>
          <p:cNvCxnSpPr>
            <a:cxnSpLocks/>
          </p:cNvCxnSpPr>
          <p:nvPr/>
        </p:nvCxnSpPr>
        <p:spPr>
          <a:xfrm>
            <a:off x="1282624" y="480060"/>
            <a:ext cx="5991012" cy="0"/>
          </a:xfrm>
          <a:prstGeom prst="line">
            <a:avLst/>
          </a:prstGeom>
          <a:ln w="9525"/>
        </p:spPr>
        <p:style>
          <a:lnRef idx="2">
            <a:schemeClr val="dk1"/>
          </a:lnRef>
          <a:fillRef idx="0">
            <a:schemeClr val="dk1"/>
          </a:fillRef>
          <a:effectRef idx="1">
            <a:schemeClr val="dk1"/>
          </a:effectRef>
          <a:fontRef idx="minor">
            <a:schemeClr val="tx1"/>
          </a:fontRef>
        </p:style>
      </p:cxnSp>
      <p:cxnSp>
        <p:nvCxnSpPr>
          <p:cNvPr id="16" name="Straight Connector 15">
            <a:extLst>
              <a:ext uri="{FF2B5EF4-FFF2-40B4-BE49-F238E27FC236}">
                <a16:creationId xmlns:a16="http://schemas.microsoft.com/office/drawing/2014/main" id="{88535B6E-1CD4-C435-4845-55DC4608295A}"/>
              </a:ext>
            </a:extLst>
          </p:cNvPr>
          <p:cNvCxnSpPr>
            <a:cxnSpLocks/>
          </p:cNvCxnSpPr>
          <p:nvPr/>
        </p:nvCxnSpPr>
        <p:spPr>
          <a:xfrm>
            <a:off x="2354503" y="0"/>
            <a:ext cx="0" cy="6858000"/>
          </a:xfrm>
          <a:prstGeom prst="line">
            <a:avLst/>
          </a:prstGeom>
          <a:ln w="9525"/>
        </p:spPr>
        <p:style>
          <a:lnRef idx="2">
            <a:schemeClr val="dk1"/>
          </a:lnRef>
          <a:fillRef idx="0">
            <a:schemeClr val="dk1"/>
          </a:fillRef>
          <a:effectRef idx="1">
            <a:schemeClr val="dk1"/>
          </a:effectRef>
          <a:fontRef idx="minor">
            <a:schemeClr val="tx1"/>
          </a:fontRef>
        </p:style>
      </p:cxnSp>
      <p:cxnSp>
        <p:nvCxnSpPr>
          <p:cNvPr id="19" name="Straight Connector 18">
            <a:extLst>
              <a:ext uri="{FF2B5EF4-FFF2-40B4-BE49-F238E27FC236}">
                <a16:creationId xmlns:a16="http://schemas.microsoft.com/office/drawing/2014/main" id="{6B36A900-4E75-F323-BC8F-4EA35022D66B}"/>
              </a:ext>
            </a:extLst>
          </p:cNvPr>
          <p:cNvCxnSpPr>
            <a:cxnSpLocks/>
          </p:cNvCxnSpPr>
          <p:nvPr/>
        </p:nvCxnSpPr>
        <p:spPr>
          <a:xfrm>
            <a:off x="4894503" y="0"/>
            <a:ext cx="0" cy="6858000"/>
          </a:xfrm>
          <a:prstGeom prst="line">
            <a:avLst/>
          </a:prstGeom>
          <a:ln w="9525"/>
        </p:spPr>
        <p:style>
          <a:lnRef idx="2">
            <a:schemeClr val="dk1"/>
          </a:lnRef>
          <a:fillRef idx="0">
            <a:schemeClr val="dk1"/>
          </a:fillRef>
          <a:effectRef idx="1">
            <a:schemeClr val="dk1"/>
          </a:effectRef>
          <a:fontRef idx="minor">
            <a:schemeClr val="tx1"/>
          </a:fontRef>
        </p:style>
      </p:cxnSp>
      <p:sp>
        <p:nvSpPr>
          <p:cNvPr id="20" name="TextBox 19">
            <a:extLst>
              <a:ext uri="{FF2B5EF4-FFF2-40B4-BE49-F238E27FC236}">
                <a16:creationId xmlns:a16="http://schemas.microsoft.com/office/drawing/2014/main" id="{AC4F07D0-F7E8-8751-B62E-09FBE6805855}"/>
              </a:ext>
            </a:extLst>
          </p:cNvPr>
          <p:cNvSpPr txBox="1"/>
          <p:nvPr/>
        </p:nvSpPr>
        <p:spPr>
          <a:xfrm>
            <a:off x="3426383" y="47085"/>
            <a:ext cx="538513" cy="369332"/>
          </a:xfrm>
          <a:prstGeom prst="rect">
            <a:avLst/>
          </a:prstGeom>
          <a:noFill/>
        </p:spPr>
        <p:txBody>
          <a:bodyPr wrap="square" rtlCol="0">
            <a:spAutoFit/>
          </a:bodyPr>
          <a:lstStyle/>
          <a:p>
            <a:r>
              <a:rPr lang="en-PL" dirty="0"/>
              <a:t>BDI</a:t>
            </a:r>
          </a:p>
        </p:txBody>
      </p:sp>
      <p:sp>
        <p:nvSpPr>
          <p:cNvPr id="21" name="TextBox 20">
            <a:extLst>
              <a:ext uri="{FF2B5EF4-FFF2-40B4-BE49-F238E27FC236}">
                <a16:creationId xmlns:a16="http://schemas.microsoft.com/office/drawing/2014/main" id="{C799F33C-D62C-3370-89E5-B25F50D9E519}"/>
              </a:ext>
            </a:extLst>
          </p:cNvPr>
          <p:cNvSpPr txBox="1"/>
          <p:nvPr/>
        </p:nvSpPr>
        <p:spPr>
          <a:xfrm>
            <a:off x="5824111" y="64679"/>
            <a:ext cx="697230" cy="369332"/>
          </a:xfrm>
          <a:prstGeom prst="rect">
            <a:avLst/>
          </a:prstGeom>
          <a:noFill/>
        </p:spPr>
        <p:txBody>
          <a:bodyPr wrap="square" rtlCol="0">
            <a:spAutoFit/>
          </a:bodyPr>
          <a:lstStyle/>
          <a:p>
            <a:r>
              <a:rPr lang="en-PL" dirty="0"/>
              <a:t>LSAS</a:t>
            </a:r>
          </a:p>
        </p:txBody>
      </p:sp>
      <p:sp>
        <p:nvSpPr>
          <p:cNvPr id="23" name="TextBox 22">
            <a:extLst>
              <a:ext uri="{FF2B5EF4-FFF2-40B4-BE49-F238E27FC236}">
                <a16:creationId xmlns:a16="http://schemas.microsoft.com/office/drawing/2014/main" id="{80DCFC20-3499-9FD0-B461-F152FF08232B}"/>
              </a:ext>
            </a:extLst>
          </p:cNvPr>
          <p:cNvSpPr txBox="1"/>
          <p:nvPr/>
        </p:nvSpPr>
        <p:spPr>
          <a:xfrm>
            <a:off x="1299818" y="1044368"/>
            <a:ext cx="927424" cy="369332"/>
          </a:xfrm>
          <a:prstGeom prst="rect">
            <a:avLst/>
          </a:prstGeom>
          <a:noFill/>
        </p:spPr>
        <p:txBody>
          <a:bodyPr wrap="square" rtlCol="0">
            <a:spAutoFit/>
          </a:bodyPr>
          <a:lstStyle/>
          <a:p>
            <a:r>
              <a:rPr lang="en-PL" dirty="0">
                <a:solidFill>
                  <a:schemeClr val="accent3"/>
                </a:solidFill>
              </a:rPr>
              <a:t>Postive</a:t>
            </a:r>
          </a:p>
        </p:txBody>
      </p:sp>
      <p:sp>
        <p:nvSpPr>
          <p:cNvPr id="24" name="TextBox 23">
            <a:extLst>
              <a:ext uri="{FF2B5EF4-FFF2-40B4-BE49-F238E27FC236}">
                <a16:creationId xmlns:a16="http://schemas.microsoft.com/office/drawing/2014/main" id="{76E188F7-2B04-F3C4-726C-38BBAA9615ED}"/>
              </a:ext>
            </a:extLst>
          </p:cNvPr>
          <p:cNvSpPr txBox="1"/>
          <p:nvPr/>
        </p:nvSpPr>
        <p:spPr>
          <a:xfrm>
            <a:off x="1181665" y="4126646"/>
            <a:ext cx="1109718" cy="369332"/>
          </a:xfrm>
          <a:prstGeom prst="rect">
            <a:avLst/>
          </a:prstGeom>
          <a:noFill/>
        </p:spPr>
        <p:txBody>
          <a:bodyPr wrap="square" rtlCol="0">
            <a:spAutoFit/>
          </a:bodyPr>
          <a:lstStyle/>
          <a:p>
            <a:r>
              <a:rPr lang="en-PL" dirty="0">
                <a:solidFill>
                  <a:schemeClr val="accent3"/>
                </a:solidFill>
              </a:rPr>
              <a:t>Negative</a:t>
            </a:r>
          </a:p>
        </p:txBody>
      </p:sp>
      <p:sp>
        <p:nvSpPr>
          <p:cNvPr id="25" name="TextBox 24">
            <a:extLst>
              <a:ext uri="{FF2B5EF4-FFF2-40B4-BE49-F238E27FC236}">
                <a16:creationId xmlns:a16="http://schemas.microsoft.com/office/drawing/2014/main" id="{3BF4BF63-F570-E7EE-4F89-E8045922BE36}"/>
              </a:ext>
            </a:extLst>
          </p:cNvPr>
          <p:cNvSpPr txBox="1"/>
          <p:nvPr/>
        </p:nvSpPr>
        <p:spPr>
          <a:xfrm>
            <a:off x="1208671" y="5775914"/>
            <a:ext cx="1109718" cy="369332"/>
          </a:xfrm>
          <a:prstGeom prst="rect">
            <a:avLst/>
          </a:prstGeom>
          <a:noFill/>
        </p:spPr>
        <p:txBody>
          <a:bodyPr wrap="square" rtlCol="0">
            <a:spAutoFit/>
          </a:bodyPr>
          <a:lstStyle/>
          <a:p>
            <a:r>
              <a:rPr lang="en-PL" dirty="0">
                <a:solidFill>
                  <a:schemeClr val="accent6"/>
                </a:solidFill>
              </a:rPr>
              <a:t>Negative</a:t>
            </a:r>
          </a:p>
        </p:txBody>
      </p:sp>
      <p:sp>
        <p:nvSpPr>
          <p:cNvPr id="27" name="TextBox 26">
            <a:extLst>
              <a:ext uri="{FF2B5EF4-FFF2-40B4-BE49-F238E27FC236}">
                <a16:creationId xmlns:a16="http://schemas.microsoft.com/office/drawing/2014/main" id="{AB716D2F-21C3-CB35-9C46-4C498D7EA546}"/>
              </a:ext>
            </a:extLst>
          </p:cNvPr>
          <p:cNvSpPr txBox="1"/>
          <p:nvPr/>
        </p:nvSpPr>
        <p:spPr>
          <a:xfrm>
            <a:off x="1299818" y="2562652"/>
            <a:ext cx="927424" cy="369332"/>
          </a:xfrm>
          <a:prstGeom prst="rect">
            <a:avLst/>
          </a:prstGeom>
          <a:noFill/>
        </p:spPr>
        <p:txBody>
          <a:bodyPr wrap="square" rtlCol="0">
            <a:spAutoFit/>
          </a:bodyPr>
          <a:lstStyle/>
          <a:p>
            <a:r>
              <a:rPr lang="en-PL" dirty="0">
                <a:solidFill>
                  <a:schemeClr val="accent6"/>
                </a:solidFill>
              </a:rPr>
              <a:t>Postive</a:t>
            </a:r>
          </a:p>
        </p:txBody>
      </p:sp>
      <p:sp>
        <p:nvSpPr>
          <p:cNvPr id="29" name="Snip Diagonal Corner of Rectangle 28">
            <a:extLst>
              <a:ext uri="{FF2B5EF4-FFF2-40B4-BE49-F238E27FC236}">
                <a16:creationId xmlns:a16="http://schemas.microsoft.com/office/drawing/2014/main" id="{41B9767D-B800-CC73-F4E3-CC960443E1E5}"/>
              </a:ext>
            </a:extLst>
          </p:cNvPr>
          <p:cNvSpPr/>
          <p:nvPr/>
        </p:nvSpPr>
        <p:spPr>
          <a:xfrm>
            <a:off x="9068006" y="2060544"/>
            <a:ext cx="2530057" cy="2963956"/>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200" dirty="0"/>
              <a:t>State something about these comparisons you hace created. Are they saying something that we have already found in other paper’s conclusions about the valence of words and their effect on depression and anxiety? </a:t>
            </a:r>
          </a:p>
          <a:p>
            <a:pPr algn="ctr"/>
            <a:endParaRPr lang="en-PL" dirty="0"/>
          </a:p>
        </p:txBody>
      </p:sp>
      <p:sp>
        <p:nvSpPr>
          <p:cNvPr id="2" name="Rectangle 1">
            <a:extLst>
              <a:ext uri="{FF2B5EF4-FFF2-40B4-BE49-F238E27FC236}">
                <a16:creationId xmlns:a16="http://schemas.microsoft.com/office/drawing/2014/main" id="{1A11DF2D-1CB5-F603-F690-C9BC239C5A14}"/>
              </a:ext>
            </a:extLst>
          </p:cNvPr>
          <p:cNvSpPr/>
          <p:nvPr/>
        </p:nvSpPr>
        <p:spPr>
          <a:xfrm>
            <a:off x="10638407"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What pattern is our data showing?</a:t>
            </a:r>
          </a:p>
        </p:txBody>
      </p:sp>
      <p:sp>
        <p:nvSpPr>
          <p:cNvPr id="3" name="TextBox 2">
            <a:extLst>
              <a:ext uri="{FF2B5EF4-FFF2-40B4-BE49-F238E27FC236}">
                <a16:creationId xmlns:a16="http://schemas.microsoft.com/office/drawing/2014/main" id="{03A93124-41D7-2C7C-955F-460DC83F7B3D}"/>
              </a:ext>
            </a:extLst>
          </p:cNvPr>
          <p:cNvSpPr txBox="1"/>
          <p:nvPr/>
        </p:nvSpPr>
        <p:spPr>
          <a:xfrm>
            <a:off x="10638407" y="5597370"/>
            <a:ext cx="308098" cy="369332"/>
          </a:xfrm>
          <a:prstGeom prst="rect">
            <a:avLst/>
          </a:prstGeom>
          <a:noFill/>
        </p:spPr>
        <p:txBody>
          <a:bodyPr wrap="none" rtlCol="0">
            <a:spAutoFit/>
          </a:bodyPr>
          <a:lstStyle/>
          <a:p>
            <a:r>
              <a:rPr lang="en-PL" dirty="0"/>
              <a:t>2</a:t>
            </a:r>
          </a:p>
        </p:txBody>
      </p:sp>
    </p:spTree>
    <p:extLst>
      <p:ext uri="{BB962C8B-B14F-4D97-AF65-F5344CB8AC3E}">
        <p14:creationId xmlns:p14="http://schemas.microsoft.com/office/powerpoint/2010/main" val="2481024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BCECEAA-B377-F488-17B7-51837AE15E49}"/>
              </a:ext>
            </a:extLst>
          </p:cNvPr>
          <p:cNvSpPr>
            <a:spLocks/>
          </p:cNvSpPr>
          <p:nvPr/>
        </p:nvSpPr>
        <p:spPr>
          <a:xfrm>
            <a:off x="-10679" y="917916"/>
            <a:ext cx="12192000" cy="67510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pic>
        <p:nvPicPr>
          <p:cNvPr id="13" name="Picture 12">
            <a:extLst>
              <a:ext uri="{FF2B5EF4-FFF2-40B4-BE49-F238E27FC236}">
                <a16:creationId xmlns:a16="http://schemas.microsoft.com/office/drawing/2014/main" id="{6A7B23BA-1042-7CD1-D95B-5098DB415FE0}"/>
              </a:ext>
            </a:extLst>
          </p:cNvPr>
          <p:cNvPicPr>
            <a:picLocks noChangeAspect="1"/>
          </p:cNvPicPr>
          <p:nvPr/>
        </p:nvPicPr>
        <p:blipFill>
          <a:blip r:embed="rId3"/>
          <a:srcRect r="13889"/>
          <a:stretch/>
        </p:blipFill>
        <p:spPr>
          <a:xfrm>
            <a:off x="322943" y="1591155"/>
            <a:ext cx="5371465" cy="4039981"/>
          </a:xfrm>
          <a:prstGeom prst="rect">
            <a:avLst/>
          </a:prstGeom>
        </p:spPr>
      </p:pic>
      <p:sp>
        <p:nvSpPr>
          <p:cNvPr id="9" name="Title 1">
            <a:extLst>
              <a:ext uri="{FF2B5EF4-FFF2-40B4-BE49-F238E27FC236}">
                <a16:creationId xmlns:a16="http://schemas.microsoft.com/office/drawing/2014/main" id="{88F4E576-2603-FB1C-B352-C3347EAA2040}"/>
              </a:ext>
            </a:extLst>
          </p:cNvPr>
          <p:cNvSpPr txBox="1">
            <a:spLocks/>
          </p:cNvSpPr>
          <p:nvPr/>
        </p:nvSpPr>
        <p:spPr>
          <a:xfrm>
            <a:off x="-162762" y="192987"/>
            <a:ext cx="6462427" cy="2124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400" dirty="0"/>
              <a:t>Is there a linear relationship between clinical severity and reaction times (for ‘yes’ responses), with valence distinctions?  </a:t>
            </a:r>
            <a:endParaRPr lang="en-PL" sz="1400" dirty="0"/>
          </a:p>
        </p:txBody>
      </p:sp>
      <p:sp>
        <p:nvSpPr>
          <p:cNvPr id="7" name="Title 1">
            <a:extLst>
              <a:ext uri="{FF2B5EF4-FFF2-40B4-BE49-F238E27FC236}">
                <a16:creationId xmlns:a16="http://schemas.microsoft.com/office/drawing/2014/main" id="{DC4BC7DC-ADAB-550E-597A-76F94C6FF67F}"/>
              </a:ext>
            </a:extLst>
          </p:cNvPr>
          <p:cNvSpPr txBox="1">
            <a:spLocks/>
          </p:cNvSpPr>
          <p:nvPr/>
        </p:nvSpPr>
        <p:spPr>
          <a:xfrm>
            <a:off x="6463393" y="192989"/>
            <a:ext cx="5643348" cy="2124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400" dirty="0"/>
              <a:t>Is there a linear relationship between clinical severity and reaction times (for ’yes’ responses) , with more precise word category distinctions?  </a:t>
            </a:r>
            <a:endParaRPr lang="en-PL" sz="3600" dirty="0"/>
          </a:p>
        </p:txBody>
      </p:sp>
      <p:pic>
        <p:nvPicPr>
          <p:cNvPr id="14" name="Picture 13">
            <a:extLst>
              <a:ext uri="{FF2B5EF4-FFF2-40B4-BE49-F238E27FC236}">
                <a16:creationId xmlns:a16="http://schemas.microsoft.com/office/drawing/2014/main" id="{4ED31094-7B57-97A9-3372-C53B053E3142}"/>
              </a:ext>
            </a:extLst>
          </p:cNvPr>
          <p:cNvPicPr>
            <a:picLocks noChangeAspect="1"/>
          </p:cNvPicPr>
          <p:nvPr/>
        </p:nvPicPr>
        <p:blipFill>
          <a:blip r:embed="rId4"/>
          <a:srcRect r="19542"/>
          <a:stretch/>
        </p:blipFill>
        <p:spPr>
          <a:xfrm>
            <a:off x="6498835" y="1600772"/>
            <a:ext cx="4996696" cy="4030364"/>
          </a:xfrm>
          <a:prstGeom prst="rect">
            <a:avLst/>
          </a:prstGeom>
        </p:spPr>
      </p:pic>
      <p:sp>
        <p:nvSpPr>
          <p:cNvPr id="17" name="Title 1">
            <a:extLst>
              <a:ext uri="{FF2B5EF4-FFF2-40B4-BE49-F238E27FC236}">
                <a16:creationId xmlns:a16="http://schemas.microsoft.com/office/drawing/2014/main" id="{7B4055B5-2639-AE30-D570-468D5B3B78ED}"/>
              </a:ext>
            </a:extLst>
          </p:cNvPr>
          <p:cNvSpPr txBox="1">
            <a:spLocks/>
          </p:cNvSpPr>
          <p:nvPr/>
        </p:nvSpPr>
        <p:spPr>
          <a:xfrm>
            <a:off x="5580983" y="-14365"/>
            <a:ext cx="6684579" cy="2124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endParaRPr lang="en-PL" sz="4800" dirty="0">
              <a:solidFill>
                <a:schemeClr val="accent6"/>
              </a:solidFill>
            </a:endParaRPr>
          </a:p>
        </p:txBody>
      </p:sp>
      <p:pic>
        <p:nvPicPr>
          <p:cNvPr id="2" name="Picture 1">
            <a:extLst>
              <a:ext uri="{FF2B5EF4-FFF2-40B4-BE49-F238E27FC236}">
                <a16:creationId xmlns:a16="http://schemas.microsoft.com/office/drawing/2014/main" id="{2AA0E732-AFDA-F2AA-F39D-46D620482A65}"/>
              </a:ext>
            </a:extLst>
          </p:cNvPr>
          <p:cNvPicPr>
            <a:picLocks noChangeAspect="1"/>
          </p:cNvPicPr>
          <p:nvPr/>
        </p:nvPicPr>
        <p:blipFill>
          <a:blip r:embed="rId3"/>
          <a:srcRect l="86304" t="4565" b="79741"/>
          <a:stretch/>
        </p:blipFill>
        <p:spPr>
          <a:xfrm>
            <a:off x="369766" y="5132108"/>
            <a:ext cx="875729" cy="649928"/>
          </a:xfrm>
          <a:prstGeom prst="rect">
            <a:avLst/>
          </a:prstGeom>
        </p:spPr>
      </p:pic>
      <p:pic>
        <p:nvPicPr>
          <p:cNvPr id="3" name="Picture 2">
            <a:extLst>
              <a:ext uri="{FF2B5EF4-FFF2-40B4-BE49-F238E27FC236}">
                <a16:creationId xmlns:a16="http://schemas.microsoft.com/office/drawing/2014/main" id="{9292C40D-0FB3-C90C-DF37-8BE8893186EB}"/>
              </a:ext>
            </a:extLst>
          </p:cNvPr>
          <p:cNvPicPr>
            <a:picLocks noChangeAspect="1"/>
          </p:cNvPicPr>
          <p:nvPr/>
        </p:nvPicPr>
        <p:blipFill>
          <a:blip r:embed="rId4"/>
          <a:srcRect l="83044" t="5694" b="75528"/>
          <a:stretch/>
        </p:blipFill>
        <p:spPr>
          <a:xfrm>
            <a:off x="6529414" y="5225709"/>
            <a:ext cx="993951" cy="714375"/>
          </a:xfrm>
          <a:prstGeom prst="rect">
            <a:avLst/>
          </a:prstGeom>
        </p:spPr>
      </p:pic>
      <p:sp>
        <p:nvSpPr>
          <p:cNvPr id="4" name="Title 1">
            <a:extLst>
              <a:ext uri="{FF2B5EF4-FFF2-40B4-BE49-F238E27FC236}">
                <a16:creationId xmlns:a16="http://schemas.microsoft.com/office/drawing/2014/main" id="{B34FBD8E-0E2B-DB0E-25FF-ED9585420A38}"/>
              </a:ext>
            </a:extLst>
          </p:cNvPr>
          <p:cNvSpPr txBox="1">
            <a:spLocks/>
          </p:cNvSpPr>
          <p:nvPr/>
        </p:nvSpPr>
        <p:spPr>
          <a:xfrm>
            <a:off x="-10679" y="-2675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6000" dirty="0"/>
              <a:t>EDA Conlusions 2</a:t>
            </a:r>
          </a:p>
        </p:txBody>
      </p:sp>
      <p:sp>
        <p:nvSpPr>
          <p:cNvPr id="10" name="TextBox 9">
            <a:extLst>
              <a:ext uri="{FF2B5EF4-FFF2-40B4-BE49-F238E27FC236}">
                <a16:creationId xmlns:a16="http://schemas.microsoft.com/office/drawing/2014/main" id="{B8900AC2-2B7E-AE8F-B785-2F41EA0A3099}"/>
              </a:ext>
            </a:extLst>
          </p:cNvPr>
          <p:cNvSpPr txBox="1"/>
          <p:nvPr/>
        </p:nvSpPr>
        <p:spPr>
          <a:xfrm>
            <a:off x="2557248" y="5761321"/>
            <a:ext cx="1260613" cy="523220"/>
          </a:xfrm>
          <a:prstGeom prst="rect">
            <a:avLst/>
          </a:prstGeom>
          <a:noFill/>
        </p:spPr>
        <p:txBody>
          <a:bodyPr wrap="square" rtlCol="0">
            <a:spAutoFit/>
          </a:bodyPr>
          <a:lstStyle/>
          <a:p>
            <a:r>
              <a:rPr lang="en-PL" sz="2800" b="1" dirty="0">
                <a:solidFill>
                  <a:schemeClr val="accent6">
                    <a:lumMod val="60000"/>
                    <a:lumOff val="40000"/>
                  </a:schemeClr>
                </a:solidFill>
              </a:rPr>
              <a:t>No</a:t>
            </a:r>
          </a:p>
        </p:txBody>
      </p:sp>
      <p:sp>
        <p:nvSpPr>
          <p:cNvPr id="11" name="TextBox 10">
            <a:extLst>
              <a:ext uri="{FF2B5EF4-FFF2-40B4-BE49-F238E27FC236}">
                <a16:creationId xmlns:a16="http://schemas.microsoft.com/office/drawing/2014/main" id="{CF50295A-6E50-C9C3-36D0-45CD1531350B}"/>
              </a:ext>
            </a:extLst>
          </p:cNvPr>
          <p:cNvSpPr txBox="1"/>
          <p:nvPr/>
        </p:nvSpPr>
        <p:spPr>
          <a:xfrm>
            <a:off x="8879141" y="5782036"/>
            <a:ext cx="1260613" cy="523220"/>
          </a:xfrm>
          <a:prstGeom prst="rect">
            <a:avLst/>
          </a:prstGeom>
          <a:noFill/>
        </p:spPr>
        <p:txBody>
          <a:bodyPr wrap="square" rtlCol="0">
            <a:spAutoFit/>
          </a:bodyPr>
          <a:lstStyle/>
          <a:p>
            <a:r>
              <a:rPr lang="en-PL" sz="2800" b="1" dirty="0">
                <a:solidFill>
                  <a:schemeClr val="accent6">
                    <a:lumMod val="60000"/>
                    <a:lumOff val="40000"/>
                  </a:schemeClr>
                </a:solidFill>
              </a:rPr>
              <a:t>No</a:t>
            </a:r>
          </a:p>
        </p:txBody>
      </p:sp>
      <p:sp>
        <p:nvSpPr>
          <p:cNvPr id="19" name="Rectangle 18">
            <a:extLst>
              <a:ext uri="{FF2B5EF4-FFF2-40B4-BE49-F238E27FC236}">
                <a16:creationId xmlns:a16="http://schemas.microsoft.com/office/drawing/2014/main" id="{7F79D06E-71C7-CA34-32A8-729084BA22C5}"/>
              </a:ext>
            </a:extLst>
          </p:cNvPr>
          <p:cNvSpPr>
            <a:spLocks/>
          </p:cNvSpPr>
          <p:nvPr/>
        </p:nvSpPr>
        <p:spPr>
          <a:xfrm rot="5400000">
            <a:off x="2745867" y="3377851"/>
            <a:ext cx="6858000" cy="102298"/>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0" name="Rectangle 19">
            <a:extLst>
              <a:ext uri="{FF2B5EF4-FFF2-40B4-BE49-F238E27FC236}">
                <a16:creationId xmlns:a16="http://schemas.microsoft.com/office/drawing/2014/main" id="{39F0CFAC-ADA4-D643-4B8B-6BD3DE73616B}"/>
              </a:ext>
            </a:extLst>
          </p:cNvPr>
          <p:cNvSpPr/>
          <p:nvPr/>
        </p:nvSpPr>
        <p:spPr>
          <a:xfrm>
            <a:off x="10638407"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What pattern is our data showing?</a:t>
            </a:r>
          </a:p>
        </p:txBody>
      </p:sp>
      <p:sp>
        <p:nvSpPr>
          <p:cNvPr id="21" name="TextBox 20">
            <a:extLst>
              <a:ext uri="{FF2B5EF4-FFF2-40B4-BE49-F238E27FC236}">
                <a16:creationId xmlns:a16="http://schemas.microsoft.com/office/drawing/2014/main" id="{5232D6D0-1AFE-55B2-A882-52C458EE39F4}"/>
              </a:ext>
            </a:extLst>
          </p:cNvPr>
          <p:cNvSpPr txBox="1"/>
          <p:nvPr/>
        </p:nvSpPr>
        <p:spPr>
          <a:xfrm>
            <a:off x="10638407" y="5597370"/>
            <a:ext cx="308098" cy="369332"/>
          </a:xfrm>
          <a:prstGeom prst="rect">
            <a:avLst/>
          </a:prstGeom>
          <a:noFill/>
        </p:spPr>
        <p:txBody>
          <a:bodyPr wrap="none" rtlCol="0">
            <a:spAutoFit/>
          </a:bodyPr>
          <a:lstStyle/>
          <a:p>
            <a:r>
              <a:rPr lang="en-PL" dirty="0"/>
              <a:t>2</a:t>
            </a:r>
          </a:p>
        </p:txBody>
      </p:sp>
    </p:spTree>
    <p:extLst>
      <p:ext uri="{BB962C8B-B14F-4D97-AF65-F5344CB8AC3E}">
        <p14:creationId xmlns:p14="http://schemas.microsoft.com/office/powerpoint/2010/main" val="4580791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4C36C425-5F64-05DF-95C1-F310A8C398BA}"/>
              </a:ext>
            </a:extLst>
          </p:cNvPr>
          <p:cNvSpPr/>
          <p:nvPr/>
        </p:nvSpPr>
        <p:spPr>
          <a:xfrm>
            <a:off x="3916297" y="4170959"/>
            <a:ext cx="4239948" cy="642196"/>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dirty="0"/>
          </a:p>
        </p:txBody>
      </p:sp>
      <p:sp>
        <p:nvSpPr>
          <p:cNvPr id="6" name="Content Placeholder 2">
            <a:extLst>
              <a:ext uri="{FF2B5EF4-FFF2-40B4-BE49-F238E27FC236}">
                <a16:creationId xmlns:a16="http://schemas.microsoft.com/office/drawing/2014/main" id="{0B49A94A-B487-3681-EE8D-886778257036}"/>
              </a:ext>
            </a:extLst>
          </p:cNvPr>
          <p:cNvSpPr>
            <a:spLocks noGrp="1"/>
          </p:cNvSpPr>
          <p:nvPr>
            <p:ph idx="1"/>
          </p:nvPr>
        </p:nvSpPr>
        <p:spPr>
          <a:xfrm>
            <a:off x="4041628" y="4316777"/>
            <a:ext cx="889876" cy="377402"/>
          </a:xfrm>
        </p:spPr>
        <p:txBody>
          <a:bodyPr>
            <a:noAutofit/>
          </a:bodyPr>
          <a:lstStyle/>
          <a:p>
            <a:pPr marL="0" indent="0" algn="ctr">
              <a:buNone/>
            </a:pPr>
            <a:r>
              <a:rPr lang="en-PL" sz="900" dirty="0">
                <a:solidFill>
                  <a:schemeClr val="accent2"/>
                </a:solidFill>
              </a:rPr>
              <a:t>Clinical Spectrums</a:t>
            </a:r>
          </a:p>
        </p:txBody>
      </p:sp>
      <p:sp>
        <p:nvSpPr>
          <p:cNvPr id="7" name="Content Placeholder 2">
            <a:extLst>
              <a:ext uri="{FF2B5EF4-FFF2-40B4-BE49-F238E27FC236}">
                <a16:creationId xmlns:a16="http://schemas.microsoft.com/office/drawing/2014/main" id="{260F6E3D-B4A9-1E49-5C1E-E41A7C09DF82}"/>
              </a:ext>
            </a:extLst>
          </p:cNvPr>
          <p:cNvSpPr txBox="1">
            <a:spLocks/>
          </p:cNvSpPr>
          <p:nvPr/>
        </p:nvSpPr>
        <p:spPr>
          <a:xfrm>
            <a:off x="4784206" y="4302292"/>
            <a:ext cx="1420207" cy="474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900" dirty="0">
                <a:solidFill>
                  <a:schemeClr val="accent5"/>
                </a:solidFill>
              </a:rPr>
              <a:t>Social Dominance – Social Affiliation Model</a:t>
            </a:r>
          </a:p>
        </p:txBody>
      </p:sp>
      <p:sp>
        <p:nvSpPr>
          <p:cNvPr id="8" name="Content Placeholder 2">
            <a:extLst>
              <a:ext uri="{FF2B5EF4-FFF2-40B4-BE49-F238E27FC236}">
                <a16:creationId xmlns:a16="http://schemas.microsoft.com/office/drawing/2014/main" id="{0BCEAD3C-0AB9-C39B-DC1F-36195B7B8AB2}"/>
              </a:ext>
            </a:extLst>
          </p:cNvPr>
          <p:cNvSpPr txBox="1">
            <a:spLocks/>
          </p:cNvSpPr>
          <p:nvPr/>
        </p:nvSpPr>
        <p:spPr>
          <a:xfrm>
            <a:off x="6099355" y="4294203"/>
            <a:ext cx="965969"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900" dirty="0">
                <a:solidFill>
                  <a:schemeClr val="accent3"/>
                </a:solidFill>
              </a:rPr>
              <a:t>Decision Making Model</a:t>
            </a:r>
          </a:p>
        </p:txBody>
      </p:sp>
      <p:sp>
        <p:nvSpPr>
          <p:cNvPr id="9" name="Content Placeholder 2">
            <a:extLst>
              <a:ext uri="{FF2B5EF4-FFF2-40B4-BE49-F238E27FC236}">
                <a16:creationId xmlns:a16="http://schemas.microsoft.com/office/drawing/2014/main" id="{7CD9EDBD-0760-F543-96ED-F84DCCC4D756}"/>
              </a:ext>
            </a:extLst>
          </p:cNvPr>
          <p:cNvSpPr txBox="1">
            <a:spLocks/>
          </p:cNvSpPr>
          <p:nvPr/>
        </p:nvSpPr>
        <p:spPr>
          <a:xfrm>
            <a:off x="3433888" y="4338678"/>
            <a:ext cx="4239948"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800" dirty="0"/>
              <a:t>f(               ,                           ,                 )</a:t>
            </a:r>
          </a:p>
        </p:txBody>
      </p:sp>
      <p:sp>
        <p:nvSpPr>
          <p:cNvPr id="10" name="Content Placeholder 2">
            <a:extLst>
              <a:ext uri="{FF2B5EF4-FFF2-40B4-BE49-F238E27FC236}">
                <a16:creationId xmlns:a16="http://schemas.microsoft.com/office/drawing/2014/main" id="{AF40D8E5-2B17-9F6F-7C58-EE563A2C8BEA}"/>
              </a:ext>
            </a:extLst>
          </p:cNvPr>
          <p:cNvSpPr txBox="1">
            <a:spLocks/>
          </p:cNvSpPr>
          <p:nvPr/>
        </p:nvSpPr>
        <p:spPr>
          <a:xfrm>
            <a:off x="6444353" y="4364932"/>
            <a:ext cx="1599735"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050" dirty="0"/>
              <a:t>=</a:t>
            </a:r>
          </a:p>
        </p:txBody>
      </p:sp>
      <p:sp>
        <p:nvSpPr>
          <p:cNvPr id="11" name="Content Placeholder 2">
            <a:extLst>
              <a:ext uri="{FF2B5EF4-FFF2-40B4-BE49-F238E27FC236}">
                <a16:creationId xmlns:a16="http://schemas.microsoft.com/office/drawing/2014/main" id="{C3444EF2-7D45-1382-551E-25FA309B898E}"/>
              </a:ext>
            </a:extLst>
          </p:cNvPr>
          <p:cNvSpPr txBox="1">
            <a:spLocks/>
          </p:cNvSpPr>
          <p:nvPr/>
        </p:nvSpPr>
        <p:spPr>
          <a:xfrm>
            <a:off x="7285189" y="4299822"/>
            <a:ext cx="868094"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050" dirty="0"/>
              <a:t>Observed Behaviour</a:t>
            </a:r>
          </a:p>
        </p:txBody>
      </p:sp>
      <p:sp>
        <p:nvSpPr>
          <p:cNvPr id="12" name="Rectangle 11">
            <a:extLst>
              <a:ext uri="{FF2B5EF4-FFF2-40B4-BE49-F238E27FC236}">
                <a16:creationId xmlns:a16="http://schemas.microsoft.com/office/drawing/2014/main" id="{926C9069-D3B2-8BC7-F3E9-79D055598FB7}"/>
              </a:ext>
            </a:extLst>
          </p:cNvPr>
          <p:cNvSpPr/>
          <p:nvPr/>
        </p:nvSpPr>
        <p:spPr>
          <a:xfrm>
            <a:off x="3883171" y="1909686"/>
            <a:ext cx="4239948" cy="642196"/>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dirty="0"/>
          </a:p>
        </p:txBody>
      </p:sp>
      <p:sp>
        <p:nvSpPr>
          <p:cNvPr id="13" name="Content Placeholder 2">
            <a:extLst>
              <a:ext uri="{FF2B5EF4-FFF2-40B4-BE49-F238E27FC236}">
                <a16:creationId xmlns:a16="http://schemas.microsoft.com/office/drawing/2014/main" id="{224F67E0-4F16-24F7-993D-28A1FF348CB1}"/>
              </a:ext>
            </a:extLst>
          </p:cNvPr>
          <p:cNvSpPr txBox="1">
            <a:spLocks/>
          </p:cNvSpPr>
          <p:nvPr/>
        </p:nvSpPr>
        <p:spPr>
          <a:xfrm>
            <a:off x="4549132" y="2038940"/>
            <a:ext cx="889876" cy="3774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900">
                <a:solidFill>
                  <a:schemeClr val="accent2"/>
                </a:solidFill>
              </a:rPr>
              <a:t>Clinical Spectrums</a:t>
            </a:r>
            <a:endParaRPr lang="en-PL" sz="900" dirty="0">
              <a:solidFill>
                <a:schemeClr val="accent2"/>
              </a:solidFill>
            </a:endParaRPr>
          </a:p>
        </p:txBody>
      </p:sp>
      <p:sp>
        <p:nvSpPr>
          <p:cNvPr id="14" name="Content Placeholder 2">
            <a:extLst>
              <a:ext uri="{FF2B5EF4-FFF2-40B4-BE49-F238E27FC236}">
                <a16:creationId xmlns:a16="http://schemas.microsoft.com/office/drawing/2014/main" id="{F8ABB288-E628-DCF4-EDA1-DE2B3FD9C03D}"/>
              </a:ext>
            </a:extLst>
          </p:cNvPr>
          <p:cNvSpPr txBox="1">
            <a:spLocks/>
          </p:cNvSpPr>
          <p:nvPr/>
        </p:nvSpPr>
        <p:spPr>
          <a:xfrm>
            <a:off x="5291710" y="2024455"/>
            <a:ext cx="1420207" cy="474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900" dirty="0">
                <a:solidFill>
                  <a:schemeClr val="accent5"/>
                </a:solidFill>
              </a:rPr>
              <a:t>Social Dominance – Social Affiliation Model</a:t>
            </a:r>
          </a:p>
        </p:txBody>
      </p:sp>
      <p:sp>
        <p:nvSpPr>
          <p:cNvPr id="15" name="Content Placeholder 2">
            <a:extLst>
              <a:ext uri="{FF2B5EF4-FFF2-40B4-BE49-F238E27FC236}">
                <a16:creationId xmlns:a16="http://schemas.microsoft.com/office/drawing/2014/main" id="{9F63BE2D-6268-4C4C-0C1F-41145C5B56FA}"/>
              </a:ext>
            </a:extLst>
          </p:cNvPr>
          <p:cNvSpPr txBox="1">
            <a:spLocks/>
          </p:cNvSpPr>
          <p:nvPr/>
        </p:nvSpPr>
        <p:spPr>
          <a:xfrm>
            <a:off x="3583999" y="2032930"/>
            <a:ext cx="4239948"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800" dirty="0"/>
              <a:t>f(               ,                              )</a:t>
            </a:r>
          </a:p>
        </p:txBody>
      </p:sp>
      <p:sp>
        <p:nvSpPr>
          <p:cNvPr id="16" name="Content Placeholder 2">
            <a:extLst>
              <a:ext uri="{FF2B5EF4-FFF2-40B4-BE49-F238E27FC236}">
                <a16:creationId xmlns:a16="http://schemas.microsoft.com/office/drawing/2014/main" id="{5C7140ED-F55C-45B7-FDA8-7BA72A4356EC}"/>
              </a:ext>
            </a:extLst>
          </p:cNvPr>
          <p:cNvSpPr txBox="1">
            <a:spLocks/>
          </p:cNvSpPr>
          <p:nvPr/>
        </p:nvSpPr>
        <p:spPr>
          <a:xfrm>
            <a:off x="6411227" y="2103659"/>
            <a:ext cx="1599735"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050" dirty="0"/>
              <a:t>=</a:t>
            </a:r>
          </a:p>
        </p:txBody>
      </p:sp>
      <p:sp>
        <p:nvSpPr>
          <p:cNvPr id="17" name="Content Placeholder 2">
            <a:extLst>
              <a:ext uri="{FF2B5EF4-FFF2-40B4-BE49-F238E27FC236}">
                <a16:creationId xmlns:a16="http://schemas.microsoft.com/office/drawing/2014/main" id="{061C4F3D-DE51-B0D5-A074-83E875A54134}"/>
              </a:ext>
            </a:extLst>
          </p:cNvPr>
          <p:cNvSpPr txBox="1">
            <a:spLocks/>
          </p:cNvSpPr>
          <p:nvPr/>
        </p:nvSpPr>
        <p:spPr>
          <a:xfrm>
            <a:off x="7252063" y="2038549"/>
            <a:ext cx="868094"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050" dirty="0"/>
              <a:t>Observed Behaviour</a:t>
            </a:r>
          </a:p>
        </p:txBody>
      </p:sp>
      <p:sp>
        <p:nvSpPr>
          <p:cNvPr id="18" name="Rectangle 17">
            <a:extLst>
              <a:ext uri="{FF2B5EF4-FFF2-40B4-BE49-F238E27FC236}">
                <a16:creationId xmlns:a16="http://schemas.microsoft.com/office/drawing/2014/main" id="{41C82C0E-D04F-DE98-B997-E739D2221980}"/>
              </a:ext>
            </a:extLst>
          </p:cNvPr>
          <p:cNvSpPr/>
          <p:nvPr/>
        </p:nvSpPr>
        <p:spPr>
          <a:xfrm>
            <a:off x="3512919" y="1630006"/>
            <a:ext cx="4939184" cy="12429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cxnSp>
        <p:nvCxnSpPr>
          <p:cNvPr id="20" name="Straight Connector 19">
            <a:extLst>
              <a:ext uri="{FF2B5EF4-FFF2-40B4-BE49-F238E27FC236}">
                <a16:creationId xmlns:a16="http://schemas.microsoft.com/office/drawing/2014/main" id="{5C8C2511-F061-9B4B-F032-32F1E2B747DC}"/>
              </a:ext>
            </a:extLst>
          </p:cNvPr>
          <p:cNvCxnSpPr/>
          <p:nvPr/>
        </p:nvCxnSpPr>
        <p:spPr>
          <a:xfrm>
            <a:off x="3512919" y="1630006"/>
            <a:ext cx="4939184" cy="1242973"/>
          </a:xfrm>
          <a:prstGeom prst="line">
            <a:avLst/>
          </a:prstGeom>
        </p:spPr>
        <p:style>
          <a:lnRef idx="1">
            <a:schemeClr val="accent6"/>
          </a:lnRef>
          <a:fillRef idx="0">
            <a:schemeClr val="accent6"/>
          </a:fillRef>
          <a:effectRef idx="0">
            <a:schemeClr val="accent6"/>
          </a:effectRef>
          <a:fontRef idx="minor">
            <a:schemeClr val="tx1"/>
          </a:fontRef>
        </p:style>
      </p:cxnSp>
      <p:cxnSp>
        <p:nvCxnSpPr>
          <p:cNvPr id="21" name="Straight Connector 20">
            <a:extLst>
              <a:ext uri="{FF2B5EF4-FFF2-40B4-BE49-F238E27FC236}">
                <a16:creationId xmlns:a16="http://schemas.microsoft.com/office/drawing/2014/main" id="{527B90B7-BDF3-8E45-10C8-2420397ECADD}"/>
              </a:ext>
            </a:extLst>
          </p:cNvPr>
          <p:cNvCxnSpPr>
            <a:cxnSpLocks/>
          </p:cNvCxnSpPr>
          <p:nvPr/>
        </p:nvCxnSpPr>
        <p:spPr>
          <a:xfrm flipH="1">
            <a:off x="3471842" y="1630006"/>
            <a:ext cx="4980261" cy="1242973"/>
          </a:xfrm>
          <a:prstGeom prst="line">
            <a:avLst/>
          </a:prstGeom>
        </p:spPr>
        <p:style>
          <a:lnRef idx="1">
            <a:schemeClr val="accent6"/>
          </a:lnRef>
          <a:fillRef idx="0">
            <a:schemeClr val="accent6"/>
          </a:fillRef>
          <a:effectRef idx="0">
            <a:schemeClr val="accent6"/>
          </a:effectRef>
          <a:fontRef idx="minor">
            <a:schemeClr val="tx1"/>
          </a:fontRef>
        </p:style>
      </p:cxnSp>
      <p:sp>
        <p:nvSpPr>
          <p:cNvPr id="24" name="Rectangle 23">
            <a:extLst>
              <a:ext uri="{FF2B5EF4-FFF2-40B4-BE49-F238E27FC236}">
                <a16:creationId xmlns:a16="http://schemas.microsoft.com/office/drawing/2014/main" id="{54E9D466-4EA1-1B7C-2AC9-6E94A11194C6}"/>
              </a:ext>
            </a:extLst>
          </p:cNvPr>
          <p:cNvSpPr/>
          <p:nvPr/>
        </p:nvSpPr>
        <p:spPr>
          <a:xfrm>
            <a:off x="3532221" y="3883991"/>
            <a:ext cx="4939184" cy="1242973"/>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5" name="Title 1">
            <a:extLst>
              <a:ext uri="{FF2B5EF4-FFF2-40B4-BE49-F238E27FC236}">
                <a16:creationId xmlns:a16="http://schemas.microsoft.com/office/drawing/2014/main" id="{CED3EB42-CFD7-D066-F4D8-788159E7CDDD}"/>
              </a:ext>
            </a:extLst>
          </p:cNvPr>
          <p:cNvSpPr txBox="1">
            <a:spLocks/>
          </p:cNvSpPr>
          <p:nvPr/>
        </p:nvSpPr>
        <p:spPr>
          <a:xfrm>
            <a:off x="5753113" y="3442996"/>
            <a:ext cx="6684579" cy="2124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2000" dirty="0"/>
              <a:t>?</a:t>
            </a:r>
            <a:endParaRPr lang="en-PL" sz="4800" dirty="0"/>
          </a:p>
        </p:txBody>
      </p:sp>
      <p:sp>
        <p:nvSpPr>
          <p:cNvPr id="2" name="Rectangle 1">
            <a:extLst>
              <a:ext uri="{FF2B5EF4-FFF2-40B4-BE49-F238E27FC236}">
                <a16:creationId xmlns:a16="http://schemas.microsoft.com/office/drawing/2014/main" id="{8B9323CD-8CB1-9474-9750-24C8DD97F2EF}"/>
              </a:ext>
            </a:extLst>
          </p:cNvPr>
          <p:cNvSpPr/>
          <p:nvPr/>
        </p:nvSpPr>
        <p:spPr>
          <a:xfrm>
            <a:off x="10638408"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What model is most appropriate to fit?</a:t>
            </a:r>
          </a:p>
        </p:txBody>
      </p:sp>
      <p:sp>
        <p:nvSpPr>
          <p:cNvPr id="3" name="TextBox 2">
            <a:extLst>
              <a:ext uri="{FF2B5EF4-FFF2-40B4-BE49-F238E27FC236}">
                <a16:creationId xmlns:a16="http://schemas.microsoft.com/office/drawing/2014/main" id="{EF554979-F723-F2C5-ABEA-444BED9BA071}"/>
              </a:ext>
            </a:extLst>
          </p:cNvPr>
          <p:cNvSpPr txBox="1"/>
          <p:nvPr/>
        </p:nvSpPr>
        <p:spPr>
          <a:xfrm>
            <a:off x="10644467" y="5597369"/>
            <a:ext cx="308098" cy="369332"/>
          </a:xfrm>
          <a:prstGeom prst="rect">
            <a:avLst/>
          </a:prstGeom>
          <a:noFill/>
        </p:spPr>
        <p:txBody>
          <a:bodyPr wrap="none" rtlCol="0">
            <a:spAutoFit/>
          </a:bodyPr>
          <a:lstStyle/>
          <a:p>
            <a:r>
              <a:rPr lang="en-PL" dirty="0"/>
              <a:t>3</a:t>
            </a:r>
          </a:p>
        </p:txBody>
      </p:sp>
    </p:spTree>
    <p:extLst>
      <p:ext uri="{BB962C8B-B14F-4D97-AF65-F5344CB8AC3E}">
        <p14:creationId xmlns:p14="http://schemas.microsoft.com/office/powerpoint/2010/main" val="32808173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nip Diagonal Corner of Rectangle 3">
            <a:extLst>
              <a:ext uri="{FF2B5EF4-FFF2-40B4-BE49-F238E27FC236}">
                <a16:creationId xmlns:a16="http://schemas.microsoft.com/office/drawing/2014/main" id="{BF4BC252-0ADD-2ACA-9BC9-4B1CD910AFF1}"/>
              </a:ext>
            </a:extLst>
          </p:cNvPr>
          <p:cNvSpPr/>
          <p:nvPr/>
        </p:nvSpPr>
        <p:spPr>
          <a:xfrm>
            <a:off x="3752277" y="2643160"/>
            <a:ext cx="4687445" cy="1571680"/>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200" dirty="0"/>
              <a:t>Vectorized understanding / mathematical modelling of Valence as affiliation and dominance?</a:t>
            </a:r>
          </a:p>
          <a:p>
            <a:pPr algn="ctr"/>
            <a:endParaRPr lang="en-PL" dirty="0"/>
          </a:p>
        </p:txBody>
      </p:sp>
      <p:sp>
        <p:nvSpPr>
          <p:cNvPr id="2" name="5-point Star 1">
            <a:extLst>
              <a:ext uri="{FF2B5EF4-FFF2-40B4-BE49-F238E27FC236}">
                <a16:creationId xmlns:a16="http://schemas.microsoft.com/office/drawing/2014/main" id="{195BBB3C-E763-2D94-B379-2E29F163C4ED}"/>
              </a:ext>
            </a:extLst>
          </p:cNvPr>
          <p:cNvSpPr/>
          <p:nvPr/>
        </p:nvSpPr>
        <p:spPr>
          <a:xfrm>
            <a:off x="0" y="0"/>
            <a:ext cx="4484077" cy="3968654"/>
          </a:xfrm>
          <a:prstGeom prst="star5">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PL" sz="1000" dirty="0"/>
              <a:t>Struggling with this, since words do not have variation of dominance and affiliation as ground truths on a spectrum. </a:t>
            </a:r>
          </a:p>
        </p:txBody>
      </p:sp>
    </p:spTree>
    <p:extLst>
      <p:ext uri="{BB962C8B-B14F-4D97-AF65-F5344CB8AC3E}">
        <p14:creationId xmlns:p14="http://schemas.microsoft.com/office/powerpoint/2010/main" val="23626793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tangle 58">
            <a:extLst>
              <a:ext uri="{FF2B5EF4-FFF2-40B4-BE49-F238E27FC236}">
                <a16:creationId xmlns:a16="http://schemas.microsoft.com/office/drawing/2014/main" id="{A74A75AA-836C-29A8-2FFA-63F7F0AE1A10}"/>
              </a:ext>
            </a:extLst>
          </p:cNvPr>
          <p:cNvSpPr/>
          <p:nvPr/>
        </p:nvSpPr>
        <p:spPr>
          <a:xfrm>
            <a:off x="6758061" y="2039404"/>
            <a:ext cx="4239948" cy="642196"/>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dirty="0"/>
          </a:p>
        </p:txBody>
      </p:sp>
      <p:sp>
        <p:nvSpPr>
          <p:cNvPr id="58" name="Rectangle 57">
            <a:extLst>
              <a:ext uri="{FF2B5EF4-FFF2-40B4-BE49-F238E27FC236}">
                <a16:creationId xmlns:a16="http://schemas.microsoft.com/office/drawing/2014/main" id="{812A97ED-4656-43B6-BBCA-0CE098D3E00C}"/>
              </a:ext>
            </a:extLst>
          </p:cNvPr>
          <p:cNvSpPr/>
          <p:nvPr/>
        </p:nvSpPr>
        <p:spPr>
          <a:xfrm>
            <a:off x="-10679" y="5393426"/>
            <a:ext cx="9725025" cy="146457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57" name="Rectangle 56">
            <a:extLst>
              <a:ext uri="{FF2B5EF4-FFF2-40B4-BE49-F238E27FC236}">
                <a16:creationId xmlns:a16="http://schemas.microsoft.com/office/drawing/2014/main" id="{7EF836F9-CB88-8059-0068-40286743CB88}"/>
              </a:ext>
            </a:extLst>
          </p:cNvPr>
          <p:cNvSpPr/>
          <p:nvPr/>
        </p:nvSpPr>
        <p:spPr>
          <a:xfrm>
            <a:off x="4169306" y="3015959"/>
            <a:ext cx="8022694" cy="222750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dirty="0"/>
          </a:p>
        </p:txBody>
      </p:sp>
      <p:sp>
        <p:nvSpPr>
          <p:cNvPr id="56" name="Rectangle 55">
            <a:extLst>
              <a:ext uri="{FF2B5EF4-FFF2-40B4-BE49-F238E27FC236}">
                <a16:creationId xmlns:a16="http://schemas.microsoft.com/office/drawing/2014/main" id="{1F7EFBD0-8C75-EC89-92AA-29E57112BA4D}"/>
              </a:ext>
            </a:extLst>
          </p:cNvPr>
          <p:cNvSpPr/>
          <p:nvPr/>
        </p:nvSpPr>
        <p:spPr>
          <a:xfrm>
            <a:off x="-10679" y="1879401"/>
            <a:ext cx="5297289" cy="102431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4" name="Rectangle 13">
            <a:extLst>
              <a:ext uri="{FF2B5EF4-FFF2-40B4-BE49-F238E27FC236}">
                <a16:creationId xmlns:a16="http://schemas.microsoft.com/office/drawing/2014/main" id="{73F4A75B-8F8B-0178-7EFF-00819949EF89}"/>
              </a:ext>
            </a:extLst>
          </p:cNvPr>
          <p:cNvSpPr/>
          <p:nvPr/>
        </p:nvSpPr>
        <p:spPr>
          <a:xfrm>
            <a:off x="-10679" y="-32991"/>
            <a:ext cx="12192000" cy="180854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4" name="Title 1">
            <a:extLst>
              <a:ext uri="{FF2B5EF4-FFF2-40B4-BE49-F238E27FC236}">
                <a16:creationId xmlns:a16="http://schemas.microsoft.com/office/drawing/2014/main" id="{F739AB31-710A-C207-7A15-730252942E0A}"/>
              </a:ext>
            </a:extLst>
          </p:cNvPr>
          <p:cNvSpPr txBox="1">
            <a:spLocks/>
          </p:cNvSpPr>
          <p:nvPr/>
        </p:nvSpPr>
        <p:spPr>
          <a:xfrm>
            <a:off x="-10679" y="-2675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6000" dirty="0"/>
              <a:t>Underlying Cognitive Process</a:t>
            </a:r>
          </a:p>
        </p:txBody>
      </p:sp>
      <p:sp>
        <p:nvSpPr>
          <p:cNvPr id="5" name="Content Placeholder 2">
            <a:extLst>
              <a:ext uri="{FF2B5EF4-FFF2-40B4-BE49-F238E27FC236}">
                <a16:creationId xmlns:a16="http://schemas.microsoft.com/office/drawing/2014/main" id="{F0C3AE88-C387-CA31-12A4-F19665A0970E}"/>
              </a:ext>
            </a:extLst>
          </p:cNvPr>
          <p:cNvSpPr>
            <a:spLocks noGrp="1"/>
          </p:cNvSpPr>
          <p:nvPr>
            <p:ph idx="1"/>
          </p:nvPr>
        </p:nvSpPr>
        <p:spPr>
          <a:xfrm>
            <a:off x="6883392" y="2185222"/>
            <a:ext cx="889876" cy="377402"/>
          </a:xfrm>
        </p:spPr>
        <p:txBody>
          <a:bodyPr>
            <a:noAutofit/>
          </a:bodyPr>
          <a:lstStyle/>
          <a:p>
            <a:pPr marL="0" indent="0" algn="ctr">
              <a:buNone/>
            </a:pPr>
            <a:r>
              <a:rPr lang="en-PL" sz="900" dirty="0">
                <a:solidFill>
                  <a:schemeClr val="accent2"/>
                </a:solidFill>
              </a:rPr>
              <a:t>Clinical Spectrums</a:t>
            </a:r>
          </a:p>
        </p:txBody>
      </p:sp>
      <p:sp>
        <p:nvSpPr>
          <p:cNvPr id="6" name="Content Placeholder 2">
            <a:extLst>
              <a:ext uri="{FF2B5EF4-FFF2-40B4-BE49-F238E27FC236}">
                <a16:creationId xmlns:a16="http://schemas.microsoft.com/office/drawing/2014/main" id="{EFE67059-A207-5130-8DDB-6968C15AA80A}"/>
              </a:ext>
            </a:extLst>
          </p:cNvPr>
          <p:cNvSpPr txBox="1">
            <a:spLocks/>
          </p:cNvSpPr>
          <p:nvPr/>
        </p:nvSpPr>
        <p:spPr>
          <a:xfrm>
            <a:off x="7625970" y="2170737"/>
            <a:ext cx="1420207" cy="474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900" dirty="0">
                <a:solidFill>
                  <a:schemeClr val="accent5"/>
                </a:solidFill>
              </a:rPr>
              <a:t>Social Dominance – Social Affiliation Model</a:t>
            </a:r>
          </a:p>
        </p:txBody>
      </p:sp>
      <p:sp>
        <p:nvSpPr>
          <p:cNvPr id="7" name="Content Placeholder 2">
            <a:extLst>
              <a:ext uri="{FF2B5EF4-FFF2-40B4-BE49-F238E27FC236}">
                <a16:creationId xmlns:a16="http://schemas.microsoft.com/office/drawing/2014/main" id="{4D628A54-F814-29B8-311B-D22F90C9300C}"/>
              </a:ext>
            </a:extLst>
          </p:cNvPr>
          <p:cNvSpPr txBox="1">
            <a:spLocks/>
          </p:cNvSpPr>
          <p:nvPr/>
        </p:nvSpPr>
        <p:spPr>
          <a:xfrm>
            <a:off x="8941119" y="2162648"/>
            <a:ext cx="965969"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900" dirty="0">
                <a:solidFill>
                  <a:schemeClr val="accent3"/>
                </a:solidFill>
              </a:rPr>
              <a:t>Decision Making Model</a:t>
            </a:r>
          </a:p>
        </p:txBody>
      </p:sp>
      <p:sp>
        <p:nvSpPr>
          <p:cNvPr id="8" name="Content Placeholder 2">
            <a:extLst>
              <a:ext uri="{FF2B5EF4-FFF2-40B4-BE49-F238E27FC236}">
                <a16:creationId xmlns:a16="http://schemas.microsoft.com/office/drawing/2014/main" id="{65034ABD-6228-1F09-7CBF-B7230359ACB8}"/>
              </a:ext>
            </a:extLst>
          </p:cNvPr>
          <p:cNvSpPr txBox="1">
            <a:spLocks/>
          </p:cNvSpPr>
          <p:nvPr/>
        </p:nvSpPr>
        <p:spPr>
          <a:xfrm>
            <a:off x="2906911" y="288169"/>
            <a:ext cx="10048830" cy="225342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None/>
            </a:pPr>
            <a:br>
              <a:rPr lang="en-PL" dirty="0"/>
            </a:br>
            <a:br>
              <a:rPr lang="en-PL" dirty="0"/>
            </a:br>
            <a:r>
              <a:rPr lang="en-PL" dirty="0"/>
              <a:t> </a:t>
            </a:r>
            <a:r>
              <a:rPr lang="en-PL" dirty="0">
                <a:solidFill>
                  <a:schemeClr val="accent2"/>
                </a:solidFill>
              </a:rPr>
              <a:t>the individual </a:t>
            </a:r>
            <a:r>
              <a:rPr lang="en-PL" dirty="0"/>
              <a:t>(their psychological profile)</a:t>
            </a:r>
            <a:br>
              <a:rPr lang="en-PL" dirty="0"/>
            </a:br>
            <a:r>
              <a:rPr lang="en-PL" dirty="0">
                <a:solidFill>
                  <a:schemeClr val="accent5"/>
                </a:solidFill>
              </a:rPr>
              <a:t>the stimulus </a:t>
            </a:r>
            <a:r>
              <a:rPr lang="en-PL" dirty="0"/>
              <a:t>(type of self-refential adjective)</a:t>
            </a:r>
            <a:br>
              <a:rPr lang="en-PL" dirty="0"/>
            </a:br>
            <a:r>
              <a:rPr lang="en-PL" dirty="0">
                <a:solidFill>
                  <a:schemeClr val="accent3"/>
                </a:solidFill>
              </a:rPr>
              <a:t>the</a:t>
            </a:r>
            <a:r>
              <a:rPr lang="en-PL" dirty="0"/>
              <a:t> </a:t>
            </a:r>
            <a:r>
              <a:rPr lang="en-PL" dirty="0">
                <a:solidFill>
                  <a:schemeClr val="accent3"/>
                </a:solidFill>
              </a:rPr>
              <a:t>decision-making process </a:t>
            </a:r>
            <a:r>
              <a:rPr lang="en-PL" dirty="0"/>
              <a:t>itself.</a:t>
            </a:r>
          </a:p>
          <a:p>
            <a:pPr marL="0" indent="0" algn="ctr">
              <a:buNone/>
            </a:pPr>
            <a:r>
              <a:rPr lang="en-PL" dirty="0"/>
              <a:t> </a:t>
            </a:r>
            <a:br>
              <a:rPr lang="en-PL" dirty="0"/>
            </a:br>
            <a:endParaRPr lang="en-PL" dirty="0"/>
          </a:p>
        </p:txBody>
      </p:sp>
      <p:sp>
        <p:nvSpPr>
          <p:cNvPr id="11" name="TextBox 10">
            <a:extLst>
              <a:ext uri="{FF2B5EF4-FFF2-40B4-BE49-F238E27FC236}">
                <a16:creationId xmlns:a16="http://schemas.microsoft.com/office/drawing/2014/main" id="{E0B9D693-72D2-9DE4-42A1-A876CF199473}"/>
              </a:ext>
            </a:extLst>
          </p:cNvPr>
          <p:cNvSpPr txBox="1"/>
          <p:nvPr/>
        </p:nvSpPr>
        <p:spPr>
          <a:xfrm>
            <a:off x="4179830" y="3600378"/>
            <a:ext cx="8042046" cy="1546577"/>
          </a:xfrm>
          <a:prstGeom prst="rect">
            <a:avLst/>
          </a:prstGeom>
          <a:noFill/>
        </p:spPr>
        <p:txBody>
          <a:bodyPr wrap="square">
            <a:spAutoFit/>
          </a:bodyPr>
          <a:lstStyle/>
          <a:p>
            <a:pPr algn="r"/>
            <a:r>
              <a:rPr lang="en-GB" sz="1050" dirty="0"/>
              <a:t>We build on prior research that models each component </a:t>
            </a:r>
            <a:r>
              <a:rPr lang="en-GB" sz="1050" i="1" dirty="0"/>
              <a:t>independently</a:t>
            </a:r>
            <a:r>
              <a:rPr lang="en-GB" sz="1050" dirty="0"/>
              <a:t>:</a:t>
            </a:r>
          </a:p>
          <a:p>
            <a:pPr algn="r"/>
            <a:r>
              <a:rPr lang="en-PL" sz="1050" b="1" i="0" dirty="0">
                <a:solidFill>
                  <a:srgbClr val="0F3850"/>
                </a:solidFill>
                <a:effectLst/>
                <a:latin typeface="Playfair Display" panose="020F0502020204030204" pitchFamily="34" charset="0"/>
              </a:rPr>
              <a:t>• </a:t>
            </a:r>
            <a:r>
              <a:rPr lang="en-GB" sz="1050" b="1" dirty="0"/>
              <a:t>Individual Differences</a:t>
            </a:r>
            <a:br>
              <a:rPr lang="en-GB" sz="1050" dirty="0"/>
            </a:br>
            <a:r>
              <a:rPr lang="en-GB" sz="1050" dirty="0"/>
              <a:t>Modelled along the clinical spectrum of Social Anxiety Disorder (SAD) and Depression, using questionnaire scores and symptom indices.</a:t>
            </a:r>
            <a:br>
              <a:rPr lang="en-GB" sz="1050" dirty="0"/>
            </a:br>
            <a:endParaRPr lang="en-GB" sz="1050" dirty="0"/>
          </a:p>
          <a:p>
            <a:pPr algn="r"/>
            <a:r>
              <a:rPr lang="en-PL" sz="1050" b="1" i="0" dirty="0">
                <a:solidFill>
                  <a:srgbClr val="0F3850"/>
                </a:solidFill>
                <a:effectLst/>
                <a:latin typeface="Playfair Display" panose="020F0502020204030204" pitchFamily="34" charset="0"/>
              </a:rPr>
              <a:t>• </a:t>
            </a:r>
            <a:r>
              <a:rPr lang="en-GB" sz="1050" b="1" dirty="0"/>
              <a:t>Stimulus Differences</a:t>
            </a:r>
            <a:br>
              <a:rPr lang="en-GB" sz="1050" dirty="0"/>
            </a:br>
            <a:r>
              <a:rPr lang="en-GB" sz="1050" dirty="0"/>
              <a:t>Based on the </a:t>
            </a:r>
            <a:r>
              <a:rPr lang="en-GB" sz="1050" b="1" dirty="0"/>
              <a:t>Social Dominance–Social Affiliation</a:t>
            </a:r>
            <a:r>
              <a:rPr lang="en-GB" sz="1050" dirty="0"/>
              <a:t> framework, which classifies words in the Self-Referential Encoding Task (SRET).</a:t>
            </a:r>
            <a:br>
              <a:rPr lang="en-GB" sz="1050" dirty="0"/>
            </a:br>
            <a:endParaRPr lang="en-GB" sz="1050" dirty="0"/>
          </a:p>
          <a:p>
            <a:pPr algn="r"/>
            <a:r>
              <a:rPr lang="en-PL" sz="1050" b="1" i="0" dirty="0">
                <a:solidFill>
                  <a:srgbClr val="0F3850"/>
                </a:solidFill>
                <a:effectLst/>
                <a:latin typeface="Playfair Display" panose="020F0502020204030204" pitchFamily="34" charset="0"/>
              </a:rPr>
              <a:t>• </a:t>
            </a:r>
            <a:r>
              <a:rPr lang="en-GB" sz="1050" b="1" dirty="0"/>
              <a:t>Decision-Making Process</a:t>
            </a:r>
            <a:br>
              <a:rPr lang="en-GB" sz="1050" dirty="0"/>
            </a:br>
            <a:r>
              <a:rPr lang="en-GB" sz="1050" dirty="0"/>
              <a:t>Captured using the Drift Diffusion Model (DDM), which quantifies how decisions unfold over time.</a:t>
            </a:r>
          </a:p>
        </p:txBody>
      </p:sp>
      <p:sp>
        <p:nvSpPr>
          <p:cNvPr id="13" name="TextBox 12">
            <a:extLst>
              <a:ext uri="{FF2B5EF4-FFF2-40B4-BE49-F238E27FC236}">
                <a16:creationId xmlns:a16="http://schemas.microsoft.com/office/drawing/2014/main" id="{F88A833C-0913-7B74-249E-4985F5C20420}"/>
              </a:ext>
            </a:extLst>
          </p:cNvPr>
          <p:cNvSpPr txBox="1"/>
          <p:nvPr/>
        </p:nvSpPr>
        <p:spPr>
          <a:xfrm>
            <a:off x="0" y="2272989"/>
            <a:ext cx="5996198" cy="600164"/>
          </a:xfrm>
          <a:prstGeom prst="rect">
            <a:avLst/>
          </a:prstGeom>
          <a:noFill/>
        </p:spPr>
        <p:txBody>
          <a:bodyPr wrap="square">
            <a:spAutoFit/>
          </a:bodyPr>
          <a:lstStyle/>
          <a:p>
            <a:pPr marL="0" indent="0">
              <a:buNone/>
            </a:pPr>
            <a:br>
              <a:rPr lang="en-PL" sz="1100" dirty="0"/>
            </a:br>
            <a:r>
              <a:rPr lang="en-PL" sz="1100" b="1" i="0" dirty="0">
                <a:solidFill>
                  <a:srgbClr val="0F3850"/>
                </a:solidFill>
                <a:effectLst/>
                <a:latin typeface="Playfair Display" panose="020F0502020204030204" pitchFamily="34" charset="0"/>
              </a:rPr>
              <a:t>•</a:t>
            </a:r>
            <a:r>
              <a:rPr lang="en-PL" sz="1100" dirty="0"/>
              <a:t> Make changes in therapy solutions to support individuals better.</a:t>
            </a:r>
            <a:br>
              <a:rPr lang="en-PL" sz="1100" dirty="0"/>
            </a:br>
            <a:r>
              <a:rPr lang="en-PL" sz="1100" b="1" i="0" dirty="0">
                <a:solidFill>
                  <a:srgbClr val="0F3850"/>
                </a:solidFill>
                <a:effectLst/>
                <a:latin typeface="Playfair Display" pitchFamily="2" charset="77"/>
              </a:rPr>
              <a:t>•</a:t>
            </a:r>
            <a:r>
              <a:rPr lang="en-PL" sz="1100" dirty="0"/>
              <a:t> Potentially have more preventative solutions based on realitic models of prediction.</a:t>
            </a:r>
          </a:p>
        </p:txBody>
      </p:sp>
      <p:sp>
        <p:nvSpPr>
          <p:cNvPr id="15" name="Title 1">
            <a:extLst>
              <a:ext uri="{FF2B5EF4-FFF2-40B4-BE49-F238E27FC236}">
                <a16:creationId xmlns:a16="http://schemas.microsoft.com/office/drawing/2014/main" id="{AD5B496C-7132-541B-913A-03F3CB37C0C2}"/>
              </a:ext>
            </a:extLst>
          </p:cNvPr>
          <p:cNvSpPr txBox="1">
            <a:spLocks/>
          </p:cNvSpPr>
          <p:nvPr/>
        </p:nvSpPr>
        <p:spPr>
          <a:xfrm>
            <a:off x="1647592" y="25839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PL" sz="3600" dirty="0"/>
              <a:t>Theoretically How?</a:t>
            </a:r>
          </a:p>
        </p:txBody>
      </p:sp>
      <p:sp>
        <p:nvSpPr>
          <p:cNvPr id="49" name="Content Placeholder 2">
            <a:extLst>
              <a:ext uri="{FF2B5EF4-FFF2-40B4-BE49-F238E27FC236}">
                <a16:creationId xmlns:a16="http://schemas.microsoft.com/office/drawing/2014/main" id="{191EC4EA-EC16-C190-7D48-0FC46BE0BCD1}"/>
              </a:ext>
            </a:extLst>
          </p:cNvPr>
          <p:cNvSpPr txBox="1">
            <a:spLocks/>
          </p:cNvSpPr>
          <p:nvPr/>
        </p:nvSpPr>
        <p:spPr>
          <a:xfrm>
            <a:off x="6275652" y="2207123"/>
            <a:ext cx="4239948"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800" dirty="0"/>
              <a:t>f(               ,                           ,                 )</a:t>
            </a:r>
          </a:p>
        </p:txBody>
      </p:sp>
      <p:sp>
        <p:nvSpPr>
          <p:cNvPr id="16" name="Title 1">
            <a:extLst>
              <a:ext uri="{FF2B5EF4-FFF2-40B4-BE49-F238E27FC236}">
                <a16:creationId xmlns:a16="http://schemas.microsoft.com/office/drawing/2014/main" id="{40381FE9-2F28-AA33-1EB2-F289ED572CCD}"/>
              </a:ext>
            </a:extLst>
          </p:cNvPr>
          <p:cNvSpPr txBox="1">
            <a:spLocks/>
          </p:cNvSpPr>
          <p:nvPr/>
        </p:nvSpPr>
        <p:spPr>
          <a:xfrm>
            <a:off x="-10679" y="144498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3600" dirty="0"/>
              <a:t>Why?</a:t>
            </a:r>
          </a:p>
        </p:txBody>
      </p:sp>
      <p:sp>
        <p:nvSpPr>
          <p:cNvPr id="20" name="TextBox 19">
            <a:extLst>
              <a:ext uri="{FF2B5EF4-FFF2-40B4-BE49-F238E27FC236}">
                <a16:creationId xmlns:a16="http://schemas.microsoft.com/office/drawing/2014/main" id="{BF1E1C6A-3A30-6358-7114-B92AEF83E9FE}"/>
              </a:ext>
            </a:extLst>
          </p:cNvPr>
          <p:cNvSpPr txBox="1"/>
          <p:nvPr/>
        </p:nvSpPr>
        <p:spPr>
          <a:xfrm>
            <a:off x="82754" y="5993475"/>
            <a:ext cx="10143365" cy="738664"/>
          </a:xfrm>
          <a:prstGeom prst="rect">
            <a:avLst/>
          </a:prstGeom>
          <a:noFill/>
        </p:spPr>
        <p:txBody>
          <a:bodyPr wrap="square">
            <a:spAutoFit/>
          </a:bodyPr>
          <a:lstStyle/>
          <a:p>
            <a:r>
              <a:rPr lang="en-PL" sz="1050" b="1" i="0" dirty="0">
                <a:solidFill>
                  <a:srgbClr val="0F3850"/>
                </a:solidFill>
                <a:effectLst/>
                <a:latin typeface="Playfair Display" panose="020F0502020204030204" pitchFamily="34" charset="0"/>
              </a:rPr>
              <a:t>• </a:t>
            </a:r>
            <a:r>
              <a:rPr lang="en-GB" sz="1050" dirty="0"/>
              <a:t>We control two of the models and fit the third. We control the </a:t>
            </a:r>
            <a:r>
              <a:rPr lang="en-GB" sz="1050" dirty="0">
                <a:solidFill>
                  <a:schemeClr val="accent2"/>
                </a:solidFill>
              </a:rPr>
              <a:t>Individual Differences </a:t>
            </a:r>
            <a:r>
              <a:rPr lang="en-GB" sz="1050" dirty="0"/>
              <a:t>and </a:t>
            </a:r>
            <a:r>
              <a:rPr lang="en-GB" sz="1050" dirty="0">
                <a:solidFill>
                  <a:schemeClr val="accent5"/>
                </a:solidFill>
              </a:rPr>
              <a:t>Stimulus Differences</a:t>
            </a:r>
            <a:r>
              <a:rPr lang="en-GB" sz="1050" dirty="0"/>
              <a:t>, and fit parameters of the </a:t>
            </a:r>
            <a:r>
              <a:rPr lang="en-GB" sz="1050" dirty="0">
                <a:solidFill>
                  <a:schemeClr val="accent3"/>
                </a:solidFill>
              </a:rPr>
              <a:t>Decision-Making Process </a:t>
            </a:r>
            <a:r>
              <a:rPr lang="en-GB" sz="1050" dirty="0"/>
              <a:t>to understand how these models contribute jointly to self-referential decision-making.</a:t>
            </a:r>
            <a:br>
              <a:rPr lang="en-GB" sz="1050" dirty="0"/>
            </a:br>
            <a:endParaRPr lang="en-GB" sz="1050" dirty="0"/>
          </a:p>
          <a:p>
            <a:r>
              <a:rPr lang="en-PL" sz="1050" b="1" i="0" dirty="0">
                <a:solidFill>
                  <a:srgbClr val="0F3850"/>
                </a:solidFill>
                <a:effectLst/>
                <a:latin typeface="Playfair Display" panose="020F0502020204030204" pitchFamily="34" charset="0"/>
              </a:rPr>
              <a:t>• </a:t>
            </a:r>
            <a:r>
              <a:rPr lang="en-GB" sz="1050" i="0" dirty="0">
                <a:solidFill>
                  <a:srgbClr val="0F3850"/>
                </a:solidFill>
                <a:effectLst/>
              </a:rPr>
              <a:t>The outputs can then gu</a:t>
            </a:r>
            <a:r>
              <a:rPr lang="en-GB" sz="1050" dirty="0"/>
              <a:t>ide the development of </a:t>
            </a:r>
            <a:r>
              <a:rPr lang="en-GB" sz="1050" b="1" dirty="0"/>
              <a:t>ensemble methods</a:t>
            </a:r>
            <a:r>
              <a:rPr lang="en-GB" sz="1050" dirty="0"/>
              <a:t> that combine the separate models into a unified framework representing real-world complexity.</a:t>
            </a:r>
          </a:p>
        </p:txBody>
      </p:sp>
      <p:sp>
        <p:nvSpPr>
          <p:cNvPr id="22" name="TextBox 21">
            <a:extLst>
              <a:ext uri="{FF2B5EF4-FFF2-40B4-BE49-F238E27FC236}">
                <a16:creationId xmlns:a16="http://schemas.microsoft.com/office/drawing/2014/main" id="{B14C0064-98D4-CDAB-5382-3F675B29D6DD}"/>
              </a:ext>
            </a:extLst>
          </p:cNvPr>
          <p:cNvSpPr txBox="1"/>
          <p:nvPr/>
        </p:nvSpPr>
        <p:spPr>
          <a:xfrm>
            <a:off x="2848397" y="915130"/>
            <a:ext cx="1718345" cy="646331"/>
          </a:xfrm>
          <a:prstGeom prst="rect">
            <a:avLst/>
          </a:prstGeom>
          <a:noFill/>
        </p:spPr>
        <p:txBody>
          <a:bodyPr wrap="square">
            <a:spAutoFit/>
          </a:bodyPr>
          <a:lstStyle/>
          <a:p>
            <a:pPr marL="0" indent="0" algn="ctr">
              <a:buNone/>
            </a:pPr>
            <a:r>
              <a:rPr lang="en-GB" sz="1200" dirty="0"/>
              <a:t>We want to understand how this interaction works by modelling it</a:t>
            </a:r>
          </a:p>
        </p:txBody>
      </p:sp>
      <p:sp>
        <p:nvSpPr>
          <p:cNvPr id="24" name="TextBox 23">
            <a:extLst>
              <a:ext uri="{FF2B5EF4-FFF2-40B4-BE49-F238E27FC236}">
                <a16:creationId xmlns:a16="http://schemas.microsoft.com/office/drawing/2014/main" id="{2895ABBA-F4A2-75D0-0491-D2F3F1E8EDDE}"/>
              </a:ext>
            </a:extLst>
          </p:cNvPr>
          <p:cNvSpPr txBox="1"/>
          <p:nvPr/>
        </p:nvSpPr>
        <p:spPr>
          <a:xfrm>
            <a:off x="4210550" y="650298"/>
            <a:ext cx="875962" cy="1015663"/>
          </a:xfrm>
          <a:prstGeom prst="rect">
            <a:avLst/>
          </a:prstGeom>
          <a:noFill/>
        </p:spPr>
        <p:txBody>
          <a:bodyPr wrap="square">
            <a:spAutoFit/>
          </a:bodyPr>
          <a:lstStyle/>
          <a:p>
            <a:pPr marL="0" indent="0" algn="r">
              <a:buNone/>
            </a:pPr>
            <a:r>
              <a:rPr lang="en-GB" sz="6000" dirty="0"/>
              <a:t>{</a:t>
            </a:r>
          </a:p>
        </p:txBody>
      </p:sp>
      <p:sp>
        <p:nvSpPr>
          <p:cNvPr id="25" name="Title 1">
            <a:extLst>
              <a:ext uri="{FF2B5EF4-FFF2-40B4-BE49-F238E27FC236}">
                <a16:creationId xmlns:a16="http://schemas.microsoft.com/office/drawing/2014/main" id="{95686897-E412-6AD6-473A-3B5813DAB54E}"/>
              </a:ext>
            </a:extLst>
          </p:cNvPr>
          <p:cNvSpPr txBox="1">
            <a:spLocks/>
          </p:cNvSpPr>
          <p:nvPr/>
        </p:nvSpPr>
        <p:spPr>
          <a:xfrm>
            <a:off x="-10679" y="4957082"/>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3600" dirty="0"/>
              <a:t>Technically How?</a:t>
            </a:r>
          </a:p>
        </p:txBody>
      </p:sp>
      <p:sp>
        <p:nvSpPr>
          <p:cNvPr id="54" name="Content Placeholder 2">
            <a:extLst>
              <a:ext uri="{FF2B5EF4-FFF2-40B4-BE49-F238E27FC236}">
                <a16:creationId xmlns:a16="http://schemas.microsoft.com/office/drawing/2014/main" id="{54182AEB-E786-F005-7BBE-25F52D3492CB}"/>
              </a:ext>
            </a:extLst>
          </p:cNvPr>
          <p:cNvSpPr txBox="1">
            <a:spLocks/>
          </p:cNvSpPr>
          <p:nvPr/>
        </p:nvSpPr>
        <p:spPr>
          <a:xfrm>
            <a:off x="9286117" y="2233377"/>
            <a:ext cx="1599735"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050" dirty="0"/>
              <a:t>=</a:t>
            </a:r>
          </a:p>
        </p:txBody>
      </p:sp>
      <p:sp>
        <p:nvSpPr>
          <p:cNvPr id="55" name="Content Placeholder 2">
            <a:extLst>
              <a:ext uri="{FF2B5EF4-FFF2-40B4-BE49-F238E27FC236}">
                <a16:creationId xmlns:a16="http://schemas.microsoft.com/office/drawing/2014/main" id="{12F63DC9-574B-7BB3-5AD2-C2D1F71D6DAA}"/>
              </a:ext>
            </a:extLst>
          </p:cNvPr>
          <p:cNvSpPr txBox="1">
            <a:spLocks/>
          </p:cNvSpPr>
          <p:nvPr/>
        </p:nvSpPr>
        <p:spPr>
          <a:xfrm>
            <a:off x="10126953" y="2168267"/>
            <a:ext cx="868094"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050" dirty="0"/>
              <a:t>Observed Behaviour</a:t>
            </a:r>
          </a:p>
        </p:txBody>
      </p:sp>
      <p:cxnSp>
        <p:nvCxnSpPr>
          <p:cNvPr id="62" name="Straight Arrow Connector 61">
            <a:extLst>
              <a:ext uri="{FF2B5EF4-FFF2-40B4-BE49-F238E27FC236}">
                <a16:creationId xmlns:a16="http://schemas.microsoft.com/office/drawing/2014/main" id="{1BBF79B3-471A-DF3C-3222-DC6344D870A4}"/>
              </a:ext>
            </a:extLst>
          </p:cNvPr>
          <p:cNvCxnSpPr>
            <a:cxnSpLocks/>
          </p:cNvCxnSpPr>
          <p:nvPr/>
        </p:nvCxnSpPr>
        <p:spPr>
          <a:xfrm flipH="1" flipV="1">
            <a:off x="10593876" y="2759831"/>
            <a:ext cx="199103" cy="256128"/>
          </a:xfrm>
          <a:prstGeom prst="straightConnector1">
            <a:avLst/>
          </a:prstGeom>
          <a:ln>
            <a:solidFill>
              <a:schemeClr val="bg1">
                <a:lumMod val="75000"/>
              </a:schemeClr>
            </a:solidFill>
            <a:tailEnd type="triangle"/>
          </a:ln>
        </p:spPr>
        <p:style>
          <a:lnRef idx="2">
            <a:schemeClr val="dk1"/>
          </a:lnRef>
          <a:fillRef idx="0">
            <a:schemeClr val="dk1"/>
          </a:fillRef>
          <a:effectRef idx="1">
            <a:schemeClr val="dk1"/>
          </a:effectRef>
          <a:fontRef idx="minor">
            <a:schemeClr val="tx1"/>
          </a:fontRef>
        </p:style>
      </p:cxnSp>
      <p:sp>
        <p:nvSpPr>
          <p:cNvPr id="2" name="Snip Diagonal Corner of Rectangle 1">
            <a:extLst>
              <a:ext uri="{FF2B5EF4-FFF2-40B4-BE49-F238E27FC236}">
                <a16:creationId xmlns:a16="http://schemas.microsoft.com/office/drawing/2014/main" id="{5AF6CDCE-5026-4DAF-B9BC-3EAB3A014909}"/>
              </a:ext>
            </a:extLst>
          </p:cNvPr>
          <p:cNvSpPr/>
          <p:nvPr/>
        </p:nvSpPr>
        <p:spPr>
          <a:xfrm>
            <a:off x="92898" y="3164137"/>
            <a:ext cx="4081670" cy="1261910"/>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200" dirty="0"/>
              <a:t>Restructure this to make it more simplistic from the beginning. Why are we trying to model? We are trying to model in order to introduce an understanding about underlying cognitive abilities etc. </a:t>
            </a:r>
          </a:p>
          <a:p>
            <a:pPr algn="ctr"/>
            <a:endParaRPr lang="en-PL" dirty="0"/>
          </a:p>
        </p:txBody>
      </p:sp>
      <p:sp>
        <p:nvSpPr>
          <p:cNvPr id="3" name="Snip Diagonal Corner of Rectangle 2">
            <a:extLst>
              <a:ext uri="{FF2B5EF4-FFF2-40B4-BE49-F238E27FC236}">
                <a16:creationId xmlns:a16="http://schemas.microsoft.com/office/drawing/2014/main" id="{C6600EA5-48E1-1427-C677-C99FA47DB49E}"/>
              </a:ext>
            </a:extLst>
          </p:cNvPr>
          <p:cNvSpPr/>
          <p:nvPr/>
        </p:nvSpPr>
        <p:spPr>
          <a:xfrm>
            <a:off x="1509535" y="1956968"/>
            <a:ext cx="2464439" cy="437350"/>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200" dirty="0"/>
              <a:t>Don’t necessarily need this part</a:t>
            </a:r>
          </a:p>
          <a:p>
            <a:pPr algn="ctr"/>
            <a:endParaRPr lang="en-PL" dirty="0"/>
          </a:p>
        </p:txBody>
      </p:sp>
      <p:sp>
        <p:nvSpPr>
          <p:cNvPr id="9" name="Rectangle 8">
            <a:extLst>
              <a:ext uri="{FF2B5EF4-FFF2-40B4-BE49-F238E27FC236}">
                <a16:creationId xmlns:a16="http://schemas.microsoft.com/office/drawing/2014/main" id="{3F7F92DA-A5F7-C3CA-E78F-B6E64CA1FD42}"/>
              </a:ext>
            </a:extLst>
          </p:cNvPr>
          <p:cNvSpPr/>
          <p:nvPr/>
        </p:nvSpPr>
        <p:spPr>
          <a:xfrm>
            <a:off x="10638408"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What model is most appropriate to fit?</a:t>
            </a:r>
          </a:p>
        </p:txBody>
      </p:sp>
      <p:sp>
        <p:nvSpPr>
          <p:cNvPr id="10" name="TextBox 9">
            <a:extLst>
              <a:ext uri="{FF2B5EF4-FFF2-40B4-BE49-F238E27FC236}">
                <a16:creationId xmlns:a16="http://schemas.microsoft.com/office/drawing/2014/main" id="{6C543481-B9EF-707F-53A3-7ABB28F2CD0B}"/>
              </a:ext>
            </a:extLst>
          </p:cNvPr>
          <p:cNvSpPr txBox="1"/>
          <p:nvPr/>
        </p:nvSpPr>
        <p:spPr>
          <a:xfrm>
            <a:off x="10644467" y="5597369"/>
            <a:ext cx="308098" cy="369332"/>
          </a:xfrm>
          <a:prstGeom prst="rect">
            <a:avLst/>
          </a:prstGeom>
          <a:noFill/>
        </p:spPr>
        <p:txBody>
          <a:bodyPr wrap="none" rtlCol="0">
            <a:spAutoFit/>
          </a:bodyPr>
          <a:lstStyle/>
          <a:p>
            <a:r>
              <a:rPr lang="en-PL" dirty="0"/>
              <a:t>3</a:t>
            </a:r>
          </a:p>
        </p:txBody>
      </p:sp>
    </p:spTree>
    <p:extLst>
      <p:ext uri="{BB962C8B-B14F-4D97-AF65-F5344CB8AC3E}">
        <p14:creationId xmlns:p14="http://schemas.microsoft.com/office/powerpoint/2010/main" val="21441101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CA1665DE-3B53-67BE-70CC-36714FEEE232}"/>
              </a:ext>
            </a:extLst>
          </p:cNvPr>
          <p:cNvSpPr txBox="1">
            <a:spLocks/>
          </p:cNvSpPr>
          <p:nvPr/>
        </p:nvSpPr>
        <p:spPr>
          <a:xfrm>
            <a:off x="-10680" y="-267590"/>
            <a:ext cx="12060112"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4800" dirty="0"/>
              <a:t>How have we tried to model it before?</a:t>
            </a:r>
          </a:p>
        </p:txBody>
      </p:sp>
      <p:sp>
        <p:nvSpPr>
          <p:cNvPr id="2" name="Snip Diagonal Corner of Rectangle 1">
            <a:extLst>
              <a:ext uri="{FF2B5EF4-FFF2-40B4-BE49-F238E27FC236}">
                <a16:creationId xmlns:a16="http://schemas.microsoft.com/office/drawing/2014/main" id="{9C4728A3-0692-C116-8DBE-4930817D7E76}"/>
              </a:ext>
            </a:extLst>
          </p:cNvPr>
          <p:cNvSpPr/>
          <p:nvPr/>
        </p:nvSpPr>
        <p:spPr>
          <a:xfrm>
            <a:off x="92898" y="3164137"/>
            <a:ext cx="4081670" cy="1261910"/>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200" dirty="0"/>
              <a:t>Looking into other models, not just the drift rate model. Although this is the most popular, there should be a rationale built around why it has been selected logically. </a:t>
            </a:r>
          </a:p>
          <a:p>
            <a:pPr algn="ctr"/>
            <a:endParaRPr lang="en-PL" dirty="0"/>
          </a:p>
        </p:txBody>
      </p:sp>
      <p:sp>
        <p:nvSpPr>
          <p:cNvPr id="3" name="Rectangle 2">
            <a:extLst>
              <a:ext uri="{FF2B5EF4-FFF2-40B4-BE49-F238E27FC236}">
                <a16:creationId xmlns:a16="http://schemas.microsoft.com/office/drawing/2014/main" id="{5C627278-5851-8FEA-A221-CB4B90EDA977}"/>
              </a:ext>
            </a:extLst>
          </p:cNvPr>
          <p:cNvSpPr/>
          <p:nvPr/>
        </p:nvSpPr>
        <p:spPr>
          <a:xfrm>
            <a:off x="10638408"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What model is most appropriate to fit?</a:t>
            </a:r>
          </a:p>
        </p:txBody>
      </p:sp>
      <p:sp>
        <p:nvSpPr>
          <p:cNvPr id="5" name="TextBox 4">
            <a:extLst>
              <a:ext uri="{FF2B5EF4-FFF2-40B4-BE49-F238E27FC236}">
                <a16:creationId xmlns:a16="http://schemas.microsoft.com/office/drawing/2014/main" id="{CCBF73DF-B05D-83A9-B0F8-7A267BF88A03}"/>
              </a:ext>
            </a:extLst>
          </p:cNvPr>
          <p:cNvSpPr txBox="1"/>
          <p:nvPr/>
        </p:nvSpPr>
        <p:spPr>
          <a:xfrm>
            <a:off x="10644467" y="5597369"/>
            <a:ext cx="308098" cy="369332"/>
          </a:xfrm>
          <a:prstGeom prst="rect">
            <a:avLst/>
          </a:prstGeom>
          <a:noFill/>
        </p:spPr>
        <p:txBody>
          <a:bodyPr wrap="none" rtlCol="0">
            <a:spAutoFit/>
          </a:bodyPr>
          <a:lstStyle/>
          <a:p>
            <a:r>
              <a:rPr lang="en-PL" dirty="0"/>
              <a:t>3</a:t>
            </a:r>
          </a:p>
        </p:txBody>
      </p:sp>
    </p:spTree>
    <p:extLst>
      <p:ext uri="{BB962C8B-B14F-4D97-AF65-F5344CB8AC3E}">
        <p14:creationId xmlns:p14="http://schemas.microsoft.com/office/powerpoint/2010/main" val="37172921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1AF5B26-3152-CE94-C8DD-CEDE522CCED9}"/>
              </a:ext>
            </a:extLst>
          </p:cNvPr>
          <p:cNvSpPr>
            <a:spLocks/>
          </p:cNvSpPr>
          <p:nvPr/>
        </p:nvSpPr>
        <p:spPr>
          <a:xfrm>
            <a:off x="0" y="-4081"/>
            <a:ext cx="12192000" cy="144053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8" name="Rectangle 7">
            <a:extLst>
              <a:ext uri="{FF2B5EF4-FFF2-40B4-BE49-F238E27FC236}">
                <a16:creationId xmlns:a16="http://schemas.microsoft.com/office/drawing/2014/main" id="{97176073-3190-7A05-DF95-3062CC8EB894}"/>
              </a:ext>
            </a:extLst>
          </p:cNvPr>
          <p:cNvSpPr/>
          <p:nvPr/>
        </p:nvSpPr>
        <p:spPr>
          <a:xfrm>
            <a:off x="6434275" y="4314670"/>
            <a:ext cx="5557298" cy="2326035"/>
          </a:xfrm>
          <a:prstGeom prst="rect">
            <a:avLst/>
          </a:prstGeom>
          <a:solidFill>
            <a:srgbClr val="D3D3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7" name="Rectangle 6">
            <a:extLst>
              <a:ext uri="{FF2B5EF4-FFF2-40B4-BE49-F238E27FC236}">
                <a16:creationId xmlns:a16="http://schemas.microsoft.com/office/drawing/2014/main" id="{030E054B-AAA3-F781-444A-F39DCBBF9132}"/>
              </a:ext>
            </a:extLst>
          </p:cNvPr>
          <p:cNvSpPr/>
          <p:nvPr/>
        </p:nvSpPr>
        <p:spPr>
          <a:xfrm>
            <a:off x="0" y="5263081"/>
            <a:ext cx="6161221" cy="1594919"/>
          </a:xfrm>
          <a:prstGeom prst="rect">
            <a:avLst/>
          </a:prstGeom>
          <a:solidFill>
            <a:srgbClr val="D3D3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37" name="Rectangle 36">
            <a:extLst>
              <a:ext uri="{FF2B5EF4-FFF2-40B4-BE49-F238E27FC236}">
                <a16:creationId xmlns:a16="http://schemas.microsoft.com/office/drawing/2014/main" id="{0EDCD66E-855A-97DF-08C9-73B411774622}"/>
              </a:ext>
            </a:extLst>
          </p:cNvPr>
          <p:cNvSpPr/>
          <p:nvPr/>
        </p:nvSpPr>
        <p:spPr>
          <a:xfrm>
            <a:off x="6177960" y="2868114"/>
            <a:ext cx="6014040" cy="1302213"/>
          </a:xfrm>
          <a:prstGeom prst="rect">
            <a:avLst/>
          </a:prstGeom>
          <a:solidFill>
            <a:srgbClr val="D3D3D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5" name="Rectangle 24">
            <a:extLst>
              <a:ext uri="{FF2B5EF4-FFF2-40B4-BE49-F238E27FC236}">
                <a16:creationId xmlns:a16="http://schemas.microsoft.com/office/drawing/2014/main" id="{CC0EFF73-57EB-0B31-41FA-1D0A643023BF}"/>
              </a:ext>
            </a:extLst>
          </p:cNvPr>
          <p:cNvSpPr/>
          <p:nvPr/>
        </p:nvSpPr>
        <p:spPr>
          <a:xfrm>
            <a:off x="15507073" y="12276650"/>
            <a:ext cx="928434" cy="899159"/>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 name="Title 1">
            <a:extLst>
              <a:ext uri="{FF2B5EF4-FFF2-40B4-BE49-F238E27FC236}">
                <a16:creationId xmlns:a16="http://schemas.microsoft.com/office/drawing/2014/main" id="{C5F795C0-DBF7-6841-C812-C89AE75F762A}"/>
              </a:ext>
            </a:extLst>
          </p:cNvPr>
          <p:cNvSpPr>
            <a:spLocks noGrp="1"/>
          </p:cNvSpPr>
          <p:nvPr>
            <p:ph type="title"/>
          </p:nvPr>
        </p:nvSpPr>
        <p:spPr>
          <a:xfrm>
            <a:off x="0" y="-88181"/>
            <a:ext cx="10515600" cy="1325563"/>
          </a:xfrm>
        </p:spPr>
        <p:txBody>
          <a:bodyPr/>
          <a:lstStyle/>
          <a:p>
            <a:r>
              <a:rPr lang="en-PL" dirty="0"/>
              <a:t>The Model </a:t>
            </a:r>
            <a:br>
              <a:rPr lang="en-PL" dirty="0"/>
            </a:br>
            <a:r>
              <a:rPr lang="en-PL" dirty="0"/>
              <a:t>(Theoretically)</a:t>
            </a:r>
          </a:p>
        </p:txBody>
      </p:sp>
      <p:pic>
        <p:nvPicPr>
          <p:cNvPr id="19" name="Picture 18">
            <a:extLst>
              <a:ext uri="{FF2B5EF4-FFF2-40B4-BE49-F238E27FC236}">
                <a16:creationId xmlns:a16="http://schemas.microsoft.com/office/drawing/2014/main" id="{56DB78D3-07F5-C705-F165-48933E178FAB}"/>
              </a:ext>
            </a:extLst>
          </p:cNvPr>
          <p:cNvPicPr>
            <a:picLocks noChangeAspect="1"/>
          </p:cNvPicPr>
          <p:nvPr/>
        </p:nvPicPr>
        <p:blipFill>
          <a:blip r:embed="rId3"/>
          <a:srcRect l="26288" t="36850" r="26516" b="36849"/>
          <a:stretch/>
        </p:blipFill>
        <p:spPr>
          <a:xfrm>
            <a:off x="6096000" y="211931"/>
            <a:ext cx="5899420" cy="974687"/>
          </a:xfrm>
          <a:prstGeom prst="rect">
            <a:avLst/>
          </a:prstGeom>
        </p:spPr>
      </p:pic>
      <p:sp>
        <p:nvSpPr>
          <p:cNvPr id="22" name="TextBox 21">
            <a:extLst>
              <a:ext uri="{FF2B5EF4-FFF2-40B4-BE49-F238E27FC236}">
                <a16:creationId xmlns:a16="http://schemas.microsoft.com/office/drawing/2014/main" id="{4CFB6A5D-479A-514B-DD5E-9A857D78D9D1}"/>
              </a:ext>
            </a:extLst>
          </p:cNvPr>
          <p:cNvSpPr txBox="1"/>
          <p:nvPr/>
        </p:nvSpPr>
        <p:spPr>
          <a:xfrm>
            <a:off x="1745527" y="5034984"/>
            <a:ext cx="2606663" cy="253916"/>
          </a:xfrm>
          <a:prstGeom prst="rect">
            <a:avLst/>
          </a:prstGeom>
          <a:noFill/>
        </p:spPr>
        <p:txBody>
          <a:bodyPr wrap="square" rtlCol="0">
            <a:spAutoFit/>
          </a:bodyPr>
          <a:lstStyle/>
          <a:p>
            <a:pPr algn="ctr"/>
            <a:r>
              <a:rPr lang="en-PL" sz="1050" dirty="0"/>
              <a:t>Myers, Interian and Moustafa, 2022</a:t>
            </a:r>
          </a:p>
        </p:txBody>
      </p:sp>
      <p:sp>
        <p:nvSpPr>
          <p:cNvPr id="23" name="TextBox 22">
            <a:extLst>
              <a:ext uri="{FF2B5EF4-FFF2-40B4-BE49-F238E27FC236}">
                <a16:creationId xmlns:a16="http://schemas.microsoft.com/office/drawing/2014/main" id="{07490095-9712-991B-EE6F-299EE516F6F2}"/>
              </a:ext>
            </a:extLst>
          </p:cNvPr>
          <p:cNvSpPr txBox="1"/>
          <p:nvPr/>
        </p:nvSpPr>
        <p:spPr>
          <a:xfrm>
            <a:off x="6122303" y="1635454"/>
            <a:ext cx="5869270" cy="3400931"/>
          </a:xfrm>
          <a:prstGeom prst="rect">
            <a:avLst/>
          </a:prstGeom>
          <a:noFill/>
        </p:spPr>
        <p:txBody>
          <a:bodyPr wrap="square" rtlCol="0">
            <a:spAutoFit/>
          </a:bodyPr>
          <a:lstStyle/>
          <a:p>
            <a:pPr algn="ctr"/>
            <a:endParaRPr lang="en-PL" sz="1050" dirty="0">
              <a:solidFill>
                <a:schemeClr val="accent6"/>
              </a:solidFill>
            </a:endParaRPr>
          </a:p>
          <a:p>
            <a:pPr algn="ctr"/>
            <a:r>
              <a:rPr lang="en-PL" sz="1050" b="1" dirty="0">
                <a:solidFill>
                  <a:schemeClr val="accent6"/>
                </a:solidFill>
              </a:rPr>
              <a:t>                                                         </a:t>
            </a:r>
            <a:r>
              <a:rPr lang="en-PL" sz="1050" b="1" dirty="0"/>
              <a:t>multiple reactions time and choices </a:t>
            </a:r>
            <a:r>
              <a:rPr lang="en-PL" sz="1050" dirty="0"/>
              <a:t>within a certain binary response.</a:t>
            </a:r>
          </a:p>
          <a:p>
            <a:pPr algn="ctr"/>
            <a:endParaRPr lang="en-PL" sz="1050" dirty="0">
              <a:solidFill>
                <a:schemeClr val="accent6"/>
              </a:solidFill>
            </a:endParaRPr>
          </a:p>
          <a:p>
            <a:pPr algn="ctr"/>
            <a:r>
              <a:rPr lang="en-PL" sz="1050" dirty="0"/>
              <a:t>The Drift Rate Model is part of </a:t>
            </a:r>
            <a:r>
              <a:rPr lang="en-PL" sz="1050" b="1" dirty="0"/>
              <a:t>sequential sampling modelling. </a:t>
            </a:r>
            <a:br>
              <a:rPr lang="en-PL" sz="1050" dirty="0"/>
            </a:br>
            <a:r>
              <a:rPr lang="en-PL" sz="1050" dirty="0"/>
              <a:t>It works on the assumption that we do not make decisions instantaneously, but </a:t>
            </a:r>
            <a:r>
              <a:rPr lang="en-PL" sz="1050" b="1" dirty="0"/>
              <a:t>gathering information over time before making a decision</a:t>
            </a:r>
            <a:r>
              <a:rPr lang="en-PL" sz="1050" dirty="0"/>
              <a:t>. Using this assumption, it fits the following parameters:</a:t>
            </a:r>
          </a:p>
          <a:p>
            <a:pPr algn="ctr"/>
            <a:endParaRPr lang="en-PL" sz="1050" dirty="0">
              <a:solidFill>
                <a:schemeClr val="accent6"/>
              </a:solidFill>
            </a:endParaRPr>
          </a:p>
          <a:p>
            <a:pPr marL="228600" indent="-228600" algn="l">
              <a:buAutoNum type="arabicPeriod"/>
            </a:pPr>
            <a:r>
              <a:rPr lang="en-GB" b="0" i="0" u="none" strike="noStrike" dirty="0">
                <a:effectLst/>
                <a:latin typeface="Aptos" panose="020B0004020202020204" pitchFamily="34" charset="0"/>
              </a:rPr>
              <a:t>Drift rate </a:t>
            </a:r>
            <a:endParaRPr lang="en-GB" sz="1600" dirty="0">
              <a:latin typeface="Aptos" panose="020B0004020202020204" pitchFamily="34" charset="0"/>
            </a:endParaRPr>
          </a:p>
          <a:p>
            <a:pPr marL="228600" indent="-228600" algn="l">
              <a:buAutoNum type="arabicPeriod"/>
            </a:pPr>
            <a:r>
              <a:rPr lang="en-GB" dirty="0">
                <a:latin typeface="Aptos" panose="020B0004020202020204" pitchFamily="34" charset="0"/>
              </a:rPr>
              <a:t>Boundary separation </a:t>
            </a:r>
          </a:p>
          <a:p>
            <a:pPr marL="228600" indent="-228600" algn="l">
              <a:buAutoNum type="arabicPeriod"/>
            </a:pPr>
            <a:r>
              <a:rPr lang="en-GB" b="0" i="0" u="none" strike="noStrike" dirty="0">
                <a:effectLst/>
                <a:latin typeface="Aptos" panose="020B0004020202020204" pitchFamily="34" charset="0"/>
              </a:rPr>
              <a:t>Non-decision time </a:t>
            </a:r>
            <a:endParaRPr lang="en-GB" sz="1600" dirty="0">
              <a:latin typeface="Aptos" panose="020B0004020202020204" pitchFamily="34" charset="0"/>
            </a:endParaRPr>
          </a:p>
          <a:p>
            <a:pPr marL="228600" indent="-228600" algn="l">
              <a:buAutoNum type="arabicPeriod"/>
            </a:pPr>
            <a:r>
              <a:rPr lang="en-GB" dirty="0">
                <a:latin typeface="Aptos" panose="020B0004020202020204" pitchFamily="34" charset="0"/>
              </a:rPr>
              <a:t>Starting point bias </a:t>
            </a:r>
            <a:endParaRPr lang="en-GB" b="0" i="0" u="none" strike="noStrike" dirty="0">
              <a:solidFill>
                <a:schemeClr val="accent6"/>
              </a:solidFill>
              <a:effectLst/>
              <a:latin typeface="Aptos" panose="020B0004020202020204" pitchFamily="34" charset="0"/>
            </a:endParaRPr>
          </a:p>
          <a:p>
            <a:pPr algn="ctr"/>
            <a:endParaRPr lang="en-GB" sz="1000" dirty="0">
              <a:solidFill>
                <a:schemeClr val="accent6"/>
              </a:solidFill>
              <a:latin typeface="Aptos" panose="020B0004020202020204" pitchFamily="34" charset="0"/>
            </a:endParaRPr>
          </a:p>
          <a:p>
            <a:pPr algn="ctr"/>
            <a:endParaRPr lang="en-GB" sz="1000" dirty="0">
              <a:solidFill>
                <a:schemeClr val="accent6"/>
              </a:solidFill>
              <a:latin typeface="Aptos" panose="020B0004020202020204" pitchFamily="34" charset="0"/>
            </a:endParaRPr>
          </a:p>
          <a:p>
            <a:pPr algn="ctr"/>
            <a:endParaRPr lang="en-GB" sz="1000" dirty="0">
              <a:solidFill>
                <a:schemeClr val="accent6"/>
              </a:solidFill>
              <a:latin typeface="Aptos" panose="020B0004020202020204" pitchFamily="34" charset="0"/>
            </a:endParaRPr>
          </a:p>
          <a:p>
            <a:pPr algn="ctr"/>
            <a:endParaRPr lang="en-GB" sz="1000" dirty="0">
              <a:solidFill>
                <a:schemeClr val="accent6"/>
              </a:solidFill>
              <a:latin typeface="Aptos" panose="020B0004020202020204" pitchFamily="34" charset="0"/>
            </a:endParaRPr>
          </a:p>
          <a:p>
            <a:br>
              <a:rPr lang="en-GB" sz="1050" dirty="0">
                <a:solidFill>
                  <a:schemeClr val="accent6"/>
                </a:solidFill>
              </a:rPr>
            </a:br>
            <a:endParaRPr lang="en-PL" sz="1050" dirty="0">
              <a:solidFill>
                <a:schemeClr val="accent6"/>
              </a:solidFill>
            </a:endParaRPr>
          </a:p>
        </p:txBody>
      </p:sp>
      <p:sp>
        <p:nvSpPr>
          <p:cNvPr id="24" name="Rectangle 23">
            <a:extLst>
              <a:ext uri="{FF2B5EF4-FFF2-40B4-BE49-F238E27FC236}">
                <a16:creationId xmlns:a16="http://schemas.microsoft.com/office/drawing/2014/main" id="{2C2D4A99-2A57-EBA1-6439-FA307FF11C8F}"/>
              </a:ext>
            </a:extLst>
          </p:cNvPr>
          <p:cNvSpPr/>
          <p:nvPr/>
        </p:nvSpPr>
        <p:spPr>
          <a:xfrm>
            <a:off x="8245366" y="283779"/>
            <a:ext cx="1095703" cy="822323"/>
          </a:xfrm>
          <a:prstGeom prst="rect">
            <a:avLst/>
          </a:prstGeom>
          <a:noFill/>
          <a:ln w="381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cxnSp>
        <p:nvCxnSpPr>
          <p:cNvPr id="27" name="Straight Connector 26">
            <a:extLst>
              <a:ext uri="{FF2B5EF4-FFF2-40B4-BE49-F238E27FC236}">
                <a16:creationId xmlns:a16="http://schemas.microsoft.com/office/drawing/2014/main" id="{82B73ABC-F1EF-DAE6-D16A-467CE5A23FBC}"/>
              </a:ext>
            </a:extLst>
          </p:cNvPr>
          <p:cNvCxnSpPr>
            <a:cxnSpLocks/>
            <a:stCxn id="24" idx="2"/>
          </p:cNvCxnSpPr>
          <p:nvPr/>
        </p:nvCxnSpPr>
        <p:spPr>
          <a:xfrm>
            <a:off x="8793218" y="1106102"/>
            <a:ext cx="150794" cy="705548"/>
          </a:xfrm>
          <a:prstGeom prst="line">
            <a:avLst/>
          </a:prstGeom>
          <a:ln w="12700">
            <a:solidFill>
              <a:schemeClr val="tx2"/>
            </a:solidFill>
          </a:ln>
        </p:spPr>
        <p:style>
          <a:lnRef idx="2">
            <a:schemeClr val="dk1"/>
          </a:lnRef>
          <a:fillRef idx="0">
            <a:schemeClr val="dk1"/>
          </a:fillRef>
          <a:effectRef idx="1">
            <a:schemeClr val="dk1"/>
          </a:effectRef>
          <a:fontRef idx="minor">
            <a:schemeClr val="tx1"/>
          </a:fontRef>
        </p:style>
      </p:cxnSp>
      <p:sp>
        <p:nvSpPr>
          <p:cNvPr id="29" name="Rectangle 28">
            <a:extLst>
              <a:ext uri="{FF2B5EF4-FFF2-40B4-BE49-F238E27FC236}">
                <a16:creationId xmlns:a16="http://schemas.microsoft.com/office/drawing/2014/main" id="{AF276BF1-B788-2110-57DA-481166B0567B}"/>
              </a:ext>
            </a:extLst>
          </p:cNvPr>
          <p:cNvSpPr/>
          <p:nvPr/>
        </p:nvSpPr>
        <p:spPr>
          <a:xfrm>
            <a:off x="7765028" y="1808379"/>
            <a:ext cx="2207173" cy="173419"/>
          </a:xfrm>
          <a:prstGeom prst="rect">
            <a:avLst/>
          </a:prstGeom>
          <a:noFill/>
          <a:ln w="1270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pic>
        <p:nvPicPr>
          <p:cNvPr id="1036" name="Picture 12" descr="Output image">
            <a:extLst>
              <a:ext uri="{FF2B5EF4-FFF2-40B4-BE49-F238E27FC236}">
                <a16:creationId xmlns:a16="http://schemas.microsoft.com/office/drawing/2014/main" id="{9FF43EFA-F397-0E49-A87E-2B2A5835B557}"/>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287"/>
          <a:stretch/>
        </p:blipFill>
        <p:spPr bwMode="auto">
          <a:xfrm>
            <a:off x="6564911" y="4895516"/>
            <a:ext cx="3091921" cy="920853"/>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Output image">
            <a:extLst>
              <a:ext uri="{FF2B5EF4-FFF2-40B4-BE49-F238E27FC236}">
                <a16:creationId xmlns:a16="http://schemas.microsoft.com/office/drawing/2014/main" id="{2D406756-6DF2-D923-DBC0-38D4AE50250B}"/>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b="9172"/>
          <a:stretch/>
        </p:blipFill>
        <p:spPr bwMode="auto">
          <a:xfrm>
            <a:off x="9212924" y="4395712"/>
            <a:ext cx="2721278" cy="1861480"/>
          </a:xfrm>
          <a:prstGeom prst="rect">
            <a:avLst/>
          </a:prstGeom>
          <a:noFill/>
          <a:extLst>
            <a:ext uri="{909E8E84-426E-40DD-AFC4-6F175D3DCCD1}">
              <a14:hiddenFill xmlns:a14="http://schemas.microsoft.com/office/drawing/2010/main">
                <a:solidFill>
                  <a:srgbClr val="FFFFFF"/>
                </a:solidFill>
              </a14:hiddenFill>
            </a:ext>
          </a:extLst>
        </p:spPr>
      </p:pic>
      <p:cxnSp>
        <p:nvCxnSpPr>
          <p:cNvPr id="38" name="Straight Connector 37">
            <a:extLst>
              <a:ext uri="{FF2B5EF4-FFF2-40B4-BE49-F238E27FC236}">
                <a16:creationId xmlns:a16="http://schemas.microsoft.com/office/drawing/2014/main" id="{687BDA3F-E39D-E879-8DD1-1CD78366B88C}"/>
              </a:ext>
            </a:extLst>
          </p:cNvPr>
          <p:cNvCxnSpPr>
            <a:cxnSpLocks/>
            <a:endCxn id="23" idx="1"/>
          </p:cNvCxnSpPr>
          <p:nvPr/>
        </p:nvCxnSpPr>
        <p:spPr>
          <a:xfrm>
            <a:off x="5024176" y="3335919"/>
            <a:ext cx="1098127" cy="1"/>
          </a:xfrm>
          <a:prstGeom prst="line">
            <a:avLst/>
          </a:prstGeom>
          <a:ln w="12700">
            <a:solidFill>
              <a:schemeClr val="tx2"/>
            </a:solidFill>
          </a:ln>
        </p:spPr>
        <p:style>
          <a:lnRef idx="2">
            <a:schemeClr val="dk1"/>
          </a:lnRef>
          <a:fillRef idx="0">
            <a:schemeClr val="dk1"/>
          </a:fillRef>
          <a:effectRef idx="1">
            <a:schemeClr val="dk1"/>
          </a:effectRef>
          <a:fontRef idx="minor">
            <a:schemeClr val="tx1"/>
          </a:fontRef>
        </p:style>
      </p:cxnSp>
      <p:sp>
        <p:nvSpPr>
          <p:cNvPr id="3" name="TextBox 2">
            <a:extLst>
              <a:ext uri="{FF2B5EF4-FFF2-40B4-BE49-F238E27FC236}">
                <a16:creationId xmlns:a16="http://schemas.microsoft.com/office/drawing/2014/main" id="{72AA6F1D-371F-5290-6F15-C1DF6881DEE1}"/>
              </a:ext>
            </a:extLst>
          </p:cNvPr>
          <p:cNvSpPr txBox="1"/>
          <p:nvPr/>
        </p:nvSpPr>
        <p:spPr>
          <a:xfrm>
            <a:off x="418610" y="5362053"/>
            <a:ext cx="5290339" cy="1546577"/>
          </a:xfrm>
          <a:prstGeom prst="rect">
            <a:avLst/>
          </a:prstGeom>
          <a:noFill/>
        </p:spPr>
        <p:txBody>
          <a:bodyPr wrap="square" rtlCol="0">
            <a:spAutoFit/>
          </a:bodyPr>
          <a:lstStyle/>
          <a:p>
            <a:pPr algn="ctr"/>
            <a:r>
              <a:rPr lang="en-GB" sz="1050" dirty="0"/>
              <a:t>In modelling decision-making, we assume that choices are not made instantly or deterministically. Instead, individuals accumulate evidence over time until they reach a decision threshold.</a:t>
            </a:r>
          </a:p>
          <a:p>
            <a:pPr algn="ctr"/>
            <a:endParaRPr lang="en-PL" sz="1050" dirty="0">
              <a:solidFill>
                <a:schemeClr val="accent6"/>
              </a:solidFill>
            </a:endParaRPr>
          </a:p>
          <a:p>
            <a:pPr algn="ctr"/>
            <a:r>
              <a:rPr lang="en-GB" sz="1050" dirty="0"/>
              <a:t>This process includes uncertainty, which we model as </a:t>
            </a:r>
            <a:r>
              <a:rPr lang="en-GB" sz="1050" b="1" dirty="0"/>
              <a:t>random noise</a:t>
            </a:r>
            <a:r>
              <a:rPr lang="en-GB" sz="1050" dirty="0"/>
              <a:t> (Brownian motion). The amount of noise determines how variable this evidence accumulation is across time and trials. In our case, we assume the Brownian noise comes from stochastic neural firing as the evidence to support a decision is accumulated during the decision time.</a:t>
            </a:r>
            <a:br>
              <a:rPr lang="en-GB" sz="1050" dirty="0">
                <a:solidFill>
                  <a:schemeClr val="accent6"/>
                </a:solidFill>
              </a:rPr>
            </a:br>
            <a:endParaRPr lang="en-PL" sz="1050" dirty="0">
              <a:solidFill>
                <a:schemeClr val="accent6"/>
              </a:solidFill>
            </a:endParaRPr>
          </a:p>
        </p:txBody>
      </p:sp>
      <p:cxnSp>
        <p:nvCxnSpPr>
          <p:cNvPr id="5" name="Straight Arrow Connector 4">
            <a:extLst>
              <a:ext uri="{FF2B5EF4-FFF2-40B4-BE49-F238E27FC236}">
                <a16:creationId xmlns:a16="http://schemas.microsoft.com/office/drawing/2014/main" id="{0377875E-7D01-A710-2A79-A94303D314CE}"/>
              </a:ext>
            </a:extLst>
          </p:cNvPr>
          <p:cNvCxnSpPr>
            <a:cxnSpLocks/>
          </p:cNvCxnSpPr>
          <p:nvPr/>
        </p:nvCxnSpPr>
        <p:spPr>
          <a:xfrm flipH="1">
            <a:off x="5774267" y="6125740"/>
            <a:ext cx="3344333" cy="0"/>
          </a:xfrm>
          <a:prstGeom prst="straightConnector1">
            <a:avLst/>
          </a:prstGeom>
          <a:ln w="38100">
            <a:solidFill>
              <a:schemeClr val="bg1">
                <a:lumMod val="5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12" name="Rectangle 11">
            <a:extLst>
              <a:ext uri="{FF2B5EF4-FFF2-40B4-BE49-F238E27FC236}">
                <a16:creationId xmlns:a16="http://schemas.microsoft.com/office/drawing/2014/main" id="{6FC5E980-A9C0-BE2D-CB44-8265242DCEE7}"/>
              </a:ext>
            </a:extLst>
          </p:cNvPr>
          <p:cNvSpPr/>
          <p:nvPr/>
        </p:nvSpPr>
        <p:spPr>
          <a:xfrm>
            <a:off x="8552328" y="2917172"/>
            <a:ext cx="3639672" cy="27562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3" name="Rectangle 12">
            <a:extLst>
              <a:ext uri="{FF2B5EF4-FFF2-40B4-BE49-F238E27FC236}">
                <a16:creationId xmlns:a16="http://schemas.microsoft.com/office/drawing/2014/main" id="{F6281B3A-DFE5-14F5-1617-93FE45F9C747}"/>
              </a:ext>
            </a:extLst>
          </p:cNvPr>
          <p:cNvSpPr/>
          <p:nvPr/>
        </p:nvSpPr>
        <p:spPr>
          <a:xfrm>
            <a:off x="8552329" y="3223485"/>
            <a:ext cx="3639671" cy="27562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4" name="Rectangle 13">
            <a:extLst>
              <a:ext uri="{FF2B5EF4-FFF2-40B4-BE49-F238E27FC236}">
                <a16:creationId xmlns:a16="http://schemas.microsoft.com/office/drawing/2014/main" id="{4B610351-BA7E-1013-F640-15CDAC442AFC}"/>
              </a:ext>
            </a:extLst>
          </p:cNvPr>
          <p:cNvSpPr/>
          <p:nvPr/>
        </p:nvSpPr>
        <p:spPr>
          <a:xfrm>
            <a:off x="8551044" y="3526274"/>
            <a:ext cx="3639672" cy="27562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5" name="Rectangle 14">
            <a:extLst>
              <a:ext uri="{FF2B5EF4-FFF2-40B4-BE49-F238E27FC236}">
                <a16:creationId xmlns:a16="http://schemas.microsoft.com/office/drawing/2014/main" id="{BD5A2733-3E95-2C94-B27F-71BB6B553D2B}"/>
              </a:ext>
            </a:extLst>
          </p:cNvPr>
          <p:cNvSpPr/>
          <p:nvPr/>
        </p:nvSpPr>
        <p:spPr>
          <a:xfrm>
            <a:off x="8551044" y="3829064"/>
            <a:ext cx="3639672" cy="275623"/>
          </a:xfrm>
          <a:prstGeom prst="rect">
            <a:avLst/>
          </a:prstGeom>
          <a:solidFill>
            <a:schemeClr val="bg1">
              <a:lumMod val="9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9" name="TextBox 8">
            <a:extLst>
              <a:ext uri="{FF2B5EF4-FFF2-40B4-BE49-F238E27FC236}">
                <a16:creationId xmlns:a16="http://schemas.microsoft.com/office/drawing/2014/main" id="{B05EC32B-DB7F-E989-0A69-26CB6C252B5F}"/>
              </a:ext>
            </a:extLst>
          </p:cNvPr>
          <p:cNvSpPr txBox="1"/>
          <p:nvPr/>
        </p:nvSpPr>
        <p:spPr>
          <a:xfrm>
            <a:off x="8481990" y="2678020"/>
            <a:ext cx="3842743" cy="1415772"/>
          </a:xfrm>
          <a:prstGeom prst="rect">
            <a:avLst/>
          </a:prstGeom>
          <a:noFill/>
        </p:spPr>
        <p:txBody>
          <a:bodyPr wrap="square">
            <a:spAutoFit/>
          </a:bodyPr>
          <a:lstStyle/>
          <a:p>
            <a:pPr algn="ctr"/>
            <a:endParaRPr lang="en-PL" sz="1400" dirty="0">
              <a:solidFill>
                <a:schemeClr val="accent6"/>
              </a:solidFill>
            </a:endParaRPr>
          </a:p>
          <a:p>
            <a:pPr algn="l"/>
            <a:r>
              <a:rPr lang="en-GB" sz="800" b="0" i="0" u="none" strike="noStrike" dirty="0">
                <a:effectLst/>
                <a:latin typeface="Aptos" panose="020B0004020202020204" pitchFamily="34" charset="0"/>
              </a:rPr>
              <a:t>An average  of the decision velocity, over trials, given stochastic information accumulation. In this case the information accumulation is assumed to be mental.</a:t>
            </a:r>
            <a:br>
              <a:rPr lang="en-GB" sz="800" b="0" i="0" u="none" strike="noStrike" dirty="0">
                <a:effectLst/>
                <a:latin typeface="Aptos" panose="020B0004020202020204" pitchFamily="34" charset="0"/>
              </a:rPr>
            </a:br>
            <a:endParaRPr lang="en-GB" sz="800" dirty="0">
              <a:latin typeface="Aptos" panose="020B0004020202020204" pitchFamily="34" charset="0"/>
            </a:endParaRPr>
          </a:p>
          <a:p>
            <a:pPr algn="l"/>
            <a:r>
              <a:rPr lang="en-GB" sz="800" dirty="0">
                <a:latin typeface="Aptos" panose="020B0004020202020204" pitchFamily="34" charset="0"/>
              </a:rPr>
              <a:t>Models the </a:t>
            </a:r>
            <a:r>
              <a:rPr lang="en-GB" sz="800" b="1" dirty="0">
                <a:latin typeface="Aptos" panose="020B0004020202020204" pitchFamily="34" charset="0"/>
              </a:rPr>
              <a:t>Speed / Accuracy </a:t>
            </a:r>
            <a:r>
              <a:rPr lang="en-GB" sz="800" dirty="0">
                <a:latin typeface="Aptos" panose="020B0004020202020204" pitchFamily="34" charset="0"/>
              </a:rPr>
              <a:t>trade-off in decision making.</a:t>
            </a:r>
            <a:br>
              <a:rPr lang="en-GB" sz="800" dirty="0">
                <a:latin typeface="Aptos" panose="020B0004020202020204" pitchFamily="34" charset="0"/>
              </a:rPr>
            </a:br>
            <a:endParaRPr lang="en-GB" sz="800" dirty="0">
              <a:latin typeface="Aptos" panose="020B0004020202020204" pitchFamily="34" charset="0"/>
            </a:endParaRPr>
          </a:p>
          <a:p>
            <a:pPr algn="l"/>
            <a:r>
              <a:rPr lang="en-GB" sz="800" b="0" i="0" u="none" strike="noStrike" dirty="0">
                <a:effectLst/>
                <a:latin typeface="Aptos" panose="020B0004020202020204" pitchFamily="34" charset="0"/>
              </a:rPr>
              <a:t>The time taken to encode information, as well as time taken to produce motor reaction.</a:t>
            </a:r>
            <a:br>
              <a:rPr lang="en-GB" sz="800" b="0" i="0" u="none" strike="noStrike" dirty="0">
                <a:effectLst/>
                <a:latin typeface="Aptos" panose="020B0004020202020204" pitchFamily="34" charset="0"/>
              </a:rPr>
            </a:br>
            <a:endParaRPr lang="en-GB" sz="800" b="0" i="0" u="none" strike="noStrike" dirty="0">
              <a:effectLst/>
              <a:latin typeface="Aptos" panose="020B0004020202020204" pitchFamily="34" charset="0"/>
            </a:endParaRPr>
          </a:p>
          <a:p>
            <a:pPr algn="l"/>
            <a:r>
              <a:rPr lang="en-GB" sz="800" dirty="0">
                <a:latin typeface="Aptos" panose="020B0004020202020204" pitchFamily="34" charset="0"/>
              </a:rPr>
              <a:t>Bias towards or against a certain binary decision</a:t>
            </a:r>
            <a:endParaRPr lang="en-GB" sz="800" b="0" i="0" u="none" strike="noStrike" dirty="0">
              <a:effectLst/>
              <a:latin typeface="Aptos" panose="020B0004020202020204" pitchFamily="34" charset="0"/>
            </a:endParaRPr>
          </a:p>
        </p:txBody>
      </p:sp>
      <p:pic>
        <p:nvPicPr>
          <p:cNvPr id="1026" name="Picture 2">
            <a:extLst>
              <a:ext uri="{FF2B5EF4-FFF2-40B4-BE49-F238E27FC236}">
                <a16:creationId xmlns:a16="http://schemas.microsoft.com/office/drawing/2014/main" id="{768CC4B4-7480-209A-21F9-FEFD4C01052B}"/>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3959" y="1492673"/>
            <a:ext cx="3948728" cy="3516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508175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CDCC37-200D-041E-2B63-869B10DF79A6}"/>
              </a:ext>
            </a:extLst>
          </p:cNvPr>
          <p:cNvSpPr>
            <a:spLocks noGrp="1"/>
          </p:cNvSpPr>
          <p:nvPr>
            <p:ph type="title"/>
          </p:nvPr>
        </p:nvSpPr>
        <p:spPr/>
        <p:txBody>
          <a:bodyPr/>
          <a:lstStyle/>
          <a:p>
            <a:endParaRPr lang="en-PL"/>
          </a:p>
        </p:txBody>
      </p:sp>
      <p:sp>
        <p:nvSpPr>
          <p:cNvPr id="3" name="Content Placeholder 2">
            <a:extLst>
              <a:ext uri="{FF2B5EF4-FFF2-40B4-BE49-F238E27FC236}">
                <a16:creationId xmlns:a16="http://schemas.microsoft.com/office/drawing/2014/main" id="{4C0EA61D-0B5C-0278-CA61-ED6D503B6E17}"/>
              </a:ext>
            </a:extLst>
          </p:cNvPr>
          <p:cNvSpPr>
            <a:spLocks noGrp="1"/>
          </p:cNvSpPr>
          <p:nvPr>
            <p:ph idx="1"/>
          </p:nvPr>
        </p:nvSpPr>
        <p:spPr/>
        <p:txBody>
          <a:bodyPr/>
          <a:lstStyle/>
          <a:p>
            <a:endParaRPr lang="en-PL"/>
          </a:p>
        </p:txBody>
      </p:sp>
      <p:sp>
        <p:nvSpPr>
          <p:cNvPr id="4" name="Snip Diagonal Corner of Rectangle 3">
            <a:extLst>
              <a:ext uri="{FF2B5EF4-FFF2-40B4-BE49-F238E27FC236}">
                <a16:creationId xmlns:a16="http://schemas.microsoft.com/office/drawing/2014/main" id="{99A9CFAA-279A-1057-BCE0-54F3781FF96A}"/>
              </a:ext>
            </a:extLst>
          </p:cNvPr>
          <p:cNvSpPr/>
          <p:nvPr/>
        </p:nvSpPr>
        <p:spPr>
          <a:xfrm>
            <a:off x="92898" y="3034569"/>
            <a:ext cx="4081670" cy="1391478"/>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GB" sz="1200" dirty="0"/>
              <a:t>P</a:t>
            </a:r>
            <a:r>
              <a:rPr lang="en-PL" sz="1200" dirty="0"/>
              <a:t>ower analysis for the number of participants needed?</a:t>
            </a:r>
          </a:p>
          <a:p>
            <a:pPr algn="ctr"/>
            <a:endParaRPr lang="en-PL" sz="1200" dirty="0"/>
          </a:p>
          <a:p>
            <a:pPr algn="ctr"/>
            <a:r>
              <a:rPr lang="en-PL" sz="1200" dirty="0"/>
              <a:t>Or as shown in other papers, an understanding of how many ppts needed in each model depending on the amount of free parameters</a:t>
            </a:r>
          </a:p>
          <a:p>
            <a:pPr algn="ctr"/>
            <a:endParaRPr lang="en-PL" dirty="0"/>
          </a:p>
        </p:txBody>
      </p:sp>
    </p:spTree>
    <p:extLst>
      <p:ext uri="{BB962C8B-B14F-4D97-AF65-F5344CB8AC3E}">
        <p14:creationId xmlns:p14="http://schemas.microsoft.com/office/powerpoint/2010/main" val="19310645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2C4EB671-4730-C027-F2D9-54976BD87111}"/>
              </a:ext>
            </a:extLst>
          </p:cNvPr>
          <p:cNvSpPr txBox="1">
            <a:spLocks/>
          </p:cNvSpPr>
          <p:nvPr/>
        </p:nvSpPr>
        <p:spPr>
          <a:xfrm>
            <a:off x="0" y="52155"/>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6000" dirty="0"/>
              <a:t>Back-</a:t>
            </a:r>
          </a:p>
          <a:p>
            <a:r>
              <a:rPr lang="en-PL" sz="6000" dirty="0"/>
              <a:t>ground 1</a:t>
            </a:r>
          </a:p>
        </p:txBody>
      </p:sp>
      <p:pic>
        <p:nvPicPr>
          <p:cNvPr id="20" name="Picture 19">
            <a:extLst>
              <a:ext uri="{FF2B5EF4-FFF2-40B4-BE49-F238E27FC236}">
                <a16:creationId xmlns:a16="http://schemas.microsoft.com/office/drawing/2014/main" id="{C0579E55-B182-8D38-9065-9B314CEDC897}"/>
              </a:ext>
            </a:extLst>
          </p:cNvPr>
          <p:cNvPicPr>
            <a:picLocks noChangeAspect="1"/>
          </p:cNvPicPr>
          <p:nvPr/>
        </p:nvPicPr>
        <p:blipFill>
          <a:blip r:embed="rId2"/>
          <a:srcRect l="6999" t="4574" r="6635" b="4877"/>
          <a:stretch/>
        </p:blipFill>
        <p:spPr>
          <a:xfrm>
            <a:off x="3771568" y="683811"/>
            <a:ext cx="8420432" cy="6174189"/>
          </a:xfrm>
          <a:prstGeom prst="rect">
            <a:avLst/>
          </a:prstGeom>
        </p:spPr>
      </p:pic>
      <p:pic>
        <p:nvPicPr>
          <p:cNvPr id="2" name="Picture 1">
            <a:extLst>
              <a:ext uri="{FF2B5EF4-FFF2-40B4-BE49-F238E27FC236}">
                <a16:creationId xmlns:a16="http://schemas.microsoft.com/office/drawing/2014/main" id="{9340512F-AD1A-A3A6-515A-E41ACA4789F2}"/>
              </a:ext>
            </a:extLst>
          </p:cNvPr>
          <p:cNvPicPr>
            <a:picLocks noChangeAspect="1"/>
          </p:cNvPicPr>
          <p:nvPr/>
        </p:nvPicPr>
        <p:blipFill>
          <a:blip r:embed="rId3"/>
          <a:srcRect l="3787" t="75187" r="69130" b="13123"/>
          <a:stretch/>
        </p:blipFill>
        <p:spPr>
          <a:xfrm>
            <a:off x="71687" y="4336702"/>
            <a:ext cx="3617515" cy="933761"/>
          </a:xfrm>
          <a:prstGeom prst="rect">
            <a:avLst/>
          </a:prstGeom>
        </p:spPr>
      </p:pic>
      <p:pic>
        <p:nvPicPr>
          <p:cNvPr id="3" name="Picture 2">
            <a:extLst>
              <a:ext uri="{FF2B5EF4-FFF2-40B4-BE49-F238E27FC236}">
                <a16:creationId xmlns:a16="http://schemas.microsoft.com/office/drawing/2014/main" id="{5C7F7EC0-702B-E813-4E0C-6D4632FB8DE1}"/>
              </a:ext>
            </a:extLst>
          </p:cNvPr>
          <p:cNvPicPr>
            <a:picLocks noChangeAspect="1"/>
          </p:cNvPicPr>
          <p:nvPr/>
        </p:nvPicPr>
        <p:blipFill>
          <a:blip r:embed="rId3"/>
          <a:srcRect l="3787" t="86506" r="69130"/>
          <a:stretch/>
        </p:blipFill>
        <p:spPr>
          <a:xfrm>
            <a:off x="44698" y="5695346"/>
            <a:ext cx="3726870" cy="1110499"/>
          </a:xfrm>
          <a:prstGeom prst="rect">
            <a:avLst/>
          </a:prstGeom>
        </p:spPr>
      </p:pic>
      <p:sp>
        <p:nvSpPr>
          <p:cNvPr id="5" name="Snip Diagonal Corner of Rectangle 4">
            <a:extLst>
              <a:ext uri="{FF2B5EF4-FFF2-40B4-BE49-F238E27FC236}">
                <a16:creationId xmlns:a16="http://schemas.microsoft.com/office/drawing/2014/main" id="{C79AFBDF-B699-CD26-23DA-2210BEAA33BA}"/>
              </a:ext>
            </a:extLst>
          </p:cNvPr>
          <p:cNvSpPr/>
          <p:nvPr/>
        </p:nvSpPr>
        <p:spPr>
          <a:xfrm>
            <a:off x="159777" y="2703281"/>
            <a:ext cx="3530995" cy="1799053"/>
          </a:xfrm>
          <a:prstGeom prst="snip2DiagRect">
            <a:avLst>
              <a:gd name="adj1" fmla="val 28317"/>
              <a:gd name="adj2"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200" dirty="0"/>
              <a:t>Looking at just the findings of reactions times across depression and anxiety indices. </a:t>
            </a:r>
            <a:br>
              <a:rPr lang="en-PL" sz="1200" dirty="0"/>
            </a:br>
            <a:br>
              <a:rPr lang="en-PL" sz="1200" dirty="0"/>
            </a:br>
            <a:r>
              <a:rPr lang="en-PL" sz="1200" dirty="0"/>
              <a:t>”</a:t>
            </a:r>
            <a:r>
              <a:rPr lang="en-GB" sz="1200" dirty="0"/>
              <a:t>How consistent are endorsement bias metrics across studies examining depression-related language patterns?</a:t>
            </a:r>
            <a:r>
              <a:rPr lang="en-PL" sz="1200" dirty="0"/>
              <a:t>”</a:t>
            </a:r>
          </a:p>
          <a:p>
            <a:pPr algn="ctr"/>
            <a:endParaRPr lang="en-PL" sz="1200" dirty="0"/>
          </a:p>
          <a:p>
            <a:pPr algn="ctr"/>
            <a:r>
              <a:rPr lang="en-PL" sz="1200" dirty="0"/>
              <a:t>***Need to fix up these graphs</a:t>
            </a:r>
          </a:p>
        </p:txBody>
      </p:sp>
      <p:sp>
        <p:nvSpPr>
          <p:cNvPr id="6" name="Rectangle 5">
            <a:extLst>
              <a:ext uri="{FF2B5EF4-FFF2-40B4-BE49-F238E27FC236}">
                <a16:creationId xmlns:a16="http://schemas.microsoft.com/office/drawing/2014/main" id="{92038660-AB00-97DE-A3E1-BB3A34127B60}"/>
              </a:ext>
            </a:extLst>
          </p:cNvPr>
          <p:cNvSpPr/>
          <p:nvPr/>
        </p:nvSpPr>
        <p:spPr>
          <a:xfrm>
            <a:off x="0" y="1377718"/>
            <a:ext cx="1553592" cy="1260629"/>
          </a:xfrm>
          <a:prstGeom prst="rect">
            <a:avLst/>
          </a:prstGeom>
          <a:gradFill>
            <a:gsLst>
              <a:gs pos="0">
                <a:schemeClr val="accent2">
                  <a:alpha val="61996"/>
                </a:schemeClr>
              </a:gs>
              <a:gs pos="47000">
                <a:schemeClr val="accent2">
                  <a:lumMod val="75000"/>
                  <a:alpha val="57085"/>
                </a:schemeClr>
              </a:gs>
              <a:gs pos="100000">
                <a:schemeClr val="accent3">
                  <a:lumMod val="60000"/>
                  <a:lumOff val="40000"/>
                  <a:alpha val="60087"/>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Are the patterns we found consistent with those reported in earlier research?</a:t>
            </a:r>
            <a:endParaRPr lang="en-PL" sz="1200" dirty="0"/>
          </a:p>
        </p:txBody>
      </p:sp>
      <p:sp>
        <p:nvSpPr>
          <p:cNvPr id="8" name="TextBox 7">
            <a:extLst>
              <a:ext uri="{FF2B5EF4-FFF2-40B4-BE49-F238E27FC236}">
                <a16:creationId xmlns:a16="http://schemas.microsoft.com/office/drawing/2014/main" id="{35EBB62B-259E-845E-153C-A2F42FEFC510}"/>
              </a:ext>
            </a:extLst>
          </p:cNvPr>
          <p:cNvSpPr txBox="1"/>
          <p:nvPr/>
        </p:nvSpPr>
        <p:spPr>
          <a:xfrm>
            <a:off x="-55987" y="1331302"/>
            <a:ext cx="431528" cy="369332"/>
          </a:xfrm>
          <a:prstGeom prst="rect">
            <a:avLst/>
          </a:prstGeom>
          <a:noFill/>
        </p:spPr>
        <p:txBody>
          <a:bodyPr wrap="none" rtlCol="0">
            <a:spAutoFit/>
          </a:bodyPr>
          <a:lstStyle/>
          <a:p>
            <a:r>
              <a:rPr lang="en-PL" dirty="0">
                <a:solidFill>
                  <a:schemeClr val="tx1">
                    <a:lumMod val="50000"/>
                    <a:lumOff val="50000"/>
                  </a:schemeClr>
                </a:solidFill>
              </a:rPr>
              <a:t>3a</a:t>
            </a:r>
          </a:p>
        </p:txBody>
      </p:sp>
    </p:spTree>
    <p:extLst>
      <p:ext uri="{BB962C8B-B14F-4D97-AF65-F5344CB8AC3E}">
        <p14:creationId xmlns:p14="http://schemas.microsoft.com/office/powerpoint/2010/main" val="322125183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B74FD24B-DB67-3FA3-A16B-75E6D842272A}"/>
              </a:ext>
            </a:extLst>
          </p:cNvPr>
          <p:cNvSpPr/>
          <p:nvPr/>
        </p:nvSpPr>
        <p:spPr>
          <a:xfrm>
            <a:off x="736002" y="2445178"/>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Operationalisation / measurement of behaviour</a:t>
            </a:r>
            <a:endParaRPr lang="en-PL" sz="1200" dirty="0"/>
          </a:p>
        </p:txBody>
      </p:sp>
      <p:sp>
        <p:nvSpPr>
          <p:cNvPr id="5" name="Rectangle 4">
            <a:extLst>
              <a:ext uri="{FF2B5EF4-FFF2-40B4-BE49-F238E27FC236}">
                <a16:creationId xmlns:a16="http://schemas.microsoft.com/office/drawing/2014/main" id="{F998C554-8259-FACE-68CD-5AB161B4C126}"/>
              </a:ext>
            </a:extLst>
          </p:cNvPr>
          <p:cNvSpPr/>
          <p:nvPr/>
        </p:nvSpPr>
        <p:spPr>
          <a:xfrm>
            <a:off x="2571001" y="2445176"/>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What pattern is our data showing?</a:t>
            </a:r>
          </a:p>
        </p:txBody>
      </p:sp>
      <p:sp>
        <p:nvSpPr>
          <p:cNvPr id="6" name="Rectangle 5">
            <a:extLst>
              <a:ext uri="{FF2B5EF4-FFF2-40B4-BE49-F238E27FC236}">
                <a16:creationId xmlns:a16="http://schemas.microsoft.com/office/drawing/2014/main" id="{547BB9AA-3FF3-BC7B-AB17-A5E151D983E7}"/>
              </a:ext>
            </a:extLst>
          </p:cNvPr>
          <p:cNvSpPr/>
          <p:nvPr/>
        </p:nvSpPr>
        <p:spPr>
          <a:xfrm>
            <a:off x="4425447" y="2445177"/>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What model is most appropriate to fit?</a:t>
            </a:r>
          </a:p>
        </p:txBody>
      </p:sp>
      <p:sp>
        <p:nvSpPr>
          <p:cNvPr id="7" name="Rectangle 6">
            <a:extLst>
              <a:ext uri="{FF2B5EF4-FFF2-40B4-BE49-F238E27FC236}">
                <a16:creationId xmlns:a16="http://schemas.microsoft.com/office/drawing/2014/main" id="{56EA002E-27FE-1962-696D-C5AF287A89F7}"/>
              </a:ext>
            </a:extLst>
          </p:cNvPr>
          <p:cNvSpPr/>
          <p:nvPr/>
        </p:nvSpPr>
        <p:spPr>
          <a:xfrm>
            <a:off x="4425447" y="4087084"/>
            <a:ext cx="1553592" cy="1260629"/>
          </a:xfrm>
          <a:prstGeom prst="rect">
            <a:avLst/>
          </a:prstGeom>
          <a:gradFill>
            <a:gsLst>
              <a:gs pos="0">
                <a:schemeClr val="accent2">
                  <a:alpha val="67759"/>
                </a:schemeClr>
              </a:gs>
              <a:gs pos="47000">
                <a:schemeClr val="accent2">
                  <a:lumMod val="75000"/>
                  <a:alpha val="62725"/>
                </a:schemeClr>
              </a:gs>
              <a:gs pos="99000">
                <a:schemeClr val="accent3">
                  <a:lumMod val="60000"/>
                  <a:lumOff val="40000"/>
                  <a:alpha val="71056"/>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What model parameters have been found previously? </a:t>
            </a:r>
          </a:p>
        </p:txBody>
      </p:sp>
      <p:sp>
        <p:nvSpPr>
          <p:cNvPr id="8" name="Rectangle 7">
            <a:extLst>
              <a:ext uri="{FF2B5EF4-FFF2-40B4-BE49-F238E27FC236}">
                <a16:creationId xmlns:a16="http://schemas.microsoft.com/office/drawing/2014/main" id="{E84272E7-8A1E-5F8E-3F14-AA33E44E0E26}"/>
              </a:ext>
            </a:extLst>
          </p:cNvPr>
          <p:cNvSpPr/>
          <p:nvPr/>
        </p:nvSpPr>
        <p:spPr>
          <a:xfrm>
            <a:off x="6243989" y="4087084"/>
            <a:ext cx="1553592" cy="1260629"/>
          </a:xfrm>
          <a:prstGeom prst="rect">
            <a:avLst/>
          </a:prstGeom>
          <a:gradFill>
            <a:gsLst>
              <a:gs pos="0">
                <a:schemeClr val="accent2">
                  <a:alpha val="52000"/>
                </a:schemeClr>
              </a:gs>
              <a:gs pos="46000">
                <a:schemeClr val="accent2">
                  <a:lumMod val="75000"/>
                  <a:alpha val="62227"/>
                </a:schemeClr>
              </a:gs>
              <a:gs pos="100000">
                <a:schemeClr val="accent3">
                  <a:lumMod val="60000"/>
                  <a:lumOff val="40000"/>
                  <a:alpha val="58711"/>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Do the model parameters found predict/fit the actual data well?</a:t>
            </a:r>
          </a:p>
        </p:txBody>
      </p:sp>
      <p:sp>
        <p:nvSpPr>
          <p:cNvPr id="9" name="Rectangle 8">
            <a:extLst>
              <a:ext uri="{FF2B5EF4-FFF2-40B4-BE49-F238E27FC236}">
                <a16:creationId xmlns:a16="http://schemas.microsoft.com/office/drawing/2014/main" id="{4F7DBDE9-057B-AD79-8D8A-6923AA5B567E}"/>
              </a:ext>
            </a:extLst>
          </p:cNvPr>
          <p:cNvSpPr/>
          <p:nvPr/>
        </p:nvSpPr>
        <p:spPr>
          <a:xfrm>
            <a:off x="6279893" y="2445176"/>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Do we need a different modelling approach?</a:t>
            </a:r>
          </a:p>
        </p:txBody>
      </p:sp>
      <p:sp>
        <p:nvSpPr>
          <p:cNvPr id="10" name="Rectangle 9">
            <a:extLst>
              <a:ext uri="{FF2B5EF4-FFF2-40B4-BE49-F238E27FC236}">
                <a16:creationId xmlns:a16="http://schemas.microsoft.com/office/drawing/2014/main" id="{9CF2B38B-81D3-2CED-722D-60B13AC7382C}"/>
              </a:ext>
            </a:extLst>
          </p:cNvPr>
          <p:cNvSpPr/>
          <p:nvPr/>
        </p:nvSpPr>
        <p:spPr>
          <a:xfrm>
            <a:off x="2535097" y="4087084"/>
            <a:ext cx="1553592" cy="1260629"/>
          </a:xfrm>
          <a:prstGeom prst="rect">
            <a:avLst/>
          </a:prstGeom>
          <a:gradFill>
            <a:gsLst>
              <a:gs pos="0">
                <a:schemeClr val="accent2">
                  <a:alpha val="61996"/>
                </a:schemeClr>
              </a:gs>
              <a:gs pos="47000">
                <a:schemeClr val="accent2">
                  <a:lumMod val="75000"/>
                  <a:alpha val="57085"/>
                </a:schemeClr>
              </a:gs>
              <a:gs pos="100000">
                <a:schemeClr val="accent3">
                  <a:lumMod val="60000"/>
                  <a:lumOff val="40000"/>
                  <a:alpha val="60087"/>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Are the patterns we found consistent with those reported in earlier research?</a:t>
            </a:r>
            <a:endParaRPr lang="en-PL" sz="1200" dirty="0"/>
          </a:p>
        </p:txBody>
      </p:sp>
      <p:sp>
        <p:nvSpPr>
          <p:cNvPr id="11" name="Rectangle 10">
            <a:extLst>
              <a:ext uri="{FF2B5EF4-FFF2-40B4-BE49-F238E27FC236}">
                <a16:creationId xmlns:a16="http://schemas.microsoft.com/office/drawing/2014/main" id="{DDDFEDF6-B6D6-0F0F-CDD3-9BAF85B22843}"/>
              </a:ext>
            </a:extLst>
          </p:cNvPr>
          <p:cNvSpPr/>
          <p:nvPr/>
        </p:nvSpPr>
        <p:spPr>
          <a:xfrm>
            <a:off x="8134339" y="2445176"/>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Creation of new model</a:t>
            </a:r>
          </a:p>
        </p:txBody>
      </p:sp>
      <p:sp>
        <p:nvSpPr>
          <p:cNvPr id="12" name="Rectangle 11">
            <a:extLst>
              <a:ext uri="{FF2B5EF4-FFF2-40B4-BE49-F238E27FC236}">
                <a16:creationId xmlns:a16="http://schemas.microsoft.com/office/drawing/2014/main" id="{EF538EEE-DFBF-ACC0-2155-28D40C1F201C}"/>
              </a:ext>
            </a:extLst>
          </p:cNvPr>
          <p:cNvSpPr/>
          <p:nvPr/>
        </p:nvSpPr>
        <p:spPr>
          <a:xfrm>
            <a:off x="9988785" y="2445175"/>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Evaluation, comparison to previous findings and conclusions</a:t>
            </a:r>
          </a:p>
        </p:txBody>
      </p:sp>
      <p:cxnSp>
        <p:nvCxnSpPr>
          <p:cNvPr id="13" name="Straight Arrow Connector 12">
            <a:extLst>
              <a:ext uri="{FF2B5EF4-FFF2-40B4-BE49-F238E27FC236}">
                <a16:creationId xmlns:a16="http://schemas.microsoft.com/office/drawing/2014/main" id="{07FC3A11-A9B5-6873-55CC-08FBECAC358B}"/>
              </a:ext>
            </a:extLst>
          </p:cNvPr>
          <p:cNvCxnSpPr>
            <a:stCxn id="6" idx="2"/>
            <a:endCxn id="10" idx="0"/>
          </p:cNvCxnSpPr>
          <p:nvPr/>
        </p:nvCxnSpPr>
        <p:spPr>
          <a:xfrm flipH="1">
            <a:off x="3311893" y="3705806"/>
            <a:ext cx="1890350" cy="38127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4" name="Straight Arrow Connector 13">
            <a:extLst>
              <a:ext uri="{FF2B5EF4-FFF2-40B4-BE49-F238E27FC236}">
                <a16:creationId xmlns:a16="http://schemas.microsoft.com/office/drawing/2014/main" id="{A73E9E75-5C02-DD0B-D558-63185E5BBDD9}"/>
              </a:ext>
            </a:extLst>
          </p:cNvPr>
          <p:cNvCxnSpPr>
            <a:cxnSpLocks/>
            <a:stCxn id="6" idx="2"/>
            <a:endCxn id="7" idx="0"/>
          </p:cNvCxnSpPr>
          <p:nvPr/>
        </p:nvCxnSpPr>
        <p:spPr>
          <a:xfrm>
            <a:off x="5202243" y="3705806"/>
            <a:ext cx="0" cy="38127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5" name="Straight Arrow Connector 14">
            <a:extLst>
              <a:ext uri="{FF2B5EF4-FFF2-40B4-BE49-F238E27FC236}">
                <a16:creationId xmlns:a16="http://schemas.microsoft.com/office/drawing/2014/main" id="{89685EC0-D89D-6898-1E6A-040C91640E16}"/>
              </a:ext>
            </a:extLst>
          </p:cNvPr>
          <p:cNvCxnSpPr>
            <a:cxnSpLocks/>
            <a:stCxn id="6" idx="2"/>
            <a:endCxn id="8" idx="0"/>
          </p:cNvCxnSpPr>
          <p:nvPr/>
        </p:nvCxnSpPr>
        <p:spPr>
          <a:xfrm>
            <a:off x="5202243" y="3705806"/>
            <a:ext cx="1818542" cy="381278"/>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6" name="Straight Arrow Connector 15">
            <a:extLst>
              <a:ext uri="{FF2B5EF4-FFF2-40B4-BE49-F238E27FC236}">
                <a16:creationId xmlns:a16="http://schemas.microsoft.com/office/drawing/2014/main" id="{51D83CCF-02DF-09FD-1FE8-6062FFCC488E}"/>
              </a:ext>
            </a:extLst>
          </p:cNvPr>
          <p:cNvCxnSpPr>
            <a:cxnSpLocks/>
            <a:stCxn id="4" idx="3"/>
            <a:endCxn id="5" idx="1"/>
          </p:cNvCxnSpPr>
          <p:nvPr/>
        </p:nvCxnSpPr>
        <p:spPr>
          <a:xfrm flipV="1">
            <a:off x="2289594" y="3075491"/>
            <a:ext cx="281407" cy="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7" name="Straight Arrow Connector 16">
            <a:extLst>
              <a:ext uri="{FF2B5EF4-FFF2-40B4-BE49-F238E27FC236}">
                <a16:creationId xmlns:a16="http://schemas.microsoft.com/office/drawing/2014/main" id="{AC5537AD-AEC6-9705-9D29-A84B31398BFE}"/>
              </a:ext>
            </a:extLst>
          </p:cNvPr>
          <p:cNvCxnSpPr>
            <a:cxnSpLocks/>
          </p:cNvCxnSpPr>
          <p:nvPr/>
        </p:nvCxnSpPr>
        <p:spPr>
          <a:xfrm flipV="1">
            <a:off x="4084412" y="3056758"/>
            <a:ext cx="281407" cy="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8" name="Straight Arrow Connector 17">
            <a:extLst>
              <a:ext uri="{FF2B5EF4-FFF2-40B4-BE49-F238E27FC236}">
                <a16:creationId xmlns:a16="http://schemas.microsoft.com/office/drawing/2014/main" id="{8C13B982-CE0C-A172-1498-A21B30F6727B}"/>
              </a:ext>
            </a:extLst>
          </p:cNvPr>
          <p:cNvCxnSpPr>
            <a:cxnSpLocks/>
          </p:cNvCxnSpPr>
          <p:nvPr/>
        </p:nvCxnSpPr>
        <p:spPr>
          <a:xfrm flipV="1">
            <a:off x="5965167" y="3056756"/>
            <a:ext cx="281407" cy="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19" name="Straight Arrow Connector 18">
            <a:extLst>
              <a:ext uri="{FF2B5EF4-FFF2-40B4-BE49-F238E27FC236}">
                <a16:creationId xmlns:a16="http://schemas.microsoft.com/office/drawing/2014/main" id="{B8C93F0F-A546-E1D7-26BC-AFE854D0EBA9}"/>
              </a:ext>
            </a:extLst>
          </p:cNvPr>
          <p:cNvCxnSpPr>
            <a:cxnSpLocks/>
          </p:cNvCxnSpPr>
          <p:nvPr/>
        </p:nvCxnSpPr>
        <p:spPr>
          <a:xfrm flipV="1">
            <a:off x="7805702" y="3017984"/>
            <a:ext cx="281407" cy="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cxnSp>
        <p:nvCxnSpPr>
          <p:cNvPr id="20" name="Straight Arrow Connector 19">
            <a:extLst>
              <a:ext uri="{FF2B5EF4-FFF2-40B4-BE49-F238E27FC236}">
                <a16:creationId xmlns:a16="http://schemas.microsoft.com/office/drawing/2014/main" id="{C8E52A0C-4B29-D200-7DB6-1CF959040AA0}"/>
              </a:ext>
            </a:extLst>
          </p:cNvPr>
          <p:cNvCxnSpPr>
            <a:cxnSpLocks/>
          </p:cNvCxnSpPr>
          <p:nvPr/>
        </p:nvCxnSpPr>
        <p:spPr>
          <a:xfrm flipV="1">
            <a:off x="9681505" y="3017984"/>
            <a:ext cx="281407" cy="2"/>
          </a:xfrm>
          <a:prstGeom prst="straightConnector1">
            <a:avLst/>
          </a:prstGeom>
          <a:ln>
            <a:tailEnd type="triangle"/>
          </a:ln>
        </p:spPr>
        <p:style>
          <a:lnRef idx="3">
            <a:schemeClr val="accent5"/>
          </a:lnRef>
          <a:fillRef idx="0">
            <a:schemeClr val="accent5"/>
          </a:fillRef>
          <a:effectRef idx="2">
            <a:schemeClr val="accent5"/>
          </a:effectRef>
          <a:fontRef idx="minor">
            <a:schemeClr val="tx1"/>
          </a:fontRef>
        </p:style>
      </p:cxnSp>
      <p:sp>
        <p:nvSpPr>
          <p:cNvPr id="22" name="Rectangle 21">
            <a:extLst>
              <a:ext uri="{FF2B5EF4-FFF2-40B4-BE49-F238E27FC236}">
                <a16:creationId xmlns:a16="http://schemas.microsoft.com/office/drawing/2014/main" id="{CF9114F4-0A7C-F6F1-655C-C9430981EA88}"/>
              </a:ext>
            </a:extLst>
          </p:cNvPr>
          <p:cNvSpPr/>
          <p:nvPr/>
        </p:nvSpPr>
        <p:spPr>
          <a:xfrm>
            <a:off x="0" y="-4082"/>
            <a:ext cx="12192000" cy="77109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1" name="Title 1">
            <a:extLst>
              <a:ext uri="{FF2B5EF4-FFF2-40B4-BE49-F238E27FC236}">
                <a16:creationId xmlns:a16="http://schemas.microsoft.com/office/drawing/2014/main" id="{41D824C0-8DA3-2684-5EFF-DEBE22F963AB}"/>
              </a:ext>
            </a:extLst>
          </p:cNvPr>
          <p:cNvSpPr txBox="1">
            <a:spLocks/>
          </p:cNvSpPr>
          <p:nvPr/>
        </p:nvSpPr>
        <p:spPr>
          <a:xfrm>
            <a:off x="-10680" y="-267590"/>
            <a:ext cx="116692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6000" dirty="0"/>
              <a:t>Process</a:t>
            </a:r>
          </a:p>
        </p:txBody>
      </p:sp>
      <p:sp>
        <p:nvSpPr>
          <p:cNvPr id="23" name="TextBox 22">
            <a:extLst>
              <a:ext uri="{FF2B5EF4-FFF2-40B4-BE49-F238E27FC236}">
                <a16:creationId xmlns:a16="http://schemas.microsoft.com/office/drawing/2014/main" id="{889806FD-0F6F-E061-F926-9EC7F269A136}"/>
              </a:ext>
            </a:extLst>
          </p:cNvPr>
          <p:cNvSpPr txBox="1"/>
          <p:nvPr/>
        </p:nvSpPr>
        <p:spPr>
          <a:xfrm>
            <a:off x="728513" y="2445175"/>
            <a:ext cx="308098" cy="369332"/>
          </a:xfrm>
          <a:prstGeom prst="rect">
            <a:avLst/>
          </a:prstGeom>
          <a:noFill/>
        </p:spPr>
        <p:txBody>
          <a:bodyPr wrap="none" rtlCol="0">
            <a:spAutoFit/>
          </a:bodyPr>
          <a:lstStyle/>
          <a:p>
            <a:r>
              <a:rPr lang="en-PL" dirty="0"/>
              <a:t>1</a:t>
            </a:r>
          </a:p>
        </p:txBody>
      </p:sp>
      <p:sp>
        <p:nvSpPr>
          <p:cNvPr id="24" name="TextBox 23">
            <a:extLst>
              <a:ext uri="{FF2B5EF4-FFF2-40B4-BE49-F238E27FC236}">
                <a16:creationId xmlns:a16="http://schemas.microsoft.com/office/drawing/2014/main" id="{38979CB1-EDB2-F778-6225-26D7144154D6}"/>
              </a:ext>
            </a:extLst>
          </p:cNvPr>
          <p:cNvSpPr txBox="1"/>
          <p:nvPr/>
        </p:nvSpPr>
        <p:spPr>
          <a:xfrm>
            <a:off x="2571001" y="2445175"/>
            <a:ext cx="308098" cy="369332"/>
          </a:xfrm>
          <a:prstGeom prst="rect">
            <a:avLst/>
          </a:prstGeom>
          <a:noFill/>
        </p:spPr>
        <p:txBody>
          <a:bodyPr wrap="none" rtlCol="0">
            <a:spAutoFit/>
          </a:bodyPr>
          <a:lstStyle/>
          <a:p>
            <a:r>
              <a:rPr lang="en-PL" dirty="0"/>
              <a:t>2</a:t>
            </a:r>
          </a:p>
        </p:txBody>
      </p:sp>
      <p:sp>
        <p:nvSpPr>
          <p:cNvPr id="25" name="TextBox 24">
            <a:extLst>
              <a:ext uri="{FF2B5EF4-FFF2-40B4-BE49-F238E27FC236}">
                <a16:creationId xmlns:a16="http://schemas.microsoft.com/office/drawing/2014/main" id="{84F543CC-EC8E-5D88-E17D-56925218E3EF}"/>
              </a:ext>
            </a:extLst>
          </p:cNvPr>
          <p:cNvSpPr txBox="1"/>
          <p:nvPr/>
        </p:nvSpPr>
        <p:spPr>
          <a:xfrm>
            <a:off x="6279893" y="2445175"/>
            <a:ext cx="308098" cy="369332"/>
          </a:xfrm>
          <a:prstGeom prst="rect">
            <a:avLst/>
          </a:prstGeom>
          <a:noFill/>
        </p:spPr>
        <p:txBody>
          <a:bodyPr wrap="none" rtlCol="0">
            <a:spAutoFit/>
          </a:bodyPr>
          <a:lstStyle/>
          <a:p>
            <a:r>
              <a:rPr lang="en-PL" dirty="0"/>
              <a:t>4</a:t>
            </a:r>
          </a:p>
        </p:txBody>
      </p:sp>
      <p:sp>
        <p:nvSpPr>
          <p:cNvPr id="26" name="TextBox 25">
            <a:extLst>
              <a:ext uri="{FF2B5EF4-FFF2-40B4-BE49-F238E27FC236}">
                <a16:creationId xmlns:a16="http://schemas.microsoft.com/office/drawing/2014/main" id="{02139CA3-CDBB-601F-FB6E-5B86FA1C071E}"/>
              </a:ext>
            </a:extLst>
          </p:cNvPr>
          <p:cNvSpPr txBox="1"/>
          <p:nvPr/>
        </p:nvSpPr>
        <p:spPr>
          <a:xfrm>
            <a:off x="4431506" y="2445175"/>
            <a:ext cx="308098" cy="369332"/>
          </a:xfrm>
          <a:prstGeom prst="rect">
            <a:avLst/>
          </a:prstGeom>
          <a:noFill/>
        </p:spPr>
        <p:txBody>
          <a:bodyPr wrap="none" rtlCol="0">
            <a:spAutoFit/>
          </a:bodyPr>
          <a:lstStyle/>
          <a:p>
            <a:r>
              <a:rPr lang="en-PL" dirty="0"/>
              <a:t>3</a:t>
            </a:r>
          </a:p>
        </p:txBody>
      </p:sp>
      <p:sp>
        <p:nvSpPr>
          <p:cNvPr id="27" name="TextBox 26">
            <a:extLst>
              <a:ext uri="{FF2B5EF4-FFF2-40B4-BE49-F238E27FC236}">
                <a16:creationId xmlns:a16="http://schemas.microsoft.com/office/drawing/2014/main" id="{D4FAFDAA-FD3D-B575-E8AF-10EA5BF31608}"/>
              </a:ext>
            </a:extLst>
          </p:cNvPr>
          <p:cNvSpPr txBox="1"/>
          <p:nvPr/>
        </p:nvSpPr>
        <p:spPr>
          <a:xfrm>
            <a:off x="8128280" y="2445175"/>
            <a:ext cx="308098" cy="369332"/>
          </a:xfrm>
          <a:prstGeom prst="rect">
            <a:avLst/>
          </a:prstGeom>
          <a:noFill/>
        </p:spPr>
        <p:txBody>
          <a:bodyPr wrap="none" rtlCol="0">
            <a:spAutoFit/>
          </a:bodyPr>
          <a:lstStyle/>
          <a:p>
            <a:r>
              <a:rPr lang="en-PL" dirty="0"/>
              <a:t>5</a:t>
            </a:r>
          </a:p>
        </p:txBody>
      </p:sp>
      <p:sp>
        <p:nvSpPr>
          <p:cNvPr id="28" name="TextBox 27">
            <a:extLst>
              <a:ext uri="{FF2B5EF4-FFF2-40B4-BE49-F238E27FC236}">
                <a16:creationId xmlns:a16="http://schemas.microsoft.com/office/drawing/2014/main" id="{3316E410-FD96-C7C7-0940-54CE648A592D}"/>
              </a:ext>
            </a:extLst>
          </p:cNvPr>
          <p:cNvSpPr txBox="1"/>
          <p:nvPr/>
        </p:nvSpPr>
        <p:spPr>
          <a:xfrm>
            <a:off x="9988785" y="2445175"/>
            <a:ext cx="308098" cy="369332"/>
          </a:xfrm>
          <a:prstGeom prst="rect">
            <a:avLst/>
          </a:prstGeom>
          <a:noFill/>
        </p:spPr>
        <p:txBody>
          <a:bodyPr wrap="none" rtlCol="0">
            <a:spAutoFit/>
          </a:bodyPr>
          <a:lstStyle/>
          <a:p>
            <a:r>
              <a:rPr lang="en-PL" dirty="0"/>
              <a:t>6</a:t>
            </a:r>
          </a:p>
        </p:txBody>
      </p:sp>
      <p:sp>
        <p:nvSpPr>
          <p:cNvPr id="29" name="TextBox 28">
            <a:extLst>
              <a:ext uri="{FF2B5EF4-FFF2-40B4-BE49-F238E27FC236}">
                <a16:creationId xmlns:a16="http://schemas.microsoft.com/office/drawing/2014/main" id="{F547871C-0000-2B44-05B5-5D1FB7887B78}"/>
              </a:ext>
            </a:extLst>
          </p:cNvPr>
          <p:cNvSpPr txBox="1"/>
          <p:nvPr/>
        </p:nvSpPr>
        <p:spPr>
          <a:xfrm>
            <a:off x="2479110" y="4040668"/>
            <a:ext cx="431528" cy="369332"/>
          </a:xfrm>
          <a:prstGeom prst="rect">
            <a:avLst/>
          </a:prstGeom>
          <a:noFill/>
        </p:spPr>
        <p:txBody>
          <a:bodyPr wrap="none" rtlCol="0">
            <a:spAutoFit/>
          </a:bodyPr>
          <a:lstStyle/>
          <a:p>
            <a:r>
              <a:rPr lang="en-PL" dirty="0">
                <a:solidFill>
                  <a:schemeClr val="tx1">
                    <a:lumMod val="50000"/>
                    <a:lumOff val="50000"/>
                  </a:schemeClr>
                </a:solidFill>
              </a:rPr>
              <a:t>3a</a:t>
            </a:r>
          </a:p>
        </p:txBody>
      </p:sp>
      <p:sp>
        <p:nvSpPr>
          <p:cNvPr id="30" name="TextBox 29">
            <a:extLst>
              <a:ext uri="{FF2B5EF4-FFF2-40B4-BE49-F238E27FC236}">
                <a16:creationId xmlns:a16="http://schemas.microsoft.com/office/drawing/2014/main" id="{FA8A961C-0852-9246-816C-4E25FAB5C0B0}"/>
              </a:ext>
            </a:extLst>
          </p:cNvPr>
          <p:cNvSpPr txBox="1"/>
          <p:nvPr/>
        </p:nvSpPr>
        <p:spPr>
          <a:xfrm>
            <a:off x="4386572" y="4040668"/>
            <a:ext cx="437940" cy="369332"/>
          </a:xfrm>
          <a:prstGeom prst="rect">
            <a:avLst/>
          </a:prstGeom>
          <a:noFill/>
        </p:spPr>
        <p:txBody>
          <a:bodyPr wrap="none" rtlCol="0">
            <a:spAutoFit/>
          </a:bodyPr>
          <a:lstStyle/>
          <a:p>
            <a:r>
              <a:rPr lang="en-PL" dirty="0">
                <a:solidFill>
                  <a:schemeClr val="tx1">
                    <a:lumMod val="50000"/>
                    <a:lumOff val="50000"/>
                  </a:schemeClr>
                </a:solidFill>
              </a:rPr>
              <a:t>3b</a:t>
            </a:r>
          </a:p>
        </p:txBody>
      </p:sp>
      <p:sp>
        <p:nvSpPr>
          <p:cNvPr id="31" name="TextBox 30">
            <a:extLst>
              <a:ext uri="{FF2B5EF4-FFF2-40B4-BE49-F238E27FC236}">
                <a16:creationId xmlns:a16="http://schemas.microsoft.com/office/drawing/2014/main" id="{EFE335E1-D2DF-1E41-1837-246AED8B5B34}"/>
              </a:ext>
            </a:extLst>
          </p:cNvPr>
          <p:cNvSpPr txBox="1"/>
          <p:nvPr/>
        </p:nvSpPr>
        <p:spPr>
          <a:xfrm>
            <a:off x="6206807" y="4047748"/>
            <a:ext cx="429926" cy="369332"/>
          </a:xfrm>
          <a:prstGeom prst="rect">
            <a:avLst/>
          </a:prstGeom>
          <a:noFill/>
        </p:spPr>
        <p:txBody>
          <a:bodyPr wrap="none" rtlCol="0">
            <a:spAutoFit/>
          </a:bodyPr>
          <a:lstStyle/>
          <a:p>
            <a:r>
              <a:rPr lang="en-PL" dirty="0">
                <a:solidFill>
                  <a:schemeClr val="tx1">
                    <a:lumMod val="50000"/>
                    <a:lumOff val="50000"/>
                  </a:schemeClr>
                </a:solidFill>
              </a:rPr>
              <a:t>3c</a:t>
            </a:r>
          </a:p>
        </p:txBody>
      </p:sp>
    </p:spTree>
    <p:extLst>
      <p:ext uri="{BB962C8B-B14F-4D97-AF65-F5344CB8AC3E}">
        <p14:creationId xmlns:p14="http://schemas.microsoft.com/office/powerpoint/2010/main" val="12310171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6287377-F018-9645-A497-B233A5BC0B1D}"/>
              </a:ext>
            </a:extLst>
          </p:cNvPr>
          <p:cNvPicPr>
            <a:picLocks noChangeAspect="1"/>
          </p:cNvPicPr>
          <p:nvPr/>
        </p:nvPicPr>
        <p:blipFill>
          <a:blip r:embed="rId2"/>
          <a:stretch>
            <a:fillRect/>
          </a:stretch>
        </p:blipFill>
        <p:spPr>
          <a:xfrm>
            <a:off x="2373711" y="0"/>
            <a:ext cx="9818289" cy="6858000"/>
          </a:xfrm>
          <a:prstGeom prst="rect">
            <a:avLst/>
          </a:prstGeom>
        </p:spPr>
      </p:pic>
      <p:pic>
        <p:nvPicPr>
          <p:cNvPr id="4" name="Picture 3">
            <a:extLst>
              <a:ext uri="{FF2B5EF4-FFF2-40B4-BE49-F238E27FC236}">
                <a16:creationId xmlns:a16="http://schemas.microsoft.com/office/drawing/2014/main" id="{140C5BB0-9D8F-817A-4FD2-3BBCE8C73056}"/>
              </a:ext>
            </a:extLst>
          </p:cNvPr>
          <p:cNvPicPr>
            <a:picLocks noChangeAspect="1"/>
          </p:cNvPicPr>
          <p:nvPr/>
        </p:nvPicPr>
        <p:blipFill>
          <a:blip r:embed="rId3"/>
          <a:stretch>
            <a:fillRect/>
          </a:stretch>
        </p:blipFill>
        <p:spPr>
          <a:xfrm>
            <a:off x="-2955" y="4093260"/>
            <a:ext cx="2373711" cy="2764740"/>
          </a:xfrm>
          <a:prstGeom prst="rect">
            <a:avLst/>
          </a:prstGeom>
        </p:spPr>
      </p:pic>
      <p:sp>
        <p:nvSpPr>
          <p:cNvPr id="5" name="Title 1">
            <a:extLst>
              <a:ext uri="{FF2B5EF4-FFF2-40B4-BE49-F238E27FC236}">
                <a16:creationId xmlns:a16="http://schemas.microsoft.com/office/drawing/2014/main" id="{CFE78893-F849-7A36-9F67-799359F45934}"/>
              </a:ext>
            </a:extLst>
          </p:cNvPr>
          <p:cNvSpPr txBox="1">
            <a:spLocks/>
          </p:cNvSpPr>
          <p:nvPr/>
        </p:nvSpPr>
        <p:spPr>
          <a:xfrm>
            <a:off x="-1" y="58286"/>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6000" dirty="0"/>
              <a:t>Back-</a:t>
            </a:r>
          </a:p>
          <a:p>
            <a:r>
              <a:rPr lang="en-PL" sz="6000" dirty="0"/>
              <a:t>ground 2</a:t>
            </a:r>
          </a:p>
        </p:txBody>
      </p:sp>
      <p:sp>
        <p:nvSpPr>
          <p:cNvPr id="2" name="Snip Diagonal Corner of Rectangle 1">
            <a:extLst>
              <a:ext uri="{FF2B5EF4-FFF2-40B4-BE49-F238E27FC236}">
                <a16:creationId xmlns:a16="http://schemas.microsoft.com/office/drawing/2014/main" id="{01F480E8-2455-9A72-5D38-6A78F0607B9A}"/>
              </a:ext>
            </a:extLst>
          </p:cNvPr>
          <p:cNvSpPr/>
          <p:nvPr/>
        </p:nvSpPr>
        <p:spPr>
          <a:xfrm>
            <a:off x="141122" y="2969235"/>
            <a:ext cx="2231112" cy="1106777"/>
          </a:xfrm>
          <a:prstGeom prst="snip2DiagRect">
            <a:avLst>
              <a:gd name="adj1" fmla="val 0"/>
              <a:gd name="adj2" fmla="val 16667"/>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000" dirty="0"/>
              <a:t>Looking at the drift model parameters across depression and anxiety indices. </a:t>
            </a:r>
            <a:br>
              <a:rPr lang="en-PL" sz="1000" dirty="0"/>
            </a:br>
            <a:br>
              <a:rPr lang="en-PL" sz="1000" dirty="0"/>
            </a:br>
            <a:endParaRPr lang="en-PL" sz="1000" dirty="0"/>
          </a:p>
          <a:p>
            <a:pPr algn="ctr"/>
            <a:r>
              <a:rPr lang="en-PL" sz="1000" dirty="0"/>
              <a:t>***Need to fix up these graphs</a:t>
            </a:r>
          </a:p>
        </p:txBody>
      </p:sp>
      <p:sp>
        <p:nvSpPr>
          <p:cNvPr id="6" name="Rectangle 5">
            <a:extLst>
              <a:ext uri="{FF2B5EF4-FFF2-40B4-BE49-F238E27FC236}">
                <a16:creationId xmlns:a16="http://schemas.microsoft.com/office/drawing/2014/main" id="{F434CEB1-B508-4966-25E5-31751BF560CC}"/>
              </a:ext>
            </a:extLst>
          </p:cNvPr>
          <p:cNvSpPr/>
          <p:nvPr/>
        </p:nvSpPr>
        <p:spPr>
          <a:xfrm>
            <a:off x="35920" y="1378595"/>
            <a:ext cx="1553592" cy="1260629"/>
          </a:xfrm>
          <a:prstGeom prst="rect">
            <a:avLst/>
          </a:prstGeom>
          <a:gradFill>
            <a:gsLst>
              <a:gs pos="0">
                <a:schemeClr val="accent2">
                  <a:alpha val="67759"/>
                </a:schemeClr>
              </a:gs>
              <a:gs pos="47000">
                <a:schemeClr val="accent2">
                  <a:lumMod val="75000"/>
                  <a:alpha val="62725"/>
                </a:schemeClr>
              </a:gs>
              <a:gs pos="99000">
                <a:schemeClr val="accent3">
                  <a:lumMod val="60000"/>
                  <a:lumOff val="40000"/>
                  <a:alpha val="71056"/>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What model parameters have been found previously? </a:t>
            </a:r>
          </a:p>
        </p:txBody>
      </p:sp>
      <p:sp>
        <p:nvSpPr>
          <p:cNvPr id="7" name="TextBox 6">
            <a:extLst>
              <a:ext uri="{FF2B5EF4-FFF2-40B4-BE49-F238E27FC236}">
                <a16:creationId xmlns:a16="http://schemas.microsoft.com/office/drawing/2014/main" id="{410D4BBC-A312-7C9E-143C-D1ADE1EC1475}"/>
              </a:ext>
            </a:extLst>
          </p:cNvPr>
          <p:cNvSpPr txBox="1"/>
          <p:nvPr/>
        </p:nvSpPr>
        <p:spPr>
          <a:xfrm>
            <a:off x="-2955" y="1332179"/>
            <a:ext cx="437940" cy="369332"/>
          </a:xfrm>
          <a:prstGeom prst="rect">
            <a:avLst/>
          </a:prstGeom>
          <a:noFill/>
        </p:spPr>
        <p:txBody>
          <a:bodyPr wrap="none" rtlCol="0">
            <a:spAutoFit/>
          </a:bodyPr>
          <a:lstStyle/>
          <a:p>
            <a:r>
              <a:rPr lang="en-PL" dirty="0">
                <a:solidFill>
                  <a:schemeClr val="tx1">
                    <a:lumMod val="50000"/>
                    <a:lumOff val="50000"/>
                  </a:schemeClr>
                </a:solidFill>
              </a:rPr>
              <a:t>3b</a:t>
            </a:r>
          </a:p>
        </p:txBody>
      </p:sp>
    </p:spTree>
    <p:extLst>
      <p:ext uri="{BB962C8B-B14F-4D97-AF65-F5344CB8AC3E}">
        <p14:creationId xmlns:p14="http://schemas.microsoft.com/office/powerpoint/2010/main" val="139066867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8B402D41-D1DE-040A-7B0A-520CC35B5D03}"/>
              </a:ext>
            </a:extLst>
          </p:cNvPr>
          <p:cNvPicPr>
            <a:picLocks noChangeAspect="1"/>
          </p:cNvPicPr>
          <p:nvPr/>
        </p:nvPicPr>
        <p:blipFill>
          <a:blip r:embed="rId3"/>
          <a:stretch>
            <a:fillRect/>
          </a:stretch>
        </p:blipFill>
        <p:spPr>
          <a:xfrm>
            <a:off x="2948152" y="401243"/>
            <a:ext cx="9243848" cy="6456757"/>
          </a:xfrm>
          <a:prstGeom prst="rect">
            <a:avLst/>
          </a:prstGeom>
        </p:spPr>
      </p:pic>
      <p:pic>
        <p:nvPicPr>
          <p:cNvPr id="9" name="Picture 8">
            <a:extLst>
              <a:ext uri="{FF2B5EF4-FFF2-40B4-BE49-F238E27FC236}">
                <a16:creationId xmlns:a16="http://schemas.microsoft.com/office/drawing/2014/main" id="{8717D636-6688-4466-354B-6673C3C4E2B0}"/>
              </a:ext>
            </a:extLst>
          </p:cNvPr>
          <p:cNvPicPr>
            <a:picLocks noChangeAspect="1"/>
          </p:cNvPicPr>
          <p:nvPr/>
        </p:nvPicPr>
        <p:blipFill>
          <a:blip r:embed="rId4"/>
          <a:srcRect l="3787" t="75187" r="69130" b="13123"/>
          <a:stretch/>
        </p:blipFill>
        <p:spPr>
          <a:xfrm>
            <a:off x="0" y="4884190"/>
            <a:ext cx="2992941" cy="772545"/>
          </a:xfrm>
          <a:prstGeom prst="rect">
            <a:avLst/>
          </a:prstGeom>
        </p:spPr>
      </p:pic>
      <p:pic>
        <p:nvPicPr>
          <p:cNvPr id="10" name="Picture 9">
            <a:extLst>
              <a:ext uri="{FF2B5EF4-FFF2-40B4-BE49-F238E27FC236}">
                <a16:creationId xmlns:a16="http://schemas.microsoft.com/office/drawing/2014/main" id="{B6A811B5-64B4-1193-51A3-A65040B4A465}"/>
              </a:ext>
            </a:extLst>
          </p:cNvPr>
          <p:cNvPicPr>
            <a:picLocks noChangeAspect="1"/>
          </p:cNvPicPr>
          <p:nvPr/>
        </p:nvPicPr>
        <p:blipFill>
          <a:blip r:embed="rId4"/>
          <a:srcRect l="3787" t="86506" r="69130"/>
          <a:stretch/>
        </p:blipFill>
        <p:spPr>
          <a:xfrm>
            <a:off x="0" y="5965186"/>
            <a:ext cx="2948152" cy="878464"/>
          </a:xfrm>
          <a:prstGeom prst="rect">
            <a:avLst/>
          </a:prstGeom>
        </p:spPr>
      </p:pic>
      <p:sp>
        <p:nvSpPr>
          <p:cNvPr id="11" name="Title 1">
            <a:extLst>
              <a:ext uri="{FF2B5EF4-FFF2-40B4-BE49-F238E27FC236}">
                <a16:creationId xmlns:a16="http://schemas.microsoft.com/office/drawing/2014/main" id="{2ED0E5AF-BE48-FB19-7E1D-007C97B05CFC}"/>
              </a:ext>
            </a:extLst>
          </p:cNvPr>
          <p:cNvSpPr txBox="1">
            <a:spLocks/>
          </p:cNvSpPr>
          <p:nvPr/>
        </p:nvSpPr>
        <p:spPr>
          <a:xfrm>
            <a:off x="-1" y="58286"/>
            <a:ext cx="1051560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6000" dirty="0"/>
              <a:t>Back-</a:t>
            </a:r>
          </a:p>
          <a:p>
            <a:r>
              <a:rPr lang="en-PL" sz="6000" dirty="0"/>
              <a:t>ground 3</a:t>
            </a:r>
          </a:p>
        </p:txBody>
      </p:sp>
      <p:sp>
        <p:nvSpPr>
          <p:cNvPr id="2" name="Rectangle 1">
            <a:extLst>
              <a:ext uri="{FF2B5EF4-FFF2-40B4-BE49-F238E27FC236}">
                <a16:creationId xmlns:a16="http://schemas.microsoft.com/office/drawing/2014/main" id="{1EE803D7-3186-279F-E4E0-7579A702F1DB}"/>
              </a:ext>
            </a:extLst>
          </p:cNvPr>
          <p:cNvSpPr/>
          <p:nvPr/>
        </p:nvSpPr>
        <p:spPr>
          <a:xfrm>
            <a:off x="37181" y="1423185"/>
            <a:ext cx="1553592" cy="1260629"/>
          </a:xfrm>
          <a:prstGeom prst="rect">
            <a:avLst/>
          </a:prstGeom>
          <a:gradFill>
            <a:gsLst>
              <a:gs pos="0">
                <a:schemeClr val="accent2">
                  <a:alpha val="52000"/>
                </a:schemeClr>
              </a:gs>
              <a:gs pos="46000">
                <a:schemeClr val="accent2">
                  <a:lumMod val="75000"/>
                  <a:alpha val="62227"/>
                </a:schemeClr>
              </a:gs>
              <a:gs pos="100000">
                <a:schemeClr val="accent3">
                  <a:lumMod val="60000"/>
                  <a:lumOff val="40000"/>
                  <a:alpha val="58711"/>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Do the model parameters found predict/fit the actual data well?</a:t>
            </a:r>
          </a:p>
        </p:txBody>
      </p:sp>
      <p:sp>
        <p:nvSpPr>
          <p:cNvPr id="3" name="TextBox 2">
            <a:extLst>
              <a:ext uri="{FF2B5EF4-FFF2-40B4-BE49-F238E27FC236}">
                <a16:creationId xmlns:a16="http://schemas.microsoft.com/office/drawing/2014/main" id="{B633E279-ED50-DB21-AF94-A7846A785805}"/>
              </a:ext>
            </a:extLst>
          </p:cNvPr>
          <p:cNvSpPr txBox="1"/>
          <p:nvPr/>
        </p:nvSpPr>
        <p:spPr>
          <a:xfrm>
            <a:off x="-1" y="1383849"/>
            <a:ext cx="429926" cy="369332"/>
          </a:xfrm>
          <a:prstGeom prst="rect">
            <a:avLst/>
          </a:prstGeom>
          <a:noFill/>
        </p:spPr>
        <p:txBody>
          <a:bodyPr wrap="none" rtlCol="0">
            <a:spAutoFit/>
          </a:bodyPr>
          <a:lstStyle/>
          <a:p>
            <a:r>
              <a:rPr lang="en-PL" dirty="0">
                <a:solidFill>
                  <a:schemeClr val="tx1">
                    <a:lumMod val="50000"/>
                    <a:lumOff val="50000"/>
                  </a:schemeClr>
                </a:solidFill>
              </a:rPr>
              <a:t>3c</a:t>
            </a:r>
          </a:p>
        </p:txBody>
      </p:sp>
    </p:spTree>
    <p:extLst>
      <p:ext uri="{BB962C8B-B14F-4D97-AF65-F5344CB8AC3E}">
        <p14:creationId xmlns:p14="http://schemas.microsoft.com/office/powerpoint/2010/main" val="143263744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66DB190-FA81-5C49-6F14-3D8EF317727A}"/>
              </a:ext>
            </a:extLst>
          </p:cNvPr>
          <p:cNvSpPr>
            <a:spLocks/>
          </p:cNvSpPr>
          <p:nvPr/>
        </p:nvSpPr>
        <p:spPr>
          <a:xfrm>
            <a:off x="0" y="4828096"/>
            <a:ext cx="12202679" cy="202990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4" name="Title 1">
            <a:extLst>
              <a:ext uri="{FF2B5EF4-FFF2-40B4-BE49-F238E27FC236}">
                <a16:creationId xmlns:a16="http://schemas.microsoft.com/office/drawing/2014/main" id="{8EDA8EB4-3365-7F96-11B3-B1413AC2C28B}"/>
              </a:ext>
            </a:extLst>
          </p:cNvPr>
          <p:cNvSpPr txBox="1">
            <a:spLocks/>
          </p:cNvSpPr>
          <p:nvPr/>
        </p:nvSpPr>
        <p:spPr>
          <a:xfrm>
            <a:off x="-10679" y="-26759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6000" dirty="0"/>
              <a:t>Expectations</a:t>
            </a:r>
          </a:p>
        </p:txBody>
      </p:sp>
      <p:sp>
        <p:nvSpPr>
          <p:cNvPr id="2" name="Snip Diagonal Corner of Rectangle 1">
            <a:extLst>
              <a:ext uri="{FF2B5EF4-FFF2-40B4-BE49-F238E27FC236}">
                <a16:creationId xmlns:a16="http://schemas.microsoft.com/office/drawing/2014/main" id="{BF47A46E-0DC7-8A03-29A6-FB4064078F35}"/>
              </a:ext>
            </a:extLst>
          </p:cNvPr>
          <p:cNvSpPr/>
          <p:nvPr/>
        </p:nvSpPr>
        <p:spPr>
          <a:xfrm>
            <a:off x="5458603" y="767366"/>
            <a:ext cx="4081670" cy="4351338"/>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dirty="0"/>
              <a:t>Here, based on the parameters in the background, I want to create a model. Then I want to output data based on that model (fake data of reaction times and choices based on what the model would predict)</a:t>
            </a:r>
          </a:p>
          <a:p>
            <a:pPr algn="ctr"/>
            <a:endParaRPr lang="en-PL" dirty="0"/>
          </a:p>
          <a:p>
            <a:pPr algn="ctr"/>
            <a:r>
              <a:rPr lang="en-PL" dirty="0"/>
              <a:t>Then I want to cross compare the fake data to t</a:t>
            </a:r>
            <a:r>
              <a:rPr lang="en-GB" dirty="0"/>
              <a:t>he</a:t>
            </a:r>
            <a:r>
              <a:rPr lang="en-PL" dirty="0"/>
              <a:t> real data. </a:t>
            </a:r>
            <a:br>
              <a:rPr lang="en-PL" dirty="0"/>
            </a:br>
            <a:br>
              <a:rPr lang="en-PL" dirty="0"/>
            </a:br>
            <a:r>
              <a:rPr lang="en-PL" dirty="0"/>
              <a:t>“Is our current model representative of the data we gathered, or do we need further exploration?”</a:t>
            </a:r>
          </a:p>
        </p:txBody>
      </p:sp>
      <p:sp>
        <p:nvSpPr>
          <p:cNvPr id="3" name="Rectangle 2">
            <a:extLst>
              <a:ext uri="{FF2B5EF4-FFF2-40B4-BE49-F238E27FC236}">
                <a16:creationId xmlns:a16="http://schemas.microsoft.com/office/drawing/2014/main" id="{D3922E05-BEF8-B08C-D222-63DA87A6AECA}"/>
              </a:ext>
            </a:extLst>
          </p:cNvPr>
          <p:cNvSpPr/>
          <p:nvPr/>
        </p:nvSpPr>
        <p:spPr>
          <a:xfrm>
            <a:off x="10649087"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Do we need a different modelling approach?</a:t>
            </a:r>
          </a:p>
        </p:txBody>
      </p:sp>
      <p:sp>
        <p:nvSpPr>
          <p:cNvPr id="6" name="TextBox 5">
            <a:extLst>
              <a:ext uri="{FF2B5EF4-FFF2-40B4-BE49-F238E27FC236}">
                <a16:creationId xmlns:a16="http://schemas.microsoft.com/office/drawing/2014/main" id="{CEEE951B-6AAE-C844-6F26-FA576C148559}"/>
              </a:ext>
            </a:extLst>
          </p:cNvPr>
          <p:cNvSpPr txBox="1"/>
          <p:nvPr/>
        </p:nvSpPr>
        <p:spPr>
          <a:xfrm>
            <a:off x="10649087" y="5597370"/>
            <a:ext cx="308098" cy="369332"/>
          </a:xfrm>
          <a:prstGeom prst="rect">
            <a:avLst/>
          </a:prstGeom>
          <a:noFill/>
        </p:spPr>
        <p:txBody>
          <a:bodyPr wrap="none" rtlCol="0">
            <a:spAutoFit/>
          </a:bodyPr>
          <a:lstStyle/>
          <a:p>
            <a:r>
              <a:rPr lang="en-PL" dirty="0"/>
              <a:t>4</a:t>
            </a:r>
          </a:p>
        </p:txBody>
      </p:sp>
      <p:sp>
        <p:nvSpPr>
          <p:cNvPr id="8" name="Snip Diagonal Corner of Rectangle 7">
            <a:extLst>
              <a:ext uri="{FF2B5EF4-FFF2-40B4-BE49-F238E27FC236}">
                <a16:creationId xmlns:a16="http://schemas.microsoft.com/office/drawing/2014/main" id="{7321B090-71E1-86FE-C85C-8C78CB52F05E}"/>
              </a:ext>
            </a:extLst>
          </p:cNvPr>
          <p:cNvSpPr/>
          <p:nvPr/>
        </p:nvSpPr>
        <p:spPr>
          <a:xfrm>
            <a:off x="412285" y="2055162"/>
            <a:ext cx="4081670" cy="4351338"/>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dirty="0"/>
              <a:t>TO DO: </a:t>
            </a:r>
          </a:p>
          <a:p>
            <a:pPr marL="285750" indent="-285750" algn="ctr">
              <a:buFontTx/>
              <a:buChar char="-"/>
            </a:pPr>
            <a:r>
              <a:rPr lang="en-PL" dirty="0"/>
              <a:t>Create a hardcoded model of these priors, and predict data based on this. </a:t>
            </a:r>
          </a:p>
          <a:p>
            <a:pPr marL="285750" indent="-285750" algn="ctr">
              <a:buFontTx/>
              <a:buChar char="-"/>
            </a:pPr>
            <a:endParaRPr lang="en-PL" dirty="0"/>
          </a:p>
          <a:p>
            <a:pPr marL="285750" indent="-285750" algn="ctr">
              <a:buFontTx/>
              <a:buChar char="-"/>
            </a:pPr>
            <a:r>
              <a:rPr lang="en-PL" dirty="0"/>
              <a:t>Compare outputs of the model to the actual data we have. </a:t>
            </a:r>
          </a:p>
        </p:txBody>
      </p:sp>
    </p:spTree>
    <p:extLst>
      <p:ext uri="{BB962C8B-B14F-4D97-AF65-F5344CB8AC3E}">
        <p14:creationId xmlns:p14="http://schemas.microsoft.com/office/powerpoint/2010/main" val="3657210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EEAF0-693F-7912-79DF-437393D5FBE8}"/>
              </a:ext>
            </a:extLst>
          </p:cNvPr>
          <p:cNvSpPr>
            <a:spLocks noGrp="1"/>
          </p:cNvSpPr>
          <p:nvPr>
            <p:ph type="title"/>
          </p:nvPr>
        </p:nvSpPr>
        <p:spPr/>
        <p:txBody>
          <a:bodyPr/>
          <a:lstStyle/>
          <a:p>
            <a:endParaRPr lang="en-PL"/>
          </a:p>
        </p:txBody>
      </p:sp>
      <p:sp>
        <p:nvSpPr>
          <p:cNvPr id="3" name="Content Placeholder 2">
            <a:extLst>
              <a:ext uri="{FF2B5EF4-FFF2-40B4-BE49-F238E27FC236}">
                <a16:creationId xmlns:a16="http://schemas.microsoft.com/office/drawing/2014/main" id="{C70778C0-7B16-EC23-6FA3-F5C41ECF8F34}"/>
              </a:ext>
            </a:extLst>
          </p:cNvPr>
          <p:cNvSpPr>
            <a:spLocks noGrp="1"/>
          </p:cNvSpPr>
          <p:nvPr>
            <p:ph idx="1"/>
          </p:nvPr>
        </p:nvSpPr>
        <p:spPr/>
        <p:txBody>
          <a:bodyPr/>
          <a:lstStyle/>
          <a:p>
            <a:endParaRPr lang="en-PL" dirty="0"/>
          </a:p>
        </p:txBody>
      </p:sp>
      <p:sp>
        <p:nvSpPr>
          <p:cNvPr id="4" name="Snip Diagonal Corner of Rectangle 3">
            <a:extLst>
              <a:ext uri="{FF2B5EF4-FFF2-40B4-BE49-F238E27FC236}">
                <a16:creationId xmlns:a16="http://schemas.microsoft.com/office/drawing/2014/main" id="{C154643A-97C8-8549-DA54-51811174AC10}"/>
              </a:ext>
            </a:extLst>
          </p:cNvPr>
          <p:cNvSpPr/>
          <p:nvPr/>
        </p:nvSpPr>
        <p:spPr>
          <a:xfrm>
            <a:off x="5750703" y="1535479"/>
            <a:ext cx="4081670" cy="4351338"/>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dirty="0"/>
              <a:t>TO DO: </a:t>
            </a:r>
          </a:p>
          <a:p>
            <a:pPr marL="285750" indent="-285750" algn="ctr">
              <a:buFontTx/>
              <a:buChar char="-"/>
            </a:pPr>
            <a:r>
              <a:rPr lang="en-PL" dirty="0"/>
              <a:t>Create a hardcoded model of these priors, and predict data based on this. </a:t>
            </a:r>
          </a:p>
          <a:p>
            <a:pPr marL="285750" indent="-285750" algn="ctr">
              <a:buFontTx/>
              <a:buChar char="-"/>
            </a:pPr>
            <a:endParaRPr lang="en-PL" dirty="0"/>
          </a:p>
          <a:p>
            <a:pPr marL="285750" indent="-285750" algn="ctr">
              <a:buFontTx/>
              <a:buChar char="-"/>
            </a:pPr>
            <a:r>
              <a:rPr lang="en-PL" dirty="0"/>
              <a:t>Compare outputs of the model to the actual data we have. </a:t>
            </a:r>
          </a:p>
        </p:txBody>
      </p:sp>
    </p:spTree>
    <p:extLst>
      <p:ext uri="{BB962C8B-B14F-4D97-AF65-F5344CB8AC3E}">
        <p14:creationId xmlns:p14="http://schemas.microsoft.com/office/powerpoint/2010/main" val="34056308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69BF00AD-C3DA-227B-5FCC-7CAC93221142}"/>
              </a:ext>
            </a:extLst>
          </p:cNvPr>
          <p:cNvSpPr/>
          <p:nvPr/>
        </p:nvSpPr>
        <p:spPr>
          <a:xfrm>
            <a:off x="1" y="-1"/>
            <a:ext cx="12192000" cy="2345461"/>
          </a:xfrm>
          <a:prstGeom prst="rect">
            <a:avLst/>
          </a:prstGeom>
          <a:solidFill>
            <a:srgbClr val="1F1F1F"/>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 name="Title 1">
            <a:extLst>
              <a:ext uri="{FF2B5EF4-FFF2-40B4-BE49-F238E27FC236}">
                <a16:creationId xmlns:a16="http://schemas.microsoft.com/office/drawing/2014/main" id="{A098D476-921D-2CED-213D-55B9EAF19726}"/>
              </a:ext>
            </a:extLst>
          </p:cNvPr>
          <p:cNvSpPr>
            <a:spLocks noGrp="1"/>
          </p:cNvSpPr>
          <p:nvPr>
            <p:ph type="title"/>
          </p:nvPr>
        </p:nvSpPr>
        <p:spPr>
          <a:xfrm>
            <a:off x="0" y="-76310"/>
            <a:ext cx="10515600" cy="1325563"/>
          </a:xfrm>
        </p:spPr>
        <p:txBody>
          <a:bodyPr/>
          <a:lstStyle/>
          <a:p>
            <a:r>
              <a:rPr lang="en-PL" dirty="0">
                <a:solidFill>
                  <a:schemeClr val="bg1"/>
                </a:solidFill>
              </a:rPr>
              <a:t>The Model </a:t>
            </a:r>
            <a:br>
              <a:rPr lang="en-PL" dirty="0">
                <a:solidFill>
                  <a:schemeClr val="bg1"/>
                </a:solidFill>
              </a:rPr>
            </a:br>
            <a:r>
              <a:rPr lang="en-PL" dirty="0">
                <a:solidFill>
                  <a:schemeClr val="bg1"/>
                </a:solidFill>
              </a:rPr>
              <a:t>(Applied and Assumptions)</a:t>
            </a:r>
          </a:p>
        </p:txBody>
      </p:sp>
      <p:pic>
        <p:nvPicPr>
          <p:cNvPr id="14" name="Picture 4" descr="Babies Learning Language: Explorations in hierarchical drift diffusion  modeling">
            <a:extLst>
              <a:ext uri="{FF2B5EF4-FFF2-40B4-BE49-F238E27FC236}">
                <a16:creationId xmlns:a16="http://schemas.microsoft.com/office/drawing/2014/main" id="{A2D3AE64-5E41-D6DF-9D4B-3C778BD42BF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6537" t="-338" r="5913" b="32578"/>
          <a:stretch/>
        </p:blipFill>
        <p:spPr bwMode="auto">
          <a:xfrm>
            <a:off x="7057719" y="3775425"/>
            <a:ext cx="5134281" cy="183112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1B081EA8-53C3-654D-B04F-C1281E4DF642}"/>
              </a:ext>
            </a:extLst>
          </p:cNvPr>
          <p:cNvSpPr txBox="1"/>
          <p:nvPr/>
        </p:nvSpPr>
        <p:spPr>
          <a:xfrm>
            <a:off x="0" y="2421769"/>
            <a:ext cx="6867144" cy="2192908"/>
          </a:xfrm>
          <a:prstGeom prst="rect">
            <a:avLst/>
          </a:prstGeom>
          <a:noFill/>
        </p:spPr>
        <p:txBody>
          <a:bodyPr wrap="square" rtlCol="0">
            <a:spAutoFit/>
          </a:bodyPr>
          <a:lstStyle/>
          <a:p>
            <a:r>
              <a:rPr lang="en-GB" sz="1100" b="1" u="sng" dirty="0"/>
              <a:t>Assumptions and Rationale</a:t>
            </a:r>
          </a:p>
          <a:p>
            <a:endParaRPr lang="en-GB" sz="1050" dirty="0"/>
          </a:p>
          <a:p>
            <a:pPr marL="171450" indent="-171450">
              <a:buFont typeface="Wingdings" pitchFamily="2" charset="2"/>
              <a:buChar char="v"/>
            </a:pPr>
            <a:r>
              <a:rPr lang="en-GB" sz="1100" b="1" dirty="0"/>
              <a:t>Assumption</a:t>
            </a:r>
            <a:r>
              <a:rPr lang="en-GB" sz="1050" dirty="0"/>
              <a:t>: Each person has different decision boundaries and drift rates for different types of words when it comes to whether or not they think these words refer to them or not. </a:t>
            </a:r>
          </a:p>
          <a:p>
            <a:endParaRPr lang="en-GB" sz="1050" dirty="0"/>
          </a:p>
          <a:p>
            <a:r>
              <a:rPr lang="en-GB" sz="1050" dirty="0"/>
              <a:t>	Application of Assumption:  Each participant has a separate model fitted for the 6 word groupings:</a:t>
            </a:r>
          </a:p>
          <a:p>
            <a:pPr marL="1085850" lvl="2" indent="-171450">
              <a:buFontTx/>
              <a:buChar char="-"/>
            </a:pPr>
            <a:r>
              <a:rPr lang="en-GB" sz="1050" dirty="0"/>
              <a:t>Positive (24)</a:t>
            </a:r>
          </a:p>
          <a:p>
            <a:pPr marL="1085850" lvl="2" indent="-171450">
              <a:buFontTx/>
              <a:buChar char="-"/>
            </a:pPr>
            <a:r>
              <a:rPr lang="en-GB" sz="1050" dirty="0"/>
              <a:t>Negative (24)</a:t>
            </a:r>
          </a:p>
          <a:p>
            <a:pPr marL="1085850" lvl="2" indent="-171450">
              <a:buFontTx/>
              <a:buChar char="-"/>
            </a:pPr>
            <a:r>
              <a:rPr lang="en-GB" sz="1050" dirty="0"/>
              <a:t>High affiliation (12)</a:t>
            </a:r>
          </a:p>
          <a:p>
            <a:pPr marL="1085850" lvl="2" indent="-171450">
              <a:buFontTx/>
              <a:buChar char="-"/>
            </a:pPr>
            <a:r>
              <a:rPr lang="en-GB" sz="1050" dirty="0"/>
              <a:t>High dominance (12)</a:t>
            </a:r>
          </a:p>
          <a:p>
            <a:pPr marL="1085850" lvl="2" indent="-171450">
              <a:buFontTx/>
              <a:buChar char="-"/>
            </a:pPr>
            <a:r>
              <a:rPr lang="en-GB" sz="1050" dirty="0"/>
              <a:t>Low affiliation (12)</a:t>
            </a:r>
          </a:p>
          <a:p>
            <a:pPr marL="1085850" lvl="2" indent="-171450">
              <a:buFontTx/>
              <a:buChar char="-"/>
            </a:pPr>
            <a:r>
              <a:rPr lang="en-GB" sz="1050" dirty="0"/>
              <a:t>Low dominance (12)</a:t>
            </a:r>
            <a:endParaRPr lang="en-PL" sz="1050" dirty="0"/>
          </a:p>
          <a:p>
            <a:pPr marL="1085850" lvl="2" indent="-171450">
              <a:buFontTx/>
              <a:buChar char="-"/>
            </a:pPr>
            <a:endParaRPr lang="en-PL" sz="1050" dirty="0"/>
          </a:p>
        </p:txBody>
      </p:sp>
      <p:cxnSp>
        <p:nvCxnSpPr>
          <p:cNvPr id="19" name="Straight Arrow Connector 18">
            <a:extLst>
              <a:ext uri="{FF2B5EF4-FFF2-40B4-BE49-F238E27FC236}">
                <a16:creationId xmlns:a16="http://schemas.microsoft.com/office/drawing/2014/main" id="{E9D20127-6AD0-A0FB-95C7-991FC0F1C017}"/>
              </a:ext>
            </a:extLst>
          </p:cNvPr>
          <p:cNvCxnSpPr>
            <a:cxnSpLocks/>
          </p:cNvCxnSpPr>
          <p:nvPr/>
        </p:nvCxnSpPr>
        <p:spPr>
          <a:xfrm flipH="1">
            <a:off x="7452897" y="3578730"/>
            <a:ext cx="649224" cy="91907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E875C47E-FC1D-7B46-9D91-6138AB869AF8}"/>
              </a:ext>
            </a:extLst>
          </p:cNvPr>
          <p:cNvSpPr txBox="1"/>
          <p:nvPr/>
        </p:nvSpPr>
        <p:spPr>
          <a:xfrm>
            <a:off x="8102121" y="3163232"/>
            <a:ext cx="2976834" cy="415498"/>
          </a:xfrm>
          <a:prstGeom prst="rect">
            <a:avLst/>
          </a:prstGeom>
          <a:noFill/>
          <a:ln>
            <a:solidFill>
              <a:schemeClr val="accent2"/>
            </a:solidFill>
          </a:ln>
        </p:spPr>
        <p:txBody>
          <a:bodyPr wrap="square" rtlCol="0">
            <a:spAutoFit/>
          </a:bodyPr>
          <a:lstStyle/>
          <a:p>
            <a:pPr algn="ctr"/>
            <a:r>
              <a:rPr lang="en-GB" sz="1050" dirty="0">
                <a:solidFill>
                  <a:schemeClr val="accent2"/>
                </a:solidFill>
              </a:rPr>
              <a:t>DECISION BOUNDARIES</a:t>
            </a:r>
          </a:p>
          <a:p>
            <a:r>
              <a:rPr lang="en-GB" sz="1050" dirty="0">
                <a:solidFill>
                  <a:schemeClr val="accent2"/>
                </a:solidFill>
              </a:rPr>
              <a:t>Fitted, set arbitrary to minimum 0.5, maximum 2</a:t>
            </a:r>
          </a:p>
        </p:txBody>
      </p:sp>
      <p:cxnSp>
        <p:nvCxnSpPr>
          <p:cNvPr id="24" name="Straight Arrow Connector 23">
            <a:extLst>
              <a:ext uri="{FF2B5EF4-FFF2-40B4-BE49-F238E27FC236}">
                <a16:creationId xmlns:a16="http://schemas.microsoft.com/office/drawing/2014/main" id="{3E0F3204-E686-60EC-D23F-2B8ED8D35103}"/>
              </a:ext>
            </a:extLst>
          </p:cNvPr>
          <p:cNvCxnSpPr>
            <a:cxnSpLocks/>
          </p:cNvCxnSpPr>
          <p:nvPr/>
        </p:nvCxnSpPr>
        <p:spPr>
          <a:xfrm flipH="1">
            <a:off x="8202705" y="4098458"/>
            <a:ext cx="960120" cy="577491"/>
          </a:xfrm>
          <a:prstGeom prst="straightConnector1">
            <a:avLst/>
          </a:prstGeom>
          <a:ln>
            <a:solidFill>
              <a:schemeClr val="accent2"/>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FACC4A46-3BD3-1208-C6A6-84450D7A2031}"/>
              </a:ext>
            </a:extLst>
          </p:cNvPr>
          <p:cNvSpPr txBox="1"/>
          <p:nvPr/>
        </p:nvSpPr>
        <p:spPr>
          <a:xfrm>
            <a:off x="9162825" y="3679479"/>
            <a:ext cx="2976834" cy="415498"/>
          </a:xfrm>
          <a:prstGeom prst="rect">
            <a:avLst/>
          </a:prstGeom>
          <a:noFill/>
          <a:ln>
            <a:solidFill>
              <a:schemeClr val="accent2"/>
            </a:solidFill>
          </a:ln>
        </p:spPr>
        <p:txBody>
          <a:bodyPr wrap="square" rtlCol="0">
            <a:spAutoFit/>
          </a:bodyPr>
          <a:lstStyle/>
          <a:p>
            <a:pPr algn="ctr"/>
            <a:r>
              <a:rPr lang="en-GB" sz="1050" dirty="0">
                <a:solidFill>
                  <a:schemeClr val="accent2"/>
                </a:solidFill>
              </a:rPr>
              <a:t>DRIFT RATES</a:t>
            </a:r>
          </a:p>
          <a:p>
            <a:r>
              <a:rPr lang="en-GB" sz="1050" dirty="0">
                <a:solidFill>
                  <a:schemeClr val="accent2"/>
                </a:solidFill>
              </a:rPr>
              <a:t>Fitted, set arbitrary to minimum -5, maximum 5</a:t>
            </a:r>
            <a:endParaRPr lang="en-PL" sz="1050" dirty="0">
              <a:solidFill>
                <a:schemeClr val="accent2"/>
              </a:solidFill>
            </a:endParaRPr>
          </a:p>
        </p:txBody>
      </p:sp>
      <p:sp>
        <p:nvSpPr>
          <p:cNvPr id="30" name="TextBox 29">
            <a:extLst>
              <a:ext uri="{FF2B5EF4-FFF2-40B4-BE49-F238E27FC236}">
                <a16:creationId xmlns:a16="http://schemas.microsoft.com/office/drawing/2014/main" id="{90F32258-8367-3F6C-F39D-0D5F8794C541}"/>
              </a:ext>
            </a:extLst>
          </p:cNvPr>
          <p:cNvSpPr txBox="1"/>
          <p:nvPr/>
        </p:nvSpPr>
        <p:spPr>
          <a:xfrm>
            <a:off x="8682765" y="5694780"/>
            <a:ext cx="1005840" cy="415498"/>
          </a:xfrm>
          <a:prstGeom prst="rect">
            <a:avLst/>
          </a:prstGeom>
          <a:noFill/>
          <a:ln>
            <a:solidFill>
              <a:schemeClr val="accent6"/>
            </a:solidFill>
          </a:ln>
        </p:spPr>
        <p:txBody>
          <a:bodyPr wrap="square" rtlCol="0">
            <a:spAutoFit/>
          </a:bodyPr>
          <a:lstStyle/>
          <a:p>
            <a:pPr algn="ctr"/>
            <a:r>
              <a:rPr lang="en-GB" sz="1050" dirty="0">
                <a:solidFill>
                  <a:schemeClr val="accent6"/>
                </a:solidFill>
              </a:rPr>
              <a:t>NOISE</a:t>
            </a:r>
          </a:p>
          <a:p>
            <a:r>
              <a:rPr lang="en-GB" sz="1050" dirty="0">
                <a:solidFill>
                  <a:schemeClr val="accent6"/>
                </a:solidFill>
              </a:rPr>
              <a:t>Fixed, set to 1</a:t>
            </a:r>
            <a:endParaRPr lang="en-PL" sz="1050" dirty="0">
              <a:solidFill>
                <a:schemeClr val="accent6"/>
              </a:solidFill>
            </a:endParaRPr>
          </a:p>
        </p:txBody>
      </p:sp>
      <p:cxnSp>
        <p:nvCxnSpPr>
          <p:cNvPr id="31" name="Straight Arrow Connector 30">
            <a:extLst>
              <a:ext uri="{FF2B5EF4-FFF2-40B4-BE49-F238E27FC236}">
                <a16:creationId xmlns:a16="http://schemas.microsoft.com/office/drawing/2014/main" id="{D073C687-8A9B-9CF5-3199-BADEC5383005}"/>
              </a:ext>
            </a:extLst>
          </p:cNvPr>
          <p:cNvCxnSpPr>
            <a:cxnSpLocks/>
            <a:stCxn id="30" idx="0"/>
          </p:cNvCxnSpPr>
          <p:nvPr/>
        </p:nvCxnSpPr>
        <p:spPr>
          <a:xfrm flipH="1" flipV="1">
            <a:off x="8605041" y="4998982"/>
            <a:ext cx="580644" cy="695798"/>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4" name="TextBox 33">
            <a:extLst>
              <a:ext uri="{FF2B5EF4-FFF2-40B4-BE49-F238E27FC236}">
                <a16:creationId xmlns:a16="http://schemas.microsoft.com/office/drawing/2014/main" id="{062DFE66-C205-874B-035A-9B332B7CC5CF}"/>
              </a:ext>
            </a:extLst>
          </p:cNvPr>
          <p:cNvSpPr txBox="1"/>
          <p:nvPr/>
        </p:nvSpPr>
        <p:spPr>
          <a:xfrm>
            <a:off x="6658894" y="5678812"/>
            <a:ext cx="1441704" cy="415498"/>
          </a:xfrm>
          <a:prstGeom prst="rect">
            <a:avLst/>
          </a:prstGeom>
          <a:noFill/>
          <a:ln>
            <a:solidFill>
              <a:schemeClr val="accent6"/>
            </a:solidFill>
          </a:ln>
        </p:spPr>
        <p:txBody>
          <a:bodyPr wrap="square" rtlCol="0">
            <a:spAutoFit/>
          </a:bodyPr>
          <a:lstStyle/>
          <a:p>
            <a:pPr algn="ctr"/>
            <a:r>
              <a:rPr lang="en-GB" sz="1050" dirty="0">
                <a:solidFill>
                  <a:schemeClr val="accent6"/>
                </a:solidFill>
              </a:rPr>
              <a:t>NON-DECISION TIME</a:t>
            </a:r>
          </a:p>
          <a:p>
            <a:pPr algn="ctr"/>
            <a:r>
              <a:rPr lang="en-GB" sz="1050" dirty="0">
                <a:solidFill>
                  <a:schemeClr val="accent6"/>
                </a:solidFill>
              </a:rPr>
              <a:t>Fixed, set to 0.2 </a:t>
            </a:r>
            <a:endParaRPr lang="en-PL" sz="1050" dirty="0">
              <a:solidFill>
                <a:schemeClr val="accent6"/>
              </a:solidFill>
            </a:endParaRPr>
          </a:p>
        </p:txBody>
      </p:sp>
      <p:cxnSp>
        <p:nvCxnSpPr>
          <p:cNvPr id="35" name="Straight Arrow Connector 34">
            <a:extLst>
              <a:ext uri="{FF2B5EF4-FFF2-40B4-BE49-F238E27FC236}">
                <a16:creationId xmlns:a16="http://schemas.microsoft.com/office/drawing/2014/main" id="{0E290294-3A8D-C6B8-2178-332418C0FB4C}"/>
              </a:ext>
            </a:extLst>
          </p:cNvPr>
          <p:cNvCxnSpPr>
            <a:cxnSpLocks/>
            <a:stCxn id="34" idx="0"/>
          </p:cNvCxnSpPr>
          <p:nvPr/>
        </p:nvCxnSpPr>
        <p:spPr>
          <a:xfrm flipV="1">
            <a:off x="7379746" y="4873036"/>
            <a:ext cx="265175" cy="805776"/>
          </a:xfrm>
          <a:prstGeom prst="straightConnector1">
            <a:avLst/>
          </a:prstGeom>
          <a:ln>
            <a:solidFill>
              <a:schemeClr val="accent6"/>
            </a:solidFill>
            <a:tailEnd type="triangle"/>
          </a:ln>
        </p:spPr>
        <p:style>
          <a:lnRef idx="2">
            <a:schemeClr val="accent1"/>
          </a:lnRef>
          <a:fillRef idx="0">
            <a:schemeClr val="accent1"/>
          </a:fillRef>
          <a:effectRef idx="1">
            <a:schemeClr val="accent1"/>
          </a:effectRef>
          <a:fontRef idx="minor">
            <a:schemeClr val="tx1"/>
          </a:fontRef>
        </p:style>
      </p:cxnSp>
      <p:sp>
        <p:nvSpPr>
          <p:cNvPr id="38" name="TextBox 37">
            <a:extLst>
              <a:ext uri="{FF2B5EF4-FFF2-40B4-BE49-F238E27FC236}">
                <a16:creationId xmlns:a16="http://schemas.microsoft.com/office/drawing/2014/main" id="{9D0DCB9B-27F9-D54E-1CAE-EDD798947DB6}"/>
              </a:ext>
            </a:extLst>
          </p:cNvPr>
          <p:cNvSpPr txBox="1"/>
          <p:nvPr/>
        </p:nvSpPr>
        <p:spPr>
          <a:xfrm>
            <a:off x="5501148" y="3941697"/>
            <a:ext cx="1611897" cy="577081"/>
          </a:xfrm>
          <a:prstGeom prst="rect">
            <a:avLst/>
          </a:prstGeom>
          <a:noFill/>
          <a:ln>
            <a:solidFill>
              <a:schemeClr val="accent2"/>
            </a:solidFill>
          </a:ln>
        </p:spPr>
        <p:txBody>
          <a:bodyPr wrap="square" rtlCol="0">
            <a:spAutoFit/>
          </a:bodyPr>
          <a:lstStyle/>
          <a:p>
            <a:pPr algn="ctr"/>
            <a:r>
              <a:rPr lang="en-GB" sz="1050" dirty="0">
                <a:solidFill>
                  <a:schemeClr val="accent2"/>
                </a:solidFill>
              </a:rPr>
              <a:t>STARTING BIAS</a:t>
            </a:r>
          </a:p>
          <a:p>
            <a:pPr algn="ctr"/>
            <a:r>
              <a:rPr lang="en-GB" sz="1050" dirty="0">
                <a:solidFill>
                  <a:schemeClr val="accent2"/>
                </a:solidFill>
              </a:rPr>
              <a:t>Fitted,  set to minimum 0, maximum 1</a:t>
            </a:r>
            <a:endParaRPr lang="en-PL" sz="1050" dirty="0">
              <a:solidFill>
                <a:schemeClr val="accent2"/>
              </a:solidFill>
            </a:endParaRPr>
          </a:p>
        </p:txBody>
      </p:sp>
      <p:cxnSp>
        <p:nvCxnSpPr>
          <p:cNvPr id="39" name="Straight Arrow Connector 38">
            <a:extLst>
              <a:ext uri="{FF2B5EF4-FFF2-40B4-BE49-F238E27FC236}">
                <a16:creationId xmlns:a16="http://schemas.microsoft.com/office/drawing/2014/main" id="{6B6D3405-AE7D-F939-C18C-D224753A5A8E}"/>
              </a:ext>
            </a:extLst>
          </p:cNvPr>
          <p:cNvCxnSpPr>
            <a:cxnSpLocks/>
            <a:stCxn id="38" idx="2"/>
          </p:cNvCxnSpPr>
          <p:nvPr/>
        </p:nvCxnSpPr>
        <p:spPr>
          <a:xfrm>
            <a:off x="6307097" y="4518778"/>
            <a:ext cx="935338" cy="354258"/>
          </a:xfrm>
          <a:prstGeom prst="straightConnector1">
            <a:avLst/>
          </a:prstGeom>
          <a:ln>
            <a:tailEnd type="triangle"/>
          </a:ln>
        </p:spPr>
        <p:style>
          <a:lnRef idx="1">
            <a:schemeClr val="accent2"/>
          </a:lnRef>
          <a:fillRef idx="0">
            <a:schemeClr val="accent2"/>
          </a:fillRef>
          <a:effectRef idx="0">
            <a:schemeClr val="accent2"/>
          </a:effectRef>
          <a:fontRef idx="minor">
            <a:schemeClr val="tx1"/>
          </a:fontRef>
        </p:style>
      </p:cxnSp>
      <p:sp>
        <p:nvSpPr>
          <p:cNvPr id="44" name="TextBox 43">
            <a:extLst>
              <a:ext uri="{FF2B5EF4-FFF2-40B4-BE49-F238E27FC236}">
                <a16:creationId xmlns:a16="http://schemas.microsoft.com/office/drawing/2014/main" id="{C3A4F5E1-B2D7-4456-BAAB-70FEBD11E5FE}"/>
              </a:ext>
            </a:extLst>
          </p:cNvPr>
          <p:cNvSpPr txBox="1"/>
          <p:nvPr/>
        </p:nvSpPr>
        <p:spPr>
          <a:xfrm>
            <a:off x="-2498" y="4560762"/>
            <a:ext cx="6807995" cy="2893100"/>
          </a:xfrm>
          <a:prstGeom prst="rect">
            <a:avLst/>
          </a:prstGeom>
          <a:noFill/>
        </p:spPr>
        <p:txBody>
          <a:bodyPr wrap="square" rtlCol="0">
            <a:spAutoFit/>
          </a:bodyPr>
          <a:lstStyle/>
          <a:p>
            <a:pPr marL="171450" indent="-171450">
              <a:buFont typeface="Wingdings" pitchFamily="2" charset="2"/>
              <a:buChar char="v"/>
            </a:pPr>
            <a:r>
              <a:rPr lang="en-GB" sz="1000" b="1" dirty="0"/>
              <a:t>Assumption</a:t>
            </a:r>
            <a:r>
              <a:rPr lang="en-GB" sz="1000" dirty="0"/>
              <a:t>: Each person starts making their decisions after 200ms (essentially saying that they are getting visually accustomed to the word before they start deciding as well as taking into account motor reaction time). This is standard according to </a:t>
            </a:r>
            <a:r>
              <a:rPr lang="en-GB" sz="1000" dirty="0">
                <a:solidFill>
                  <a:schemeClr val="bg1">
                    <a:lumMod val="75000"/>
                  </a:schemeClr>
                </a:solidFill>
              </a:rPr>
              <a:t>Myers, </a:t>
            </a:r>
            <a:r>
              <a:rPr lang="en-GB" sz="1000" dirty="0" err="1">
                <a:solidFill>
                  <a:schemeClr val="bg1">
                    <a:lumMod val="75000"/>
                  </a:schemeClr>
                </a:solidFill>
              </a:rPr>
              <a:t>Interian</a:t>
            </a:r>
            <a:r>
              <a:rPr lang="en-GB" sz="1000" dirty="0">
                <a:solidFill>
                  <a:schemeClr val="bg1">
                    <a:lumMod val="75000"/>
                  </a:schemeClr>
                </a:solidFill>
              </a:rPr>
              <a:t> and Moustafa (2022).</a:t>
            </a:r>
          </a:p>
          <a:p>
            <a:pPr marL="171450" indent="-171450">
              <a:buFont typeface="Wingdings" pitchFamily="2" charset="2"/>
              <a:buChar char="v"/>
            </a:pPr>
            <a:endParaRPr lang="en-GB" sz="1000" dirty="0"/>
          </a:p>
          <a:p>
            <a:pPr marL="171450" indent="-171450">
              <a:buFont typeface="Wingdings" pitchFamily="2" charset="2"/>
              <a:buChar char="v"/>
            </a:pPr>
            <a:r>
              <a:rPr lang="en-GB" sz="1000" b="1" dirty="0"/>
              <a:t>Assumption</a:t>
            </a:r>
            <a:r>
              <a:rPr lang="en-GB" sz="1000" dirty="0"/>
              <a:t> : Fitting starting point bias between 0 and 1 as a coefficient of the decision boundary. This assumes that everyone can be equally fitted (however in a more complex model, we would build on this to incorporate assumptions of biases that have been found in certain clinical population more than others). This is standard according to </a:t>
            </a:r>
            <a:r>
              <a:rPr lang="en-GB" sz="1000" dirty="0">
                <a:solidFill>
                  <a:schemeClr val="bg1">
                    <a:lumMod val="75000"/>
                  </a:schemeClr>
                </a:solidFill>
              </a:rPr>
              <a:t>Myers, </a:t>
            </a:r>
            <a:r>
              <a:rPr lang="en-GB" sz="1000" dirty="0" err="1">
                <a:solidFill>
                  <a:schemeClr val="bg1">
                    <a:lumMod val="75000"/>
                  </a:schemeClr>
                </a:solidFill>
              </a:rPr>
              <a:t>Interian</a:t>
            </a:r>
            <a:r>
              <a:rPr lang="en-GB" sz="1000" dirty="0">
                <a:solidFill>
                  <a:schemeClr val="bg1">
                    <a:lumMod val="75000"/>
                  </a:schemeClr>
                </a:solidFill>
              </a:rPr>
              <a:t> and Moustafa (2022).</a:t>
            </a:r>
            <a:endParaRPr lang="en-GB" sz="1000" dirty="0"/>
          </a:p>
          <a:p>
            <a:endParaRPr lang="en-GB" sz="1000" dirty="0"/>
          </a:p>
          <a:p>
            <a:pPr marL="171450" indent="-171450">
              <a:buFont typeface="Wingdings" pitchFamily="2" charset="2"/>
              <a:buChar char="v"/>
            </a:pPr>
            <a:r>
              <a:rPr lang="en-GB" sz="1000" b="1" dirty="0"/>
              <a:t>Rationale</a:t>
            </a:r>
            <a:r>
              <a:rPr lang="en-GB" sz="1000" dirty="0"/>
              <a:t> : Following </a:t>
            </a:r>
            <a:r>
              <a:rPr lang="en-GB" sz="1000" dirty="0">
                <a:solidFill>
                  <a:schemeClr val="bg1">
                    <a:lumMod val="75000"/>
                  </a:schemeClr>
                </a:solidFill>
              </a:rPr>
              <a:t>Beevers et al (2019) </a:t>
            </a:r>
            <a:r>
              <a:rPr lang="en-GB" sz="1000" dirty="0"/>
              <a:t>paper, the noise is fixed to 1. This is also standard according to </a:t>
            </a:r>
            <a:r>
              <a:rPr lang="en-GB" sz="1000" dirty="0">
                <a:solidFill>
                  <a:schemeClr val="bg1">
                    <a:lumMod val="75000"/>
                  </a:schemeClr>
                </a:solidFill>
              </a:rPr>
              <a:t>Myers, </a:t>
            </a:r>
            <a:r>
              <a:rPr lang="en-GB" sz="1000" dirty="0" err="1">
                <a:solidFill>
                  <a:schemeClr val="bg1">
                    <a:lumMod val="75000"/>
                  </a:schemeClr>
                </a:solidFill>
              </a:rPr>
              <a:t>Interian</a:t>
            </a:r>
            <a:r>
              <a:rPr lang="en-GB" sz="1000" dirty="0">
                <a:solidFill>
                  <a:schemeClr val="bg1">
                    <a:lumMod val="75000"/>
                  </a:schemeClr>
                </a:solidFill>
              </a:rPr>
              <a:t> and Moustafa (2022).</a:t>
            </a:r>
            <a:endParaRPr lang="en-GB" sz="1000" dirty="0"/>
          </a:p>
          <a:p>
            <a:endParaRPr lang="en-GB" sz="1000" dirty="0"/>
          </a:p>
          <a:p>
            <a:pPr marL="171450" indent="-171450">
              <a:buFont typeface="Wingdings" pitchFamily="2" charset="2"/>
              <a:buChar char="v"/>
            </a:pPr>
            <a:r>
              <a:rPr lang="en-GB" sz="1000" b="1" dirty="0"/>
              <a:t>Rationale</a:t>
            </a:r>
            <a:r>
              <a:rPr lang="en-GB" sz="1000" dirty="0"/>
              <a:t> : Following </a:t>
            </a:r>
            <a:r>
              <a:rPr lang="en-GB" sz="1000" dirty="0">
                <a:solidFill>
                  <a:schemeClr val="bg1">
                    <a:lumMod val="75000"/>
                  </a:schemeClr>
                </a:solidFill>
              </a:rPr>
              <a:t>Beevers et al (2019) </a:t>
            </a:r>
            <a:r>
              <a:rPr lang="en-GB" sz="1000" dirty="0"/>
              <a:t>paper, the decision boundaries and drift rates are fitted by the model (the boundaries are chosen according to the standardisations proposed by </a:t>
            </a:r>
            <a:r>
              <a:rPr lang="en-GB" sz="1000" dirty="0">
                <a:solidFill>
                  <a:schemeClr val="bg1">
                    <a:lumMod val="75000"/>
                  </a:schemeClr>
                </a:solidFill>
              </a:rPr>
              <a:t>Myers, </a:t>
            </a:r>
            <a:r>
              <a:rPr lang="en-GB" sz="1000" dirty="0" err="1">
                <a:solidFill>
                  <a:schemeClr val="bg1">
                    <a:lumMod val="75000"/>
                  </a:schemeClr>
                </a:solidFill>
              </a:rPr>
              <a:t>Interian</a:t>
            </a:r>
            <a:r>
              <a:rPr lang="en-GB" sz="1000" dirty="0">
                <a:solidFill>
                  <a:schemeClr val="bg1">
                    <a:lumMod val="75000"/>
                  </a:schemeClr>
                </a:solidFill>
              </a:rPr>
              <a:t> and Moustafa (2022).</a:t>
            </a:r>
            <a:r>
              <a:rPr lang="en-GB" sz="1000" dirty="0"/>
              <a:t> )</a:t>
            </a:r>
          </a:p>
          <a:p>
            <a:endParaRPr lang="en-GB" sz="1050" dirty="0"/>
          </a:p>
          <a:p>
            <a:endParaRPr lang="en-GB" sz="1050" dirty="0"/>
          </a:p>
          <a:p>
            <a:br>
              <a:rPr lang="en-GB" sz="1050" dirty="0"/>
            </a:br>
            <a:endParaRPr lang="en-PL" sz="1050" dirty="0"/>
          </a:p>
        </p:txBody>
      </p:sp>
      <p:pic>
        <p:nvPicPr>
          <p:cNvPr id="10" name="Picture 9" descr="A screen shot of a computer program&#10;&#10;AI-generated content may be incorrect.">
            <a:extLst>
              <a:ext uri="{FF2B5EF4-FFF2-40B4-BE49-F238E27FC236}">
                <a16:creationId xmlns:a16="http://schemas.microsoft.com/office/drawing/2014/main" id="{0483CE48-C0D4-FA13-229F-7D3357C4E4A2}"/>
              </a:ext>
            </a:extLst>
          </p:cNvPr>
          <p:cNvPicPr>
            <a:picLocks noChangeAspect="1"/>
          </p:cNvPicPr>
          <p:nvPr/>
        </p:nvPicPr>
        <p:blipFill>
          <a:blip r:embed="rId4"/>
          <a:stretch>
            <a:fillRect/>
          </a:stretch>
        </p:blipFill>
        <p:spPr>
          <a:xfrm>
            <a:off x="7057719" y="6295"/>
            <a:ext cx="2471622" cy="1235811"/>
          </a:xfrm>
          <a:prstGeom prst="rect">
            <a:avLst/>
          </a:prstGeom>
        </p:spPr>
      </p:pic>
      <p:pic>
        <p:nvPicPr>
          <p:cNvPr id="17" name="Picture 16" descr="A computer code with text on it&#10;&#10;AI-generated content may be incorrect.">
            <a:extLst>
              <a:ext uri="{FF2B5EF4-FFF2-40B4-BE49-F238E27FC236}">
                <a16:creationId xmlns:a16="http://schemas.microsoft.com/office/drawing/2014/main" id="{7AD5D072-531B-59BB-C91A-C2C6B1CB84E2}"/>
              </a:ext>
            </a:extLst>
          </p:cNvPr>
          <p:cNvPicPr>
            <a:picLocks noChangeAspect="1"/>
          </p:cNvPicPr>
          <p:nvPr/>
        </p:nvPicPr>
        <p:blipFill>
          <a:blip r:embed="rId5"/>
          <a:stretch>
            <a:fillRect/>
          </a:stretch>
        </p:blipFill>
        <p:spPr>
          <a:xfrm>
            <a:off x="7057719" y="1236143"/>
            <a:ext cx="4575810" cy="1036942"/>
          </a:xfrm>
          <a:prstGeom prst="rect">
            <a:avLst/>
          </a:prstGeom>
        </p:spPr>
      </p:pic>
      <p:sp>
        <p:nvSpPr>
          <p:cNvPr id="3" name="Snip Diagonal Corner of Rectangle 2">
            <a:extLst>
              <a:ext uri="{FF2B5EF4-FFF2-40B4-BE49-F238E27FC236}">
                <a16:creationId xmlns:a16="http://schemas.microsoft.com/office/drawing/2014/main" id="{C86BF034-9076-7A50-CA0F-BB75CA109D6C}"/>
              </a:ext>
            </a:extLst>
          </p:cNvPr>
          <p:cNvSpPr/>
          <p:nvPr/>
        </p:nvSpPr>
        <p:spPr>
          <a:xfrm>
            <a:off x="4428084" y="1399639"/>
            <a:ext cx="4081670" cy="4351338"/>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dirty="0"/>
              <a:t>TO DO: </a:t>
            </a:r>
          </a:p>
          <a:p>
            <a:pPr marL="285750" indent="-285750" algn="ctr">
              <a:buFontTx/>
              <a:buChar char="-"/>
            </a:pPr>
            <a:r>
              <a:rPr lang="en-PL" dirty="0"/>
              <a:t>Do a power analysis to figure out how many samples are needed in order to gain a high enough effect</a:t>
            </a:r>
          </a:p>
          <a:p>
            <a:pPr marL="285750" indent="-285750" algn="ctr">
              <a:buFontTx/>
              <a:buChar char="-"/>
            </a:pPr>
            <a:r>
              <a:rPr lang="en-PL" dirty="0"/>
              <a:t>Do an explained variance analysis on the amount of parameters which are being fitted in order to see what is the minimum needed </a:t>
            </a:r>
          </a:p>
          <a:p>
            <a:pPr marL="285750" indent="-285750" algn="ctr">
              <a:buFontTx/>
              <a:buChar char="-"/>
            </a:pPr>
            <a:r>
              <a:rPr lang="en-PL" dirty="0"/>
              <a:t>Look into coding a hierarchical ddm with bayesian inference</a:t>
            </a:r>
          </a:p>
        </p:txBody>
      </p:sp>
      <p:sp>
        <p:nvSpPr>
          <p:cNvPr id="4" name="Rectangle 3">
            <a:extLst>
              <a:ext uri="{FF2B5EF4-FFF2-40B4-BE49-F238E27FC236}">
                <a16:creationId xmlns:a16="http://schemas.microsoft.com/office/drawing/2014/main" id="{B52E6E5A-D010-73CF-3FEB-1439EDD0739D}"/>
              </a:ext>
            </a:extLst>
          </p:cNvPr>
          <p:cNvSpPr/>
          <p:nvPr/>
        </p:nvSpPr>
        <p:spPr>
          <a:xfrm>
            <a:off x="10657233"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Creation of new model</a:t>
            </a:r>
          </a:p>
        </p:txBody>
      </p:sp>
      <p:sp>
        <p:nvSpPr>
          <p:cNvPr id="5" name="TextBox 4">
            <a:extLst>
              <a:ext uri="{FF2B5EF4-FFF2-40B4-BE49-F238E27FC236}">
                <a16:creationId xmlns:a16="http://schemas.microsoft.com/office/drawing/2014/main" id="{63AFCDA1-8BCA-DF0F-D947-77CCB509600B}"/>
              </a:ext>
            </a:extLst>
          </p:cNvPr>
          <p:cNvSpPr txBox="1"/>
          <p:nvPr/>
        </p:nvSpPr>
        <p:spPr>
          <a:xfrm>
            <a:off x="10651174" y="5597370"/>
            <a:ext cx="308098" cy="369332"/>
          </a:xfrm>
          <a:prstGeom prst="rect">
            <a:avLst/>
          </a:prstGeom>
          <a:noFill/>
        </p:spPr>
        <p:txBody>
          <a:bodyPr wrap="none" rtlCol="0">
            <a:spAutoFit/>
          </a:bodyPr>
          <a:lstStyle/>
          <a:p>
            <a:r>
              <a:rPr lang="en-PL" dirty="0"/>
              <a:t>5</a:t>
            </a:r>
          </a:p>
        </p:txBody>
      </p:sp>
    </p:spTree>
    <p:extLst>
      <p:ext uri="{BB962C8B-B14F-4D97-AF65-F5344CB8AC3E}">
        <p14:creationId xmlns:p14="http://schemas.microsoft.com/office/powerpoint/2010/main" val="565939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FE3F27-068F-FE83-C472-EDB54C9DC71A}"/>
              </a:ext>
            </a:extLst>
          </p:cNvPr>
          <p:cNvSpPr>
            <a:spLocks noGrp="1"/>
          </p:cNvSpPr>
          <p:nvPr>
            <p:ph type="title"/>
          </p:nvPr>
        </p:nvSpPr>
        <p:spPr>
          <a:xfrm>
            <a:off x="0" y="-243088"/>
            <a:ext cx="10515600" cy="1325563"/>
          </a:xfrm>
        </p:spPr>
        <p:txBody>
          <a:bodyPr/>
          <a:lstStyle/>
          <a:p>
            <a:r>
              <a:rPr lang="en-PL" dirty="0"/>
              <a:t>Drift Rate Outcomes</a:t>
            </a:r>
          </a:p>
        </p:txBody>
      </p:sp>
      <p:sp>
        <p:nvSpPr>
          <p:cNvPr id="9" name="Rectangle 8">
            <a:extLst>
              <a:ext uri="{FF2B5EF4-FFF2-40B4-BE49-F238E27FC236}">
                <a16:creationId xmlns:a16="http://schemas.microsoft.com/office/drawing/2014/main" id="{7158ED44-4CA7-70A3-81B9-81B3D083635B}"/>
              </a:ext>
            </a:extLst>
          </p:cNvPr>
          <p:cNvSpPr/>
          <p:nvPr/>
        </p:nvSpPr>
        <p:spPr>
          <a:xfrm>
            <a:off x="-126609" y="4963886"/>
            <a:ext cx="12318609" cy="1938992"/>
          </a:xfrm>
          <a:prstGeom prst="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dirty="0"/>
          </a:p>
        </p:txBody>
      </p:sp>
      <p:sp>
        <p:nvSpPr>
          <p:cNvPr id="5" name="Title 1">
            <a:extLst>
              <a:ext uri="{FF2B5EF4-FFF2-40B4-BE49-F238E27FC236}">
                <a16:creationId xmlns:a16="http://schemas.microsoft.com/office/drawing/2014/main" id="{990A98DE-C5A3-8CB3-B2A5-E85AAFC602C6}"/>
              </a:ext>
            </a:extLst>
          </p:cNvPr>
          <p:cNvSpPr txBox="1">
            <a:spLocks/>
          </p:cNvSpPr>
          <p:nvPr/>
        </p:nvSpPr>
        <p:spPr>
          <a:xfrm>
            <a:off x="1604865" y="45853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PL" sz="4000" dirty="0">
                <a:solidFill>
                  <a:schemeClr val="bg1">
                    <a:lumMod val="75000"/>
                  </a:schemeClr>
                </a:solidFill>
              </a:rPr>
              <a:t>Correlations</a:t>
            </a:r>
            <a:endParaRPr lang="en-PL" dirty="0">
              <a:solidFill>
                <a:schemeClr val="bg1">
                  <a:lumMod val="75000"/>
                </a:schemeClr>
              </a:solidFill>
            </a:endParaRPr>
          </a:p>
        </p:txBody>
      </p:sp>
      <p:sp>
        <p:nvSpPr>
          <p:cNvPr id="3" name="Rectangle 2">
            <a:extLst>
              <a:ext uri="{FF2B5EF4-FFF2-40B4-BE49-F238E27FC236}">
                <a16:creationId xmlns:a16="http://schemas.microsoft.com/office/drawing/2014/main" id="{19E31303-FAA6-781E-F786-54C8BB25B994}"/>
              </a:ext>
            </a:extLst>
          </p:cNvPr>
          <p:cNvSpPr/>
          <p:nvPr/>
        </p:nvSpPr>
        <p:spPr>
          <a:xfrm>
            <a:off x="10638408" y="3703257"/>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Creation of new model</a:t>
            </a:r>
          </a:p>
        </p:txBody>
      </p:sp>
      <p:sp>
        <p:nvSpPr>
          <p:cNvPr id="6" name="TextBox 5">
            <a:extLst>
              <a:ext uri="{FF2B5EF4-FFF2-40B4-BE49-F238E27FC236}">
                <a16:creationId xmlns:a16="http://schemas.microsoft.com/office/drawing/2014/main" id="{94C6E6CE-182E-4EDC-D9F9-8AF637BF4CEE}"/>
              </a:ext>
            </a:extLst>
          </p:cNvPr>
          <p:cNvSpPr txBox="1"/>
          <p:nvPr/>
        </p:nvSpPr>
        <p:spPr>
          <a:xfrm>
            <a:off x="10632349" y="3703256"/>
            <a:ext cx="308098" cy="369332"/>
          </a:xfrm>
          <a:prstGeom prst="rect">
            <a:avLst/>
          </a:prstGeom>
          <a:noFill/>
        </p:spPr>
        <p:txBody>
          <a:bodyPr wrap="none" rtlCol="0">
            <a:spAutoFit/>
          </a:bodyPr>
          <a:lstStyle/>
          <a:p>
            <a:r>
              <a:rPr lang="en-PL" dirty="0"/>
              <a:t>5</a:t>
            </a:r>
          </a:p>
        </p:txBody>
      </p:sp>
    </p:spTree>
    <p:extLst>
      <p:ext uri="{BB962C8B-B14F-4D97-AF65-F5344CB8AC3E}">
        <p14:creationId xmlns:p14="http://schemas.microsoft.com/office/powerpoint/2010/main" val="42115947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26D75CC-C463-EDFD-EA16-9F08FEFA934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F7D92A-BF69-72F1-11C4-1472E6341561}"/>
              </a:ext>
            </a:extLst>
          </p:cNvPr>
          <p:cNvSpPr>
            <a:spLocks noGrp="1"/>
          </p:cNvSpPr>
          <p:nvPr>
            <p:ph type="title"/>
          </p:nvPr>
        </p:nvSpPr>
        <p:spPr>
          <a:xfrm>
            <a:off x="0" y="-243088"/>
            <a:ext cx="10515600" cy="1325563"/>
          </a:xfrm>
        </p:spPr>
        <p:txBody>
          <a:bodyPr/>
          <a:lstStyle/>
          <a:p>
            <a:r>
              <a:rPr lang="en-PL" dirty="0"/>
              <a:t>Decision Boundary Outcomes</a:t>
            </a:r>
          </a:p>
        </p:txBody>
      </p:sp>
      <p:sp>
        <p:nvSpPr>
          <p:cNvPr id="9" name="Rectangle 8">
            <a:extLst>
              <a:ext uri="{FF2B5EF4-FFF2-40B4-BE49-F238E27FC236}">
                <a16:creationId xmlns:a16="http://schemas.microsoft.com/office/drawing/2014/main" id="{7D9F0524-E6BB-360C-046A-63942A9540D1}"/>
              </a:ext>
            </a:extLst>
          </p:cNvPr>
          <p:cNvSpPr/>
          <p:nvPr/>
        </p:nvSpPr>
        <p:spPr>
          <a:xfrm>
            <a:off x="-126609" y="4963886"/>
            <a:ext cx="12318609" cy="1938992"/>
          </a:xfrm>
          <a:prstGeom prst="rect">
            <a:avLst/>
          </a:prstGeom>
          <a:solidFill>
            <a:srgbClr val="1F1F1F"/>
          </a:solidFill>
          <a:ln>
            <a:solidFill>
              <a:srgbClr val="1F1F1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dirty="0"/>
          </a:p>
        </p:txBody>
      </p:sp>
      <p:sp>
        <p:nvSpPr>
          <p:cNvPr id="5" name="Title 1">
            <a:extLst>
              <a:ext uri="{FF2B5EF4-FFF2-40B4-BE49-F238E27FC236}">
                <a16:creationId xmlns:a16="http://schemas.microsoft.com/office/drawing/2014/main" id="{5DF285C6-582F-9A26-78BE-93B900A4B743}"/>
              </a:ext>
            </a:extLst>
          </p:cNvPr>
          <p:cNvSpPr txBox="1">
            <a:spLocks/>
          </p:cNvSpPr>
          <p:nvPr/>
        </p:nvSpPr>
        <p:spPr>
          <a:xfrm>
            <a:off x="1604865" y="458538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r"/>
            <a:r>
              <a:rPr lang="en-PL" sz="4000" dirty="0">
                <a:solidFill>
                  <a:schemeClr val="bg1">
                    <a:lumMod val="75000"/>
                  </a:schemeClr>
                </a:solidFill>
              </a:rPr>
              <a:t>Correlations</a:t>
            </a:r>
            <a:endParaRPr lang="en-PL" dirty="0">
              <a:solidFill>
                <a:schemeClr val="bg1">
                  <a:lumMod val="75000"/>
                </a:schemeClr>
              </a:solidFill>
            </a:endParaRPr>
          </a:p>
        </p:txBody>
      </p:sp>
      <p:sp>
        <p:nvSpPr>
          <p:cNvPr id="4" name="Rectangle 3">
            <a:extLst>
              <a:ext uri="{FF2B5EF4-FFF2-40B4-BE49-F238E27FC236}">
                <a16:creationId xmlns:a16="http://schemas.microsoft.com/office/drawing/2014/main" id="{637A5797-B6A1-3E75-F18E-31CDBB8F83DE}"/>
              </a:ext>
            </a:extLst>
          </p:cNvPr>
          <p:cNvSpPr/>
          <p:nvPr/>
        </p:nvSpPr>
        <p:spPr>
          <a:xfrm>
            <a:off x="10638408" y="3703257"/>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Creation of new model</a:t>
            </a:r>
          </a:p>
        </p:txBody>
      </p:sp>
      <p:sp>
        <p:nvSpPr>
          <p:cNvPr id="6" name="TextBox 5">
            <a:extLst>
              <a:ext uri="{FF2B5EF4-FFF2-40B4-BE49-F238E27FC236}">
                <a16:creationId xmlns:a16="http://schemas.microsoft.com/office/drawing/2014/main" id="{F37BB945-C8AE-9FD2-C717-51E08167DD96}"/>
              </a:ext>
            </a:extLst>
          </p:cNvPr>
          <p:cNvSpPr txBox="1"/>
          <p:nvPr/>
        </p:nvSpPr>
        <p:spPr>
          <a:xfrm>
            <a:off x="10665087" y="3703256"/>
            <a:ext cx="308098" cy="369332"/>
          </a:xfrm>
          <a:prstGeom prst="rect">
            <a:avLst/>
          </a:prstGeom>
          <a:noFill/>
        </p:spPr>
        <p:txBody>
          <a:bodyPr wrap="none" rtlCol="0">
            <a:spAutoFit/>
          </a:bodyPr>
          <a:lstStyle/>
          <a:p>
            <a:r>
              <a:rPr lang="en-PL" dirty="0"/>
              <a:t>5</a:t>
            </a:r>
          </a:p>
        </p:txBody>
      </p:sp>
    </p:spTree>
    <p:extLst>
      <p:ext uri="{BB962C8B-B14F-4D97-AF65-F5344CB8AC3E}">
        <p14:creationId xmlns:p14="http://schemas.microsoft.com/office/powerpoint/2010/main" val="28461111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A6CFC86-BF60-3699-C4EE-189DAB95D955}"/>
              </a:ext>
            </a:extLst>
          </p:cNvPr>
          <p:cNvSpPr txBox="1">
            <a:spLocks/>
          </p:cNvSpPr>
          <p:nvPr/>
        </p:nvSpPr>
        <p:spPr>
          <a:xfrm>
            <a:off x="0" y="-76310"/>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dirty="0"/>
              <a:t>Evaluation of Model</a:t>
            </a:r>
            <a:r>
              <a:rPr lang="en-PL" dirty="0">
                <a:solidFill>
                  <a:schemeClr val="bg1"/>
                </a:solidFill>
              </a:rPr>
              <a:t>)</a:t>
            </a:r>
          </a:p>
        </p:txBody>
      </p:sp>
      <p:sp>
        <p:nvSpPr>
          <p:cNvPr id="2" name="TextBox 1">
            <a:extLst>
              <a:ext uri="{FF2B5EF4-FFF2-40B4-BE49-F238E27FC236}">
                <a16:creationId xmlns:a16="http://schemas.microsoft.com/office/drawing/2014/main" id="{AA7D44A3-187D-40DB-13A7-7339F6987577}"/>
              </a:ext>
            </a:extLst>
          </p:cNvPr>
          <p:cNvSpPr txBox="1"/>
          <p:nvPr/>
        </p:nvSpPr>
        <p:spPr>
          <a:xfrm>
            <a:off x="157927" y="2182505"/>
            <a:ext cx="11291666" cy="2477601"/>
          </a:xfrm>
          <a:prstGeom prst="rect">
            <a:avLst/>
          </a:prstGeom>
          <a:noFill/>
        </p:spPr>
        <p:txBody>
          <a:bodyPr wrap="square">
            <a:spAutoFit/>
          </a:bodyPr>
          <a:lstStyle/>
          <a:p>
            <a:pPr marL="0" indent="0">
              <a:buFont typeface="Arial" panose="020B0604020202020204" pitchFamily="34" charset="0"/>
              <a:buNone/>
            </a:pPr>
            <a:r>
              <a:rPr lang="en-GB" sz="1600" b="1" dirty="0"/>
              <a:t>Accuracy</a:t>
            </a:r>
          </a:p>
          <a:p>
            <a:pPr marL="0" indent="0">
              <a:buFont typeface="Arial" panose="020B0604020202020204" pitchFamily="34" charset="0"/>
              <a:buNone/>
            </a:pPr>
            <a:r>
              <a:rPr lang="en-PL" sz="1100" b="1" dirty="0">
                <a:solidFill>
                  <a:schemeClr val="bg1">
                    <a:lumMod val="75000"/>
                  </a:schemeClr>
                </a:solidFill>
              </a:rPr>
              <a:t> </a:t>
            </a:r>
          </a:p>
          <a:p>
            <a:pPr marL="0" indent="0">
              <a:buFont typeface="Arial" panose="020B0604020202020204" pitchFamily="34" charset="0"/>
              <a:buNone/>
            </a:pPr>
            <a:r>
              <a:rPr lang="en-PL" sz="1600" b="1" dirty="0"/>
              <a:t>MLE </a:t>
            </a:r>
          </a:p>
          <a:p>
            <a:pPr marL="0" indent="0">
              <a:buFont typeface="Arial" panose="020B0604020202020204" pitchFamily="34" charset="0"/>
              <a:buNone/>
            </a:pPr>
            <a:endParaRPr lang="en-PL" sz="1600" b="1" dirty="0"/>
          </a:p>
          <a:p>
            <a:pPr marL="0" indent="0">
              <a:buFont typeface="Arial" panose="020B0604020202020204" pitchFamily="34" charset="0"/>
              <a:buNone/>
            </a:pPr>
            <a:r>
              <a:rPr lang="en-PL" sz="1600" b="1" dirty="0"/>
              <a:t>Baysian</a:t>
            </a:r>
          </a:p>
          <a:p>
            <a:pPr marL="0" indent="0">
              <a:buFont typeface="Arial" panose="020B0604020202020204" pitchFamily="34" charset="0"/>
              <a:buNone/>
            </a:pPr>
            <a:endParaRPr lang="en-PL" sz="1600" b="1" dirty="0"/>
          </a:p>
          <a:p>
            <a:pPr marL="0" indent="0">
              <a:buFont typeface="Arial" panose="020B0604020202020204" pitchFamily="34" charset="0"/>
              <a:buNone/>
            </a:pPr>
            <a:r>
              <a:rPr lang="en-PL" sz="1600" b="1" dirty="0"/>
              <a:t>Explained Variance for different amount of controlled parameters</a:t>
            </a:r>
          </a:p>
          <a:p>
            <a:pPr marL="0" indent="0">
              <a:buFont typeface="Arial" panose="020B0604020202020204" pitchFamily="34" charset="0"/>
              <a:buNone/>
            </a:pPr>
            <a:endParaRPr lang="en-PL" sz="1600" b="1" dirty="0"/>
          </a:p>
          <a:p>
            <a:pPr marL="0" indent="0">
              <a:buFont typeface="Arial" panose="020B0604020202020204" pitchFamily="34" charset="0"/>
              <a:buNone/>
            </a:pPr>
            <a:r>
              <a:rPr lang="en-PL" sz="1600" b="1" dirty="0"/>
              <a:t>Recall (Higher drift rate for higher recall accuracy?) (Some papers have done this already, so can model evluation techniques based on them)</a:t>
            </a:r>
            <a:endParaRPr lang="en-GB" sz="1600" b="1" dirty="0"/>
          </a:p>
        </p:txBody>
      </p:sp>
      <p:sp>
        <p:nvSpPr>
          <p:cNvPr id="3" name="Snip Diagonal Corner of Rectangle 2">
            <a:extLst>
              <a:ext uri="{FF2B5EF4-FFF2-40B4-BE49-F238E27FC236}">
                <a16:creationId xmlns:a16="http://schemas.microsoft.com/office/drawing/2014/main" id="{D069DEF3-DC69-2896-C564-5FC36F5B8210}"/>
              </a:ext>
            </a:extLst>
          </p:cNvPr>
          <p:cNvSpPr/>
          <p:nvPr/>
        </p:nvSpPr>
        <p:spPr>
          <a:xfrm>
            <a:off x="6710787" y="354736"/>
            <a:ext cx="4081670" cy="3390787"/>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dirty="0"/>
              <a:t>TO DO:</a:t>
            </a:r>
          </a:p>
          <a:p>
            <a:pPr marL="285750" indent="-285750" algn="ctr">
              <a:buFontTx/>
              <a:buChar char="-"/>
            </a:pPr>
            <a:r>
              <a:rPr lang="en-PL" dirty="0"/>
              <a:t>SIM check, WAIC, Posterior fit</a:t>
            </a:r>
          </a:p>
          <a:p>
            <a:pPr marL="285750" indent="-285750" algn="ctr">
              <a:buFontTx/>
              <a:buChar char="-"/>
            </a:pPr>
            <a:r>
              <a:rPr lang="en-PL" dirty="0"/>
              <a:t>Adding recall to models to identify accuracy</a:t>
            </a:r>
          </a:p>
          <a:p>
            <a:pPr marL="285750" indent="-285750" algn="ctr">
              <a:buFontTx/>
              <a:buChar char="-"/>
            </a:pPr>
            <a:r>
              <a:rPr lang="en-PL" dirty="0"/>
              <a:t>Memory bias vs decision bias? </a:t>
            </a:r>
          </a:p>
        </p:txBody>
      </p:sp>
      <p:sp>
        <p:nvSpPr>
          <p:cNvPr id="5" name="Rectangle 4">
            <a:extLst>
              <a:ext uri="{FF2B5EF4-FFF2-40B4-BE49-F238E27FC236}">
                <a16:creationId xmlns:a16="http://schemas.microsoft.com/office/drawing/2014/main" id="{E40E5D25-4A23-13A2-B7F6-6661CC4CEEBF}"/>
              </a:ext>
            </a:extLst>
          </p:cNvPr>
          <p:cNvSpPr/>
          <p:nvPr/>
        </p:nvSpPr>
        <p:spPr>
          <a:xfrm>
            <a:off x="10638408"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Evaluation, comparison to previous findings and conclusions</a:t>
            </a:r>
          </a:p>
        </p:txBody>
      </p:sp>
      <p:sp>
        <p:nvSpPr>
          <p:cNvPr id="6" name="TextBox 5">
            <a:extLst>
              <a:ext uri="{FF2B5EF4-FFF2-40B4-BE49-F238E27FC236}">
                <a16:creationId xmlns:a16="http://schemas.microsoft.com/office/drawing/2014/main" id="{2E462D34-BDD5-FDD0-FC3E-6B9C033EFF33}"/>
              </a:ext>
            </a:extLst>
          </p:cNvPr>
          <p:cNvSpPr txBox="1"/>
          <p:nvPr/>
        </p:nvSpPr>
        <p:spPr>
          <a:xfrm>
            <a:off x="10638408" y="5597371"/>
            <a:ext cx="308098" cy="369332"/>
          </a:xfrm>
          <a:prstGeom prst="rect">
            <a:avLst/>
          </a:prstGeom>
          <a:noFill/>
        </p:spPr>
        <p:txBody>
          <a:bodyPr wrap="none" rtlCol="0">
            <a:spAutoFit/>
          </a:bodyPr>
          <a:lstStyle/>
          <a:p>
            <a:r>
              <a:rPr lang="en-PL" dirty="0"/>
              <a:t>6</a:t>
            </a:r>
          </a:p>
        </p:txBody>
      </p:sp>
    </p:spTree>
    <p:extLst>
      <p:ext uri="{BB962C8B-B14F-4D97-AF65-F5344CB8AC3E}">
        <p14:creationId xmlns:p14="http://schemas.microsoft.com/office/powerpoint/2010/main" val="23840098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35CDD63-FE21-04E8-0F80-34F47F596BCB}"/>
              </a:ext>
            </a:extLst>
          </p:cNvPr>
          <p:cNvSpPr>
            <a:spLocks noGrp="1"/>
          </p:cNvSpPr>
          <p:nvPr>
            <p:ph type="title"/>
          </p:nvPr>
        </p:nvSpPr>
        <p:spPr>
          <a:xfrm>
            <a:off x="0" y="-243088"/>
            <a:ext cx="10515600" cy="1325563"/>
          </a:xfrm>
        </p:spPr>
        <p:txBody>
          <a:bodyPr/>
          <a:lstStyle/>
          <a:p>
            <a:r>
              <a:rPr lang="en-PL" dirty="0"/>
              <a:t>Comparison of model outputs</a:t>
            </a:r>
          </a:p>
        </p:txBody>
      </p:sp>
      <p:sp>
        <p:nvSpPr>
          <p:cNvPr id="2" name="Snip Diagonal Corner of Rectangle 1">
            <a:extLst>
              <a:ext uri="{FF2B5EF4-FFF2-40B4-BE49-F238E27FC236}">
                <a16:creationId xmlns:a16="http://schemas.microsoft.com/office/drawing/2014/main" id="{75CDD8FD-6556-9A57-01C5-539338EBE95B}"/>
              </a:ext>
            </a:extLst>
          </p:cNvPr>
          <p:cNvSpPr/>
          <p:nvPr/>
        </p:nvSpPr>
        <p:spPr>
          <a:xfrm>
            <a:off x="6996407" y="586471"/>
            <a:ext cx="4081670" cy="4351338"/>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dirty="0"/>
              <a:t>TO DO:</a:t>
            </a:r>
          </a:p>
          <a:p>
            <a:pPr algn="ctr"/>
            <a:r>
              <a:rPr lang="en-PL" dirty="0"/>
              <a:t>- Cross-paper comparison of model fitting</a:t>
            </a:r>
          </a:p>
        </p:txBody>
      </p:sp>
      <p:sp>
        <p:nvSpPr>
          <p:cNvPr id="3" name="Rectangle 2">
            <a:extLst>
              <a:ext uri="{FF2B5EF4-FFF2-40B4-BE49-F238E27FC236}">
                <a16:creationId xmlns:a16="http://schemas.microsoft.com/office/drawing/2014/main" id="{B9BF969A-AC0E-A163-EA7D-C0BC8A2666E7}"/>
              </a:ext>
            </a:extLst>
          </p:cNvPr>
          <p:cNvSpPr/>
          <p:nvPr/>
        </p:nvSpPr>
        <p:spPr>
          <a:xfrm>
            <a:off x="10638408"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Evaluation, comparison to previous findings and conclusions</a:t>
            </a:r>
          </a:p>
        </p:txBody>
      </p:sp>
      <p:sp>
        <p:nvSpPr>
          <p:cNvPr id="5" name="TextBox 4">
            <a:extLst>
              <a:ext uri="{FF2B5EF4-FFF2-40B4-BE49-F238E27FC236}">
                <a16:creationId xmlns:a16="http://schemas.microsoft.com/office/drawing/2014/main" id="{E13BA66B-F091-FDA6-C2B3-FCAB8422B251}"/>
              </a:ext>
            </a:extLst>
          </p:cNvPr>
          <p:cNvSpPr txBox="1"/>
          <p:nvPr/>
        </p:nvSpPr>
        <p:spPr>
          <a:xfrm>
            <a:off x="10638408" y="5597371"/>
            <a:ext cx="308098" cy="369332"/>
          </a:xfrm>
          <a:prstGeom prst="rect">
            <a:avLst/>
          </a:prstGeom>
          <a:noFill/>
        </p:spPr>
        <p:txBody>
          <a:bodyPr wrap="none" rtlCol="0">
            <a:spAutoFit/>
          </a:bodyPr>
          <a:lstStyle/>
          <a:p>
            <a:r>
              <a:rPr lang="en-PL" dirty="0"/>
              <a:t>6</a:t>
            </a:r>
          </a:p>
        </p:txBody>
      </p:sp>
    </p:spTree>
    <p:extLst>
      <p:ext uri="{BB962C8B-B14F-4D97-AF65-F5344CB8AC3E}">
        <p14:creationId xmlns:p14="http://schemas.microsoft.com/office/powerpoint/2010/main" val="3504905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E796AD01-5FC0-7BEB-CD5A-0EA27CF9E4A7}"/>
              </a:ext>
            </a:extLst>
          </p:cNvPr>
          <p:cNvSpPr txBox="1">
            <a:spLocks/>
          </p:cNvSpPr>
          <p:nvPr/>
        </p:nvSpPr>
        <p:spPr>
          <a:xfrm>
            <a:off x="-10680" y="-267590"/>
            <a:ext cx="11669279"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6000" dirty="0"/>
              <a:t>Why this issue is worth looking into</a:t>
            </a:r>
          </a:p>
        </p:txBody>
      </p:sp>
      <p:sp>
        <p:nvSpPr>
          <p:cNvPr id="5" name="Snip Diagonal Corner of Rectangle 4">
            <a:extLst>
              <a:ext uri="{FF2B5EF4-FFF2-40B4-BE49-F238E27FC236}">
                <a16:creationId xmlns:a16="http://schemas.microsoft.com/office/drawing/2014/main" id="{B45F6CE8-524B-5963-CD7D-9AA67B9194C7}"/>
              </a:ext>
            </a:extLst>
          </p:cNvPr>
          <p:cNvSpPr/>
          <p:nvPr/>
        </p:nvSpPr>
        <p:spPr>
          <a:xfrm>
            <a:off x="1657350" y="1951879"/>
            <a:ext cx="4081670" cy="2325784"/>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200" dirty="0"/>
              <a:t>Reasoning why this issue might be important to look into based on the amount of people who might suffer with anxiety and depression, and what ways we currently have to treat it and to identify it. </a:t>
            </a:r>
            <a:br>
              <a:rPr lang="en-PL" sz="1200" dirty="0"/>
            </a:br>
            <a:r>
              <a:rPr lang="en-PL" sz="1200" dirty="0"/>
              <a:t>There is an assumption of thinking of spectrum rather than a classification which comes into play here. </a:t>
            </a:r>
            <a:br>
              <a:rPr lang="en-PL" sz="1200" dirty="0"/>
            </a:br>
            <a:br>
              <a:rPr lang="en-PL" sz="1200" dirty="0"/>
            </a:br>
            <a:r>
              <a:rPr lang="en-PL" sz="1200" dirty="0"/>
              <a:t>Look at the answer of the question based on previous findings and put it here, so we can move on to a deeper questin in the next slide. </a:t>
            </a:r>
          </a:p>
          <a:p>
            <a:pPr algn="ctr"/>
            <a:endParaRPr lang="en-PL" dirty="0"/>
          </a:p>
        </p:txBody>
      </p:sp>
      <p:sp>
        <p:nvSpPr>
          <p:cNvPr id="2" name="Rectangle 1">
            <a:extLst>
              <a:ext uri="{FF2B5EF4-FFF2-40B4-BE49-F238E27FC236}">
                <a16:creationId xmlns:a16="http://schemas.microsoft.com/office/drawing/2014/main" id="{37090995-9264-F681-B2C0-9A3845C40B2E}"/>
              </a:ext>
            </a:extLst>
          </p:cNvPr>
          <p:cNvSpPr/>
          <p:nvPr/>
        </p:nvSpPr>
        <p:spPr>
          <a:xfrm>
            <a:off x="10638408"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Operationalisation / measurement of behaviour</a:t>
            </a:r>
            <a:endParaRPr lang="en-PL" sz="1200" dirty="0"/>
          </a:p>
        </p:txBody>
      </p:sp>
      <p:sp>
        <p:nvSpPr>
          <p:cNvPr id="6" name="TextBox 5">
            <a:extLst>
              <a:ext uri="{FF2B5EF4-FFF2-40B4-BE49-F238E27FC236}">
                <a16:creationId xmlns:a16="http://schemas.microsoft.com/office/drawing/2014/main" id="{81AB78D6-EA48-64D3-7ADB-4C5BAEACD76E}"/>
              </a:ext>
            </a:extLst>
          </p:cNvPr>
          <p:cNvSpPr txBox="1"/>
          <p:nvPr/>
        </p:nvSpPr>
        <p:spPr>
          <a:xfrm>
            <a:off x="10630919" y="5597368"/>
            <a:ext cx="308098" cy="369332"/>
          </a:xfrm>
          <a:prstGeom prst="rect">
            <a:avLst/>
          </a:prstGeom>
          <a:noFill/>
        </p:spPr>
        <p:txBody>
          <a:bodyPr wrap="none" rtlCol="0">
            <a:spAutoFit/>
          </a:bodyPr>
          <a:lstStyle/>
          <a:p>
            <a:r>
              <a:rPr lang="en-PL" dirty="0"/>
              <a:t>1</a:t>
            </a:r>
          </a:p>
        </p:txBody>
      </p:sp>
    </p:spTree>
    <p:extLst>
      <p:ext uri="{BB962C8B-B14F-4D97-AF65-F5344CB8AC3E}">
        <p14:creationId xmlns:p14="http://schemas.microsoft.com/office/powerpoint/2010/main" val="3718165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05248FF9-4A23-1F66-09C1-B6F401525E44}"/>
              </a:ext>
            </a:extLst>
          </p:cNvPr>
          <p:cNvSpPr txBox="1">
            <a:spLocks/>
          </p:cNvSpPr>
          <p:nvPr/>
        </p:nvSpPr>
        <p:spPr>
          <a:xfrm>
            <a:off x="0" y="-435721"/>
            <a:ext cx="1297305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What kind of measurements can we take to accurately depict ‘self-perception’?</a:t>
            </a:r>
            <a:endParaRPr lang="en-PL" dirty="0"/>
          </a:p>
        </p:txBody>
      </p:sp>
      <p:sp>
        <p:nvSpPr>
          <p:cNvPr id="5" name="Snip Diagonal Corner of Rectangle 4">
            <a:extLst>
              <a:ext uri="{FF2B5EF4-FFF2-40B4-BE49-F238E27FC236}">
                <a16:creationId xmlns:a16="http://schemas.microsoft.com/office/drawing/2014/main" id="{82DCE68A-99C3-B550-5485-4E037413AAE5}"/>
              </a:ext>
            </a:extLst>
          </p:cNvPr>
          <p:cNvSpPr/>
          <p:nvPr/>
        </p:nvSpPr>
        <p:spPr>
          <a:xfrm>
            <a:off x="1285875" y="1523254"/>
            <a:ext cx="4081670" cy="2325784"/>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200" dirty="0"/>
              <a:t>Talk about the SRET task and why and how its been used before</a:t>
            </a:r>
          </a:p>
          <a:p>
            <a:pPr algn="ctr"/>
            <a:endParaRPr lang="en-PL" dirty="0"/>
          </a:p>
        </p:txBody>
      </p:sp>
      <p:sp>
        <p:nvSpPr>
          <p:cNvPr id="6" name="Title 1">
            <a:extLst>
              <a:ext uri="{FF2B5EF4-FFF2-40B4-BE49-F238E27FC236}">
                <a16:creationId xmlns:a16="http://schemas.microsoft.com/office/drawing/2014/main" id="{01E33F82-4E2B-E08D-4D33-76EC46FF156B}"/>
              </a:ext>
            </a:extLst>
          </p:cNvPr>
          <p:cNvSpPr txBox="1">
            <a:spLocks/>
          </p:cNvSpPr>
          <p:nvPr/>
        </p:nvSpPr>
        <p:spPr>
          <a:xfrm>
            <a:off x="0" y="3637059"/>
            <a:ext cx="1297305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t>What kind of measurements can we take to accurately depict individual differences?</a:t>
            </a:r>
            <a:endParaRPr lang="en-PL" dirty="0"/>
          </a:p>
        </p:txBody>
      </p:sp>
      <p:sp>
        <p:nvSpPr>
          <p:cNvPr id="7" name="Title 1">
            <a:extLst>
              <a:ext uri="{FF2B5EF4-FFF2-40B4-BE49-F238E27FC236}">
                <a16:creationId xmlns:a16="http://schemas.microsoft.com/office/drawing/2014/main" id="{851959BE-EDDA-C788-4848-53FE64052A4E}"/>
              </a:ext>
            </a:extLst>
          </p:cNvPr>
          <p:cNvSpPr txBox="1">
            <a:spLocks/>
          </p:cNvSpPr>
          <p:nvPr/>
        </p:nvSpPr>
        <p:spPr>
          <a:xfrm>
            <a:off x="0" y="4140946"/>
            <a:ext cx="12973050" cy="2387600"/>
          </a:xfrm>
          <a:prstGeom prst="rect">
            <a:avLst/>
          </a:prstGeom>
        </p:spPr>
        <p:txBody>
          <a:bodyPr vert="horz" lIns="91440" tIns="45720" rIns="91440" bIns="45720" rtlCol="0" anchor="ctr">
            <a:normAutofit fontScale="97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PL" dirty="0"/>
          </a:p>
        </p:txBody>
      </p:sp>
      <p:sp>
        <p:nvSpPr>
          <p:cNvPr id="8" name="Snip Diagonal Corner of Rectangle 7">
            <a:extLst>
              <a:ext uri="{FF2B5EF4-FFF2-40B4-BE49-F238E27FC236}">
                <a16:creationId xmlns:a16="http://schemas.microsoft.com/office/drawing/2014/main" id="{795610C0-3C33-54F0-3DA3-90BE21D9EA43}"/>
              </a:ext>
            </a:extLst>
          </p:cNvPr>
          <p:cNvSpPr/>
          <p:nvPr/>
        </p:nvSpPr>
        <p:spPr>
          <a:xfrm>
            <a:off x="1538287" y="5534218"/>
            <a:ext cx="7119938" cy="1109759"/>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200" dirty="0"/>
              <a:t>Talk about the clinical indices of depression and anxiety</a:t>
            </a:r>
          </a:p>
          <a:p>
            <a:pPr algn="ctr"/>
            <a:endParaRPr lang="en-PL" dirty="0"/>
          </a:p>
        </p:txBody>
      </p:sp>
      <p:sp>
        <p:nvSpPr>
          <p:cNvPr id="2" name="Rectangle 1">
            <a:extLst>
              <a:ext uri="{FF2B5EF4-FFF2-40B4-BE49-F238E27FC236}">
                <a16:creationId xmlns:a16="http://schemas.microsoft.com/office/drawing/2014/main" id="{5E320607-23B7-8B8A-340E-FD413FCEEC3B}"/>
              </a:ext>
            </a:extLst>
          </p:cNvPr>
          <p:cNvSpPr/>
          <p:nvPr/>
        </p:nvSpPr>
        <p:spPr>
          <a:xfrm>
            <a:off x="10638408"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GB" sz="1200" dirty="0"/>
              <a:t>Operationalisation / measurement of behaviour</a:t>
            </a:r>
            <a:endParaRPr lang="en-PL" sz="1200" dirty="0"/>
          </a:p>
        </p:txBody>
      </p:sp>
      <p:sp>
        <p:nvSpPr>
          <p:cNvPr id="3" name="TextBox 2">
            <a:extLst>
              <a:ext uri="{FF2B5EF4-FFF2-40B4-BE49-F238E27FC236}">
                <a16:creationId xmlns:a16="http://schemas.microsoft.com/office/drawing/2014/main" id="{CB87304D-DF31-7840-C0A5-5000FCFD7060}"/>
              </a:ext>
            </a:extLst>
          </p:cNvPr>
          <p:cNvSpPr txBox="1"/>
          <p:nvPr/>
        </p:nvSpPr>
        <p:spPr>
          <a:xfrm>
            <a:off x="10630919" y="5597368"/>
            <a:ext cx="308098" cy="369332"/>
          </a:xfrm>
          <a:prstGeom prst="rect">
            <a:avLst/>
          </a:prstGeom>
          <a:noFill/>
        </p:spPr>
        <p:txBody>
          <a:bodyPr wrap="none" rtlCol="0">
            <a:spAutoFit/>
          </a:bodyPr>
          <a:lstStyle/>
          <a:p>
            <a:r>
              <a:rPr lang="en-PL" dirty="0"/>
              <a:t>1</a:t>
            </a:r>
          </a:p>
        </p:txBody>
      </p:sp>
    </p:spTree>
    <p:extLst>
      <p:ext uri="{BB962C8B-B14F-4D97-AF65-F5344CB8AC3E}">
        <p14:creationId xmlns:p14="http://schemas.microsoft.com/office/powerpoint/2010/main" val="37267053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Cross 34">
            <a:extLst>
              <a:ext uri="{FF2B5EF4-FFF2-40B4-BE49-F238E27FC236}">
                <a16:creationId xmlns:a16="http://schemas.microsoft.com/office/drawing/2014/main" id="{FF364BFC-7391-84DE-C451-3CDB085B516B}"/>
              </a:ext>
            </a:extLst>
          </p:cNvPr>
          <p:cNvSpPr/>
          <p:nvPr/>
        </p:nvSpPr>
        <p:spPr>
          <a:xfrm>
            <a:off x="10851206" y="3468984"/>
            <a:ext cx="653521" cy="654661"/>
          </a:xfrm>
          <a:prstGeom prst="plus">
            <a:avLst>
              <a:gd name="adj" fmla="val 4282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34" name="Cross 33">
            <a:extLst>
              <a:ext uri="{FF2B5EF4-FFF2-40B4-BE49-F238E27FC236}">
                <a16:creationId xmlns:a16="http://schemas.microsoft.com/office/drawing/2014/main" id="{EF987D8D-9C69-5457-C032-E64E21295A2B}"/>
              </a:ext>
            </a:extLst>
          </p:cNvPr>
          <p:cNvSpPr/>
          <p:nvPr/>
        </p:nvSpPr>
        <p:spPr>
          <a:xfrm>
            <a:off x="10851206" y="4433347"/>
            <a:ext cx="653521" cy="654661"/>
          </a:xfrm>
          <a:prstGeom prst="plus">
            <a:avLst>
              <a:gd name="adj" fmla="val 4282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33" name="Cross 32">
            <a:extLst>
              <a:ext uri="{FF2B5EF4-FFF2-40B4-BE49-F238E27FC236}">
                <a16:creationId xmlns:a16="http://schemas.microsoft.com/office/drawing/2014/main" id="{3C062C71-2B7F-976F-05D5-6A18C07CA49A}"/>
              </a:ext>
            </a:extLst>
          </p:cNvPr>
          <p:cNvSpPr/>
          <p:nvPr/>
        </p:nvSpPr>
        <p:spPr>
          <a:xfrm>
            <a:off x="10843494" y="5370885"/>
            <a:ext cx="653521" cy="654661"/>
          </a:xfrm>
          <a:prstGeom prst="plus">
            <a:avLst>
              <a:gd name="adj" fmla="val 4282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31" name="Cross 30">
            <a:extLst>
              <a:ext uri="{FF2B5EF4-FFF2-40B4-BE49-F238E27FC236}">
                <a16:creationId xmlns:a16="http://schemas.microsoft.com/office/drawing/2014/main" id="{242E7487-57DA-4ED2-3E38-F7F9FE1B1457}"/>
              </a:ext>
            </a:extLst>
          </p:cNvPr>
          <p:cNvSpPr/>
          <p:nvPr/>
        </p:nvSpPr>
        <p:spPr>
          <a:xfrm>
            <a:off x="2944843" y="2466295"/>
            <a:ext cx="3936102" cy="3870000"/>
          </a:xfrm>
          <a:prstGeom prst="plus">
            <a:avLst>
              <a:gd name="adj" fmla="val 42820"/>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51" name="Rectangle 150">
            <a:extLst>
              <a:ext uri="{FF2B5EF4-FFF2-40B4-BE49-F238E27FC236}">
                <a16:creationId xmlns:a16="http://schemas.microsoft.com/office/drawing/2014/main" id="{5A85AF1C-A7A6-668A-8407-B730538FB4A7}"/>
              </a:ext>
            </a:extLst>
          </p:cNvPr>
          <p:cNvSpPr/>
          <p:nvPr/>
        </p:nvSpPr>
        <p:spPr>
          <a:xfrm>
            <a:off x="127191" y="2159631"/>
            <a:ext cx="2374927" cy="1172123"/>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dirty="0"/>
          </a:p>
        </p:txBody>
      </p:sp>
      <p:sp>
        <p:nvSpPr>
          <p:cNvPr id="30" name="Rectangle 29">
            <a:extLst>
              <a:ext uri="{FF2B5EF4-FFF2-40B4-BE49-F238E27FC236}">
                <a16:creationId xmlns:a16="http://schemas.microsoft.com/office/drawing/2014/main" id="{4EC5255C-4069-9432-CF01-6DCBA2510E60}"/>
              </a:ext>
            </a:extLst>
          </p:cNvPr>
          <p:cNvSpPr/>
          <p:nvPr/>
        </p:nvSpPr>
        <p:spPr>
          <a:xfrm>
            <a:off x="0" y="5306760"/>
            <a:ext cx="2462978" cy="1551240"/>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dirty="0"/>
          </a:p>
        </p:txBody>
      </p:sp>
      <p:sp>
        <p:nvSpPr>
          <p:cNvPr id="85" name="Rectangle 84">
            <a:extLst>
              <a:ext uri="{FF2B5EF4-FFF2-40B4-BE49-F238E27FC236}">
                <a16:creationId xmlns:a16="http://schemas.microsoft.com/office/drawing/2014/main" id="{FDACD809-259C-E1A0-9FAD-8E41D3E23B83}"/>
              </a:ext>
            </a:extLst>
          </p:cNvPr>
          <p:cNvSpPr/>
          <p:nvPr/>
        </p:nvSpPr>
        <p:spPr>
          <a:xfrm>
            <a:off x="0" y="-4082"/>
            <a:ext cx="12192000" cy="77109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 name="Title 1">
            <a:extLst>
              <a:ext uri="{FF2B5EF4-FFF2-40B4-BE49-F238E27FC236}">
                <a16:creationId xmlns:a16="http://schemas.microsoft.com/office/drawing/2014/main" id="{D65349E8-A817-3A17-700C-E5F83140F5E0}"/>
              </a:ext>
            </a:extLst>
          </p:cNvPr>
          <p:cNvSpPr>
            <a:spLocks noGrp="1"/>
          </p:cNvSpPr>
          <p:nvPr>
            <p:ph type="title"/>
          </p:nvPr>
        </p:nvSpPr>
        <p:spPr>
          <a:xfrm>
            <a:off x="-10679" y="-267590"/>
            <a:ext cx="10515600" cy="1325563"/>
          </a:xfrm>
        </p:spPr>
        <p:txBody>
          <a:bodyPr>
            <a:normAutofit/>
          </a:bodyPr>
          <a:lstStyle/>
          <a:p>
            <a:r>
              <a:rPr lang="en-PL" sz="6000" dirty="0"/>
              <a:t>The Set-Up </a:t>
            </a:r>
          </a:p>
        </p:txBody>
      </p:sp>
      <p:sp>
        <p:nvSpPr>
          <p:cNvPr id="3" name="Rectangle 2">
            <a:extLst>
              <a:ext uri="{FF2B5EF4-FFF2-40B4-BE49-F238E27FC236}">
                <a16:creationId xmlns:a16="http://schemas.microsoft.com/office/drawing/2014/main" id="{97B83D27-9E54-4F93-A50C-0982CBDB347D}"/>
              </a:ext>
            </a:extLst>
          </p:cNvPr>
          <p:cNvSpPr/>
          <p:nvPr/>
        </p:nvSpPr>
        <p:spPr>
          <a:xfrm>
            <a:off x="3145840" y="877641"/>
            <a:ext cx="8415518" cy="1018494"/>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4" name="Content Placeholder 2">
            <a:extLst>
              <a:ext uri="{FF2B5EF4-FFF2-40B4-BE49-F238E27FC236}">
                <a16:creationId xmlns:a16="http://schemas.microsoft.com/office/drawing/2014/main" id="{F4B9A4F3-37F5-A654-D7CB-17B88AA92DF8}"/>
              </a:ext>
            </a:extLst>
          </p:cNvPr>
          <p:cNvSpPr txBox="1">
            <a:spLocks/>
          </p:cNvSpPr>
          <p:nvPr/>
        </p:nvSpPr>
        <p:spPr>
          <a:xfrm>
            <a:off x="4633978" y="912237"/>
            <a:ext cx="615315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PL" sz="1800" dirty="0"/>
              <a:t>8 Depression/Anxiety Inidicies (Questionnaire Scores)</a:t>
            </a:r>
          </a:p>
        </p:txBody>
      </p:sp>
      <p:sp>
        <p:nvSpPr>
          <p:cNvPr id="5" name="TextBox 4">
            <a:extLst>
              <a:ext uri="{FF2B5EF4-FFF2-40B4-BE49-F238E27FC236}">
                <a16:creationId xmlns:a16="http://schemas.microsoft.com/office/drawing/2014/main" id="{CE67CD96-FA21-EB66-37B3-0B11AFF99632}"/>
              </a:ext>
            </a:extLst>
          </p:cNvPr>
          <p:cNvSpPr txBox="1"/>
          <p:nvPr/>
        </p:nvSpPr>
        <p:spPr>
          <a:xfrm>
            <a:off x="3377714" y="1159849"/>
            <a:ext cx="933450" cy="369332"/>
          </a:xfrm>
          <a:prstGeom prst="rect">
            <a:avLst/>
          </a:prstGeom>
          <a:noFill/>
        </p:spPr>
        <p:txBody>
          <a:bodyPr wrap="square" rtlCol="0">
            <a:spAutoFit/>
          </a:bodyPr>
          <a:lstStyle/>
          <a:p>
            <a:r>
              <a:rPr lang="en-PL" b="1" dirty="0"/>
              <a:t>LSAS</a:t>
            </a:r>
          </a:p>
        </p:txBody>
      </p:sp>
      <p:sp>
        <p:nvSpPr>
          <p:cNvPr id="6" name="TextBox 5">
            <a:extLst>
              <a:ext uri="{FF2B5EF4-FFF2-40B4-BE49-F238E27FC236}">
                <a16:creationId xmlns:a16="http://schemas.microsoft.com/office/drawing/2014/main" id="{FF9AFE7F-BE72-987D-0FEC-10DED74C22EC}"/>
              </a:ext>
            </a:extLst>
          </p:cNvPr>
          <p:cNvSpPr txBox="1"/>
          <p:nvPr/>
        </p:nvSpPr>
        <p:spPr>
          <a:xfrm>
            <a:off x="4380476" y="1186604"/>
            <a:ext cx="933450" cy="369332"/>
          </a:xfrm>
          <a:prstGeom prst="rect">
            <a:avLst/>
          </a:prstGeom>
          <a:noFill/>
        </p:spPr>
        <p:txBody>
          <a:bodyPr wrap="square" rtlCol="0">
            <a:spAutoFit/>
          </a:bodyPr>
          <a:lstStyle/>
          <a:p>
            <a:r>
              <a:rPr lang="en-PL" b="1" dirty="0"/>
              <a:t>SPIN</a:t>
            </a:r>
          </a:p>
        </p:txBody>
      </p:sp>
      <p:sp>
        <p:nvSpPr>
          <p:cNvPr id="7" name="TextBox 6">
            <a:extLst>
              <a:ext uri="{FF2B5EF4-FFF2-40B4-BE49-F238E27FC236}">
                <a16:creationId xmlns:a16="http://schemas.microsoft.com/office/drawing/2014/main" id="{5F7C0D7E-08D5-D2D2-155B-ED0A932EBAA6}"/>
              </a:ext>
            </a:extLst>
          </p:cNvPr>
          <p:cNvSpPr txBox="1"/>
          <p:nvPr/>
        </p:nvSpPr>
        <p:spPr>
          <a:xfrm>
            <a:off x="6566803" y="1183073"/>
            <a:ext cx="933450" cy="369332"/>
          </a:xfrm>
          <a:prstGeom prst="rect">
            <a:avLst/>
          </a:prstGeom>
          <a:noFill/>
        </p:spPr>
        <p:txBody>
          <a:bodyPr wrap="square" rtlCol="0">
            <a:spAutoFit/>
          </a:bodyPr>
          <a:lstStyle/>
          <a:p>
            <a:r>
              <a:rPr lang="en-PL" b="1" dirty="0"/>
              <a:t>BFNE</a:t>
            </a:r>
          </a:p>
        </p:txBody>
      </p:sp>
      <p:sp>
        <p:nvSpPr>
          <p:cNvPr id="8" name="TextBox 7">
            <a:extLst>
              <a:ext uri="{FF2B5EF4-FFF2-40B4-BE49-F238E27FC236}">
                <a16:creationId xmlns:a16="http://schemas.microsoft.com/office/drawing/2014/main" id="{2F6F3CF6-BD7B-B094-8A63-D3492C951D59}"/>
              </a:ext>
            </a:extLst>
          </p:cNvPr>
          <p:cNvSpPr txBox="1"/>
          <p:nvPr/>
        </p:nvSpPr>
        <p:spPr>
          <a:xfrm>
            <a:off x="7622292" y="1159849"/>
            <a:ext cx="933450" cy="369332"/>
          </a:xfrm>
          <a:prstGeom prst="rect">
            <a:avLst/>
          </a:prstGeom>
          <a:noFill/>
        </p:spPr>
        <p:txBody>
          <a:bodyPr wrap="square" rtlCol="0">
            <a:spAutoFit/>
          </a:bodyPr>
          <a:lstStyle/>
          <a:p>
            <a:r>
              <a:rPr lang="en-PL" b="1" dirty="0"/>
              <a:t>BDI</a:t>
            </a:r>
          </a:p>
        </p:txBody>
      </p:sp>
      <p:sp>
        <p:nvSpPr>
          <p:cNvPr id="9" name="TextBox 8">
            <a:extLst>
              <a:ext uri="{FF2B5EF4-FFF2-40B4-BE49-F238E27FC236}">
                <a16:creationId xmlns:a16="http://schemas.microsoft.com/office/drawing/2014/main" id="{A804F67F-43AF-14BF-D32C-25E723EA1B3E}"/>
              </a:ext>
            </a:extLst>
          </p:cNvPr>
          <p:cNvSpPr txBox="1"/>
          <p:nvPr/>
        </p:nvSpPr>
        <p:spPr>
          <a:xfrm>
            <a:off x="8550929" y="1167928"/>
            <a:ext cx="933450" cy="369332"/>
          </a:xfrm>
          <a:prstGeom prst="rect">
            <a:avLst/>
          </a:prstGeom>
          <a:noFill/>
        </p:spPr>
        <p:txBody>
          <a:bodyPr wrap="square" rtlCol="0">
            <a:spAutoFit/>
          </a:bodyPr>
          <a:lstStyle/>
          <a:p>
            <a:r>
              <a:rPr lang="en-PL" b="1" dirty="0"/>
              <a:t>RSES</a:t>
            </a:r>
          </a:p>
        </p:txBody>
      </p:sp>
      <p:sp>
        <p:nvSpPr>
          <p:cNvPr id="10" name="TextBox 9">
            <a:extLst>
              <a:ext uri="{FF2B5EF4-FFF2-40B4-BE49-F238E27FC236}">
                <a16:creationId xmlns:a16="http://schemas.microsoft.com/office/drawing/2014/main" id="{595FC086-C081-75B5-51E5-74E70892CD21}"/>
              </a:ext>
            </a:extLst>
          </p:cNvPr>
          <p:cNvSpPr txBox="1"/>
          <p:nvPr/>
        </p:nvSpPr>
        <p:spPr>
          <a:xfrm>
            <a:off x="9523422" y="1183073"/>
            <a:ext cx="933450" cy="369332"/>
          </a:xfrm>
          <a:prstGeom prst="rect">
            <a:avLst/>
          </a:prstGeom>
          <a:noFill/>
        </p:spPr>
        <p:txBody>
          <a:bodyPr wrap="square" rtlCol="0">
            <a:spAutoFit/>
          </a:bodyPr>
          <a:lstStyle/>
          <a:p>
            <a:r>
              <a:rPr lang="en-PL" b="1" dirty="0"/>
              <a:t>STAI-S</a:t>
            </a:r>
          </a:p>
        </p:txBody>
      </p:sp>
      <p:sp>
        <p:nvSpPr>
          <p:cNvPr id="11" name="TextBox 10">
            <a:extLst>
              <a:ext uri="{FF2B5EF4-FFF2-40B4-BE49-F238E27FC236}">
                <a16:creationId xmlns:a16="http://schemas.microsoft.com/office/drawing/2014/main" id="{EC45CEE9-982B-5388-F147-79FD81F6F143}"/>
              </a:ext>
            </a:extLst>
          </p:cNvPr>
          <p:cNvSpPr txBox="1"/>
          <p:nvPr/>
        </p:nvSpPr>
        <p:spPr>
          <a:xfrm>
            <a:off x="10596175" y="1177275"/>
            <a:ext cx="933450" cy="369332"/>
          </a:xfrm>
          <a:prstGeom prst="rect">
            <a:avLst/>
          </a:prstGeom>
          <a:noFill/>
        </p:spPr>
        <p:txBody>
          <a:bodyPr wrap="square" rtlCol="0">
            <a:spAutoFit/>
          </a:bodyPr>
          <a:lstStyle/>
          <a:p>
            <a:r>
              <a:rPr lang="en-PL" b="1" dirty="0"/>
              <a:t>STAI-T</a:t>
            </a:r>
          </a:p>
        </p:txBody>
      </p:sp>
      <p:sp>
        <p:nvSpPr>
          <p:cNvPr id="12" name="TextBox 11">
            <a:extLst>
              <a:ext uri="{FF2B5EF4-FFF2-40B4-BE49-F238E27FC236}">
                <a16:creationId xmlns:a16="http://schemas.microsoft.com/office/drawing/2014/main" id="{C2C7D980-3FC0-6364-DEE6-1E16315A5E7C}"/>
              </a:ext>
            </a:extLst>
          </p:cNvPr>
          <p:cNvSpPr txBox="1"/>
          <p:nvPr/>
        </p:nvSpPr>
        <p:spPr>
          <a:xfrm>
            <a:off x="5438686" y="1177275"/>
            <a:ext cx="933450" cy="369332"/>
          </a:xfrm>
          <a:prstGeom prst="rect">
            <a:avLst/>
          </a:prstGeom>
          <a:noFill/>
        </p:spPr>
        <p:txBody>
          <a:bodyPr wrap="square" rtlCol="0">
            <a:spAutoFit/>
          </a:bodyPr>
          <a:lstStyle/>
          <a:p>
            <a:r>
              <a:rPr lang="en-PL" b="1" dirty="0"/>
              <a:t>FPES</a:t>
            </a:r>
          </a:p>
        </p:txBody>
      </p:sp>
      <p:sp>
        <p:nvSpPr>
          <p:cNvPr id="13" name="Rectangle 12">
            <a:extLst>
              <a:ext uri="{FF2B5EF4-FFF2-40B4-BE49-F238E27FC236}">
                <a16:creationId xmlns:a16="http://schemas.microsoft.com/office/drawing/2014/main" id="{68042590-5D05-5E13-30AB-0AB331CC727E}"/>
              </a:ext>
            </a:extLst>
          </p:cNvPr>
          <p:cNvSpPr/>
          <p:nvPr/>
        </p:nvSpPr>
        <p:spPr>
          <a:xfrm>
            <a:off x="3114107" y="873917"/>
            <a:ext cx="8415518" cy="994706"/>
          </a:xfrm>
          <a:prstGeom prst="rect">
            <a:avLst/>
          </a:prstGeom>
          <a:noFill/>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L"/>
          </a:p>
        </p:txBody>
      </p:sp>
      <p:sp>
        <p:nvSpPr>
          <p:cNvPr id="14" name="TextBox 13">
            <a:extLst>
              <a:ext uri="{FF2B5EF4-FFF2-40B4-BE49-F238E27FC236}">
                <a16:creationId xmlns:a16="http://schemas.microsoft.com/office/drawing/2014/main" id="{B2FC5F9D-84AE-0962-1130-CE7D083DFACF}"/>
              </a:ext>
            </a:extLst>
          </p:cNvPr>
          <p:cNvSpPr txBox="1"/>
          <p:nvPr/>
        </p:nvSpPr>
        <p:spPr>
          <a:xfrm>
            <a:off x="3281051" y="1449606"/>
            <a:ext cx="912874" cy="415498"/>
          </a:xfrm>
          <a:prstGeom prst="rect">
            <a:avLst/>
          </a:prstGeom>
          <a:noFill/>
        </p:spPr>
        <p:txBody>
          <a:bodyPr wrap="square" rtlCol="0">
            <a:spAutoFit/>
          </a:bodyPr>
          <a:lstStyle/>
          <a:p>
            <a:pPr algn="ctr"/>
            <a:r>
              <a:rPr lang="en-PL" sz="1050" dirty="0"/>
              <a:t>Social anxiety</a:t>
            </a:r>
          </a:p>
        </p:txBody>
      </p:sp>
      <p:sp>
        <p:nvSpPr>
          <p:cNvPr id="15" name="TextBox 14">
            <a:extLst>
              <a:ext uri="{FF2B5EF4-FFF2-40B4-BE49-F238E27FC236}">
                <a16:creationId xmlns:a16="http://schemas.microsoft.com/office/drawing/2014/main" id="{6A583263-DE9A-CC31-6122-281890486CDE}"/>
              </a:ext>
            </a:extLst>
          </p:cNvPr>
          <p:cNvSpPr txBox="1"/>
          <p:nvPr/>
        </p:nvSpPr>
        <p:spPr>
          <a:xfrm>
            <a:off x="4348708" y="1472601"/>
            <a:ext cx="810916" cy="415498"/>
          </a:xfrm>
          <a:prstGeom prst="rect">
            <a:avLst/>
          </a:prstGeom>
          <a:noFill/>
        </p:spPr>
        <p:txBody>
          <a:bodyPr wrap="square" rtlCol="0">
            <a:spAutoFit/>
          </a:bodyPr>
          <a:lstStyle/>
          <a:p>
            <a:pPr algn="ctr"/>
            <a:r>
              <a:rPr lang="en-PL" sz="1050" dirty="0"/>
              <a:t>Social phobia</a:t>
            </a:r>
          </a:p>
        </p:txBody>
      </p:sp>
      <p:sp>
        <p:nvSpPr>
          <p:cNvPr id="16" name="TextBox 15">
            <a:extLst>
              <a:ext uri="{FF2B5EF4-FFF2-40B4-BE49-F238E27FC236}">
                <a16:creationId xmlns:a16="http://schemas.microsoft.com/office/drawing/2014/main" id="{68E4636D-9511-1FAE-6D54-E6E0A6A43044}"/>
              </a:ext>
            </a:extLst>
          </p:cNvPr>
          <p:cNvSpPr txBox="1"/>
          <p:nvPr/>
        </p:nvSpPr>
        <p:spPr>
          <a:xfrm>
            <a:off x="5306230" y="1441825"/>
            <a:ext cx="1065443" cy="415498"/>
          </a:xfrm>
          <a:prstGeom prst="rect">
            <a:avLst/>
          </a:prstGeom>
          <a:noFill/>
        </p:spPr>
        <p:txBody>
          <a:bodyPr wrap="square" rtlCol="0">
            <a:spAutoFit/>
          </a:bodyPr>
          <a:lstStyle/>
          <a:p>
            <a:pPr algn="ctr"/>
            <a:r>
              <a:rPr lang="en-GB" sz="1050" dirty="0"/>
              <a:t>Fear of Positive Evaluation</a:t>
            </a:r>
            <a:endParaRPr lang="en-PL" sz="1050" dirty="0"/>
          </a:p>
        </p:txBody>
      </p:sp>
      <p:sp>
        <p:nvSpPr>
          <p:cNvPr id="17" name="TextBox 16">
            <a:extLst>
              <a:ext uri="{FF2B5EF4-FFF2-40B4-BE49-F238E27FC236}">
                <a16:creationId xmlns:a16="http://schemas.microsoft.com/office/drawing/2014/main" id="{EC42AC5B-075A-4A88-BD2C-1833341A1347}"/>
              </a:ext>
            </a:extLst>
          </p:cNvPr>
          <p:cNvSpPr txBox="1"/>
          <p:nvPr/>
        </p:nvSpPr>
        <p:spPr>
          <a:xfrm>
            <a:off x="6345737" y="1447292"/>
            <a:ext cx="1194775" cy="415498"/>
          </a:xfrm>
          <a:prstGeom prst="rect">
            <a:avLst/>
          </a:prstGeom>
          <a:noFill/>
        </p:spPr>
        <p:txBody>
          <a:bodyPr wrap="square" rtlCol="0">
            <a:spAutoFit/>
          </a:bodyPr>
          <a:lstStyle/>
          <a:p>
            <a:pPr algn="ctr"/>
            <a:r>
              <a:rPr lang="en-PL" sz="1050" dirty="0"/>
              <a:t>Fear of Negative Evaluation</a:t>
            </a:r>
          </a:p>
        </p:txBody>
      </p:sp>
      <p:sp>
        <p:nvSpPr>
          <p:cNvPr id="18" name="TextBox 17">
            <a:extLst>
              <a:ext uri="{FF2B5EF4-FFF2-40B4-BE49-F238E27FC236}">
                <a16:creationId xmlns:a16="http://schemas.microsoft.com/office/drawing/2014/main" id="{BA9CFC8D-A0A6-F300-22D6-9D779CE0A258}"/>
              </a:ext>
            </a:extLst>
          </p:cNvPr>
          <p:cNvSpPr txBox="1"/>
          <p:nvPr/>
        </p:nvSpPr>
        <p:spPr>
          <a:xfrm>
            <a:off x="7378214" y="1454332"/>
            <a:ext cx="1065443" cy="415498"/>
          </a:xfrm>
          <a:prstGeom prst="rect">
            <a:avLst/>
          </a:prstGeom>
          <a:noFill/>
        </p:spPr>
        <p:txBody>
          <a:bodyPr wrap="square" rtlCol="0">
            <a:spAutoFit/>
          </a:bodyPr>
          <a:lstStyle/>
          <a:p>
            <a:pPr algn="ctr"/>
            <a:r>
              <a:rPr lang="en-PL" sz="1050" dirty="0"/>
              <a:t>Depressive symptoms</a:t>
            </a:r>
          </a:p>
        </p:txBody>
      </p:sp>
      <p:sp>
        <p:nvSpPr>
          <p:cNvPr id="19" name="TextBox 18">
            <a:extLst>
              <a:ext uri="{FF2B5EF4-FFF2-40B4-BE49-F238E27FC236}">
                <a16:creationId xmlns:a16="http://schemas.microsoft.com/office/drawing/2014/main" id="{9331AA00-2CA1-47B6-7EF2-DC8505C6F902}"/>
              </a:ext>
            </a:extLst>
          </p:cNvPr>
          <p:cNvSpPr txBox="1"/>
          <p:nvPr/>
        </p:nvSpPr>
        <p:spPr>
          <a:xfrm>
            <a:off x="8432046" y="1458414"/>
            <a:ext cx="1065443" cy="415498"/>
          </a:xfrm>
          <a:prstGeom prst="rect">
            <a:avLst/>
          </a:prstGeom>
          <a:noFill/>
        </p:spPr>
        <p:txBody>
          <a:bodyPr wrap="square" rtlCol="0">
            <a:spAutoFit/>
          </a:bodyPr>
          <a:lstStyle/>
          <a:p>
            <a:pPr algn="ctr"/>
            <a:r>
              <a:rPr lang="en-PL" sz="1050" dirty="0"/>
              <a:t>Global Self Esteem</a:t>
            </a:r>
          </a:p>
        </p:txBody>
      </p:sp>
      <p:sp>
        <p:nvSpPr>
          <p:cNvPr id="20" name="TextBox 19">
            <a:extLst>
              <a:ext uri="{FF2B5EF4-FFF2-40B4-BE49-F238E27FC236}">
                <a16:creationId xmlns:a16="http://schemas.microsoft.com/office/drawing/2014/main" id="{4A47BD66-EB7B-D47E-F58D-3DB7A7D03AB9}"/>
              </a:ext>
            </a:extLst>
          </p:cNvPr>
          <p:cNvSpPr txBox="1"/>
          <p:nvPr/>
        </p:nvSpPr>
        <p:spPr>
          <a:xfrm>
            <a:off x="9560966" y="1466213"/>
            <a:ext cx="745682" cy="415498"/>
          </a:xfrm>
          <a:prstGeom prst="rect">
            <a:avLst/>
          </a:prstGeom>
          <a:noFill/>
        </p:spPr>
        <p:txBody>
          <a:bodyPr wrap="square" rtlCol="0">
            <a:spAutoFit/>
          </a:bodyPr>
          <a:lstStyle/>
          <a:p>
            <a:pPr algn="ctr"/>
            <a:r>
              <a:rPr lang="en-PL" sz="1050" dirty="0"/>
              <a:t>Current anxiety</a:t>
            </a:r>
          </a:p>
        </p:txBody>
      </p:sp>
      <p:sp>
        <p:nvSpPr>
          <p:cNvPr id="21" name="TextBox 20">
            <a:extLst>
              <a:ext uri="{FF2B5EF4-FFF2-40B4-BE49-F238E27FC236}">
                <a16:creationId xmlns:a16="http://schemas.microsoft.com/office/drawing/2014/main" id="{395E585E-C519-4E71-DE4C-DE31119E5D36}"/>
              </a:ext>
            </a:extLst>
          </p:cNvPr>
          <p:cNvSpPr txBox="1"/>
          <p:nvPr/>
        </p:nvSpPr>
        <p:spPr>
          <a:xfrm>
            <a:off x="10495915" y="1451165"/>
            <a:ext cx="1065443" cy="415498"/>
          </a:xfrm>
          <a:prstGeom prst="rect">
            <a:avLst/>
          </a:prstGeom>
          <a:noFill/>
        </p:spPr>
        <p:txBody>
          <a:bodyPr wrap="square" rtlCol="0">
            <a:spAutoFit/>
          </a:bodyPr>
          <a:lstStyle/>
          <a:p>
            <a:pPr algn="ctr"/>
            <a:r>
              <a:rPr lang="en-PL" sz="1050" dirty="0"/>
              <a:t>Chronic anxiety</a:t>
            </a:r>
          </a:p>
        </p:txBody>
      </p:sp>
      <p:cxnSp>
        <p:nvCxnSpPr>
          <p:cNvPr id="62" name="Straight Arrow Connector 61">
            <a:extLst>
              <a:ext uri="{FF2B5EF4-FFF2-40B4-BE49-F238E27FC236}">
                <a16:creationId xmlns:a16="http://schemas.microsoft.com/office/drawing/2014/main" id="{3BE68615-F43A-6FC4-546A-58F014B86D3C}"/>
              </a:ext>
            </a:extLst>
          </p:cNvPr>
          <p:cNvCxnSpPr>
            <a:cxnSpLocks/>
          </p:cNvCxnSpPr>
          <p:nvPr/>
        </p:nvCxnSpPr>
        <p:spPr>
          <a:xfrm>
            <a:off x="4882562" y="4392166"/>
            <a:ext cx="2321432" cy="0"/>
          </a:xfrm>
          <a:prstGeom prst="straightConnector1">
            <a:avLst/>
          </a:prstGeom>
          <a:ln w="5715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63" name="Straight Arrow Connector 62">
            <a:extLst>
              <a:ext uri="{FF2B5EF4-FFF2-40B4-BE49-F238E27FC236}">
                <a16:creationId xmlns:a16="http://schemas.microsoft.com/office/drawing/2014/main" id="{7432A039-F217-FB2D-14B6-E661A6C78CDD}"/>
              </a:ext>
            </a:extLst>
          </p:cNvPr>
          <p:cNvCxnSpPr>
            <a:cxnSpLocks/>
          </p:cNvCxnSpPr>
          <p:nvPr/>
        </p:nvCxnSpPr>
        <p:spPr>
          <a:xfrm flipH="1">
            <a:off x="2561130" y="4392166"/>
            <a:ext cx="2321432" cy="0"/>
          </a:xfrm>
          <a:prstGeom prst="straightConnector1">
            <a:avLst/>
          </a:prstGeom>
          <a:ln w="5715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64" name="Straight Arrow Connector 63">
            <a:extLst>
              <a:ext uri="{FF2B5EF4-FFF2-40B4-BE49-F238E27FC236}">
                <a16:creationId xmlns:a16="http://schemas.microsoft.com/office/drawing/2014/main" id="{B41B6601-F64E-5FED-DAC2-DC1A7C308F3C}"/>
              </a:ext>
            </a:extLst>
          </p:cNvPr>
          <p:cNvCxnSpPr>
            <a:cxnSpLocks/>
          </p:cNvCxnSpPr>
          <p:nvPr/>
        </p:nvCxnSpPr>
        <p:spPr>
          <a:xfrm flipV="1">
            <a:off x="4882562" y="2198657"/>
            <a:ext cx="0" cy="2193509"/>
          </a:xfrm>
          <a:prstGeom prst="straightConnector1">
            <a:avLst/>
          </a:prstGeom>
          <a:ln w="5715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65" name="Straight Arrow Connector 64">
            <a:extLst>
              <a:ext uri="{FF2B5EF4-FFF2-40B4-BE49-F238E27FC236}">
                <a16:creationId xmlns:a16="http://schemas.microsoft.com/office/drawing/2014/main" id="{2AD31527-4266-F261-77A3-EF8B3792120B}"/>
              </a:ext>
            </a:extLst>
          </p:cNvPr>
          <p:cNvCxnSpPr>
            <a:cxnSpLocks/>
          </p:cNvCxnSpPr>
          <p:nvPr/>
        </p:nvCxnSpPr>
        <p:spPr>
          <a:xfrm>
            <a:off x="4882562" y="4392166"/>
            <a:ext cx="0" cy="2193508"/>
          </a:xfrm>
          <a:prstGeom prst="straightConnector1">
            <a:avLst/>
          </a:prstGeom>
          <a:ln w="57150">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73" name="TextBox 72">
            <a:extLst>
              <a:ext uri="{FF2B5EF4-FFF2-40B4-BE49-F238E27FC236}">
                <a16:creationId xmlns:a16="http://schemas.microsoft.com/office/drawing/2014/main" id="{1FE632BE-12B7-03D6-B9DD-C81B7235B892}"/>
              </a:ext>
            </a:extLst>
          </p:cNvPr>
          <p:cNvSpPr txBox="1"/>
          <p:nvPr/>
        </p:nvSpPr>
        <p:spPr>
          <a:xfrm>
            <a:off x="7144982" y="4035097"/>
            <a:ext cx="1026974" cy="738664"/>
          </a:xfrm>
          <a:prstGeom prst="rect">
            <a:avLst/>
          </a:prstGeom>
          <a:noFill/>
        </p:spPr>
        <p:txBody>
          <a:bodyPr wrap="square" rtlCol="0">
            <a:spAutoFit/>
          </a:bodyPr>
          <a:lstStyle/>
          <a:p>
            <a:pPr algn="ctr"/>
            <a:r>
              <a:rPr lang="en-PL" sz="1400" dirty="0">
                <a:solidFill>
                  <a:schemeClr val="accent4"/>
                </a:solidFill>
              </a:rPr>
              <a:t>High</a:t>
            </a:r>
            <a:r>
              <a:rPr lang="en-PL" sz="1400" dirty="0"/>
              <a:t> Affiliation </a:t>
            </a:r>
            <a:r>
              <a:rPr lang="en-PL" sz="1400" dirty="0">
                <a:solidFill>
                  <a:schemeClr val="accent3"/>
                </a:solidFill>
              </a:rPr>
              <a:t>(</a:t>
            </a:r>
            <a:r>
              <a:rPr lang="en-PL" sz="1400" dirty="0"/>
              <a:t>Positive</a:t>
            </a:r>
            <a:r>
              <a:rPr lang="en-PL" sz="1400" dirty="0">
                <a:solidFill>
                  <a:schemeClr val="accent3"/>
                </a:solidFill>
              </a:rPr>
              <a:t>)</a:t>
            </a:r>
          </a:p>
        </p:txBody>
      </p:sp>
      <p:sp>
        <p:nvSpPr>
          <p:cNvPr id="76" name="TextBox 75">
            <a:extLst>
              <a:ext uri="{FF2B5EF4-FFF2-40B4-BE49-F238E27FC236}">
                <a16:creationId xmlns:a16="http://schemas.microsoft.com/office/drawing/2014/main" id="{3741A7F7-6FAF-48B4-C878-80CE37403FCB}"/>
              </a:ext>
            </a:extLst>
          </p:cNvPr>
          <p:cNvSpPr txBox="1"/>
          <p:nvPr/>
        </p:nvSpPr>
        <p:spPr>
          <a:xfrm>
            <a:off x="1451299" y="3985181"/>
            <a:ext cx="1062888" cy="738664"/>
          </a:xfrm>
          <a:prstGeom prst="rect">
            <a:avLst/>
          </a:prstGeom>
          <a:noFill/>
        </p:spPr>
        <p:txBody>
          <a:bodyPr wrap="square" rtlCol="0">
            <a:spAutoFit/>
          </a:bodyPr>
          <a:lstStyle/>
          <a:p>
            <a:pPr algn="ctr"/>
            <a:r>
              <a:rPr lang="en-PL" sz="1400" dirty="0">
                <a:solidFill>
                  <a:schemeClr val="accent4"/>
                </a:solidFill>
              </a:rPr>
              <a:t>Low</a:t>
            </a:r>
            <a:r>
              <a:rPr lang="en-PL" sz="1400" dirty="0"/>
              <a:t> Affiliation </a:t>
            </a:r>
            <a:r>
              <a:rPr lang="en-PL" sz="1400" dirty="0">
                <a:solidFill>
                  <a:schemeClr val="accent6"/>
                </a:solidFill>
              </a:rPr>
              <a:t>(</a:t>
            </a:r>
            <a:r>
              <a:rPr lang="en-PL" sz="1400" dirty="0"/>
              <a:t>Negative</a:t>
            </a:r>
            <a:r>
              <a:rPr lang="en-PL" sz="1400" dirty="0">
                <a:solidFill>
                  <a:schemeClr val="accent6"/>
                </a:solidFill>
              </a:rPr>
              <a:t>)</a:t>
            </a:r>
          </a:p>
        </p:txBody>
      </p:sp>
      <p:sp>
        <p:nvSpPr>
          <p:cNvPr id="81" name="Content Placeholder 2">
            <a:extLst>
              <a:ext uri="{FF2B5EF4-FFF2-40B4-BE49-F238E27FC236}">
                <a16:creationId xmlns:a16="http://schemas.microsoft.com/office/drawing/2014/main" id="{E5DDC60E-26FB-D55A-75C4-18A2B3D0E58D}"/>
              </a:ext>
            </a:extLst>
          </p:cNvPr>
          <p:cNvSpPr>
            <a:spLocks noGrp="1"/>
          </p:cNvSpPr>
          <p:nvPr>
            <p:ph idx="1"/>
          </p:nvPr>
        </p:nvSpPr>
        <p:spPr>
          <a:xfrm>
            <a:off x="290702" y="855763"/>
            <a:ext cx="2610793" cy="1172123"/>
          </a:xfrm>
        </p:spPr>
        <p:txBody>
          <a:bodyPr>
            <a:normAutofit fontScale="62500" lnSpcReduction="20000"/>
          </a:bodyPr>
          <a:lstStyle/>
          <a:p>
            <a:pPr marL="0" indent="0" algn="ctr">
              <a:buNone/>
            </a:pPr>
            <a:r>
              <a:rPr lang="en-PL" dirty="0"/>
              <a:t>Participants go through 8 questionnaires which are indices for depression and anxiety</a:t>
            </a:r>
          </a:p>
        </p:txBody>
      </p:sp>
      <p:sp>
        <p:nvSpPr>
          <p:cNvPr id="82" name="Content Placeholder 2">
            <a:extLst>
              <a:ext uri="{FF2B5EF4-FFF2-40B4-BE49-F238E27FC236}">
                <a16:creationId xmlns:a16="http://schemas.microsoft.com/office/drawing/2014/main" id="{569AEC65-2B55-6FC7-34A8-92DB8A55E41B}"/>
              </a:ext>
            </a:extLst>
          </p:cNvPr>
          <p:cNvSpPr txBox="1">
            <a:spLocks/>
          </p:cNvSpPr>
          <p:nvPr/>
        </p:nvSpPr>
        <p:spPr>
          <a:xfrm>
            <a:off x="119570" y="2354942"/>
            <a:ext cx="2363592" cy="811821"/>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dirty="0"/>
              <a:t>Participants then are shown a word on a screen and are given a binary choice: does the word fit the self-perception of t</a:t>
            </a:r>
            <a:r>
              <a:rPr lang="en-GB" dirty="0"/>
              <a:t>he</a:t>
            </a:r>
            <a:r>
              <a:rPr lang="en-PL" dirty="0"/>
              <a:t> participant or not?</a:t>
            </a:r>
          </a:p>
        </p:txBody>
      </p:sp>
      <p:sp>
        <p:nvSpPr>
          <p:cNvPr id="83" name="Content Placeholder 2">
            <a:extLst>
              <a:ext uri="{FF2B5EF4-FFF2-40B4-BE49-F238E27FC236}">
                <a16:creationId xmlns:a16="http://schemas.microsoft.com/office/drawing/2014/main" id="{381AC3F8-552F-41C1-7F10-F2E1471FB4EB}"/>
              </a:ext>
            </a:extLst>
          </p:cNvPr>
          <p:cNvSpPr txBox="1">
            <a:spLocks/>
          </p:cNvSpPr>
          <p:nvPr/>
        </p:nvSpPr>
        <p:spPr>
          <a:xfrm>
            <a:off x="8171956" y="2247959"/>
            <a:ext cx="4192607" cy="148308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800" dirty="0">
                <a:solidFill>
                  <a:schemeClr val="accent5"/>
                </a:solidFill>
              </a:rPr>
              <a:t>The Model </a:t>
            </a:r>
            <a:r>
              <a:rPr lang="en-GB" sz="1100" dirty="0">
                <a:solidFill>
                  <a:schemeClr val="accent5"/>
                </a:solidFill>
              </a:rPr>
              <a:t>(based on previous findings) </a:t>
            </a:r>
            <a:r>
              <a:rPr lang="en-GB" sz="1800" dirty="0">
                <a:solidFill>
                  <a:schemeClr val="accent5"/>
                </a:solidFill>
              </a:rPr>
              <a:t>: </a:t>
            </a:r>
          </a:p>
          <a:p>
            <a:pPr marL="0" indent="0" algn="ctr">
              <a:buFont typeface="Arial" panose="020B0604020202020204" pitchFamily="34" charset="0"/>
              <a:buNone/>
            </a:pPr>
            <a:endParaRPr lang="en-GB" sz="1800" dirty="0">
              <a:solidFill>
                <a:schemeClr val="accent5"/>
              </a:solidFill>
            </a:endParaRPr>
          </a:p>
        </p:txBody>
      </p:sp>
      <p:sp>
        <p:nvSpPr>
          <p:cNvPr id="84" name="Title 1">
            <a:extLst>
              <a:ext uri="{FF2B5EF4-FFF2-40B4-BE49-F238E27FC236}">
                <a16:creationId xmlns:a16="http://schemas.microsoft.com/office/drawing/2014/main" id="{996AF94B-4456-FF46-644D-62C6CC7FF07D}"/>
              </a:ext>
            </a:extLst>
          </p:cNvPr>
          <p:cNvSpPr txBox="1">
            <a:spLocks/>
          </p:cNvSpPr>
          <p:nvPr/>
        </p:nvSpPr>
        <p:spPr>
          <a:xfrm>
            <a:off x="-69441" y="1357427"/>
            <a:ext cx="12648018" cy="1325563"/>
          </a:xfrm>
          <a:prstGeom prst="rect">
            <a:avLst/>
          </a:prstGeom>
        </p:spPr>
        <p:txBody>
          <a:bodyPr vert="horz" lIns="91440" tIns="45720" rIns="91440" bIns="45720" rtlCol="0" anchor="ctr">
            <a:normAutofit fontScale="925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PL" sz="6000" dirty="0">
                <a:solidFill>
                  <a:schemeClr val="bg1">
                    <a:lumMod val="75000"/>
                  </a:schemeClr>
                </a:solidFill>
              </a:rPr>
              <a:t>--------------------------------------------------</a:t>
            </a:r>
          </a:p>
        </p:txBody>
      </p:sp>
      <p:sp>
        <p:nvSpPr>
          <p:cNvPr id="86" name="TextBox 85">
            <a:extLst>
              <a:ext uri="{FF2B5EF4-FFF2-40B4-BE49-F238E27FC236}">
                <a16:creationId xmlns:a16="http://schemas.microsoft.com/office/drawing/2014/main" id="{98EF03D1-B152-C890-47ED-C2F48279171C}"/>
              </a:ext>
            </a:extLst>
          </p:cNvPr>
          <p:cNvSpPr txBox="1"/>
          <p:nvPr/>
        </p:nvSpPr>
        <p:spPr>
          <a:xfrm>
            <a:off x="5765318" y="4392166"/>
            <a:ext cx="912874" cy="253916"/>
          </a:xfrm>
          <a:prstGeom prst="rect">
            <a:avLst/>
          </a:prstGeom>
          <a:noFill/>
        </p:spPr>
        <p:txBody>
          <a:bodyPr wrap="square" rtlCol="0">
            <a:spAutoFit/>
          </a:bodyPr>
          <a:lstStyle/>
          <a:p>
            <a:pPr algn="ctr"/>
            <a:r>
              <a:rPr lang="en-GB" sz="1050" dirty="0"/>
              <a:t>Friendly</a:t>
            </a:r>
            <a:endParaRPr lang="en-PL" sz="1050" dirty="0"/>
          </a:p>
        </p:txBody>
      </p:sp>
      <p:sp>
        <p:nvSpPr>
          <p:cNvPr id="87" name="TextBox 86">
            <a:extLst>
              <a:ext uri="{FF2B5EF4-FFF2-40B4-BE49-F238E27FC236}">
                <a16:creationId xmlns:a16="http://schemas.microsoft.com/office/drawing/2014/main" id="{60E051AB-68A2-FC75-E8E9-A68EEC0A2CFA}"/>
              </a:ext>
            </a:extLst>
          </p:cNvPr>
          <p:cNvSpPr txBox="1"/>
          <p:nvPr/>
        </p:nvSpPr>
        <p:spPr>
          <a:xfrm>
            <a:off x="4436983" y="2985512"/>
            <a:ext cx="912874" cy="253916"/>
          </a:xfrm>
          <a:prstGeom prst="rect">
            <a:avLst/>
          </a:prstGeom>
          <a:noFill/>
        </p:spPr>
        <p:txBody>
          <a:bodyPr wrap="square" rtlCol="0">
            <a:spAutoFit/>
          </a:bodyPr>
          <a:lstStyle/>
          <a:p>
            <a:pPr algn="ctr"/>
            <a:r>
              <a:rPr lang="en-GB" sz="1050" dirty="0"/>
              <a:t>Dominant</a:t>
            </a:r>
            <a:endParaRPr lang="en-PL" sz="1050" dirty="0"/>
          </a:p>
        </p:txBody>
      </p:sp>
      <p:sp>
        <p:nvSpPr>
          <p:cNvPr id="88" name="TextBox 87">
            <a:extLst>
              <a:ext uri="{FF2B5EF4-FFF2-40B4-BE49-F238E27FC236}">
                <a16:creationId xmlns:a16="http://schemas.microsoft.com/office/drawing/2014/main" id="{53B7FF2F-793A-128E-991E-FB99602C6360}"/>
              </a:ext>
            </a:extLst>
          </p:cNvPr>
          <p:cNvSpPr txBox="1"/>
          <p:nvPr/>
        </p:nvSpPr>
        <p:spPr>
          <a:xfrm>
            <a:off x="2800261" y="4089083"/>
            <a:ext cx="892079" cy="253916"/>
          </a:xfrm>
          <a:prstGeom prst="rect">
            <a:avLst/>
          </a:prstGeom>
          <a:noFill/>
        </p:spPr>
        <p:txBody>
          <a:bodyPr wrap="square" rtlCol="0">
            <a:spAutoFit/>
          </a:bodyPr>
          <a:lstStyle/>
          <a:p>
            <a:pPr algn="ctr"/>
            <a:r>
              <a:rPr lang="en-PL" sz="1050" dirty="0"/>
              <a:t> Distant</a:t>
            </a:r>
          </a:p>
        </p:txBody>
      </p:sp>
      <p:sp>
        <p:nvSpPr>
          <p:cNvPr id="89" name="TextBox 88">
            <a:extLst>
              <a:ext uri="{FF2B5EF4-FFF2-40B4-BE49-F238E27FC236}">
                <a16:creationId xmlns:a16="http://schemas.microsoft.com/office/drawing/2014/main" id="{9B55854D-0034-B8CE-911E-73E806BF18C2}"/>
              </a:ext>
            </a:extLst>
          </p:cNvPr>
          <p:cNvSpPr txBox="1"/>
          <p:nvPr/>
        </p:nvSpPr>
        <p:spPr>
          <a:xfrm>
            <a:off x="4380476" y="5743431"/>
            <a:ext cx="1064837" cy="253916"/>
          </a:xfrm>
          <a:prstGeom prst="rect">
            <a:avLst/>
          </a:prstGeom>
          <a:noFill/>
        </p:spPr>
        <p:txBody>
          <a:bodyPr wrap="square" rtlCol="0">
            <a:spAutoFit/>
          </a:bodyPr>
          <a:lstStyle/>
          <a:p>
            <a:pPr algn="ctr"/>
            <a:r>
              <a:rPr lang="en-PL" sz="1050" dirty="0"/>
              <a:t>Submissive </a:t>
            </a:r>
          </a:p>
        </p:txBody>
      </p:sp>
      <p:sp>
        <p:nvSpPr>
          <p:cNvPr id="24" name="TextBox 23">
            <a:extLst>
              <a:ext uri="{FF2B5EF4-FFF2-40B4-BE49-F238E27FC236}">
                <a16:creationId xmlns:a16="http://schemas.microsoft.com/office/drawing/2014/main" id="{57357EC6-EC5E-F44A-01D6-58B5C67DD120}"/>
              </a:ext>
            </a:extLst>
          </p:cNvPr>
          <p:cNvSpPr txBox="1"/>
          <p:nvPr/>
        </p:nvSpPr>
        <p:spPr>
          <a:xfrm>
            <a:off x="4001928" y="5475793"/>
            <a:ext cx="1782982" cy="253916"/>
          </a:xfrm>
          <a:prstGeom prst="rect">
            <a:avLst/>
          </a:prstGeom>
          <a:noFill/>
        </p:spPr>
        <p:txBody>
          <a:bodyPr wrap="square" rtlCol="0">
            <a:spAutoFit/>
          </a:bodyPr>
          <a:lstStyle/>
          <a:p>
            <a:pPr algn="ctr"/>
            <a:r>
              <a:rPr lang="en-PL" sz="1050" dirty="0"/>
              <a:t>Passive</a:t>
            </a:r>
          </a:p>
        </p:txBody>
      </p:sp>
      <p:sp>
        <p:nvSpPr>
          <p:cNvPr id="25" name="TextBox 24">
            <a:extLst>
              <a:ext uri="{FF2B5EF4-FFF2-40B4-BE49-F238E27FC236}">
                <a16:creationId xmlns:a16="http://schemas.microsoft.com/office/drawing/2014/main" id="{5AC82668-5790-A0BD-5C16-B622B2ED5100}"/>
              </a:ext>
            </a:extLst>
          </p:cNvPr>
          <p:cNvSpPr txBox="1"/>
          <p:nvPr/>
        </p:nvSpPr>
        <p:spPr>
          <a:xfrm>
            <a:off x="4426125" y="2716090"/>
            <a:ext cx="912874" cy="253916"/>
          </a:xfrm>
          <a:prstGeom prst="rect">
            <a:avLst/>
          </a:prstGeom>
          <a:noFill/>
        </p:spPr>
        <p:txBody>
          <a:bodyPr wrap="square" rtlCol="0">
            <a:spAutoFit/>
          </a:bodyPr>
          <a:lstStyle/>
          <a:p>
            <a:pPr algn="ctr"/>
            <a:r>
              <a:rPr lang="en-GB" sz="1050" dirty="0"/>
              <a:t>Assertive</a:t>
            </a:r>
            <a:endParaRPr lang="en-PL" sz="1050" dirty="0"/>
          </a:p>
        </p:txBody>
      </p:sp>
      <p:sp>
        <p:nvSpPr>
          <p:cNvPr id="26" name="TextBox 25">
            <a:extLst>
              <a:ext uri="{FF2B5EF4-FFF2-40B4-BE49-F238E27FC236}">
                <a16:creationId xmlns:a16="http://schemas.microsoft.com/office/drawing/2014/main" id="{5AC60933-D92C-6CB7-5894-22A7A4635528}"/>
              </a:ext>
            </a:extLst>
          </p:cNvPr>
          <p:cNvSpPr txBox="1"/>
          <p:nvPr/>
        </p:nvSpPr>
        <p:spPr>
          <a:xfrm>
            <a:off x="2680517" y="4401295"/>
            <a:ext cx="981595" cy="253916"/>
          </a:xfrm>
          <a:prstGeom prst="rect">
            <a:avLst/>
          </a:prstGeom>
          <a:noFill/>
        </p:spPr>
        <p:txBody>
          <a:bodyPr wrap="square" rtlCol="0">
            <a:spAutoFit/>
          </a:bodyPr>
          <a:lstStyle/>
          <a:p>
            <a:pPr algn="ctr"/>
            <a:r>
              <a:rPr lang="en-GB" sz="1050" dirty="0"/>
              <a:t>C</a:t>
            </a:r>
            <a:r>
              <a:rPr lang="en-PL" sz="1050" dirty="0"/>
              <a:t>old</a:t>
            </a:r>
          </a:p>
        </p:txBody>
      </p:sp>
      <p:sp>
        <p:nvSpPr>
          <p:cNvPr id="27" name="TextBox 26">
            <a:extLst>
              <a:ext uri="{FF2B5EF4-FFF2-40B4-BE49-F238E27FC236}">
                <a16:creationId xmlns:a16="http://schemas.microsoft.com/office/drawing/2014/main" id="{0F5947C1-3010-EAE3-9947-B5F601FC2874}"/>
              </a:ext>
            </a:extLst>
          </p:cNvPr>
          <p:cNvSpPr txBox="1"/>
          <p:nvPr/>
        </p:nvSpPr>
        <p:spPr>
          <a:xfrm>
            <a:off x="5720583" y="4179431"/>
            <a:ext cx="912874" cy="253916"/>
          </a:xfrm>
          <a:prstGeom prst="rect">
            <a:avLst/>
          </a:prstGeom>
          <a:noFill/>
        </p:spPr>
        <p:txBody>
          <a:bodyPr wrap="square" rtlCol="0">
            <a:spAutoFit/>
          </a:bodyPr>
          <a:lstStyle/>
          <a:p>
            <a:pPr algn="ctr"/>
            <a:r>
              <a:rPr lang="en-PL" sz="1050" dirty="0"/>
              <a:t>Kind</a:t>
            </a:r>
          </a:p>
        </p:txBody>
      </p:sp>
      <p:sp>
        <p:nvSpPr>
          <p:cNvPr id="29" name="Content Placeholder 2">
            <a:extLst>
              <a:ext uri="{FF2B5EF4-FFF2-40B4-BE49-F238E27FC236}">
                <a16:creationId xmlns:a16="http://schemas.microsoft.com/office/drawing/2014/main" id="{B7AEB9D3-ECFD-91DD-4719-DC60D0641958}"/>
              </a:ext>
            </a:extLst>
          </p:cNvPr>
          <p:cNvSpPr txBox="1">
            <a:spLocks/>
          </p:cNvSpPr>
          <p:nvPr/>
        </p:nvSpPr>
        <p:spPr>
          <a:xfrm>
            <a:off x="-21940" y="5348398"/>
            <a:ext cx="2524058" cy="1482172"/>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1500" dirty="0"/>
              <a:t>There are 48 words split into domains, and axes which can be defined by:</a:t>
            </a:r>
          </a:p>
          <a:p>
            <a:pPr marL="0" indent="0">
              <a:buFont typeface="Arial" panose="020B0604020202020204" pitchFamily="34" charset="0"/>
              <a:buNone/>
            </a:pPr>
            <a:endParaRPr lang="en-GB" sz="1500" b="1" dirty="0"/>
          </a:p>
          <a:p>
            <a:r>
              <a:rPr lang="en-GB" sz="1500" b="1" dirty="0"/>
              <a:t>Social Affiliation</a:t>
            </a:r>
          </a:p>
          <a:p>
            <a:r>
              <a:rPr lang="en-GB" sz="1500" b="1" dirty="0"/>
              <a:t>Social Dominance</a:t>
            </a:r>
          </a:p>
          <a:p>
            <a:r>
              <a:rPr lang="en-GB" sz="1500" b="1" dirty="0"/>
              <a:t>Valence </a:t>
            </a:r>
          </a:p>
        </p:txBody>
      </p:sp>
      <p:sp>
        <p:nvSpPr>
          <p:cNvPr id="22" name="Content Placeholder 2">
            <a:extLst>
              <a:ext uri="{FF2B5EF4-FFF2-40B4-BE49-F238E27FC236}">
                <a16:creationId xmlns:a16="http://schemas.microsoft.com/office/drawing/2014/main" id="{6FC74DE4-B9C0-82E4-DE8A-34A5F9E32A31}"/>
              </a:ext>
            </a:extLst>
          </p:cNvPr>
          <p:cNvSpPr txBox="1">
            <a:spLocks/>
          </p:cNvSpPr>
          <p:nvPr/>
        </p:nvSpPr>
        <p:spPr>
          <a:xfrm>
            <a:off x="8305622" y="2552018"/>
            <a:ext cx="3936102" cy="4228790"/>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sz="1100" dirty="0"/>
              <a:t>Findings have shown that changes in the dominance and affiliation spectrum affect SAD and depressed individual differently. </a:t>
            </a:r>
          </a:p>
          <a:p>
            <a:pPr marL="0" indent="0" algn="ctr">
              <a:buFont typeface="Arial" panose="020B0604020202020204" pitchFamily="34" charset="0"/>
              <a:buNone/>
            </a:pPr>
            <a:endParaRPr lang="en-GB" sz="1100" dirty="0"/>
          </a:p>
          <a:p>
            <a:pPr marL="0" indent="0" algn="ctr">
              <a:buFont typeface="Arial" panose="020B0604020202020204" pitchFamily="34" charset="0"/>
              <a:buNone/>
            </a:pPr>
            <a:r>
              <a:rPr lang="en-GB" sz="1100" dirty="0"/>
              <a:t>Possible model: </a:t>
            </a:r>
          </a:p>
          <a:p>
            <a:pPr marL="0" indent="0" algn="ctr">
              <a:buFont typeface="Arial" panose="020B0604020202020204" pitchFamily="34" charset="0"/>
              <a:buNone/>
            </a:pPr>
            <a:r>
              <a:rPr lang="en-PL" sz="900" b="0" i="0" dirty="0">
                <a:effectLst/>
                <a:latin typeface="Google Sans"/>
              </a:rPr>
              <a:t>↑</a:t>
            </a:r>
            <a:r>
              <a:rPr lang="en-GB" sz="1100" dirty="0"/>
              <a:t>Depression = </a:t>
            </a:r>
            <a:r>
              <a:rPr lang="en-PL" sz="1100" b="0" i="0" dirty="0">
                <a:effectLst/>
                <a:latin typeface="Google Sans"/>
              </a:rPr>
              <a:t>↑ </a:t>
            </a:r>
            <a:r>
              <a:rPr lang="en-GB" sz="1100" dirty="0"/>
              <a:t>Negative Valence, </a:t>
            </a:r>
            <a:r>
              <a:rPr lang="en-PL" sz="900" b="0" i="0" dirty="0">
                <a:effectLst/>
                <a:latin typeface="Google Sans"/>
              </a:rPr>
              <a:t>↓ </a:t>
            </a:r>
            <a:r>
              <a:rPr lang="en-GB" sz="1100" dirty="0"/>
              <a:t>Positive Valence</a:t>
            </a:r>
          </a:p>
          <a:p>
            <a:pPr marL="0" indent="0" algn="ctr">
              <a:buFont typeface="Arial" panose="020B0604020202020204" pitchFamily="34" charset="0"/>
              <a:buNone/>
            </a:pPr>
            <a:endParaRPr lang="en-GB" sz="1100" dirty="0"/>
          </a:p>
          <a:p>
            <a:pPr marL="0" indent="0" algn="ctr">
              <a:buFont typeface="Arial" panose="020B0604020202020204" pitchFamily="34" charset="0"/>
              <a:buNone/>
            </a:pPr>
            <a:endParaRPr lang="en-GB" sz="1100" dirty="0"/>
          </a:p>
          <a:p>
            <a:pPr marL="0" indent="0" algn="ctr">
              <a:buFont typeface="Arial" panose="020B0604020202020204" pitchFamily="34" charset="0"/>
              <a:buNone/>
            </a:pPr>
            <a:endParaRPr lang="en-GB" sz="1100" dirty="0"/>
          </a:p>
          <a:p>
            <a:pPr marL="0" indent="0" algn="ctr">
              <a:buFont typeface="Arial" panose="020B0604020202020204" pitchFamily="34" charset="0"/>
              <a:buNone/>
            </a:pPr>
            <a:r>
              <a:rPr lang="en-PL" sz="1100" b="0" i="0" dirty="0">
                <a:effectLst/>
                <a:latin typeface="Google Sans"/>
              </a:rPr>
              <a:t>↑ </a:t>
            </a:r>
            <a:r>
              <a:rPr lang="en-GB" sz="1100" dirty="0"/>
              <a:t>SAD  = </a:t>
            </a:r>
            <a:r>
              <a:rPr lang="en-PL" sz="1100" b="0" i="0" dirty="0">
                <a:effectLst/>
                <a:latin typeface="Google Sans"/>
              </a:rPr>
              <a:t>↑ </a:t>
            </a:r>
            <a:r>
              <a:rPr lang="en-GB" sz="1100" dirty="0"/>
              <a:t>Low Dominance, </a:t>
            </a:r>
            <a:r>
              <a:rPr lang="en-PL" sz="1100" b="0" i="0" dirty="0">
                <a:effectLst/>
                <a:latin typeface="Google Sans"/>
              </a:rPr>
              <a:t>↓ </a:t>
            </a:r>
            <a:r>
              <a:rPr lang="en-GB" sz="1100" dirty="0"/>
              <a:t>High Dominance</a:t>
            </a:r>
          </a:p>
          <a:p>
            <a:pPr marL="0" indent="0" algn="ctr">
              <a:buFont typeface="Arial" panose="020B0604020202020204" pitchFamily="34" charset="0"/>
              <a:buNone/>
            </a:pPr>
            <a:endParaRPr lang="en-GB" sz="1100" dirty="0"/>
          </a:p>
          <a:p>
            <a:pPr marL="0" indent="0" algn="ctr">
              <a:buFont typeface="Arial" panose="020B0604020202020204" pitchFamily="34" charset="0"/>
              <a:buNone/>
            </a:pPr>
            <a:endParaRPr lang="en-GB" sz="1100" dirty="0"/>
          </a:p>
          <a:p>
            <a:pPr marL="0" indent="0" algn="ctr">
              <a:buFont typeface="Arial" panose="020B0604020202020204" pitchFamily="34" charset="0"/>
              <a:buNone/>
            </a:pPr>
            <a:endParaRPr lang="en-GB" sz="1100" dirty="0"/>
          </a:p>
          <a:p>
            <a:pPr marL="0" indent="0" algn="ctr">
              <a:buFont typeface="Arial" panose="020B0604020202020204" pitchFamily="34" charset="0"/>
              <a:buNone/>
            </a:pPr>
            <a:r>
              <a:rPr lang="en-PL" sz="1100" b="0" i="0" dirty="0">
                <a:effectLst/>
                <a:latin typeface="Google Sans"/>
              </a:rPr>
              <a:t>↑ </a:t>
            </a:r>
            <a:r>
              <a:rPr lang="en-GB" sz="1100" dirty="0"/>
              <a:t>Depression, </a:t>
            </a:r>
            <a:r>
              <a:rPr lang="en-PL" sz="1100" b="0" i="0" dirty="0">
                <a:effectLst/>
                <a:latin typeface="Google Sans"/>
              </a:rPr>
              <a:t>↑ </a:t>
            </a:r>
            <a:r>
              <a:rPr lang="en-GB" sz="1100" dirty="0"/>
              <a:t>SAD = </a:t>
            </a:r>
            <a:r>
              <a:rPr lang="en-PL" sz="1100" b="0" i="0" dirty="0">
                <a:effectLst/>
                <a:latin typeface="Google Sans"/>
              </a:rPr>
              <a:t>↑ </a:t>
            </a:r>
            <a:r>
              <a:rPr lang="en-GB" sz="1100" dirty="0"/>
              <a:t>Low Dominance,</a:t>
            </a:r>
            <a:r>
              <a:rPr lang="en-PL" sz="1100" b="0" i="0" dirty="0">
                <a:effectLst/>
                <a:latin typeface="Google Sans"/>
              </a:rPr>
              <a:t> ↑</a:t>
            </a:r>
            <a:r>
              <a:rPr lang="en-GB" sz="1100" dirty="0"/>
              <a:t> Low Affiliation, </a:t>
            </a:r>
            <a:r>
              <a:rPr lang="en-PL" sz="1100" b="0" i="0" dirty="0">
                <a:effectLst/>
                <a:latin typeface="Google Sans"/>
              </a:rPr>
              <a:t>↑ </a:t>
            </a:r>
            <a:r>
              <a:rPr lang="en-GB" sz="1100" dirty="0"/>
              <a:t>Negative Valence</a:t>
            </a:r>
          </a:p>
          <a:p>
            <a:pPr marL="0" indent="0" algn="ctr">
              <a:buFont typeface="Arial" panose="020B0604020202020204" pitchFamily="34" charset="0"/>
              <a:buNone/>
            </a:pPr>
            <a:endParaRPr lang="en-GB" sz="1100" dirty="0"/>
          </a:p>
          <a:p>
            <a:pPr marL="0" indent="0" algn="ctr">
              <a:buFont typeface="Arial" panose="020B0604020202020204" pitchFamily="34" charset="0"/>
              <a:buNone/>
            </a:pPr>
            <a:endParaRPr lang="en-GB" sz="1100" dirty="0"/>
          </a:p>
          <a:p>
            <a:pPr marL="0" indent="0" algn="ctr">
              <a:buFont typeface="Arial" panose="020B0604020202020204" pitchFamily="34" charset="0"/>
              <a:buNone/>
            </a:pPr>
            <a:br>
              <a:rPr lang="en-GB" sz="1100" dirty="0"/>
            </a:br>
            <a:br>
              <a:rPr lang="en-GB" sz="1100" dirty="0"/>
            </a:br>
            <a:r>
              <a:rPr lang="en-GB" sz="1100" dirty="0"/>
              <a:t>SAD individuals more likely to endorse low-dominance and less likely to endorse high-dominance words (Gilboa-</a:t>
            </a:r>
            <a:r>
              <a:rPr lang="en-GB" sz="1100" dirty="0" err="1"/>
              <a:t>Schechtman</a:t>
            </a:r>
            <a:r>
              <a:rPr lang="en-GB" sz="1100" dirty="0"/>
              <a:t> et al, 2019)</a:t>
            </a:r>
          </a:p>
          <a:p>
            <a:pPr marL="0" indent="0" algn="ctr">
              <a:buFont typeface="Arial" panose="020B0604020202020204" pitchFamily="34" charset="0"/>
              <a:buNone/>
            </a:pPr>
            <a:r>
              <a:rPr lang="en-GB" sz="1100" dirty="0"/>
              <a:t>When depression and SAD co-occurring, individuals more likely to endorse negative, low affiliation words and less likely to endorse positive-valence words.</a:t>
            </a:r>
          </a:p>
          <a:p>
            <a:pPr marL="0" indent="0" algn="ctr">
              <a:buFont typeface="Arial" panose="020B0604020202020204" pitchFamily="34" charset="0"/>
              <a:buNone/>
            </a:pPr>
            <a:endParaRPr lang="en-PL" dirty="0"/>
          </a:p>
        </p:txBody>
      </p:sp>
      <p:sp>
        <p:nvSpPr>
          <p:cNvPr id="37" name="Rectangle 36">
            <a:extLst>
              <a:ext uri="{FF2B5EF4-FFF2-40B4-BE49-F238E27FC236}">
                <a16:creationId xmlns:a16="http://schemas.microsoft.com/office/drawing/2014/main" id="{5A0284E2-1E46-632A-48E6-7F0D39E2A4DD}"/>
              </a:ext>
            </a:extLst>
          </p:cNvPr>
          <p:cNvSpPr/>
          <p:nvPr/>
        </p:nvSpPr>
        <p:spPr>
          <a:xfrm>
            <a:off x="8550929" y="3677749"/>
            <a:ext cx="1507471" cy="68690"/>
          </a:xfrm>
          <a:prstGeom prst="rect">
            <a:avLst/>
          </a:prstGeom>
          <a:gradFill flip="none" rotWithShape="1">
            <a:gsLst>
              <a:gs pos="0">
                <a:schemeClr val="accent5">
                  <a:lumMod val="20000"/>
                  <a:lumOff val="80000"/>
                </a:schemeClr>
              </a:gs>
              <a:gs pos="49000">
                <a:schemeClr val="accent5">
                  <a:lumMod val="75000"/>
                </a:schemeClr>
              </a:gs>
              <a:gs pos="100000">
                <a:schemeClr val="accent6">
                  <a:lumMod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39" name="Rectangle 38">
            <a:extLst>
              <a:ext uri="{FF2B5EF4-FFF2-40B4-BE49-F238E27FC236}">
                <a16:creationId xmlns:a16="http://schemas.microsoft.com/office/drawing/2014/main" id="{9D03C595-5107-49E5-40B2-B52F637EA55D}"/>
              </a:ext>
            </a:extLst>
          </p:cNvPr>
          <p:cNvSpPr/>
          <p:nvPr/>
        </p:nvSpPr>
        <p:spPr>
          <a:xfrm>
            <a:off x="8550929" y="3841861"/>
            <a:ext cx="1507471" cy="68690"/>
          </a:xfrm>
          <a:prstGeom prst="rect">
            <a:avLst/>
          </a:prstGeom>
          <a:gradFill flip="none" rotWithShape="1">
            <a:gsLst>
              <a:gs pos="0">
                <a:schemeClr val="accent5">
                  <a:lumMod val="20000"/>
                  <a:lumOff val="80000"/>
                </a:schemeClr>
              </a:gs>
              <a:gs pos="49000">
                <a:schemeClr val="accent5">
                  <a:lumMod val="75000"/>
                </a:schemeClr>
              </a:gs>
              <a:gs pos="100000">
                <a:schemeClr val="accent6">
                  <a:lumMod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cxnSp>
        <p:nvCxnSpPr>
          <p:cNvPr id="41" name="Straight Arrow Connector 40">
            <a:extLst>
              <a:ext uri="{FF2B5EF4-FFF2-40B4-BE49-F238E27FC236}">
                <a16:creationId xmlns:a16="http://schemas.microsoft.com/office/drawing/2014/main" id="{5145B515-2619-6537-D55F-57B1CCD91E64}"/>
              </a:ext>
            </a:extLst>
          </p:cNvPr>
          <p:cNvCxnSpPr>
            <a:cxnSpLocks/>
          </p:cNvCxnSpPr>
          <p:nvPr/>
        </p:nvCxnSpPr>
        <p:spPr>
          <a:xfrm>
            <a:off x="11170258" y="3807558"/>
            <a:ext cx="295368" cy="0"/>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26A23BD8-FCA3-CE1E-8A58-8F431EFC467B}"/>
              </a:ext>
            </a:extLst>
          </p:cNvPr>
          <p:cNvCxnSpPr>
            <a:cxnSpLocks/>
          </p:cNvCxnSpPr>
          <p:nvPr/>
        </p:nvCxnSpPr>
        <p:spPr>
          <a:xfrm flipH="1">
            <a:off x="10874887" y="3807558"/>
            <a:ext cx="295371" cy="0"/>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05D70DE6-39E8-4A98-8EE6-DA5A7E3A0378}"/>
              </a:ext>
            </a:extLst>
          </p:cNvPr>
          <p:cNvCxnSpPr>
            <a:cxnSpLocks/>
          </p:cNvCxnSpPr>
          <p:nvPr/>
        </p:nvCxnSpPr>
        <p:spPr>
          <a:xfrm flipV="1">
            <a:off x="11170258" y="3518452"/>
            <a:ext cx="0" cy="289106"/>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9D528AEC-5F56-2794-C3A5-774C38EB0EB0}"/>
              </a:ext>
            </a:extLst>
          </p:cNvPr>
          <p:cNvCxnSpPr>
            <a:cxnSpLocks/>
          </p:cNvCxnSpPr>
          <p:nvPr/>
        </p:nvCxnSpPr>
        <p:spPr>
          <a:xfrm>
            <a:off x="11170258" y="3807558"/>
            <a:ext cx="0" cy="288219"/>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99" name="Rectangle 98">
            <a:extLst>
              <a:ext uri="{FF2B5EF4-FFF2-40B4-BE49-F238E27FC236}">
                <a16:creationId xmlns:a16="http://schemas.microsoft.com/office/drawing/2014/main" id="{90CD9AAD-2C52-90C2-C8D4-CDC48EB67532}"/>
              </a:ext>
            </a:extLst>
          </p:cNvPr>
          <p:cNvSpPr/>
          <p:nvPr/>
        </p:nvSpPr>
        <p:spPr>
          <a:xfrm>
            <a:off x="8550929" y="4626780"/>
            <a:ext cx="1507471" cy="68690"/>
          </a:xfrm>
          <a:prstGeom prst="rect">
            <a:avLst/>
          </a:prstGeom>
          <a:gradFill flip="none" rotWithShape="1">
            <a:gsLst>
              <a:gs pos="0">
                <a:schemeClr val="accent5">
                  <a:lumMod val="20000"/>
                  <a:lumOff val="80000"/>
                </a:schemeClr>
              </a:gs>
              <a:gs pos="49000">
                <a:schemeClr val="accent5">
                  <a:lumMod val="75000"/>
                </a:schemeClr>
              </a:gs>
              <a:gs pos="100000">
                <a:schemeClr val="accent6">
                  <a:lumMod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00" name="Rectangle 99">
            <a:extLst>
              <a:ext uri="{FF2B5EF4-FFF2-40B4-BE49-F238E27FC236}">
                <a16:creationId xmlns:a16="http://schemas.microsoft.com/office/drawing/2014/main" id="{F0E17385-B0D9-EEAA-ED5F-0401B24F7349}"/>
              </a:ext>
            </a:extLst>
          </p:cNvPr>
          <p:cNvSpPr/>
          <p:nvPr/>
        </p:nvSpPr>
        <p:spPr>
          <a:xfrm>
            <a:off x="8550929" y="4790892"/>
            <a:ext cx="1507471" cy="68690"/>
          </a:xfrm>
          <a:prstGeom prst="rect">
            <a:avLst/>
          </a:prstGeom>
          <a:gradFill flip="none" rotWithShape="1">
            <a:gsLst>
              <a:gs pos="0">
                <a:schemeClr val="accent5">
                  <a:lumMod val="20000"/>
                  <a:lumOff val="80000"/>
                </a:schemeClr>
              </a:gs>
              <a:gs pos="49000">
                <a:schemeClr val="accent5">
                  <a:lumMod val="75000"/>
                </a:schemeClr>
              </a:gs>
              <a:gs pos="100000">
                <a:schemeClr val="accent6">
                  <a:lumMod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cxnSp>
        <p:nvCxnSpPr>
          <p:cNvPr id="102" name="Straight Arrow Connector 101">
            <a:extLst>
              <a:ext uri="{FF2B5EF4-FFF2-40B4-BE49-F238E27FC236}">
                <a16:creationId xmlns:a16="http://schemas.microsoft.com/office/drawing/2014/main" id="{14E573C5-D400-6042-B8F0-8CDE680DE813}"/>
              </a:ext>
            </a:extLst>
          </p:cNvPr>
          <p:cNvCxnSpPr>
            <a:cxnSpLocks/>
          </p:cNvCxnSpPr>
          <p:nvPr/>
        </p:nvCxnSpPr>
        <p:spPr>
          <a:xfrm>
            <a:off x="11170258" y="4756589"/>
            <a:ext cx="295368" cy="0"/>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03" name="Straight Arrow Connector 102">
            <a:extLst>
              <a:ext uri="{FF2B5EF4-FFF2-40B4-BE49-F238E27FC236}">
                <a16:creationId xmlns:a16="http://schemas.microsoft.com/office/drawing/2014/main" id="{5D97FDEE-BEE6-E714-553F-61F93EB0543D}"/>
              </a:ext>
            </a:extLst>
          </p:cNvPr>
          <p:cNvCxnSpPr>
            <a:cxnSpLocks/>
          </p:cNvCxnSpPr>
          <p:nvPr/>
        </p:nvCxnSpPr>
        <p:spPr>
          <a:xfrm flipH="1">
            <a:off x="10874887" y="4756589"/>
            <a:ext cx="295371" cy="0"/>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04" name="Straight Arrow Connector 103">
            <a:extLst>
              <a:ext uri="{FF2B5EF4-FFF2-40B4-BE49-F238E27FC236}">
                <a16:creationId xmlns:a16="http://schemas.microsoft.com/office/drawing/2014/main" id="{402D9E18-6498-EF5D-96CE-083E99651DAA}"/>
              </a:ext>
            </a:extLst>
          </p:cNvPr>
          <p:cNvCxnSpPr>
            <a:cxnSpLocks/>
          </p:cNvCxnSpPr>
          <p:nvPr/>
        </p:nvCxnSpPr>
        <p:spPr>
          <a:xfrm flipV="1">
            <a:off x="11170258" y="4467483"/>
            <a:ext cx="0" cy="289106"/>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05" name="Straight Arrow Connector 104">
            <a:extLst>
              <a:ext uri="{FF2B5EF4-FFF2-40B4-BE49-F238E27FC236}">
                <a16:creationId xmlns:a16="http://schemas.microsoft.com/office/drawing/2014/main" id="{C910F21B-A2B3-4476-A14D-4CA88A146D9B}"/>
              </a:ext>
            </a:extLst>
          </p:cNvPr>
          <p:cNvCxnSpPr>
            <a:cxnSpLocks/>
          </p:cNvCxnSpPr>
          <p:nvPr/>
        </p:nvCxnSpPr>
        <p:spPr>
          <a:xfrm>
            <a:off x="11170258" y="4756589"/>
            <a:ext cx="0" cy="288219"/>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106" name="Rectangle 105">
            <a:extLst>
              <a:ext uri="{FF2B5EF4-FFF2-40B4-BE49-F238E27FC236}">
                <a16:creationId xmlns:a16="http://schemas.microsoft.com/office/drawing/2014/main" id="{20E2B01C-0E2C-F855-D843-D21B01908881}"/>
              </a:ext>
            </a:extLst>
          </p:cNvPr>
          <p:cNvSpPr/>
          <p:nvPr/>
        </p:nvSpPr>
        <p:spPr>
          <a:xfrm>
            <a:off x="8550929" y="5568407"/>
            <a:ext cx="1507471" cy="68690"/>
          </a:xfrm>
          <a:prstGeom prst="rect">
            <a:avLst/>
          </a:prstGeom>
          <a:gradFill flip="none" rotWithShape="1">
            <a:gsLst>
              <a:gs pos="0">
                <a:schemeClr val="accent5">
                  <a:lumMod val="20000"/>
                  <a:lumOff val="80000"/>
                </a:schemeClr>
              </a:gs>
              <a:gs pos="49000">
                <a:schemeClr val="accent5">
                  <a:lumMod val="75000"/>
                </a:schemeClr>
              </a:gs>
              <a:gs pos="100000">
                <a:schemeClr val="accent6">
                  <a:lumMod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07" name="Rectangle 106">
            <a:extLst>
              <a:ext uri="{FF2B5EF4-FFF2-40B4-BE49-F238E27FC236}">
                <a16:creationId xmlns:a16="http://schemas.microsoft.com/office/drawing/2014/main" id="{D388928B-501E-CA46-AA62-7BFD9BF89D87}"/>
              </a:ext>
            </a:extLst>
          </p:cNvPr>
          <p:cNvSpPr/>
          <p:nvPr/>
        </p:nvSpPr>
        <p:spPr>
          <a:xfrm>
            <a:off x="8550929" y="5732519"/>
            <a:ext cx="1507471" cy="68690"/>
          </a:xfrm>
          <a:prstGeom prst="rect">
            <a:avLst/>
          </a:prstGeom>
          <a:gradFill flip="none" rotWithShape="1">
            <a:gsLst>
              <a:gs pos="0">
                <a:schemeClr val="accent5">
                  <a:lumMod val="20000"/>
                  <a:lumOff val="80000"/>
                </a:schemeClr>
              </a:gs>
              <a:gs pos="49000">
                <a:schemeClr val="accent5">
                  <a:lumMod val="75000"/>
                </a:schemeClr>
              </a:gs>
              <a:gs pos="100000">
                <a:schemeClr val="accent6">
                  <a:lumMod val="75000"/>
                </a:schemeClr>
              </a:gs>
            </a:gsLst>
            <a:lin ang="108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cxnSp>
        <p:nvCxnSpPr>
          <p:cNvPr id="109" name="Straight Arrow Connector 108">
            <a:extLst>
              <a:ext uri="{FF2B5EF4-FFF2-40B4-BE49-F238E27FC236}">
                <a16:creationId xmlns:a16="http://schemas.microsoft.com/office/drawing/2014/main" id="{440987A3-CC17-F510-55CC-4FBCD305E0E1}"/>
              </a:ext>
            </a:extLst>
          </p:cNvPr>
          <p:cNvCxnSpPr>
            <a:cxnSpLocks/>
          </p:cNvCxnSpPr>
          <p:nvPr/>
        </p:nvCxnSpPr>
        <p:spPr>
          <a:xfrm>
            <a:off x="11170258" y="5698216"/>
            <a:ext cx="295368" cy="0"/>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10" name="Straight Arrow Connector 109">
            <a:extLst>
              <a:ext uri="{FF2B5EF4-FFF2-40B4-BE49-F238E27FC236}">
                <a16:creationId xmlns:a16="http://schemas.microsoft.com/office/drawing/2014/main" id="{72426917-05C6-58DA-573E-F0C057401D5A}"/>
              </a:ext>
            </a:extLst>
          </p:cNvPr>
          <p:cNvCxnSpPr>
            <a:cxnSpLocks/>
          </p:cNvCxnSpPr>
          <p:nvPr/>
        </p:nvCxnSpPr>
        <p:spPr>
          <a:xfrm flipH="1">
            <a:off x="10874887" y="5698216"/>
            <a:ext cx="295371" cy="0"/>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Arrow Connector 110">
            <a:extLst>
              <a:ext uri="{FF2B5EF4-FFF2-40B4-BE49-F238E27FC236}">
                <a16:creationId xmlns:a16="http://schemas.microsoft.com/office/drawing/2014/main" id="{879A3720-D7CC-09C6-A76C-0F07430C2685}"/>
              </a:ext>
            </a:extLst>
          </p:cNvPr>
          <p:cNvCxnSpPr>
            <a:cxnSpLocks/>
          </p:cNvCxnSpPr>
          <p:nvPr/>
        </p:nvCxnSpPr>
        <p:spPr>
          <a:xfrm flipV="1">
            <a:off x="11170258" y="5409110"/>
            <a:ext cx="0" cy="289106"/>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cxnSp>
        <p:nvCxnSpPr>
          <p:cNvPr id="112" name="Straight Arrow Connector 111">
            <a:extLst>
              <a:ext uri="{FF2B5EF4-FFF2-40B4-BE49-F238E27FC236}">
                <a16:creationId xmlns:a16="http://schemas.microsoft.com/office/drawing/2014/main" id="{F9CCB24C-29A7-4B68-DAA2-24BAD706C8FE}"/>
              </a:ext>
            </a:extLst>
          </p:cNvPr>
          <p:cNvCxnSpPr>
            <a:cxnSpLocks/>
          </p:cNvCxnSpPr>
          <p:nvPr/>
        </p:nvCxnSpPr>
        <p:spPr>
          <a:xfrm>
            <a:off x="11170258" y="5698216"/>
            <a:ext cx="0" cy="288219"/>
          </a:xfrm>
          <a:prstGeom prst="straightConnector1">
            <a:avLst/>
          </a:prstGeom>
          <a:ln w="3175">
            <a:solidFill>
              <a:schemeClr val="accent5"/>
            </a:solidFill>
            <a:tailEnd type="triangle"/>
          </a:ln>
        </p:spPr>
        <p:style>
          <a:lnRef idx="2">
            <a:schemeClr val="accent1"/>
          </a:lnRef>
          <a:fillRef idx="0">
            <a:schemeClr val="accent1"/>
          </a:fillRef>
          <a:effectRef idx="1">
            <a:schemeClr val="accent1"/>
          </a:effectRef>
          <a:fontRef idx="minor">
            <a:schemeClr val="tx1"/>
          </a:fontRef>
        </p:style>
      </p:cxnSp>
      <p:sp>
        <p:nvSpPr>
          <p:cNvPr id="113" name="TextBox 112">
            <a:extLst>
              <a:ext uri="{FF2B5EF4-FFF2-40B4-BE49-F238E27FC236}">
                <a16:creationId xmlns:a16="http://schemas.microsoft.com/office/drawing/2014/main" id="{DCBDE5EB-19E0-6E1E-EF24-7DD5CA391F52}"/>
              </a:ext>
            </a:extLst>
          </p:cNvPr>
          <p:cNvSpPr txBox="1"/>
          <p:nvPr/>
        </p:nvSpPr>
        <p:spPr>
          <a:xfrm>
            <a:off x="9720952" y="4569926"/>
            <a:ext cx="912874" cy="184666"/>
          </a:xfrm>
          <a:prstGeom prst="rect">
            <a:avLst/>
          </a:prstGeom>
          <a:noFill/>
        </p:spPr>
        <p:txBody>
          <a:bodyPr wrap="square" rtlCol="0">
            <a:spAutoFit/>
          </a:bodyPr>
          <a:lstStyle/>
          <a:p>
            <a:pPr algn="ctr"/>
            <a:r>
              <a:rPr lang="en-GB" sz="600" dirty="0"/>
              <a:t>SAD</a:t>
            </a:r>
            <a:endParaRPr lang="en-PL" sz="600" dirty="0"/>
          </a:p>
        </p:txBody>
      </p:sp>
      <p:sp>
        <p:nvSpPr>
          <p:cNvPr id="114" name="TextBox 113">
            <a:extLst>
              <a:ext uri="{FF2B5EF4-FFF2-40B4-BE49-F238E27FC236}">
                <a16:creationId xmlns:a16="http://schemas.microsoft.com/office/drawing/2014/main" id="{DABD1382-D21A-07D8-3380-EA2D9D31BE44}"/>
              </a:ext>
            </a:extLst>
          </p:cNvPr>
          <p:cNvSpPr txBox="1"/>
          <p:nvPr/>
        </p:nvSpPr>
        <p:spPr>
          <a:xfrm>
            <a:off x="9753383" y="3615634"/>
            <a:ext cx="912874" cy="184666"/>
          </a:xfrm>
          <a:prstGeom prst="rect">
            <a:avLst/>
          </a:prstGeom>
          <a:noFill/>
        </p:spPr>
        <p:txBody>
          <a:bodyPr wrap="square" rtlCol="0">
            <a:spAutoFit/>
          </a:bodyPr>
          <a:lstStyle/>
          <a:p>
            <a:pPr algn="ctr"/>
            <a:r>
              <a:rPr lang="en-GB" sz="600" dirty="0"/>
              <a:t>SAD</a:t>
            </a:r>
            <a:endParaRPr lang="en-PL" sz="600" dirty="0"/>
          </a:p>
        </p:txBody>
      </p:sp>
      <p:sp>
        <p:nvSpPr>
          <p:cNvPr id="115" name="TextBox 114">
            <a:extLst>
              <a:ext uri="{FF2B5EF4-FFF2-40B4-BE49-F238E27FC236}">
                <a16:creationId xmlns:a16="http://schemas.microsoft.com/office/drawing/2014/main" id="{95A8DA15-BA9A-967A-C103-2BBF557F1109}"/>
              </a:ext>
            </a:extLst>
          </p:cNvPr>
          <p:cNvSpPr txBox="1"/>
          <p:nvPr/>
        </p:nvSpPr>
        <p:spPr>
          <a:xfrm>
            <a:off x="9724241" y="5515465"/>
            <a:ext cx="912874" cy="184666"/>
          </a:xfrm>
          <a:prstGeom prst="rect">
            <a:avLst/>
          </a:prstGeom>
          <a:noFill/>
        </p:spPr>
        <p:txBody>
          <a:bodyPr wrap="square" rtlCol="0">
            <a:spAutoFit/>
          </a:bodyPr>
          <a:lstStyle/>
          <a:p>
            <a:pPr algn="ctr"/>
            <a:r>
              <a:rPr lang="en-GB" sz="600" dirty="0"/>
              <a:t>SAD</a:t>
            </a:r>
            <a:endParaRPr lang="en-PL" sz="600" dirty="0"/>
          </a:p>
        </p:txBody>
      </p:sp>
      <p:sp>
        <p:nvSpPr>
          <p:cNvPr id="116" name="TextBox 115">
            <a:extLst>
              <a:ext uri="{FF2B5EF4-FFF2-40B4-BE49-F238E27FC236}">
                <a16:creationId xmlns:a16="http://schemas.microsoft.com/office/drawing/2014/main" id="{E636295A-ECBA-86EC-5815-7C6555149CB3}"/>
              </a:ext>
            </a:extLst>
          </p:cNvPr>
          <p:cNvSpPr txBox="1"/>
          <p:nvPr/>
        </p:nvSpPr>
        <p:spPr>
          <a:xfrm>
            <a:off x="9847270" y="3783873"/>
            <a:ext cx="912874" cy="184666"/>
          </a:xfrm>
          <a:prstGeom prst="rect">
            <a:avLst/>
          </a:prstGeom>
          <a:noFill/>
        </p:spPr>
        <p:txBody>
          <a:bodyPr wrap="square" rtlCol="0">
            <a:spAutoFit/>
          </a:bodyPr>
          <a:lstStyle/>
          <a:p>
            <a:pPr algn="ctr"/>
            <a:r>
              <a:rPr lang="en-GB" sz="600" dirty="0"/>
              <a:t>Depression</a:t>
            </a:r>
            <a:endParaRPr lang="en-PL" sz="600" dirty="0"/>
          </a:p>
        </p:txBody>
      </p:sp>
      <p:sp>
        <p:nvSpPr>
          <p:cNvPr id="117" name="TextBox 116">
            <a:extLst>
              <a:ext uri="{FF2B5EF4-FFF2-40B4-BE49-F238E27FC236}">
                <a16:creationId xmlns:a16="http://schemas.microsoft.com/office/drawing/2014/main" id="{384052AE-FCBC-052A-BF39-C794BC791C17}"/>
              </a:ext>
            </a:extLst>
          </p:cNvPr>
          <p:cNvSpPr txBox="1"/>
          <p:nvPr/>
        </p:nvSpPr>
        <p:spPr>
          <a:xfrm>
            <a:off x="9829642" y="4731364"/>
            <a:ext cx="912874" cy="184666"/>
          </a:xfrm>
          <a:prstGeom prst="rect">
            <a:avLst/>
          </a:prstGeom>
          <a:noFill/>
        </p:spPr>
        <p:txBody>
          <a:bodyPr wrap="square" rtlCol="0">
            <a:spAutoFit/>
          </a:bodyPr>
          <a:lstStyle/>
          <a:p>
            <a:pPr algn="ctr"/>
            <a:r>
              <a:rPr lang="en-GB" sz="600" dirty="0"/>
              <a:t>Depression</a:t>
            </a:r>
            <a:endParaRPr lang="en-PL" sz="600" dirty="0"/>
          </a:p>
        </p:txBody>
      </p:sp>
      <p:sp>
        <p:nvSpPr>
          <p:cNvPr id="118" name="TextBox 117">
            <a:extLst>
              <a:ext uri="{FF2B5EF4-FFF2-40B4-BE49-F238E27FC236}">
                <a16:creationId xmlns:a16="http://schemas.microsoft.com/office/drawing/2014/main" id="{94A20B34-48E1-C3D9-AEF5-1EF1D9EAB14A}"/>
              </a:ext>
            </a:extLst>
          </p:cNvPr>
          <p:cNvSpPr txBox="1"/>
          <p:nvPr/>
        </p:nvSpPr>
        <p:spPr>
          <a:xfrm>
            <a:off x="9839735" y="5674531"/>
            <a:ext cx="912874" cy="184666"/>
          </a:xfrm>
          <a:prstGeom prst="rect">
            <a:avLst/>
          </a:prstGeom>
          <a:noFill/>
        </p:spPr>
        <p:txBody>
          <a:bodyPr wrap="square" rtlCol="0">
            <a:spAutoFit/>
          </a:bodyPr>
          <a:lstStyle/>
          <a:p>
            <a:pPr algn="ctr"/>
            <a:r>
              <a:rPr lang="en-GB" sz="600" dirty="0"/>
              <a:t>Depression</a:t>
            </a:r>
            <a:endParaRPr lang="en-PL" sz="600" dirty="0"/>
          </a:p>
        </p:txBody>
      </p:sp>
      <p:sp>
        <p:nvSpPr>
          <p:cNvPr id="126" name="Oval 125">
            <a:extLst>
              <a:ext uri="{FF2B5EF4-FFF2-40B4-BE49-F238E27FC236}">
                <a16:creationId xmlns:a16="http://schemas.microsoft.com/office/drawing/2014/main" id="{9D9DD2EC-B09D-0390-1B1C-4A91FE783B62}"/>
              </a:ext>
            </a:extLst>
          </p:cNvPr>
          <p:cNvSpPr/>
          <p:nvPr/>
        </p:nvSpPr>
        <p:spPr>
          <a:xfrm>
            <a:off x="8571635" y="3825198"/>
            <a:ext cx="91722" cy="92333"/>
          </a:xfrm>
          <a:prstGeom prst="ellips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L"/>
          </a:p>
        </p:txBody>
      </p:sp>
      <p:sp>
        <p:nvSpPr>
          <p:cNvPr id="127" name="Oval 126">
            <a:extLst>
              <a:ext uri="{FF2B5EF4-FFF2-40B4-BE49-F238E27FC236}">
                <a16:creationId xmlns:a16="http://schemas.microsoft.com/office/drawing/2014/main" id="{B1753228-F432-0DE6-9009-51993B9DCF46}"/>
              </a:ext>
            </a:extLst>
          </p:cNvPr>
          <p:cNvSpPr/>
          <p:nvPr/>
        </p:nvSpPr>
        <p:spPr>
          <a:xfrm>
            <a:off x="9874624" y="3662527"/>
            <a:ext cx="91722" cy="92333"/>
          </a:xfrm>
          <a:prstGeom prst="ellips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L"/>
          </a:p>
        </p:txBody>
      </p:sp>
      <p:sp>
        <p:nvSpPr>
          <p:cNvPr id="128" name="Oval 127">
            <a:extLst>
              <a:ext uri="{FF2B5EF4-FFF2-40B4-BE49-F238E27FC236}">
                <a16:creationId xmlns:a16="http://schemas.microsoft.com/office/drawing/2014/main" id="{512A175F-3754-4420-30C3-ABB0614AD99F}"/>
              </a:ext>
            </a:extLst>
          </p:cNvPr>
          <p:cNvSpPr/>
          <p:nvPr/>
        </p:nvSpPr>
        <p:spPr>
          <a:xfrm>
            <a:off x="8571635" y="4610867"/>
            <a:ext cx="91722" cy="92333"/>
          </a:xfrm>
          <a:prstGeom prst="ellips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L"/>
          </a:p>
        </p:txBody>
      </p:sp>
      <p:sp>
        <p:nvSpPr>
          <p:cNvPr id="129" name="Oval 128">
            <a:extLst>
              <a:ext uri="{FF2B5EF4-FFF2-40B4-BE49-F238E27FC236}">
                <a16:creationId xmlns:a16="http://schemas.microsoft.com/office/drawing/2014/main" id="{474EB0B9-A727-82DE-D18C-54C69BE8E11C}"/>
              </a:ext>
            </a:extLst>
          </p:cNvPr>
          <p:cNvSpPr/>
          <p:nvPr/>
        </p:nvSpPr>
        <p:spPr>
          <a:xfrm>
            <a:off x="9870468" y="4777530"/>
            <a:ext cx="91722" cy="92333"/>
          </a:xfrm>
          <a:prstGeom prst="ellips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L"/>
          </a:p>
        </p:txBody>
      </p:sp>
      <p:sp>
        <p:nvSpPr>
          <p:cNvPr id="130" name="Oval 129">
            <a:extLst>
              <a:ext uri="{FF2B5EF4-FFF2-40B4-BE49-F238E27FC236}">
                <a16:creationId xmlns:a16="http://schemas.microsoft.com/office/drawing/2014/main" id="{82FF268C-3DF0-4721-0D53-34583C944ACF}"/>
              </a:ext>
            </a:extLst>
          </p:cNvPr>
          <p:cNvSpPr/>
          <p:nvPr/>
        </p:nvSpPr>
        <p:spPr>
          <a:xfrm>
            <a:off x="8606915" y="5556585"/>
            <a:ext cx="91722" cy="92333"/>
          </a:xfrm>
          <a:prstGeom prst="ellips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L"/>
          </a:p>
        </p:txBody>
      </p:sp>
      <p:sp>
        <p:nvSpPr>
          <p:cNvPr id="131" name="Oval 130">
            <a:extLst>
              <a:ext uri="{FF2B5EF4-FFF2-40B4-BE49-F238E27FC236}">
                <a16:creationId xmlns:a16="http://schemas.microsoft.com/office/drawing/2014/main" id="{69E87077-CB5D-1D4E-F291-14D94DB7E5D5}"/>
              </a:ext>
            </a:extLst>
          </p:cNvPr>
          <p:cNvSpPr/>
          <p:nvPr/>
        </p:nvSpPr>
        <p:spPr>
          <a:xfrm>
            <a:off x="8606915" y="5721066"/>
            <a:ext cx="91722" cy="92333"/>
          </a:xfrm>
          <a:prstGeom prst="ellipse">
            <a:avLst/>
          </a:prstGeom>
          <a:ln>
            <a:noFill/>
          </a:ln>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PL"/>
          </a:p>
        </p:txBody>
      </p:sp>
      <p:pic>
        <p:nvPicPr>
          <p:cNvPr id="134" name="Graphic 133" descr="Tick with solid fill">
            <a:extLst>
              <a:ext uri="{FF2B5EF4-FFF2-40B4-BE49-F238E27FC236}">
                <a16:creationId xmlns:a16="http://schemas.microsoft.com/office/drawing/2014/main" id="{E18BA932-3598-39AA-89A4-D0CA381F6D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32275" y="3720419"/>
            <a:ext cx="145553" cy="145553"/>
          </a:xfrm>
          <a:prstGeom prst="rect">
            <a:avLst/>
          </a:prstGeom>
        </p:spPr>
      </p:pic>
      <p:pic>
        <p:nvPicPr>
          <p:cNvPr id="136" name="Graphic 135" descr="Close with solid fill">
            <a:extLst>
              <a:ext uri="{FF2B5EF4-FFF2-40B4-BE49-F238E27FC236}">
                <a16:creationId xmlns:a16="http://schemas.microsoft.com/office/drawing/2014/main" id="{54AC03EF-A714-BA31-A500-B48F6D9606F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289416" y="3733632"/>
            <a:ext cx="133143" cy="133143"/>
          </a:xfrm>
          <a:prstGeom prst="rect">
            <a:avLst/>
          </a:prstGeom>
        </p:spPr>
      </p:pic>
      <p:pic>
        <p:nvPicPr>
          <p:cNvPr id="137" name="Graphic 136" descr="Tick with solid fill">
            <a:extLst>
              <a:ext uri="{FF2B5EF4-FFF2-40B4-BE49-F238E27FC236}">
                <a16:creationId xmlns:a16="http://schemas.microsoft.com/office/drawing/2014/main" id="{A33A25E1-5474-38C6-E40F-A77A613BF76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05189" y="4839960"/>
            <a:ext cx="145553" cy="145553"/>
          </a:xfrm>
          <a:prstGeom prst="rect">
            <a:avLst/>
          </a:prstGeom>
        </p:spPr>
      </p:pic>
      <p:pic>
        <p:nvPicPr>
          <p:cNvPr id="138" name="Graphic 137" descr="Close with solid fill">
            <a:extLst>
              <a:ext uri="{FF2B5EF4-FFF2-40B4-BE49-F238E27FC236}">
                <a16:creationId xmlns:a16="http://schemas.microsoft.com/office/drawing/2014/main" id="{0F1048BE-E0D2-B673-BAC3-6651F3576A40}"/>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03683" y="4492538"/>
            <a:ext cx="133143" cy="133143"/>
          </a:xfrm>
          <a:prstGeom prst="rect">
            <a:avLst/>
          </a:prstGeom>
        </p:spPr>
      </p:pic>
      <p:pic>
        <p:nvPicPr>
          <p:cNvPr id="139" name="Graphic 138" descr="Close with solid fill">
            <a:extLst>
              <a:ext uri="{FF2B5EF4-FFF2-40B4-BE49-F238E27FC236}">
                <a16:creationId xmlns:a16="http://schemas.microsoft.com/office/drawing/2014/main" id="{7C71ACE5-0D0D-16D3-FA92-46FF37D0B56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03683" y="5434001"/>
            <a:ext cx="133143" cy="133143"/>
          </a:xfrm>
          <a:prstGeom prst="rect">
            <a:avLst/>
          </a:prstGeom>
        </p:spPr>
      </p:pic>
      <p:pic>
        <p:nvPicPr>
          <p:cNvPr id="141" name="Graphic 140" descr="Tick with solid fill">
            <a:extLst>
              <a:ext uri="{FF2B5EF4-FFF2-40B4-BE49-F238E27FC236}">
                <a16:creationId xmlns:a16="http://schemas.microsoft.com/office/drawing/2014/main" id="{C40D0B49-BBE3-74B7-72AD-9CFFB16286B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0948671" y="5618478"/>
            <a:ext cx="145553" cy="145553"/>
          </a:xfrm>
          <a:prstGeom prst="rect">
            <a:avLst/>
          </a:prstGeom>
        </p:spPr>
      </p:pic>
      <p:pic>
        <p:nvPicPr>
          <p:cNvPr id="148" name="Graphic 147" descr="Close with solid fill">
            <a:extLst>
              <a:ext uri="{FF2B5EF4-FFF2-40B4-BE49-F238E27FC236}">
                <a16:creationId xmlns:a16="http://schemas.microsoft.com/office/drawing/2014/main" id="{7E683B48-18F2-66C2-3D6E-517BDACC87C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317942" y="5644485"/>
            <a:ext cx="133143" cy="133143"/>
          </a:xfrm>
          <a:prstGeom prst="rect">
            <a:avLst/>
          </a:prstGeom>
        </p:spPr>
      </p:pic>
      <p:pic>
        <p:nvPicPr>
          <p:cNvPr id="149" name="Graphic 148" descr="Tick with solid fill">
            <a:extLst>
              <a:ext uri="{FF2B5EF4-FFF2-40B4-BE49-F238E27FC236}">
                <a16:creationId xmlns:a16="http://schemas.microsoft.com/office/drawing/2014/main" id="{E26C0130-91D6-6CD1-5602-76CF93071E2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03264" y="5786420"/>
            <a:ext cx="145553" cy="145553"/>
          </a:xfrm>
          <a:prstGeom prst="rect">
            <a:avLst/>
          </a:prstGeom>
        </p:spPr>
      </p:pic>
      <p:sp>
        <p:nvSpPr>
          <p:cNvPr id="23" name="TextBox 22">
            <a:extLst>
              <a:ext uri="{FF2B5EF4-FFF2-40B4-BE49-F238E27FC236}">
                <a16:creationId xmlns:a16="http://schemas.microsoft.com/office/drawing/2014/main" id="{182080DE-1A1D-95C7-7FDE-D9A11418102B}"/>
              </a:ext>
            </a:extLst>
          </p:cNvPr>
          <p:cNvSpPr txBox="1"/>
          <p:nvPr/>
        </p:nvSpPr>
        <p:spPr>
          <a:xfrm>
            <a:off x="5159624" y="6227930"/>
            <a:ext cx="1558708" cy="523220"/>
          </a:xfrm>
          <a:prstGeom prst="rect">
            <a:avLst/>
          </a:prstGeom>
          <a:noFill/>
        </p:spPr>
        <p:txBody>
          <a:bodyPr wrap="square" rtlCol="0">
            <a:spAutoFit/>
          </a:bodyPr>
          <a:lstStyle/>
          <a:p>
            <a:pPr algn="ctr"/>
            <a:r>
              <a:rPr lang="en-PL" sz="1400" dirty="0">
                <a:solidFill>
                  <a:schemeClr val="accent5"/>
                </a:solidFill>
              </a:rPr>
              <a:t>Low</a:t>
            </a:r>
            <a:r>
              <a:rPr lang="en-PL" sz="1400" dirty="0"/>
              <a:t> Dominance </a:t>
            </a:r>
            <a:r>
              <a:rPr lang="en-PL" sz="1400" dirty="0">
                <a:solidFill>
                  <a:schemeClr val="accent6"/>
                </a:solidFill>
              </a:rPr>
              <a:t>(</a:t>
            </a:r>
            <a:r>
              <a:rPr lang="en-PL" sz="1400" dirty="0"/>
              <a:t>Negative</a:t>
            </a:r>
            <a:r>
              <a:rPr lang="en-PL" sz="1400" dirty="0">
                <a:solidFill>
                  <a:schemeClr val="accent6"/>
                </a:solidFill>
              </a:rPr>
              <a:t>)</a:t>
            </a:r>
          </a:p>
        </p:txBody>
      </p:sp>
      <p:sp>
        <p:nvSpPr>
          <p:cNvPr id="28" name="TextBox 27">
            <a:extLst>
              <a:ext uri="{FF2B5EF4-FFF2-40B4-BE49-F238E27FC236}">
                <a16:creationId xmlns:a16="http://schemas.microsoft.com/office/drawing/2014/main" id="{FB9729DA-5077-414F-957F-CE277580123F}"/>
              </a:ext>
            </a:extLst>
          </p:cNvPr>
          <p:cNvSpPr txBox="1"/>
          <p:nvPr/>
        </p:nvSpPr>
        <p:spPr>
          <a:xfrm>
            <a:off x="3123959" y="2100741"/>
            <a:ext cx="1973957" cy="523220"/>
          </a:xfrm>
          <a:prstGeom prst="rect">
            <a:avLst/>
          </a:prstGeom>
          <a:noFill/>
        </p:spPr>
        <p:txBody>
          <a:bodyPr wrap="square" rtlCol="0">
            <a:spAutoFit/>
          </a:bodyPr>
          <a:lstStyle/>
          <a:p>
            <a:pPr algn="ctr"/>
            <a:r>
              <a:rPr lang="en-PL" sz="1400" dirty="0">
                <a:solidFill>
                  <a:schemeClr val="accent5"/>
                </a:solidFill>
              </a:rPr>
              <a:t>High</a:t>
            </a:r>
            <a:r>
              <a:rPr lang="en-PL" sz="1400" dirty="0"/>
              <a:t> Dominance </a:t>
            </a:r>
            <a:r>
              <a:rPr lang="en-PL" sz="1400" dirty="0">
                <a:solidFill>
                  <a:schemeClr val="accent3"/>
                </a:solidFill>
              </a:rPr>
              <a:t>(</a:t>
            </a:r>
            <a:r>
              <a:rPr lang="en-PL" sz="1400" dirty="0"/>
              <a:t>Positive</a:t>
            </a:r>
            <a:r>
              <a:rPr lang="en-PL" sz="1400" dirty="0">
                <a:solidFill>
                  <a:schemeClr val="accent3"/>
                </a:solidFill>
              </a:rPr>
              <a:t>)</a:t>
            </a:r>
          </a:p>
        </p:txBody>
      </p:sp>
      <p:pic>
        <p:nvPicPr>
          <p:cNvPr id="36" name="Graphic 35" descr="Tick with solid fill">
            <a:extLst>
              <a:ext uri="{FF2B5EF4-FFF2-40B4-BE49-F238E27FC236}">
                <a16:creationId xmlns:a16="http://schemas.microsoft.com/office/drawing/2014/main" id="{AAA6165C-110A-ACF0-762A-820D0482F0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105189" y="3889632"/>
            <a:ext cx="145553" cy="145553"/>
          </a:xfrm>
          <a:prstGeom prst="rect">
            <a:avLst/>
          </a:prstGeom>
        </p:spPr>
      </p:pic>
      <p:pic>
        <p:nvPicPr>
          <p:cNvPr id="38" name="Graphic 37" descr="Close with solid fill">
            <a:extLst>
              <a:ext uri="{FF2B5EF4-FFF2-40B4-BE49-F238E27FC236}">
                <a16:creationId xmlns:a16="http://schemas.microsoft.com/office/drawing/2014/main" id="{E375B6C6-6B25-7617-2996-11F4B1CA3344}"/>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1103682" y="3582305"/>
            <a:ext cx="133143" cy="133143"/>
          </a:xfrm>
          <a:prstGeom prst="rect">
            <a:avLst/>
          </a:prstGeom>
        </p:spPr>
      </p:pic>
      <p:sp>
        <p:nvSpPr>
          <p:cNvPr id="32" name="Snip Diagonal Corner of Rectangle 31">
            <a:extLst>
              <a:ext uri="{FF2B5EF4-FFF2-40B4-BE49-F238E27FC236}">
                <a16:creationId xmlns:a16="http://schemas.microsoft.com/office/drawing/2014/main" id="{620CCE67-7993-560F-DB6D-27F8AAC8429F}"/>
              </a:ext>
            </a:extLst>
          </p:cNvPr>
          <p:cNvSpPr/>
          <p:nvPr/>
        </p:nvSpPr>
        <p:spPr>
          <a:xfrm>
            <a:off x="92898" y="3034569"/>
            <a:ext cx="3364980" cy="1027081"/>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200" dirty="0"/>
              <a:t>Can add a visual of where we have found people to be at on this graph</a:t>
            </a:r>
          </a:p>
          <a:p>
            <a:pPr algn="ctr"/>
            <a:endParaRPr lang="en-PL" dirty="0"/>
          </a:p>
        </p:txBody>
      </p:sp>
    </p:spTree>
    <p:extLst>
      <p:ext uri="{BB962C8B-B14F-4D97-AF65-F5344CB8AC3E}">
        <p14:creationId xmlns:p14="http://schemas.microsoft.com/office/powerpoint/2010/main" val="14386096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0DD3B798-700F-AB41-6E73-01C244D11B64}"/>
              </a:ext>
            </a:extLst>
          </p:cNvPr>
          <p:cNvPicPr>
            <a:picLocks noChangeAspect="1"/>
          </p:cNvPicPr>
          <p:nvPr/>
        </p:nvPicPr>
        <p:blipFill>
          <a:blip r:embed="rId3"/>
          <a:srcRect l="12418" t="35256" r="11874" b="34397"/>
          <a:stretch/>
        </p:blipFill>
        <p:spPr>
          <a:xfrm>
            <a:off x="364982" y="4591745"/>
            <a:ext cx="11462036" cy="1362187"/>
          </a:xfrm>
          <a:prstGeom prst="rect">
            <a:avLst/>
          </a:prstGeom>
        </p:spPr>
      </p:pic>
      <p:sp>
        <p:nvSpPr>
          <p:cNvPr id="58" name="Rectangle 57">
            <a:extLst>
              <a:ext uri="{FF2B5EF4-FFF2-40B4-BE49-F238E27FC236}">
                <a16:creationId xmlns:a16="http://schemas.microsoft.com/office/drawing/2014/main" id="{0726587F-C019-6BDD-1ADF-9A4AC84E1C6A}"/>
              </a:ext>
            </a:extLst>
          </p:cNvPr>
          <p:cNvSpPr>
            <a:spLocks/>
          </p:cNvSpPr>
          <p:nvPr/>
        </p:nvSpPr>
        <p:spPr>
          <a:xfrm>
            <a:off x="0" y="-4081"/>
            <a:ext cx="12192000" cy="3644168"/>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cxnSp>
        <p:nvCxnSpPr>
          <p:cNvPr id="85" name="Straight Connector 84">
            <a:extLst>
              <a:ext uri="{FF2B5EF4-FFF2-40B4-BE49-F238E27FC236}">
                <a16:creationId xmlns:a16="http://schemas.microsoft.com/office/drawing/2014/main" id="{F326F580-1B81-5FA8-4D53-77292AC390CB}"/>
              </a:ext>
            </a:extLst>
          </p:cNvPr>
          <p:cNvCxnSpPr>
            <a:cxnSpLocks/>
            <a:stCxn id="51" idx="2"/>
            <a:endCxn id="52" idx="0"/>
          </p:cNvCxnSpPr>
          <p:nvPr/>
        </p:nvCxnSpPr>
        <p:spPr>
          <a:xfrm flipH="1">
            <a:off x="2455020" y="3495411"/>
            <a:ext cx="1191819" cy="1222842"/>
          </a:xfrm>
          <a:prstGeom prst="line">
            <a:avLst/>
          </a:prstGeom>
          <a:ln w="57150">
            <a:solidFill>
              <a:schemeClr val="accent5"/>
            </a:solidFill>
          </a:ln>
        </p:spPr>
        <p:style>
          <a:lnRef idx="2">
            <a:schemeClr val="accent1"/>
          </a:lnRef>
          <a:fillRef idx="0">
            <a:schemeClr val="accent1"/>
          </a:fillRef>
          <a:effectRef idx="1">
            <a:schemeClr val="accent1"/>
          </a:effectRef>
          <a:fontRef idx="minor">
            <a:schemeClr val="tx1"/>
          </a:fontRef>
        </p:style>
      </p:cxnSp>
      <p:cxnSp>
        <p:nvCxnSpPr>
          <p:cNvPr id="82" name="Straight Connector 81">
            <a:extLst>
              <a:ext uri="{FF2B5EF4-FFF2-40B4-BE49-F238E27FC236}">
                <a16:creationId xmlns:a16="http://schemas.microsoft.com/office/drawing/2014/main" id="{25892A7F-605F-0DC1-23B4-06A490B3756F}"/>
              </a:ext>
            </a:extLst>
          </p:cNvPr>
          <p:cNvCxnSpPr>
            <a:cxnSpLocks/>
            <a:stCxn id="32" idx="2"/>
            <a:endCxn id="33" idx="0"/>
          </p:cNvCxnSpPr>
          <p:nvPr/>
        </p:nvCxnSpPr>
        <p:spPr>
          <a:xfrm>
            <a:off x="9299196" y="1374417"/>
            <a:ext cx="836302" cy="3259302"/>
          </a:xfrm>
          <a:prstGeom prst="line">
            <a:avLst/>
          </a:prstGeom>
          <a:ln w="57150">
            <a:solidFill>
              <a:schemeClr val="accent2"/>
            </a:solidFill>
          </a:ln>
        </p:spPr>
        <p:style>
          <a:lnRef idx="2">
            <a:schemeClr val="accent1"/>
          </a:lnRef>
          <a:fillRef idx="0">
            <a:schemeClr val="accent1"/>
          </a:fillRef>
          <a:effectRef idx="1">
            <a:schemeClr val="accent1"/>
          </a:effectRef>
          <a:fontRef idx="minor">
            <a:schemeClr val="tx1"/>
          </a:fontRef>
        </p:style>
      </p:cxnSp>
      <p:sp>
        <p:nvSpPr>
          <p:cNvPr id="79" name="Rectangle 78">
            <a:extLst>
              <a:ext uri="{FF2B5EF4-FFF2-40B4-BE49-F238E27FC236}">
                <a16:creationId xmlns:a16="http://schemas.microsoft.com/office/drawing/2014/main" id="{0B87A026-FD42-8367-F64E-CA834B7700C5}"/>
              </a:ext>
            </a:extLst>
          </p:cNvPr>
          <p:cNvSpPr/>
          <p:nvPr/>
        </p:nvSpPr>
        <p:spPr>
          <a:xfrm>
            <a:off x="6096000" y="1930493"/>
            <a:ext cx="4255059" cy="61176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78" name="Rectangle 77">
            <a:extLst>
              <a:ext uri="{FF2B5EF4-FFF2-40B4-BE49-F238E27FC236}">
                <a16:creationId xmlns:a16="http://schemas.microsoft.com/office/drawing/2014/main" id="{4469A153-0EA5-1A3F-F1CD-0068FFDB3536}"/>
              </a:ext>
            </a:extLst>
          </p:cNvPr>
          <p:cNvSpPr/>
          <p:nvPr/>
        </p:nvSpPr>
        <p:spPr>
          <a:xfrm>
            <a:off x="263425" y="1029995"/>
            <a:ext cx="2717471" cy="570317"/>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cxnSp>
        <p:nvCxnSpPr>
          <p:cNvPr id="81" name="Straight Connector 80">
            <a:extLst>
              <a:ext uri="{FF2B5EF4-FFF2-40B4-BE49-F238E27FC236}">
                <a16:creationId xmlns:a16="http://schemas.microsoft.com/office/drawing/2014/main" id="{739D70DD-B0CA-9514-35DA-AE27378DDA63}"/>
              </a:ext>
            </a:extLst>
          </p:cNvPr>
          <p:cNvCxnSpPr>
            <a:stCxn id="30" idx="2"/>
            <a:endCxn id="31" idx="0"/>
          </p:cNvCxnSpPr>
          <p:nvPr/>
        </p:nvCxnSpPr>
        <p:spPr>
          <a:xfrm flipH="1">
            <a:off x="750215" y="1559353"/>
            <a:ext cx="865840" cy="3158900"/>
          </a:xfrm>
          <a:prstGeom prst="line">
            <a:avLst/>
          </a:prstGeom>
          <a:ln w="57150">
            <a:solidFill>
              <a:schemeClr val="tx1"/>
            </a:solidFill>
          </a:ln>
        </p:spPr>
        <p:style>
          <a:lnRef idx="2">
            <a:schemeClr val="accent1"/>
          </a:lnRef>
          <a:fillRef idx="0">
            <a:schemeClr val="accent1"/>
          </a:fillRef>
          <a:effectRef idx="1">
            <a:schemeClr val="accent1"/>
          </a:effectRef>
          <a:fontRef idx="minor">
            <a:schemeClr val="tx1"/>
          </a:fontRef>
        </p:style>
      </p:cxnSp>
      <p:sp>
        <p:nvSpPr>
          <p:cNvPr id="76" name="Rectangle 75">
            <a:extLst>
              <a:ext uri="{FF2B5EF4-FFF2-40B4-BE49-F238E27FC236}">
                <a16:creationId xmlns:a16="http://schemas.microsoft.com/office/drawing/2014/main" id="{FB805A29-B481-D850-2B69-6F4BD689B3A9}"/>
              </a:ext>
            </a:extLst>
          </p:cNvPr>
          <p:cNvSpPr/>
          <p:nvPr/>
        </p:nvSpPr>
        <p:spPr>
          <a:xfrm>
            <a:off x="2049548" y="1820048"/>
            <a:ext cx="3172934" cy="667995"/>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2" name="Title 1">
            <a:extLst>
              <a:ext uri="{FF2B5EF4-FFF2-40B4-BE49-F238E27FC236}">
                <a16:creationId xmlns:a16="http://schemas.microsoft.com/office/drawing/2014/main" id="{2FEBB6DA-DB85-8248-72BB-CAB734C9E322}"/>
              </a:ext>
            </a:extLst>
          </p:cNvPr>
          <p:cNvSpPr>
            <a:spLocks noGrp="1"/>
          </p:cNvSpPr>
          <p:nvPr>
            <p:ph type="title"/>
          </p:nvPr>
        </p:nvSpPr>
        <p:spPr>
          <a:xfrm>
            <a:off x="-10679" y="-267590"/>
            <a:ext cx="10515600" cy="1325563"/>
          </a:xfrm>
        </p:spPr>
        <p:txBody>
          <a:bodyPr>
            <a:normAutofit/>
          </a:bodyPr>
          <a:lstStyle/>
          <a:p>
            <a:r>
              <a:rPr lang="en-PL" sz="6000" dirty="0"/>
              <a:t>The Dataset Outputs </a:t>
            </a:r>
          </a:p>
        </p:txBody>
      </p:sp>
      <p:sp>
        <p:nvSpPr>
          <p:cNvPr id="3" name="Content Placeholder 2">
            <a:extLst>
              <a:ext uri="{FF2B5EF4-FFF2-40B4-BE49-F238E27FC236}">
                <a16:creationId xmlns:a16="http://schemas.microsoft.com/office/drawing/2014/main" id="{BD6F2C65-D2B1-2569-1D48-B9F6872F7E26}"/>
              </a:ext>
            </a:extLst>
          </p:cNvPr>
          <p:cNvSpPr>
            <a:spLocks noGrp="1"/>
          </p:cNvSpPr>
          <p:nvPr>
            <p:ph idx="1"/>
          </p:nvPr>
        </p:nvSpPr>
        <p:spPr>
          <a:xfrm>
            <a:off x="392092" y="1076919"/>
            <a:ext cx="2552700" cy="498475"/>
          </a:xfrm>
        </p:spPr>
        <p:txBody>
          <a:bodyPr/>
          <a:lstStyle/>
          <a:p>
            <a:pPr marL="0" indent="0">
              <a:buNone/>
            </a:pPr>
            <a:r>
              <a:rPr lang="en-PL" dirty="0"/>
              <a:t>57 Participants</a:t>
            </a:r>
          </a:p>
        </p:txBody>
      </p:sp>
      <p:sp>
        <p:nvSpPr>
          <p:cNvPr id="4" name="Content Placeholder 2">
            <a:extLst>
              <a:ext uri="{FF2B5EF4-FFF2-40B4-BE49-F238E27FC236}">
                <a16:creationId xmlns:a16="http://schemas.microsoft.com/office/drawing/2014/main" id="{D8F6858D-61A6-F0A9-C347-A8F18417C2A0}"/>
              </a:ext>
            </a:extLst>
          </p:cNvPr>
          <p:cNvSpPr txBox="1">
            <a:spLocks/>
          </p:cNvSpPr>
          <p:nvPr/>
        </p:nvSpPr>
        <p:spPr>
          <a:xfrm>
            <a:off x="6552357" y="978835"/>
            <a:ext cx="6153150"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PL" sz="1800" dirty="0"/>
              <a:t>8 Depression/Anxiety Inidicies (Questionnaire Scores)</a:t>
            </a:r>
          </a:p>
        </p:txBody>
      </p:sp>
      <p:sp>
        <p:nvSpPr>
          <p:cNvPr id="13" name="Content Placeholder 2">
            <a:extLst>
              <a:ext uri="{FF2B5EF4-FFF2-40B4-BE49-F238E27FC236}">
                <a16:creationId xmlns:a16="http://schemas.microsoft.com/office/drawing/2014/main" id="{32BCD112-86A6-178A-65F0-346FE5195109}"/>
              </a:ext>
            </a:extLst>
          </p:cNvPr>
          <p:cNvSpPr txBox="1">
            <a:spLocks/>
          </p:cNvSpPr>
          <p:nvPr/>
        </p:nvSpPr>
        <p:spPr>
          <a:xfrm>
            <a:off x="2071196" y="1957969"/>
            <a:ext cx="3151286"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PL" dirty="0"/>
              <a:t>48 Adjective Words</a:t>
            </a:r>
          </a:p>
        </p:txBody>
      </p:sp>
      <p:sp>
        <p:nvSpPr>
          <p:cNvPr id="29" name="Content Placeholder 2">
            <a:extLst>
              <a:ext uri="{FF2B5EF4-FFF2-40B4-BE49-F238E27FC236}">
                <a16:creationId xmlns:a16="http://schemas.microsoft.com/office/drawing/2014/main" id="{C1BB1265-381A-0F7C-E930-4E0AE905F100}"/>
              </a:ext>
            </a:extLst>
          </p:cNvPr>
          <p:cNvSpPr txBox="1">
            <a:spLocks/>
          </p:cNvSpPr>
          <p:nvPr/>
        </p:nvSpPr>
        <p:spPr>
          <a:xfrm rot="5400000">
            <a:off x="5418955" y="6608763"/>
            <a:ext cx="1498986" cy="4984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PL" dirty="0"/>
              <a:t>…</a:t>
            </a:r>
          </a:p>
        </p:txBody>
      </p:sp>
      <p:sp>
        <p:nvSpPr>
          <p:cNvPr id="30" name="Rectangle 29">
            <a:extLst>
              <a:ext uri="{FF2B5EF4-FFF2-40B4-BE49-F238E27FC236}">
                <a16:creationId xmlns:a16="http://schemas.microsoft.com/office/drawing/2014/main" id="{F9F060BB-DBC2-30E5-E885-5BEE455A0CD8}"/>
              </a:ext>
            </a:extLst>
          </p:cNvPr>
          <p:cNvSpPr/>
          <p:nvPr/>
        </p:nvSpPr>
        <p:spPr>
          <a:xfrm>
            <a:off x="290889" y="1060878"/>
            <a:ext cx="2650331" cy="498475"/>
          </a:xfrm>
          <a:prstGeom prst="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L"/>
          </a:p>
        </p:txBody>
      </p:sp>
      <p:sp>
        <p:nvSpPr>
          <p:cNvPr id="31" name="Rectangle 30">
            <a:extLst>
              <a:ext uri="{FF2B5EF4-FFF2-40B4-BE49-F238E27FC236}">
                <a16:creationId xmlns:a16="http://schemas.microsoft.com/office/drawing/2014/main" id="{11157D87-DF66-2021-6A7D-E669B1071B27}"/>
              </a:ext>
            </a:extLst>
          </p:cNvPr>
          <p:cNvSpPr/>
          <p:nvPr/>
        </p:nvSpPr>
        <p:spPr>
          <a:xfrm>
            <a:off x="441181" y="4718253"/>
            <a:ext cx="618067" cy="1096334"/>
          </a:xfrm>
          <a:prstGeom prst="rect">
            <a:avLst/>
          </a:prstGeom>
          <a:noFill/>
          <a:ln w="57150">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L"/>
          </a:p>
        </p:txBody>
      </p:sp>
      <p:sp>
        <p:nvSpPr>
          <p:cNvPr id="32" name="Rectangle 31">
            <a:extLst>
              <a:ext uri="{FF2B5EF4-FFF2-40B4-BE49-F238E27FC236}">
                <a16:creationId xmlns:a16="http://schemas.microsoft.com/office/drawing/2014/main" id="{F1550541-64C2-97CE-769F-CC47BB55537C}"/>
              </a:ext>
            </a:extLst>
          </p:cNvPr>
          <p:cNvSpPr/>
          <p:nvPr/>
        </p:nvSpPr>
        <p:spPr>
          <a:xfrm>
            <a:off x="6523212" y="920467"/>
            <a:ext cx="5551967" cy="453950"/>
          </a:xfrm>
          <a:prstGeom prst="rect">
            <a:avLst/>
          </a:prstGeom>
          <a:noFill/>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L"/>
          </a:p>
        </p:txBody>
      </p:sp>
      <p:sp>
        <p:nvSpPr>
          <p:cNvPr id="33" name="Rectangle 32">
            <a:extLst>
              <a:ext uri="{FF2B5EF4-FFF2-40B4-BE49-F238E27FC236}">
                <a16:creationId xmlns:a16="http://schemas.microsoft.com/office/drawing/2014/main" id="{BBFE2494-BB18-201D-1070-152A4DCB81E0}"/>
              </a:ext>
            </a:extLst>
          </p:cNvPr>
          <p:cNvSpPr/>
          <p:nvPr/>
        </p:nvSpPr>
        <p:spPr>
          <a:xfrm>
            <a:off x="8535281" y="4633719"/>
            <a:ext cx="3200434" cy="1180868"/>
          </a:xfrm>
          <a:prstGeom prst="rect">
            <a:avLst/>
          </a:prstGeom>
          <a:noFill/>
          <a:ln w="57150">
            <a:solidFill>
              <a:schemeClr val="accent2"/>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PL"/>
          </a:p>
        </p:txBody>
      </p:sp>
      <p:sp>
        <p:nvSpPr>
          <p:cNvPr id="35" name="Rectangle 34">
            <a:extLst>
              <a:ext uri="{FF2B5EF4-FFF2-40B4-BE49-F238E27FC236}">
                <a16:creationId xmlns:a16="http://schemas.microsoft.com/office/drawing/2014/main" id="{06577C10-8A74-8C8B-B516-F4C8AC66E3AA}"/>
              </a:ext>
            </a:extLst>
          </p:cNvPr>
          <p:cNvSpPr/>
          <p:nvPr/>
        </p:nvSpPr>
        <p:spPr>
          <a:xfrm>
            <a:off x="2740675" y="5544909"/>
            <a:ext cx="618067" cy="176076"/>
          </a:xfrm>
          <a:prstGeom prst="rect">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37" name="Rectangle 36">
            <a:extLst>
              <a:ext uri="{FF2B5EF4-FFF2-40B4-BE49-F238E27FC236}">
                <a16:creationId xmlns:a16="http://schemas.microsoft.com/office/drawing/2014/main" id="{9ED81274-0D52-6594-3BB7-CA2B1033D74B}"/>
              </a:ext>
            </a:extLst>
          </p:cNvPr>
          <p:cNvSpPr/>
          <p:nvPr/>
        </p:nvSpPr>
        <p:spPr>
          <a:xfrm>
            <a:off x="2740675" y="5260827"/>
            <a:ext cx="611303" cy="168269"/>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39" name="Rectangle 38">
            <a:extLst>
              <a:ext uri="{FF2B5EF4-FFF2-40B4-BE49-F238E27FC236}">
                <a16:creationId xmlns:a16="http://schemas.microsoft.com/office/drawing/2014/main" id="{B6AB2B95-03CE-9B9F-262D-C830C97BA4E9}"/>
              </a:ext>
            </a:extLst>
          </p:cNvPr>
          <p:cNvSpPr/>
          <p:nvPr/>
        </p:nvSpPr>
        <p:spPr>
          <a:xfrm>
            <a:off x="2747439" y="4921663"/>
            <a:ext cx="611303" cy="168269"/>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38" name="Rectangle 37">
            <a:extLst>
              <a:ext uri="{FF2B5EF4-FFF2-40B4-BE49-F238E27FC236}">
                <a16:creationId xmlns:a16="http://schemas.microsoft.com/office/drawing/2014/main" id="{E9383019-90E0-E0F6-3380-977D068B6590}"/>
              </a:ext>
            </a:extLst>
          </p:cNvPr>
          <p:cNvSpPr/>
          <p:nvPr/>
        </p:nvSpPr>
        <p:spPr>
          <a:xfrm>
            <a:off x="2740675" y="5377300"/>
            <a:ext cx="611303" cy="168269"/>
          </a:xfrm>
          <a:prstGeom prst="rect">
            <a:avLst/>
          </a:prstGeom>
          <a:noFill/>
          <a:ln w="28575">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36" name="Rectangle 35">
            <a:extLst>
              <a:ext uri="{FF2B5EF4-FFF2-40B4-BE49-F238E27FC236}">
                <a16:creationId xmlns:a16="http://schemas.microsoft.com/office/drawing/2014/main" id="{09826527-03DA-6DED-A82C-1E69920A41A1}"/>
              </a:ext>
            </a:extLst>
          </p:cNvPr>
          <p:cNvSpPr/>
          <p:nvPr/>
        </p:nvSpPr>
        <p:spPr>
          <a:xfrm>
            <a:off x="2733911" y="5076967"/>
            <a:ext cx="618067" cy="176076"/>
          </a:xfrm>
          <a:prstGeom prst="rect">
            <a:avLst/>
          </a:prstGeom>
          <a:noFill/>
          <a:ln w="28575">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41" name="Rectangle 40">
            <a:extLst>
              <a:ext uri="{FF2B5EF4-FFF2-40B4-BE49-F238E27FC236}">
                <a16:creationId xmlns:a16="http://schemas.microsoft.com/office/drawing/2014/main" id="{99FDC58E-C586-EC32-ED93-B024B89A3237}"/>
              </a:ext>
            </a:extLst>
          </p:cNvPr>
          <p:cNvSpPr/>
          <p:nvPr/>
        </p:nvSpPr>
        <p:spPr>
          <a:xfrm>
            <a:off x="1541665" y="4921663"/>
            <a:ext cx="1165190" cy="146629"/>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40" name="Rectangle 39">
            <a:extLst>
              <a:ext uri="{FF2B5EF4-FFF2-40B4-BE49-F238E27FC236}">
                <a16:creationId xmlns:a16="http://schemas.microsoft.com/office/drawing/2014/main" id="{955413EE-C57C-BF12-ED17-A85EE1ADB522}"/>
              </a:ext>
            </a:extLst>
          </p:cNvPr>
          <p:cNvSpPr/>
          <p:nvPr/>
        </p:nvSpPr>
        <p:spPr>
          <a:xfrm>
            <a:off x="1561957" y="5076456"/>
            <a:ext cx="1165190" cy="168269"/>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44" name="Rectangle 43">
            <a:extLst>
              <a:ext uri="{FF2B5EF4-FFF2-40B4-BE49-F238E27FC236}">
                <a16:creationId xmlns:a16="http://schemas.microsoft.com/office/drawing/2014/main" id="{1940DE59-C5C7-ACEE-6B7F-46E87ED90796}"/>
              </a:ext>
            </a:extLst>
          </p:cNvPr>
          <p:cNvSpPr/>
          <p:nvPr/>
        </p:nvSpPr>
        <p:spPr>
          <a:xfrm>
            <a:off x="1558692" y="5581151"/>
            <a:ext cx="1165190" cy="168269"/>
          </a:xfrm>
          <a:prstGeom prst="rect">
            <a:avLst/>
          </a:prstGeom>
          <a:noFill/>
          <a:ln w="2857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42" name="Rectangle 41">
            <a:extLst>
              <a:ext uri="{FF2B5EF4-FFF2-40B4-BE49-F238E27FC236}">
                <a16:creationId xmlns:a16="http://schemas.microsoft.com/office/drawing/2014/main" id="{C6A6D470-FD33-1AD2-F551-00EEA3AE5C9E}"/>
              </a:ext>
            </a:extLst>
          </p:cNvPr>
          <p:cNvSpPr/>
          <p:nvPr/>
        </p:nvSpPr>
        <p:spPr>
          <a:xfrm>
            <a:off x="1558692" y="5247630"/>
            <a:ext cx="1165190" cy="168269"/>
          </a:xfrm>
          <a:prstGeom prst="rect">
            <a:avLst/>
          </a:prstGeom>
          <a:noFill/>
          <a:ln w="28575">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43" name="Rectangle 42">
            <a:extLst>
              <a:ext uri="{FF2B5EF4-FFF2-40B4-BE49-F238E27FC236}">
                <a16:creationId xmlns:a16="http://schemas.microsoft.com/office/drawing/2014/main" id="{9A543069-E5A3-CC10-7205-7396A02620D6}"/>
              </a:ext>
            </a:extLst>
          </p:cNvPr>
          <p:cNvSpPr/>
          <p:nvPr/>
        </p:nvSpPr>
        <p:spPr>
          <a:xfrm>
            <a:off x="1558691" y="5422696"/>
            <a:ext cx="1148163" cy="122213"/>
          </a:xfrm>
          <a:prstGeom prst="rect">
            <a:avLst/>
          </a:prstGeom>
          <a:noFill/>
          <a:ln w="28575">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51" name="Rectangle 50">
            <a:extLst>
              <a:ext uri="{FF2B5EF4-FFF2-40B4-BE49-F238E27FC236}">
                <a16:creationId xmlns:a16="http://schemas.microsoft.com/office/drawing/2014/main" id="{10BAE2EB-0522-C608-DCA4-03EE91E946C1}"/>
              </a:ext>
            </a:extLst>
          </p:cNvPr>
          <p:cNvSpPr/>
          <p:nvPr/>
        </p:nvSpPr>
        <p:spPr>
          <a:xfrm>
            <a:off x="2071196" y="1818461"/>
            <a:ext cx="3151286" cy="1676950"/>
          </a:xfrm>
          <a:prstGeom prst="rect">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solidFill>
                <a:schemeClr val="accent5"/>
              </a:solidFill>
            </a:endParaRPr>
          </a:p>
        </p:txBody>
      </p:sp>
      <p:sp>
        <p:nvSpPr>
          <p:cNvPr id="52" name="Rectangle 51">
            <a:extLst>
              <a:ext uri="{FF2B5EF4-FFF2-40B4-BE49-F238E27FC236}">
                <a16:creationId xmlns:a16="http://schemas.microsoft.com/office/drawing/2014/main" id="{A01D4453-80AC-01EB-5B6F-EC59507638F6}"/>
              </a:ext>
            </a:extLst>
          </p:cNvPr>
          <p:cNvSpPr/>
          <p:nvPr/>
        </p:nvSpPr>
        <p:spPr>
          <a:xfrm>
            <a:off x="1497325" y="4718253"/>
            <a:ext cx="1915390" cy="1096334"/>
          </a:xfrm>
          <a:prstGeom prst="rect">
            <a:avLst/>
          </a:prstGeom>
          <a:noFill/>
          <a:ln w="571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53" name="Rectangle 52">
            <a:extLst>
              <a:ext uri="{FF2B5EF4-FFF2-40B4-BE49-F238E27FC236}">
                <a16:creationId xmlns:a16="http://schemas.microsoft.com/office/drawing/2014/main" id="{2284A2EC-5F95-9BCF-733D-079DB73C5AB6}"/>
              </a:ext>
            </a:extLst>
          </p:cNvPr>
          <p:cNvSpPr/>
          <p:nvPr/>
        </p:nvSpPr>
        <p:spPr>
          <a:xfrm>
            <a:off x="4207258" y="4718253"/>
            <a:ext cx="1320782" cy="1096334"/>
          </a:xfrm>
          <a:prstGeom prst="rect">
            <a:avLst/>
          </a:prstGeom>
          <a:noFill/>
          <a:ln w="571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55" name="Rectangle 54">
            <a:extLst>
              <a:ext uri="{FF2B5EF4-FFF2-40B4-BE49-F238E27FC236}">
                <a16:creationId xmlns:a16="http://schemas.microsoft.com/office/drawing/2014/main" id="{9CC50604-004D-4672-1D56-96D08997AF78}"/>
              </a:ext>
            </a:extLst>
          </p:cNvPr>
          <p:cNvSpPr/>
          <p:nvPr/>
        </p:nvSpPr>
        <p:spPr>
          <a:xfrm>
            <a:off x="6123071" y="1956797"/>
            <a:ext cx="4227988" cy="585463"/>
          </a:xfrm>
          <a:prstGeom prst="rect">
            <a:avLst/>
          </a:prstGeom>
          <a:noFill/>
          <a:ln w="57150">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56" name="Content Placeholder 2">
            <a:extLst>
              <a:ext uri="{FF2B5EF4-FFF2-40B4-BE49-F238E27FC236}">
                <a16:creationId xmlns:a16="http://schemas.microsoft.com/office/drawing/2014/main" id="{C1C63BAA-AE1B-137A-5F97-FBD94874A35E}"/>
              </a:ext>
            </a:extLst>
          </p:cNvPr>
          <p:cNvSpPr txBox="1">
            <a:spLocks/>
          </p:cNvSpPr>
          <p:nvPr/>
        </p:nvSpPr>
        <p:spPr>
          <a:xfrm>
            <a:off x="6168449" y="1956797"/>
            <a:ext cx="1914971" cy="438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800" b="1" dirty="0"/>
              <a:t>Response</a:t>
            </a:r>
          </a:p>
        </p:txBody>
      </p:sp>
      <p:sp>
        <p:nvSpPr>
          <p:cNvPr id="57" name="Content Placeholder 2">
            <a:extLst>
              <a:ext uri="{FF2B5EF4-FFF2-40B4-BE49-F238E27FC236}">
                <a16:creationId xmlns:a16="http://schemas.microsoft.com/office/drawing/2014/main" id="{C06A3972-4BA9-DC15-AFF2-1A39195822B0}"/>
              </a:ext>
            </a:extLst>
          </p:cNvPr>
          <p:cNvSpPr txBox="1">
            <a:spLocks/>
          </p:cNvSpPr>
          <p:nvPr/>
        </p:nvSpPr>
        <p:spPr>
          <a:xfrm>
            <a:off x="8278172" y="1997403"/>
            <a:ext cx="1914971" cy="43812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600" b="1" dirty="0"/>
              <a:t>Reaction Time</a:t>
            </a:r>
          </a:p>
        </p:txBody>
      </p:sp>
      <p:sp>
        <p:nvSpPr>
          <p:cNvPr id="59" name="TextBox 58">
            <a:extLst>
              <a:ext uri="{FF2B5EF4-FFF2-40B4-BE49-F238E27FC236}">
                <a16:creationId xmlns:a16="http://schemas.microsoft.com/office/drawing/2014/main" id="{0424BC8D-BE18-FFB5-5E63-F9897044ADA8}"/>
              </a:ext>
            </a:extLst>
          </p:cNvPr>
          <p:cNvSpPr txBox="1"/>
          <p:nvPr/>
        </p:nvSpPr>
        <p:spPr>
          <a:xfrm>
            <a:off x="6230634" y="2251150"/>
            <a:ext cx="2338770" cy="261610"/>
          </a:xfrm>
          <a:prstGeom prst="rect">
            <a:avLst/>
          </a:prstGeom>
          <a:noFill/>
        </p:spPr>
        <p:txBody>
          <a:bodyPr wrap="square" rtlCol="0">
            <a:spAutoFit/>
          </a:bodyPr>
          <a:lstStyle/>
          <a:p>
            <a:r>
              <a:rPr lang="en-PL" sz="1050" dirty="0"/>
              <a:t>Does this word describe me?</a:t>
            </a:r>
          </a:p>
        </p:txBody>
      </p:sp>
      <p:sp>
        <p:nvSpPr>
          <p:cNvPr id="60" name="TextBox 59">
            <a:extLst>
              <a:ext uri="{FF2B5EF4-FFF2-40B4-BE49-F238E27FC236}">
                <a16:creationId xmlns:a16="http://schemas.microsoft.com/office/drawing/2014/main" id="{6B782AE3-1144-DDA1-1BB1-353E0B2E5695}"/>
              </a:ext>
            </a:extLst>
          </p:cNvPr>
          <p:cNvSpPr txBox="1"/>
          <p:nvPr/>
        </p:nvSpPr>
        <p:spPr>
          <a:xfrm>
            <a:off x="8727526" y="2247768"/>
            <a:ext cx="1217294" cy="253916"/>
          </a:xfrm>
          <a:prstGeom prst="rect">
            <a:avLst/>
          </a:prstGeom>
          <a:noFill/>
        </p:spPr>
        <p:txBody>
          <a:bodyPr wrap="square" rtlCol="0">
            <a:spAutoFit/>
          </a:bodyPr>
          <a:lstStyle/>
          <a:p>
            <a:r>
              <a:rPr lang="en-PL" sz="1050" dirty="0"/>
              <a:t>In miliseconds</a:t>
            </a:r>
          </a:p>
        </p:txBody>
      </p:sp>
      <p:cxnSp>
        <p:nvCxnSpPr>
          <p:cNvPr id="89" name="Straight Connector 88">
            <a:extLst>
              <a:ext uri="{FF2B5EF4-FFF2-40B4-BE49-F238E27FC236}">
                <a16:creationId xmlns:a16="http://schemas.microsoft.com/office/drawing/2014/main" id="{BCD63124-EE0B-780A-4EC2-57C96446EEAA}"/>
              </a:ext>
            </a:extLst>
          </p:cNvPr>
          <p:cNvCxnSpPr>
            <a:cxnSpLocks/>
            <a:stCxn id="55" idx="2"/>
            <a:endCxn id="53" idx="0"/>
          </p:cNvCxnSpPr>
          <p:nvPr/>
        </p:nvCxnSpPr>
        <p:spPr>
          <a:xfrm flipH="1">
            <a:off x="4867649" y="2542260"/>
            <a:ext cx="3369416" cy="2175993"/>
          </a:xfrm>
          <a:prstGeom prst="line">
            <a:avLst/>
          </a:prstGeom>
          <a:ln w="57150">
            <a:solidFill>
              <a:schemeClr val="tx2"/>
            </a:solidFill>
          </a:ln>
        </p:spPr>
        <p:style>
          <a:lnRef idx="2">
            <a:schemeClr val="accent1"/>
          </a:lnRef>
          <a:fillRef idx="0">
            <a:schemeClr val="accent1"/>
          </a:fillRef>
          <a:effectRef idx="1">
            <a:schemeClr val="accent1"/>
          </a:effectRef>
          <a:fontRef idx="minor">
            <a:schemeClr val="tx1"/>
          </a:fontRef>
        </p:style>
      </p:cxnSp>
      <p:sp>
        <p:nvSpPr>
          <p:cNvPr id="100" name="TextBox 99">
            <a:extLst>
              <a:ext uri="{FF2B5EF4-FFF2-40B4-BE49-F238E27FC236}">
                <a16:creationId xmlns:a16="http://schemas.microsoft.com/office/drawing/2014/main" id="{5AFBFBAD-7558-F1FA-C95A-3B900575F4C0}"/>
              </a:ext>
            </a:extLst>
          </p:cNvPr>
          <p:cNvSpPr txBox="1"/>
          <p:nvPr/>
        </p:nvSpPr>
        <p:spPr>
          <a:xfrm>
            <a:off x="2032309" y="2524285"/>
            <a:ext cx="3219637" cy="738664"/>
          </a:xfrm>
          <a:prstGeom prst="rect">
            <a:avLst/>
          </a:prstGeom>
          <a:noFill/>
        </p:spPr>
        <p:txBody>
          <a:bodyPr wrap="square" rtlCol="0">
            <a:spAutoFit/>
          </a:bodyPr>
          <a:lstStyle/>
          <a:p>
            <a:pPr algn="ctr"/>
            <a:r>
              <a:rPr lang="en-PL" sz="1400" dirty="0"/>
              <a:t>Circumplex : Dominance or Affiliation </a:t>
            </a:r>
          </a:p>
          <a:p>
            <a:pPr algn="ctr"/>
            <a:endParaRPr lang="en-PL" sz="1400" dirty="0"/>
          </a:p>
          <a:p>
            <a:pPr algn="ctr"/>
            <a:r>
              <a:rPr lang="en-PL" sz="1400" dirty="0"/>
              <a:t>Valence : Negative or Positive </a:t>
            </a:r>
          </a:p>
        </p:txBody>
      </p:sp>
      <p:sp>
        <p:nvSpPr>
          <p:cNvPr id="101" name="Rectangle 100">
            <a:extLst>
              <a:ext uri="{FF2B5EF4-FFF2-40B4-BE49-F238E27FC236}">
                <a16:creationId xmlns:a16="http://schemas.microsoft.com/office/drawing/2014/main" id="{AB3436FA-5044-EE86-FB4A-B3797A4FCEEC}"/>
              </a:ext>
            </a:extLst>
          </p:cNvPr>
          <p:cNvSpPr/>
          <p:nvPr/>
        </p:nvSpPr>
        <p:spPr>
          <a:xfrm>
            <a:off x="3246304" y="3001051"/>
            <a:ext cx="711407" cy="202494"/>
          </a:xfrm>
          <a:prstGeom prst="rect">
            <a:avLst/>
          </a:prstGeom>
          <a:noFill/>
          <a:ln w="1905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02" name="Rectangle 101">
            <a:extLst>
              <a:ext uri="{FF2B5EF4-FFF2-40B4-BE49-F238E27FC236}">
                <a16:creationId xmlns:a16="http://schemas.microsoft.com/office/drawing/2014/main" id="{988E8B68-DB7C-0485-3B72-2419DB396324}"/>
              </a:ext>
            </a:extLst>
          </p:cNvPr>
          <p:cNvSpPr/>
          <p:nvPr/>
        </p:nvSpPr>
        <p:spPr>
          <a:xfrm>
            <a:off x="4146045" y="2991755"/>
            <a:ext cx="627778" cy="225177"/>
          </a:xfrm>
          <a:prstGeom prst="rect">
            <a:avLst/>
          </a:prstGeom>
          <a:noFill/>
          <a:ln w="1905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03" name="Rectangle 102">
            <a:extLst>
              <a:ext uri="{FF2B5EF4-FFF2-40B4-BE49-F238E27FC236}">
                <a16:creationId xmlns:a16="http://schemas.microsoft.com/office/drawing/2014/main" id="{556B6A4B-622B-FDA8-BF93-7A198CC091D3}"/>
              </a:ext>
            </a:extLst>
          </p:cNvPr>
          <p:cNvSpPr/>
          <p:nvPr/>
        </p:nvSpPr>
        <p:spPr>
          <a:xfrm>
            <a:off x="4336597" y="2563168"/>
            <a:ext cx="742823" cy="196125"/>
          </a:xfrm>
          <a:prstGeom prst="rect">
            <a:avLst/>
          </a:prstGeom>
          <a:noFill/>
          <a:ln w="19050">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04" name="Rectangle 103">
            <a:extLst>
              <a:ext uri="{FF2B5EF4-FFF2-40B4-BE49-F238E27FC236}">
                <a16:creationId xmlns:a16="http://schemas.microsoft.com/office/drawing/2014/main" id="{A1B7FBF2-D24E-53C8-9C61-D4C7499DC2C9}"/>
              </a:ext>
            </a:extLst>
          </p:cNvPr>
          <p:cNvSpPr/>
          <p:nvPr/>
        </p:nvSpPr>
        <p:spPr>
          <a:xfrm>
            <a:off x="3181212" y="2563168"/>
            <a:ext cx="964833" cy="225177"/>
          </a:xfrm>
          <a:prstGeom prst="rect">
            <a:avLst/>
          </a:prstGeom>
          <a:noFill/>
          <a:ln w="19050">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05" name="Rectangle 104">
            <a:extLst>
              <a:ext uri="{FF2B5EF4-FFF2-40B4-BE49-F238E27FC236}">
                <a16:creationId xmlns:a16="http://schemas.microsoft.com/office/drawing/2014/main" id="{FB1B3343-93F3-6523-F12A-775370B0B142}"/>
              </a:ext>
            </a:extLst>
          </p:cNvPr>
          <p:cNvSpPr/>
          <p:nvPr/>
        </p:nvSpPr>
        <p:spPr>
          <a:xfrm>
            <a:off x="4324780" y="2542259"/>
            <a:ext cx="777445" cy="225177"/>
          </a:xfrm>
          <a:prstGeom prst="rect">
            <a:avLst/>
          </a:prstGeom>
          <a:noFill/>
          <a:ln w="19050">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106" name="Rectangle 105">
            <a:extLst>
              <a:ext uri="{FF2B5EF4-FFF2-40B4-BE49-F238E27FC236}">
                <a16:creationId xmlns:a16="http://schemas.microsoft.com/office/drawing/2014/main" id="{EA0319BF-BD26-22F0-64CC-9996B7166B82}"/>
              </a:ext>
            </a:extLst>
          </p:cNvPr>
          <p:cNvSpPr/>
          <p:nvPr/>
        </p:nvSpPr>
        <p:spPr>
          <a:xfrm>
            <a:off x="3198415" y="2585893"/>
            <a:ext cx="922621" cy="179025"/>
          </a:xfrm>
          <a:prstGeom prst="rect">
            <a:avLst/>
          </a:prstGeom>
          <a:noFill/>
          <a:ln w="19050">
            <a:solidFill>
              <a:schemeClr val="accent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Tree>
    <p:extLst>
      <p:ext uri="{BB962C8B-B14F-4D97-AF65-F5344CB8AC3E}">
        <p14:creationId xmlns:p14="http://schemas.microsoft.com/office/powerpoint/2010/main" val="119703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Down Arrow 30">
            <a:extLst>
              <a:ext uri="{FF2B5EF4-FFF2-40B4-BE49-F238E27FC236}">
                <a16:creationId xmlns:a16="http://schemas.microsoft.com/office/drawing/2014/main" id="{1F4AF120-A928-02D0-59AE-1E7BA7F02C1B}"/>
              </a:ext>
            </a:extLst>
          </p:cNvPr>
          <p:cNvSpPr/>
          <p:nvPr/>
        </p:nvSpPr>
        <p:spPr>
          <a:xfrm>
            <a:off x="5343209" y="1895220"/>
            <a:ext cx="1319892" cy="4950372"/>
          </a:xfrm>
          <a:prstGeom prst="down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a:p>
        </p:txBody>
      </p:sp>
      <p:sp>
        <p:nvSpPr>
          <p:cNvPr id="4" name="Title 1">
            <a:extLst>
              <a:ext uri="{FF2B5EF4-FFF2-40B4-BE49-F238E27FC236}">
                <a16:creationId xmlns:a16="http://schemas.microsoft.com/office/drawing/2014/main" id="{A350FD86-1847-0E62-C6FA-7A5FFF7EA00C}"/>
              </a:ext>
            </a:extLst>
          </p:cNvPr>
          <p:cNvSpPr txBox="1">
            <a:spLocks/>
          </p:cNvSpPr>
          <p:nvPr/>
        </p:nvSpPr>
        <p:spPr>
          <a:xfrm>
            <a:off x="-10680" y="4470"/>
            <a:ext cx="12202680" cy="2124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4000" dirty="0"/>
              <a:t>Is it </a:t>
            </a:r>
            <a:r>
              <a:rPr lang="en-GB" sz="4000" b="1" dirty="0"/>
              <a:t>the content</a:t>
            </a:r>
            <a:r>
              <a:rPr lang="en-GB" sz="4000" dirty="0"/>
              <a:t> of what we believe about ourselves or </a:t>
            </a:r>
            <a:r>
              <a:rPr lang="en-GB" sz="4000" b="1" dirty="0"/>
              <a:t>the</a:t>
            </a:r>
            <a:r>
              <a:rPr lang="en-GB" sz="4000" dirty="0"/>
              <a:t> </a:t>
            </a:r>
            <a:r>
              <a:rPr lang="en-GB" sz="4000" b="1" dirty="0"/>
              <a:t>process</a:t>
            </a:r>
            <a:r>
              <a:rPr lang="en-GB" sz="4000" dirty="0"/>
              <a:t> of how we decide that best reflects the impact of depression and anxiety?</a:t>
            </a:r>
            <a:endParaRPr lang="en-PL" sz="8000" dirty="0"/>
          </a:p>
        </p:txBody>
      </p:sp>
      <p:sp>
        <p:nvSpPr>
          <p:cNvPr id="13" name="Rectangle 12">
            <a:extLst>
              <a:ext uri="{FF2B5EF4-FFF2-40B4-BE49-F238E27FC236}">
                <a16:creationId xmlns:a16="http://schemas.microsoft.com/office/drawing/2014/main" id="{63495E8C-A9ED-A4FF-5C1F-A9672860CA06}"/>
              </a:ext>
            </a:extLst>
          </p:cNvPr>
          <p:cNvSpPr/>
          <p:nvPr/>
        </p:nvSpPr>
        <p:spPr>
          <a:xfrm>
            <a:off x="3976026" y="5154313"/>
            <a:ext cx="4239948" cy="642196"/>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dirty="0"/>
          </a:p>
        </p:txBody>
      </p:sp>
      <p:sp>
        <p:nvSpPr>
          <p:cNvPr id="14" name="Content Placeholder 2">
            <a:extLst>
              <a:ext uri="{FF2B5EF4-FFF2-40B4-BE49-F238E27FC236}">
                <a16:creationId xmlns:a16="http://schemas.microsoft.com/office/drawing/2014/main" id="{E0A69CCE-AA65-1557-FDD8-DB0134F17291}"/>
              </a:ext>
            </a:extLst>
          </p:cNvPr>
          <p:cNvSpPr>
            <a:spLocks noGrp="1"/>
          </p:cNvSpPr>
          <p:nvPr>
            <p:ph idx="1"/>
          </p:nvPr>
        </p:nvSpPr>
        <p:spPr>
          <a:xfrm>
            <a:off x="4101357" y="5300131"/>
            <a:ext cx="889876" cy="377402"/>
          </a:xfrm>
        </p:spPr>
        <p:txBody>
          <a:bodyPr>
            <a:noAutofit/>
          </a:bodyPr>
          <a:lstStyle/>
          <a:p>
            <a:pPr marL="0" indent="0" algn="ctr">
              <a:buNone/>
            </a:pPr>
            <a:r>
              <a:rPr lang="en-PL" sz="900" dirty="0">
                <a:solidFill>
                  <a:schemeClr val="accent2"/>
                </a:solidFill>
              </a:rPr>
              <a:t>Clinical Spectrums</a:t>
            </a:r>
          </a:p>
        </p:txBody>
      </p:sp>
      <p:sp>
        <p:nvSpPr>
          <p:cNvPr id="15" name="Content Placeholder 2">
            <a:extLst>
              <a:ext uri="{FF2B5EF4-FFF2-40B4-BE49-F238E27FC236}">
                <a16:creationId xmlns:a16="http://schemas.microsoft.com/office/drawing/2014/main" id="{9B504670-4B04-246C-BDB9-F1FEBB6D0810}"/>
              </a:ext>
            </a:extLst>
          </p:cNvPr>
          <p:cNvSpPr txBox="1">
            <a:spLocks/>
          </p:cNvSpPr>
          <p:nvPr/>
        </p:nvSpPr>
        <p:spPr>
          <a:xfrm>
            <a:off x="4843935" y="5285646"/>
            <a:ext cx="1420207" cy="474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900" dirty="0">
                <a:solidFill>
                  <a:schemeClr val="accent5"/>
                </a:solidFill>
              </a:rPr>
              <a:t>Social Dominance – Social Affiliation Model</a:t>
            </a:r>
          </a:p>
        </p:txBody>
      </p:sp>
      <p:sp>
        <p:nvSpPr>
          <p:cNvPr id="16" name="Content Placeholder 2">
            <a:extLst>
              <a:ext uri="{FF2B5EF4-FFF2-40B4-BE49-F238E27FC236}">
                <a16:creationId xmlns:a16="http://schemas.microsoft.com/office/drawing/2014/main" id="{0E9DD2A3-C437-BFEE-ACB5-B7CD2AF1EC5C}"/>
              </a:ext>
            </a:extLst>
          </p:cNvPr>
          <p:cNvSpPr txBox="1">
            <a:spLocks/>
          </p:cNvSpPr>
          <p:nvPr/>
        </p:nvSpPr>
        <p:spPr>
          <a:xfrm>
            <a:off x="6159084" y="5277557"/>
            <a:ext cx="965969"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900" dirty="0">
                <a:solidFill>
                  <a:schemeClr val="accent3"/>
                </a:solidFill>
              </a:rPr>
              <a:t>Decision Making Model</a:t>
            </a:r>
          </a:p>
        </p:txBody>
      </p:sp>
      <p:sp>
        <p:nvSpPr>
          <p:cNvPr id="17" name="Content Placeholder 2">
            <a:extLst>
              <a:ext uri="{FF2B5EF4-FFF2-40B4-BE49-F238E27FC236}">
                <a16:creationId xmlns:a16="http://schemas.microsoft.com/office/drawing/2014/main" id="{790A350A-22F0-0A31-AE89-CC2FDFB9BCE5}"/>
              </a:ext>
            </a:extLst>
          </p:cNvPr>
          <p:cNvSpPr txBox="1">
            <a:spLocks/>
          </p:cNvSpPr>
          <p:nvPr/>
        </p:nvSpPr>
        <p:spPr>
          <a:xfrm>
            <a:off x="3493617" y="5322032"/>
            <a:ext cx="4239948"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800" dirty="0"/>
              <a:t>f(               ,                           ,                 )</a:t>
            </a:r>
          </a:p>
        </p:txBody>
      </p:sp>
      <p:sp>
        <p:nvSpPr>
          <p:cNvPr id="18" name="Content Placeholder 2">
            <a:extLst>
              <a:ext uri="{FF2B5EF4-FFF2-40B4-BE49-F238E27FC236}">
                <a16:creationId xmlns:a16="http://schemas.microsoft.com/office/drawing/2014/main" id="{084AA9DD-C917-7E10-9F28-68F4F3B60511}"/>
              </a:ext>
            </a:extLst>
          </p:cNvPr>
          <p:cNvSpPr txBox="1">
            <a:spLocks/>
          </p:cNvSpPr>
          <p:nvPr/>
        </p:nvSpPr>
        <p:spPr>
          <a:xfrm>
            <a:off x="6504082" y="5348286"/>
            <a:ext cx="1599735"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050" dirty="0"/>
              <a:t>=</a:t>
            </a:r>
          </a:p>
        </p:txBody>
      </p:sp>
      <p:sp>
        <p:nvSpPr>
          <p:cNvPr id="19" name="Content Placeholder 2">
            <a:extLst>
              <a:ext uri="{FF2B5EF4-FFF2-40B4-BE49-F238E27FC236}">
                <a16:creationId xmlns:a16="http://schemas.microsoft.com/office/drawing/2014/main" id="{2B981EFC-A021-05F4-F29C-CD4FA2042F91}"/>
              </a:ext>
            </a:extLst>
          </p:cNvPr>
          <p:cNvSpPr txBox="1">
            <a:spLocks/>
          </p:cNvSpPr>
          <p:nvPr/>
        </p:nvSpPr>
        <p:spPr>
          <a:xfrm>
            <a:off x="7344918" y="5283176"/>
            <a:ext cx="868094"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050" dirty="0"/>
              <a:t>Observed Behaviour</a:t>
            </a:r>
          </a:p>
        </p:txBody>
      </p:sp>
      <p:sp>
        <p:nvSpPr>
          <p:cNvPr id="20" name="Rectangle 19">
            <a:extLst>
              <a:ext uri="{FF2B5EF4-FFF2-40B4-BE49-F238E27FC236}">
                <a16:creationId xmlns:a16="http://schemas.microsoft.com/office/drawing/2014/main" id="{D4086775-09B6-3045-50B4-2E625D0248C7}"/>
              </a:ext>
            </a:extLst>
          </p:cNvPr>
          <p:cNvSpPr/>
          <p:nvPr/>
        </p:nvSpPr>
        <p:spPr>
          <a:xfrm>
            <a:off x="3973064" y="2603780"/>
            <a:ext cx="4239948" cy="642196"/>
          </a:xfrm>
          <a:prstGeom prst="rect">
            <a:avLst/>
          </a:prstGeom>
          <a:solidFill>
            <a:schemeClr val="bg1">
              <a:lumMod val="95000"/>
            </a:schemeClr>
          </a:solidFill>
          <a:ln>
            <a:solidFill>
              <a:schemeClr val="bg1">
                <a:lumMod val="7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PL" dirty="0"/>
          </a:p>
        </p:txBody>
      </p:sp>
      <p:sp>
        <p:nvSpPr>
          <p:cNvPr id="21" name="Content Placeholder 2">
            <a:extLst>
              <a:ext uri="{FF2B5EF4-FFF2-40B4-BE49-F238E27FC236}">
                <a16:creationId xmlns:a16="http://schemas.microsoft.com/office/drawing/2014/main" id="{105BEB6E-2EC8-5DE1-8668-6991E789801B}"/>
              </a:ext>
            </a:extLst>
          </p:cNvPr>
          <p:cNvSpPr txBox="1">
            <a:spLocks/>
          </p:cNvSpPr>
          <p:nvPr/>
        </p:nvSpPr>
        <p:spPr>
          <a:xfrm>
            <a:off x="4639025" y="2733034"/>
            <a:ext cx="889876" cy="37740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900">
                <a:solidFill>
                  <a:schemeClr val="accent2"/>
                </a:solidFill>
              </a:rPr>
              <a:t>Clinical Spectrums</a:t>
            </a:r>
            <a:endParaRPr lang="en-PL" sz="900" dirty="0">
              <a:solidFill>
                <a:schemeClr val="accent2"/>
              </a:solidFill>
            </a:endParaRPr>
          </a:p>
        </p:txBody>
      </p:sp>
      <p:sp>
        <p:nvSpPr>
          <p:cNvPr id="22" name="Content Placeholder 2">
            <a:extLst>
              <a:ext uri="{FF2B5EF4-FFF2-40B4-BE49-F238E27FC236}">
                <a16:creationId xmlns:a16="http://schemas.microsoft.com/office/drawing/2014/main" id="{791FAE27-2380-5391-9B6B-B282E9DD362D}"/>
              </a:ext>
            </a:extLst>
          </p:cNvPr>
          <p:cNvSpPr txBox="1">
            <a:spLocks/>
          </p:cNvSpPr>
          <p:nvPr/>
        </p:nvSpPr>
        <p:spPr>
          <a:xfrm>
            <a:off x="5381603" y="2718549"/>
            <a:ext cx="1420207" cy="47402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900" dirty="0">
                <a:solidFill>
                  <a:schemeClr val="accent5"/>
                </a:solidFill>
              </a:rPr>
              <a:t>Social Dominance – Social Affiliation Model</a:t>
            </a:r>
          </a:p>
        </p:txBody>
      </p:sp>
      <p:sp>
        <p:nvSpPr>
          <p:cNvPr id="24" name="Content Placeholder 2">
            <a:extLst>
              <a:ext uri="{FF2B5EF4-FFF2-40B4-BE49-F238E27FC236}">
                <a16:creationId xmlns:a16="http://schemas.microsoft.com/office/drawing/2014/main" id="{95C8EA11-A5DE-FBFD-EAC6-2D83F653CB15}"/>
              </a:ext>
            </a:extLst>
          </p:cNvPr>
          <p:cNvSpPr txBox="1">
            <a:spLocks/>
          </p:cNvSpPr>
          <p:nvPr/>
        </p:nvSpPr>
        <p:spPr>
          <a:xfrm>
            <a:off x="3673892" y="2727024"/>
            <a:ext cx="4239948"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800" dirty="0"/>
              <a:t>f(               ,                              )</a:t>
            </a:r>
          </a:p>
        </p:txBody>
      </p:sp>
      <p:sp>
        <p:nvSpPr>
          <p:cNvPr id="25" name="Content Placeholder 2">
            <a:extLst>
              <a:ext uri="{FF2B5EF4-FFF2-40B4-BE49-F238E27FC236}">
                <a16:creationId xmlns:a16="http://schemas.microsoft.com/office/drawing/2014/main" id="{5A298C4E-F53C-61C6-2512-EB64560D32ED}"/>
              </a:ext>
            </a:extLst>
          </p:cNvPr>
          <p:cNvSpPr txBox="1">
            <a:spLocks/>
          </p:cNvSpPr>
          <p:nvPr/>
        </p:nvSpPr>
        <p:spPr>
          <a:xfrm>
            <a:off x="6501120" y="2797753"/>
            <a:ext cx="1599735"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050" dirty="0"/>
              <a:t>=</a:t>
            </a:r>
          </a:p>
        </p:txBody>
      </p:sp>
      <p:sp>
        <p:nvSpPr>
          <p:cNvPr id="26" name="Content Placeholder 2">
            <a:extLst>
              <a:ext uri="{FF2B5EF4-FFF2-40B4-BE49-F238E27FC236}">
                <a16:creationId xmlns:a16="http://schemas.microsoft.com/office/drawing/2014/main" id="{46E4107C-82F5-F5D2-597C-C0762B50BCE7}"/>
              </a:ext>
            </a:extLst>
          </p:cNvPr>
          <p:cNvSpPr txBox="1">
            <a:spLocks/>
          </p:cNvSpPr>
          <p:nvPr/>
        </p:nvSpPr>
        <p:spPr>
          <a:xfrm>
            <a:off x="7341956" y="2732643"/>
            <a:ext cx="868094" cy="38341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PL" sz="1050" dirty="0"/>
              <a:t>Observed Behaviour</a:t>
            </a:r>
          </a:p>
        </p:txBody>
      </p:sp>
      <p:sp>
        <p:nvSpPr>
          <p:cNvPr id="28" name="Title 1">
            <a:extLst>
              <a:ext uri="{FF2B5EF4-FFF2-40B4-BE49-F238E27FC236}">
                <a16:creationId xmlns:a16="http://schemas.microsoft.com/office/drawing/2014/main" id="{EA0E9088-98E9-9090-B9A9-5055EA6CB00E}"/>
              </a:ext>
            </a:extLst>
          </p:cNvPr>
          <p:cNvSpPr txBox="1">
            <a:spLocks/>
          </p:cNvSpPr>
          <p:nvPr/>
        </p:nvSpPr>
        <p:spPr>
          <a:xfrm>
            <a:off x="1123791" y="3109277"/>
            <a:ext cx="10070585" cy="212496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GB" sz="1800" dirty="0"/>
              <a:t> is there enough evidence to suggest a need for an extra dimension of modelling?</a:t>
            </a:r>
            <a:endParaRPr lang="en-PL" sz="1800" dirty="0"/>
          </a:p>
        </p:txBody>
      </p:sp>
    </p:spTree>
    <p:extLst>
      <p:ext uri="{BB962C8B-B14F-4D97-AF65-F5344CB8AC3E}">
        <p14:creationId xmlns:p14="http://schemas.microsoft.com/office/powerpoint/2010/main" val="2682572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8CBBA1-FC01-FD49-BE45-B82BCC76F6BF}"/>
              </a:ext>
            </a:extLst>
          </p:cNvPr>
          <p:cNvPicPr>
            <a:picLocks noChangeAspect="1"/>
          </p:cNvPicPr>
          <p:nvPr/>
        </p:nvPicPr>
        <p:blipFill>
          <a:blip r:embed="rId2"/>
          <a:stretch>
            <a:fillRect/>
          </a:stretch>
        </p:blipFill>
        <p:spPr>
          <a:xfrm>
            <a:off x="2218996" y="217317"/>
            <a:ext cx="7754007" cy="6423365"/>
          </a:xfrm>
          <a:prstGeom prst="rect">
            <a:avLst/>
          </a:prstGeom>
        </p:spPr>
      </p:pic>
      <p:sp>
        <p:nvSpPr>
          <p:cNvPr id="5" name="Snip Diagonal Corner of Rectangle 4">
            <a:extLst>
              <a:ext uri="{FF2B5EF4-FFF2-40B4-BE49-F238E27FC236}">
                <a16:creationId xmlns:a16="http://schemas.microsoft.com/office/drawing/2014/main" id="{A0EC30BB-58B5-B907-DAC7-984AD0ECF277}"/>
              </a:ext>
            </a:extLst>
          </p:cNvPr>
          <p:cNvSpPr/>
          <p:nvPr/>
        </p:nvSpPr>
        <p:spPr>
          <a:xfrm>
            <a:off x="0" y="526531"/>
            <a:ext cx="4081670" cy="1391478"/>
          </a:xfrm>
          <a:prstGeom prst="snip2Diag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PL" sz="1200" dirty="0"/>
              <a:t>Here I am just setting up the scene for thresholds for later visualisations</a:t>
            </a:r>
          </a:p>
          <a:p>
            <a:pPr algn="ctr"/>
            <a:endParaRPr lang="en-PL" dirty="0"/>
          </a:p>
        </p:txBody>
      </p:sp>
      <p:sp>
        <p:nvSpPr>
          <p:cNvPr id="3" name="Rectangle 2">
            <a:extLst>
              <a:ext uri="{FF2B5EF4-FFF2-40B4-BE49-F238E27FC236}">
                <a16:creationId xmlns:a16="http://schemas.microsoft.com/office/drawing/2014/main" id="{6FB05B65-8E1E-9307-2577-2786B4172C10}"/>
              </a:ext>
            </a:extLst>
          </p:cNvPr>
          <p:cNvSpPr/>
          <p:nvPr/>
        </p:nvSpPr>
        <p:spPr>
          <a:xfrm>
            <a:off x="10638407" y="5597371"/>
            <a:ext cx="1553592" cy="1260629"/>
          </a:xfrm>
          <a:prstGeom prst="rect">
            <a:avLst/>
          </a:prstGeom>
          <a:gradFill>
            <a:gsLst>
              <a:gs pos="0">
                <a:schemeClr val="accent2"/>
              </a:gs>
              <a:gs pos="47000">
                <a:schemeClr val="accent2">
                  <a:lumMod val="75000"/>
                </a:schemeClr>
              </a:gs>
              <a:gs pos="100000">
                <a:schemeClr val="accent3">
                  <a:lumMod val="60000"/>
                  <a:lumOff val="40000"/>
                </a:schemeClr>
              </a:gs>
            </a:gsLst>
            <a:lin ang="16200000" scaled="1"/>
          </a:gra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PL" sz="1200" dirty="0"/>
              <a:t>What pattern is our data showing?</a:t>
            </a:r>
          </a:p>
        </p:txBody>
      </p:sp>
      <p:sp>
        <p:nvSpPr>
          <p:cNvPr id="4" name="TextBox 3">
            <a:extLst>
              <a:ext uri="{FF2B5EF4-FFF2-40B4-BE49-F238E27FC236}">
                <a16:creationId xmlns:a16="http://schemas.microsoft.com/office/drawing/2014/main" id="{BBE926D8-C3C3-6AC1-726A-30F8D768A07B}"/>
              </a:ext>
            </a:extLst>
          </p:cNvPr>
          <p:cNvSpPr txBox="1"/>
          <p:nvPr/>
        </p:nvSpPr>
        <p:spPr>
          <a:xfrm>
            <a:off x="10638407" y="5597370"/>
            <a:ext cx="308098" cy="369332"/>
          </a:xfrm>
          <a:prstGeom prst="rect">
            <a:avLst/>
          </a:prstGeom>
          <a:noFill/>
        </p:spPr>
        <p:txBody>
          <a:bodyPr wrap="none" rtlCol="0">
            <a:spAutoFit/>
          </a:bodyPr>
          <a:lstStyle/>
          <a:p>
            <a:r>
              <a:rPr lang="en-PL" dirty="0"/>
              <a:t>2</a:t>
            </a:r>
          </a:p>
        </p:txBody>
      </p:sp>
    </p:spTree>
    <p:extLst>
      <p:ext uri="{BB962C8B-B14F-4D97-AF65-F5344CB8AC3E}">
        <p14:creationId xmlns:p14="http://schemas.microsoft.com/office/powerpoint/2010/main" val="19999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12F22FE-98B3-E462-3091-F646B8EFE4BC}"/>
              </a:ext>
            </a:extLst>
          </p:cNvPr>
          <p:cNvSpPr txBox="1"/>
          <p:nvPr/>
        </p:nvSpPr>
        <p:spPr>
          <a:xfrm>
            <a:off x="534977" y="1465275"/>
            <a:ext cx="1787237" cy="369332"/>
          </a:xfrm>
          <a:prstGeom prst="rect">
            <a:avLst/>
          </a:prstGeom>
          <a:noFill/>
        </p:spPr>
        <p:txBody>
          <a:bodyPr wrap="square" rtlCol="0">
            <a:spAutoFit/>
          </a:bodyPr>
          <a:lstStyle/>
          <a:p>
            <a:r>
              <a:rPr lang="en-PL" dirty="0">
                <a:solidFill>
                  <a:schemeClr val="accent6"/>
                </a:solidFill>
              </a:rPr>
              <a:t>High Affiliation</a:t>
            </a:r>
          </a:p>
        </p:txBody>
      </p:sp>
      <p:sp>
        <p:nvSpPr>
          <p:cNvPr id="10" name="TextBox 9">
            <a:extLst>
              <a:ext uri="{FF2B5EF4-FFF2-40B4-BE49-F238E27FC236}">
                <a16:creationId xmlns:a16="http://schemas.microsoft.com/office/drawing/2014/main" id="{F7487CB9-264D-E5D5-22C8-54635D552AD9}"/>
              </a:ext>
            </a:extLst>
          </p:cNvPr>
          <p:cNvSpPr txBox="1"/>
          <p:nvPr/>
        </p:nvSpPr>
        <p:spPr>
          <a:xfrm>
            <a:off x="534976" y="4510713"/>
            <a:ext cx="1787237" cy="369332"/>
          </a:xfrm>
          <a:prstGeom prst="rect">
            <a:avLst/>
          </a:prstGeom>
          <a:noFill/>
        </p:spPr>
        <p:txBody>
          <a:bodyPr wrap="square" rtlCol="0">
            <a:spAutoFit/>
          </a:bodyPr>
          <a:lstStyle/>
          <a:p>
            <a:r>
              <a:rPr lang="en-PL" dirty="0">
                <a:solidFill>
                  <a:schemeClr val="accent6"/>
                </a:solidFill>
              </a:rPr>
              <a:t>Low Affiliation</a:t>
            </a:r>
          </a:p>
        </p:txBody>
      </p:sp>
      <p:sp>
        <p:nvSpPr>
          <p:cNvPr id="11" name="TextBox 10">
            <a:extLst>
              <a:ext uri="{FF2B5EF4-FFF2-40B4-BE49-F238E27FC236}">
                <a16:creationId xmlns:a16="http://schemas.microsoft.com/office/drawing/2014/main" id="{ECA89AB8-2B54-AB7C-44A8-DAFB863C0F4C}"/>
              </a:ext>
            </a:extLst>
          </p:cNvPr>
          <p:cNvSpPr txBox="1"/>
          <p:nvPr/>
        </p:nvSpPr>
        <p:spPr>
          <a:xfrm>
            <a:off x="532109" y="6067227"/>
            <a:ext cx="1787237" cy="369332"/>
          </a:xfrm>
          <a:prstGeom prst="rect">
            <a:avLst/>
          </a:prstGeom>
          <a:noFill/>
        </p:spPr>
        <p:txBody>
          <a:bodyPr wrap="square" rtlCol="0">
            <a:spAutoFit/>
          </a:bodyPr>
          <a:lstStyle/>
          <a:p>
            <a:r>
              <a:rPr lang="en-PL" dirty="0">
                <a:solidFill>
                  <a:schemeClr val="accent6"/>
                </a:solidFill>
              </a:rPr>
              <a:t>Low Dominance</a:t>
            </a:r>
          </a:p>
        </p:txBody>
      </p:sp>
      <p:sp>
        <p:nvSpPr>
          <p:cNvPr id="12" name="TextBox 11">
            <a:extLst>
              <a:ext uri="{FF2B5EF4-FFF2-40B4-BE49-F238E27FC236}">
                <a16:creationId xmlns:a16="http://schemas.microsoft.com/office/drawing/2014/main" id="{CD6BDF22-D9F7-32C1-AA81-C8D24CAE0EFA}"/>
              </a:ext>
            </a:extLst>
          </p:cNvPr>
          <p:cNvSpPr txBox="1"/>
          <p:nvPr/>
        </p:nvSpPr>
        <p:spPr>
          <a:xfrm>
            <a:off x="482137" y="3013957"/>
            <a:ext cx="1939720" cy="369332"/>
          </a:xfrm>
          <a:prstGeom prst="rect">
            <a:avLst/>
          </a:prstGeom>
          <a:noFill/>
        </p:spPr>
        <p:txBody>
          <a:bodyPr wrap="square" rtlCol="0">
            <a:spAutoFit/>
          </a:bodyPr>
          <a:lstStyle/>
          <a:p>
            <a:r>
              <a:rPr lang="en-PL" dirty="0">
                <a:solidFill>
                  <a:schemeClr val="accent6"/>
                </a:solidFill>
              </a:rPr>
              <a:t>High Dominance</a:t>
            </a:r>
          </a:p>
        </p:txBody>
      </p:sp>
      <p:sp>
        <p:nvSpPr>
          <p:cNvPr id="13" name="TextBox 12">
            <a:extLst>
              <a:ext uri="{FF2B5EF4-FFF2-40B4-BE49-F238E27FC236}">
                <a16:creationId xmlns:a16="http://schemas.microsoft.com/office/drawing/2014/main" id="{5277519B-6B7F-794F-3F40-B3241D2AAEA6}"/>
              </a:ext>
            </a:extLst>
          </p:cNvPr>
          <p:cNvSpPr txBox="1"/>
          <p:nvPr/>
        </p:nvSpPr>
        <p:spPr>
          <a:xfrm>
            <a:off x="473825" y="2317763"/>
            <a:ext cx="1939720" cy="369332"/>
          </a:xfrm>
          <a:prstGeom prst="rect">
            <a:avLst/>
          </a:prstGeom>
          <a:noFill/>
        </p:spPr>
        <p:txBody>
          <a:bodyPr wrap="square" rtlCol="0">
            <a:spAutoFit/>
          </a:bodyPr>
          <a:lstStyle/>
          <a:p>
            <a:r>
              <a:rPr lang="en-PL" dirty="0">
                <a:solidFill>
                  <a:schemeClr val="accent3"/>
                </a:solidFill>
              </a:rPr>
              <a:t>High Dominance</a:t>
            </a:r>
          </a:p>
        </p:txBody>
      </p:sp>
      <p:sp>
        <p:nvSpPr>
          <p:cNvPr id="14" name="TextBox 13">
            <a:extLst>
              <a:ext uri="{FF2B5EF4-FFF2-40B4-BE49-F238E27FC236}">
                <a16:creationId xmlns:a16="http://schemas.microsoft.com/office/drawing/2014/main" id="{D103CD69-BDB0-CDD9-BA83-302C4041BCCF}"/>
              </a:ext>
            </a:extLst>
          </p:cNvPr>
          <p:cNvSpPr txBox="1"/>
          <p:nvPr/>
        </p:nvSpPr>
        <p:spPr>
          <a:xfrm>
            <a:off x="532659" y="5368902"/>
            <a:ext cx="1787237" cy="369332"/>
          </a:xfrm>
          <a:prstGeom prst="rect">
            <a:avLst/>
          </a:prstGeom>
          <a:noFill/>
        </p:spPr>
        <p:txBody>
          <a:bodyPr wrap="square" rtlCol="0">
            <a:spAutoFit/>
          </a:bodyPr>
          <a:lstStyle/>
          <a:p>
            <a:r>
              <a:rPr lang="en-PL" dirty="0">
                <a:solidFill>
                  <a:schemeClr val="accent3"/>
                </a:solidFill>
              </a:rPr>
              <a:t>Low</a:t>
            </a:r>
            <a:r>
              <a:rPr lang="en-PL" dirty="0"/>
              <a:t> </a:t>
            </a:r>
            <a:r>
              <a:rPr lang="en-PL" dirty="0">
                <a:solidFill>
                  <a:schemeClr val="accent3"/>
                </a:solidFill>
              </a:rPr>
              <a:t>Dominance</a:t>
            </a:r>
          </a:p>
        </p:txBody>
      </p:sp>
      <p:sp>
        <p:nvSpPr>
          <p:cNvPr id="15" name="TextBox 14">
            <a:extLst>
              <a:ext uri="{FF2B5EF4-FFF2-40B4-BE49-F238E27FC236}">
                <a16:creationId xmlns:a16="http://schemas.microsoft.com/office/drawing/2014/main" id="{D6A0CCC4-3C69-D1E0-B4BF-20723230A7E6}"/>
              </a:ext>
            </a:extLst>
          </p:cNvPr>
          <p:cNvSpPr txBox="1"/>
          <p:nvPr/>
        </p:nvSpPr>
        <p:spPr>
          <a:xfrm>
            <a:off x="528601" y="3853138"/>
            <a:ext cx="1787237" cy="369332"/>
          </a:xfrm>
          <a:prstGeom prst="rect">
            <a:avLst/>
          </a:prstGeom>
          <a:noFill/>
        </p:spPr>
        <p:txBody>
          <a:bodyPr wrap="square" rtlCol="0">
            <a:spAutoFit/>
          </a:bodyPr>
          <a:lstStyle/>
          <a:p>
            <a:r>
              <a:rPr lang="en-PL" dirty="0">
                <a:solidFill>
                  <a:schemeClr val="accent3"/>
                </a:solidFill>
              </a:rPr>
              <a:t>Low Affiliation</a:t>
            </a:r>
          </a:p>
        </p:txBody>
      </p:sp>
      <p:sp>
        <p:nvSpPr>
          <p:cNvPr id="16" name="TextBox 15">
            <a:extLst>
              <a:ext uri="{FF2B5EF4-FFF2-40B4-BE49-F238E27FC236}">
                <a16:creationId xmlns:a16="http://schemas.microsoft.com/office/drawing/2014/main" id="{235A1A1C-4B85-C499-1906-02991DA31EE8}"/>
              </a:ext>
            </a:extLst>
          </p:cNvPr>
          <p:cNvSpPr txBox="1"/>
          <p:nvPr/>
        </p:nvSpPr>
        <p:spPr>
          <a:xfrm>
            <a:off x="534976" y="758467"/>
            <a:ext cx="1787237" cy="369332"/>
          </a:xfrm>
          <a:prstGeom prst="rect">
            <a:avLst/>
          </a:prstGeom>
          <a:noFill/>
        </p:spPr>
        <p:txBody>
          <a:bodyPr wrap="square" rtlCol="0">
            <a:spAutoFit/>
          </a:bodyPr>
          <a:lstStyle/>
          <a:p>
            <a:r>
              <a:rPr lang="en-PL" dirty="0">
                <a:solidFill>
                  <a:schemeClr val="accent3"/>
                </a:solidFill>
              </a:rPr>
              <a:t>High Affiliation</a:t>
            </a:r>
          </a:p>
        </p:txBody>
      </p:sp>
      <p:pic>
        <p:nvPicPr>
          <p:cNvPr id="18" name="Picture 17" descr="A chart of a number of data&#10;&#10;AI-generated content may be incorrect.">
            <a:extLst>
              <a:ext uri="{FF2B5EF4-FFF2-40B4-BE49-F238E27FC236}">
                <a16:creationId xmlns:a16="http://schemas.microsoft.com/office/drawing/2014/main" id="{D7088CC6-9041-10A0-54C8-3640F703A2C4}"/>
              </a:ext>
            </a:extLst>
          </p:cNvPr>
          <p:cNvPicPr>
            <a:picLocks noChangeAspect="1"/>
          </p:cNvPicPr>
          <p:nvPr/>
        </p:nvPicPr>
        <p:blipFill>
          <a:blip r:embed="rId2"/>
          <a:srcRect t="1958"/>
          <a:stretch/>
        </p:blipFill>
        <p:spPr>
          <a:xfrm>
            <a:off x="2421857" y="483416"/>
            <a:ext cx="9648306" cy="6374584"/>
          </a:xfrm>
          <a:prstGeom prst="rect">
            <a:avLst/>
          </a:prstGeom>
        </p:spPr>
      </p:pic>
      <p:sp>
        <p:nvSpPr>
          <p:cNvPr id="19" name="TextBox 18">
            <a:extLst>
              <a:ext uri="{FF2B5EF4-FFF2-40B4-BE49-F238E27FC236}">
                <a16:creationId xmlns:a16="http://schemas.microsoft.com/office/drawing/2014/main" id="{5EEC65E0-0BC1-766A-F060-F1A78C54A37B}"/>
              </a:ext>
            </a:extLst>
          </p:cNvPr>
          <p:cNvSpPr txBox="1"/>
          <p:nvPr/>
        </p:nvSpPr>
        <p:spPr>
          <a:xfrm>
            <a:off x="2780173" y="90197"/>
            <a:ext cx="538513" cy="369332"/>
          </a:xfrm>
          <a:prstGeom prst="rect">
            <a:avLst/>
          </a:prstGeom>
          <a:noFill/>
        </p:spPr>
        <p:txBody>
          <a:bodyPr wrap="square" rtlCol="0">
            <a:spAutoFit/>
          </a:bodyPr>
          <a:lstStyle/>
          <a:p>
            <a:r>
              <a:rPr lang="en-PL" dirty="0"/>
              <a:t>BDI</a:t>
            </a:r>
          </a:p>
        </p:txBody>
      </p:sp>
      <p:cxnSp>
        <p:nvCxnSpPr>
          <p:cNvPr id="25" name="Straight Connector 24">
            <a:extLst>
              <a:ext uri="{FF2B5EF4-FFF2-40B4-BE49-F238E27FC236}">
                <a16:creationId xmlns:a16="http://schemas.microsoft.com/office/drawing/2014/main" id="{3C6E46AF-7991-3B12-2664-5B370D931515}"/>
              </a:ext>
            </a:extLst>
          </p:cNvPr>
          <p:cNvCxnSpPr>
            <a:cxnSpLocks/>
          </p:cNvCxnSpPr>
          <p:nvPr/>
        </p:nvCxnSpPr>
        <p:spPr>
          <a:xfrm>
            <a:off x="558378" y="2095170"/>
            <a:ext cx="10980207" cy="0"/>
          </a:xfrm>
          <a:prstGeom prst="line">
            <a:avLst/>
          </a:prstGeom>
          <a:ln w="9525"/>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8A80D802-C40B-64EF-B856-6C18B8B22B55}"/>
              </a:ext>
            </a:extLst>
          </p:cNvPr>
          <p:cNvCxnSpPr>
            <a:cxnSpLocks/>
          </p:cNvCxnSpPr>
          <p:nvPr/>
        </p:nvCxnSpPr>
        <p:spPr>
          <a:xfrm>
            <a:off x="558378" y="3630546"/>
            <a:ext cx="10980207" cy="0"/>
          </a:xfrm>
          <a:prstGeom prst="line">
            <a:avLst/>
          </a:prstGeom>
          <a:ln w="9525"/>
        </p:spPr>
        <p:style>
          <a:lnRef idx="2">
            <a:schemeClr val="dk1"/>
          </a:lnRef>
          <a:fillRef idx="0">
            <a:schemeClr val="dk1"/>
          </a:fillRef>
          <a:effectRef idx="1">
            <a:schemeClr val="dk1"/>
          </a:effectRef>
          <a:fontRef idx="minor">
            <a:schemeClr val="tx1"/>
          </a:fontRef>
        </p:style>
      </p:cxnSp>
      <p:cxnSp>
        <p:nvCxnSpPr>
          <p:cNvPr id="28" name="Straight Connector 27">
            <a:extLst>
              <a:ext uri="{FF2B5EF4-FFF2-40B4-BE49-F238E27FC236}">
                <a16:creationId xmlns:a16="http://schemas.microsoft.com/office/drawing/2014/main" id="{EF5C74B7-2B72-D824-C7C8-A2102239D752}"/>
              </a:ext>
            </a:extLst>
          </p:cNvPr>
          <p:cNvCxnSpPr>
            <a:cxnSpLocks/>
          </p:cNvCxnSpPr>
          <p:nvPr/>
        </p:nvCxnSpPr>
        <p:spPr>
          <a:xfrm>
            <a:off x="550065" y="5168288"/>
            <a:ext cx="10988520" cy="0"/>
          </a:xfrm>
          <a:prstGeom prst="line">
            <a:avLst/>
          </a:prstGeom>
          <a:ln w="9525"/>
        </p:spPr>
        <p:style>
          <a:lnRef idx="2">
            <a:schemeClr val="dk1"/>
          </a:lnRef>
          <a:fillRef idx="0">
            <a:schemeClr val="dk1"/>
          </a:fillRef>
          <a:effectRef idx="1">
            <a:schemeClr val="dk1"/>
          </a:effectRef>
          <a:fontRef idx="minor">
            <a:schemeClr val="tx1"/>
          </a:fontRef>
        </p:style>
      </p:cxnSp>
      <p:cxnSp>
        <p:nvCxnSpPr>
          <p:cNvPr id="29" name="Straight Connector 28">
            <a:extLst>
              <a:ext uri="{FF2B5EF4-FFF2-40B4-BE49-F238E27FC236}">
                <a16:creationId xmlns:a16="http://schemas.microsoft.com/office/drawing/2014/main" id="{58CF4D83-F116-2382-CF8A-606E37B91CBC}"/>
              </a:ext>
            </a:extLst>
          </p:cNvPr>
          <p:cNvCxnSpPr>
            <a:cxnSpLocks/>
          </p:cNvCxnSpPr>
          <p:nvPr/>
        </p:nvCxnSpPr>
        <p:spPr>
          <a:xfrm>
            <a:off x="473825" y="529759"/>
            <a:ext cx="11853950" cy="0"/>
          </a:xfrm>
          <a:prstGeom prst="line">
            <a:avLst/>
          </a:prstGeom>
          <a:ln w="9525"/>
        </p:spPr>
        <p:style>
          <a:lnRef idx="2">
            <a:schemeClr val="dk1"/>
          </a:lnRef>
          <a:fillRef idx="0">
            <a:schemeClr val="dk1"/>
          </a:fillRef>
          <a:effectRef idx="1">
            <a:schemeClr val="dk1"/>
          </a:effectRef>
          <a:fontRef idx="minor">
            <a:schemeClr val="tx1"/>
          </a:fontRef>
        </p:style>
      </p:cxnSp>
      <p:sp>
        <p:nvSpPr>
          <p:cNvPr id="33" name="TextBox 32">
            <a:extLst>
              <a:ext uri="{FF2B5EF4-FFF2-40B4-BE49-F238E27FC236}">
                <a16:creationId xmlns:a16="http://schemas.microsoft.com/office/drawing/2014/main" id="{C1A41CCA-CEA7-B90A-82F7-0B6431C311E1}"/>
              </a:ext>
            </a:extLst>
          </p:cNvPr>
          <p:cNvSpPr txBox="1"/>
          <p:nvPr/>
        </p:nvSpPr>
        <p:spPr>
          <a:xfrm>
            <a:off x="3866890" y="90197"/>
            <a:ext cx="697230" cy="369332"/>
          </a:xfrm>
          <a:prstGeom prst="rect">
            <a:avLst/>
          </a:prstGeom>
          <a:noFill/>
        </p:spPr>
        <p:txBody>
          <a:bodyPr wrap="square" rtlCol="0">
            <a:spAutoFit/>
          </a:bodyPr>
          <a:lstStyle/>
          <a:p>
            <a:r>
              <a:rPr lang="en-PL" dirty="0"/>
              <a:t>LSAS</a:t>
            </a:r>
          </a:p>
        </p:txBody>
      </p:sp>
      <p:sp>
        <p:nvSpPr>
          <p:cNvPr id="34" name="TextBox 33">
            <a:extLst>
              <a:ext uri="{FF2B5EF4-FFF2-40B4-BE49-F238E27FC236}">
                <a16:creationId xmlns:a16="http://schemas.microsoft.com/office/drawing/2014/main" id="{09382D68-4021-0870-0891-3EDD972E7CA4}"/>
              </a:ext>
            </a:extLst>
          </p:cNvPr>
          <p:cNvSpPr txBox="1"/>
          <p:nvPr/>
        </p:nvSpPr>
        <p:spPr>
          <a:xfrm>
            <a:off x="6088114" y="85846"/>
            <a:ext cx="778444" cy="369332"/>
          </a:xfrm>
          <a:prstGeom prst="rect">
            <a:avLst/>
          </a:prstGeom>
          <a:noFill/>
        </p:spPr>
        <p:txBody>
          <a:bodyPr wrap="square" rtlCol="0">
            <a:spAutoFit/>
          </a:bodyPr>
          <a:lstStyle/>
          <a:p>
            <a:r>
              <a:rPr lang="en-PL" dirty="0"/>
              <a:t>BFNE</a:t>
            </a:r>
          </a:p>
        </p:txBody>
      </p:sp>
      <p:sp>
        <p:nvSpPr>
          <p:cNvPr id="35" name="TextBox 34">
            <a:extLst>
              <a:ext uri="{FF2B5EF4-FFF2-40B4-BE49-F238E27FC236}">
                <a16:creationId xmlns:a16="http://schemas.microsoft.com/office/drawing/2014/main" id="{EFAC409D-6A3F-9C3D-063F-A057132EB911}"/>
              </a:ext>
            </a:extLst>
          </p:cNvPr>
          <p:cNvSpPr txBox="1"/>
          <p:nvPr/>
        </p:nvSpPr>
        <p:spPr>
          <a:xfrm>
            <a:off x="5037551" y="90197"/>
            <a:ext cx="697230" cy="369332"/>
          </a:xfrm>
          <a:prstGeom prst="rect">
            <a:avLst/>
          </a:prstGeom>
          <a:noFill/>
        </p:spPr>
        <p:txBody>
          <a:bodyPr wrap="square" rtlCol="0">
            <a:spAutoFit/>
          </a:bodyPr>
          <a:lstStyle/>
          <a:p>
            <a:r>
              <a:rPr lang="en-PL" dirty="0"/>
              <a:t>SPIN</a:t>
            </a:r>
          </a:p>
        </p:txBody>
      </p:sp>
      <p:sp>
        <p:nvSpPr>
          <p:cNvPr id="36" name="TextBox 35">
            <a:extLst>
              <a:ext uri="{FF2B5EF4-FFF2-40B4-BE49-F238E27FC236}">
                <a16:creationId xmlns:a16="http://schemas.microsoft.com/office/drawing/2014/main" id="{A0BDB98D-198B-660D-F0D8-65C81FA242D1}"/>
              </a:ext>
            </a:extLst>
          </p:cNvPr>
          <p:cNvSpPr txBox="1"/>
          <p:nvPr/>
        </p:nvSpPr>
        <p:spPr>
          <a:xfrm>
            <a:off x="7246010" y="86888"/>
            <a:ext cx="778444" cy="369332"/>
          </a:xfrm>
          <a:prstGeom prst="rect">
            <a:avLst/>
          </a:prstGeom>
          <a:noFill/>
        </p:spPr>
        <p:txBody>
          <a:bodyPr wrap="square" rtlCol="0">
            <a:spAutoFit/>
          </a:bodyPr>
          <a:lstStyle/>
          <a:p>
            <a:r>
              <a:rPr lang="en-PL" dirty="0"/>
              <a:t>RSES</a:t>
            </a:r>
          </a:p>
        </p:txBody>
      </p:sp>
      <p:sp>
        <p:nvSpPr>
          <p:cNvPr id="37" name="TextBox 36">
            <a:extLst>
              <a:ext uri="{FF2B5EF4-FFF2-40B4-BE49-F238E27FC236}">
                <a16:creationId xmlns:a16="http://schemas.microsoft.com/office/drawing/2014/main" id="{859FF4B3-653F-91E4-3104-C72FB39D4252}"/>
              </a:ext>
            </a:extLst>
          </p:cNvPr>
          <p:cNvSpPr txBox="1"/>
          <p:nvPr/>
        </p:nvSpPr>
        <p:spPr>
          <a:xfrm>
            <a:off x="8393506" y="85846"/>
            <a:ext cx="778444" cy="369332"/>
          </a:xfrm>
          <a:prstGeom prst="rect">
            <a:avLst/>
          </a:prstGeom>
          <a:noFill/>
        </p:spPr>
        <p:txBody>
          <a:bodyPr wrap="square" rtlCol="0">
            <a:spAutoFit/>
          </a:bodyPr>
          <a:lstStyle/>
          <a:p>
            <a:r>
              <a:rPr lang="en-PL" dirty="0"/>
              <a:t>FPES</a:t>
            </a:r>
          </a:p>
        </p:txBody>
      </p:sp>
      <p:sp>
        <p:nvSpPr>
          <p:cNvPr id="38" name="TextBox 37">
            <a:extLst>
              <a:ext uri="{FF2B5EF4-FFF2-40B4-BE49-F238E27FC236}">
                <a16:creationId xmlns:a16="http://schemas.microsoft.com/office/drawing/2014/main" id="{60AEBC93-00AA-D7F8-5D1A-714516561A76}"/>
              </a:ext>
            </a:extLst>
          </p:cNvPr>
          <p:cNvSpPr txBox="1"/>
          <p:nvPr/>
        </p:nvSpPr>
        <p:spPr>
          <a:xfrm>
            <a:off x="9520201" y="83066"/>
            <a:ext cx="893015" cy="369332"/>
          </a:xfrm>
          <a:prstGeom prst="rect">
            <a:avLst/>
          </a:prstGeom>
          <a:noFill/>
        </p:spPr>
        <p:txBody>
          <a:bodyPr wrap="square" rtlCol="0">
            <a:spAutoFit/>
          </a:bodyPr>
          <a:lstStyle/>
          <a:p>
            <a:r>
              <a:rPr lang="en-PL" dirty="0"/>
              <a:t>STAI-S</a:t>
            </a:r>
          </a:p>
        </p:txBody>
      </p:sp>
      <p:sp>
        <p:nvSpPr>
          <p:cNvPr id="39" name="TextBox 38">
            <a:extLst>
              <a:ext uri="{FF2B5EF4-FFF2-40B4-BE49-F238E27FC236}">
                <a16:creationId xmlns:a16="http://schemas.microsoft.com/office/drawing/2014/main" id="{1D94FADC-4E0C-7A97-733A-7118BD63CD55}"/>
              </a:ext>
            </a:extLst>
          </p:cNvPr>
          <p:cNvSpPr txBox="1"/>
          <p:nvPr/>
        </p:nvSpPr>
        <p:spPr>
          <a:xfrm>
            <a:off x="10703225" y="114084"/>
            <a:ext cx="893015" cy="369332"/>
          </a:xfrm>
          <a:prstGeom prst="rect">
            <a:avLst/>
          </a:prstGeom>
          <a:noFill/>
        </p:spPr>
        <p:txBody>
          <a:bodyPr wrap="square" rtlCol="0">
            <a:spAutoFit/>
          </a:bodyPr>
          <a:lstStyle/>
          <a:p>
            <a:r>
              <a:rPr lang="en-PL" dirty="0"/>
              <a:t>STAI-T</a:t>
            </a:r>
          </a:p>
        </p:txBody>
      </p:sp>
      <p:cxnSp>
        <p:nvCxnSpPr>
          <p:cNvPr id="40" name="Straight Connector 39">
            <a:extLst>
              <a:ext uri="{FF2B5EF4-FFF2-40B4-BE49-F238E27FC236}">
                <a16:creationId xmlns:a16="http://schemas.microsoft.com/office/drawing/2014/main" id="{87B4912F-246D-BD3D-69E2-3FBE3D90F84E}"/>
              </a:ext>
            </a:extLst>
          </p:cNvPr>
          <p:cNvCxnSpPr>
            <a:cxnSpLocks/>
          </p:cNvCxnSpPr>
          <p:nvPr/>
        </p:nvCxnSpPr>
        <p:spPr>
          <a:xfrm>
            <a:off x="3608891" y="0"/>
            <a:ext cx="0" cy="6858000"/>
          </a:xfrm>
          <a:prstGeom prst="line">
            <a:avLst/>
          </a:prstGeom>
          <a:ln w="9525"/>
        </p:spPr>
        <p:style>
          <a:lnRef idx="2">
            <a:schemeClr val="dk1"/>
          </a:lnRef>
          <a:fillRef idx="0">
            <a:schemeClr val="dk1"/>
          </a:fillRef>
          <a:effectRef idx="1">
            <a:schemeClr val="dk1"/>
          </a:effectRef>
          <a:fontRef idx="minor">
            <a:schemeClr val="tx1"/>
          </a:fontRef>
        </p:style>
      </p:cxnSp>
      <p:cxnSp>
        <p:nvCxnSpPr>
          <p:cNvPr id="43" name="Straight Connector 42">
            <a:extLst>
              <a:ext uri="{FF2B5EF4-FFF2-40B4-BE49-F238E27FC236}">
                <a16:creationId xmlns:a16="http://schemas.microsoft.com/office/drawing/2014/main" id="{58E66FF4-4DD5-643E-5FF7-58E5C9FBA6B8}"/>
              </a:ext>
            </a:extLst>
          </p:cNvPr>
          <p:cNvCxnSpPr>
            <a:cxnSpLocks/>
          </p:cNvCxnSpPr>
          <p:nvPr/>
        </p:nvCxnSpPr>
        <p:spPr>
          <a:xfrm>
            <a:off x="2345615" y="0"/>
            <a:ext cx="0" cy="6858000"/>
          </a:xfrm>
          <a:prstGeom prst="line">
            <a:avLst/>
          </a:prstGeom>
          <a:ln w="9525"/>
        </p:spPr>
        <p:style>
          <a:lnRef idx="2">
            <a:schemeClr val="dk1"/>
          </a:lnRef>
          <a:fillRef idx="0">
            <a:schemeClr val="dk1"/>
          </a:fillRef>
          <a:effectRef idx="1">
            <a:schemeClr val="dk1"/>
          </a:effectRef>
          <a:fontRef idx="minor">
            <a:schemeClr val="tx1"/>
          </a:fontRef>
        </p:style>
      </p:cxnSp>
      <p:cxnSp>
        <p:nvCxnSpPr>
          <p:cNvPr id="44" name="Straight Connector 43">
            <a:extLst>
              <a:ext uri="{FF2B5EF4-FFF2-40B4-BE49-F238E27FC236}">
                <a16:creationId xmlns:a16="http://schemas.microsoft.com/office/drawing/2014/main" id="{FCE414BB-3BF8-414D-896A-0D1CF40B83C6}"/>
              </a:ext>
            </a:extLst>
          </p:cNvPr>
          <p:cNvCxnSpPr>
            <a:cxnSpLocks/>
          </p:cNvCxnSpPr>
          <p:nvPr/>
        </p:nvCxnSpPr>
        <p:spPr>
          <a:xfrm>
            <a:off x="4754197" y="0"/>
            <a:ext cx="0" cy="6858000"/>
          </a:xfrm>
          <a:prstGeom prst="line">
            <a:avLst/>
          </a:prstGeom>
          <a:ln w="9525"/>
        </p:spPr>
        <p:style>
          <a:lnRef idx="2">
            <a:schemeClr val="dk1"/>
          </a:lnRef>
          <a:fillRef idx="0">
            <a:schemeClr val="dk1"/>
          </a:fillRef>
          <a:effectRef idx="1">
            <a:schemeClr val="dk1"/>
          </a:effectRef>
          <a:fontRef idx="minor">
            <a:schemeClr val="tx1"/>
          </a:fontRef>
        </p:style>
      </p:cxnSp>
      <p:cxnSp>
        <p:nvCxnSpPr>
          <p:cNvPr id="45" name="Straight Connector 44">
            <a:extLst>
              <a:ext uri="{FF2B5EF4-FFF2-40B4-BE49-F238E27FC236}">
                <a16:creationId xmlns:a16="http://schemas.microsoft.com/office/drawing/2014/main" id="{C6E452B6-26ED-9D38-B816-D5DE1559B286}"/>
              </a:ext>
            </a:extLst>
          </p:cNvPr>
          <p:cNvCxnSpPr>
            <a:cxnSpLocks/>
          </p:cNvCxnSpPr>
          <p:nvPr/>
        </p:nvCxnSpPr>
        <p:spPr>
          <a:xfrm>
            <a:off x="5910450" y="-45711"/>
            <a:ext cx="0" cy="6858000"/>
          </a:xfrm>
          <a:prstGeom prst="line">
            <a:avLst/>
          </a:prstGeom>
          <a:ln w="9525"/>
        </p:spPr>
        <p:style>
          <a:lnRef idx="2">
            <a:schemeClr val="dk1"/>
          </a:lnRef>
          <a:fillRef idx="0">
            <a:schemeClr val="dk1"/>
          </a:fillRef>
          <a:effectRef idx="1">
            <a:schemeClr val="dk1"/>
          </a:effectRef>
          <a:fontRef idx="minor">
            <a:schemeClr val="tx1"/>
          </a:fontRef>
        </p:style>
      </p:cxnSp>
      <p:cxnSp>
        <p:nvCxnSpPr>
          <p:cNvPr id="46" name="Straight Connector 45">
            <a:extLst>
              <a:ext uri="{FF2B5EF4-FFF2-40B4-BE49-F238E27FC236}">
                <a16:creationId xmlns:a16="http://schemas.microsoft.com/office/drawing/2014/main" id="{6BF68EF5-D7B5-259A-C8FD-BF847923F446}"/>
              </a:ext>
            </a:extLst>
          </p:cNvPr>
          <p:cNvCxnSpPr>
            <a:cxnSpLocks/>
          </p:cNvCxnSpPr>
          <p:nvPr/>
        </p:nvCxnSpPr>
        <p:spPr>
          <a:xfrm>
            <a:off x="7030738" y="0"/>
            <a:ext cx="0" cy="6858000"/>
          </a:xfrm>
          <a:prstGeom prst="line">
            <a:avLst/>
          </a:prstGeom>
          <a:ln w="9525"/>
        </p:spPr>
        <p:style>
          <a:lnRef idx="2">
            <a:schemeClr val="dk1"/>
          </a:lnRef>
          <a:fillRef idx="0">
            <a:schemeClr val="dk1"/>
          </a:fillRef>
          <a:effectRef idx="1">
            <a:schemeClr val="dk1"/>
          </a:effectRef>
          <a:fontRef idx="minor">
            <a:schemeClr val="tx1"/>
          </a:fontRef>
        </p:style>
      </p:cxnSp>
      <p:cxnSp>
        <p:nvCxnSpPr>
          <p:cNvPr id="47" name="Straight Connector 46">
            <a:extLst>
              <a:ext uri="{FF2B5EF4-FFF2-40B4-BE49-F238E27FC236}">
                <a16:creationId xmlns:a16="http://schemas.microsoft.com/office/drawing/2014/main" id="{D0C03ED9-CA79-4F7C-98A9-24E79F4572AB}"/>
              </a:ext>
            </a:extLst>
          </p:cNvPr>
          <p:cNvCxnSpPr>
            <a:cxnSpLocks/>
          </p:cNvCxnSpPr>
          <p:nvPr/>
        </p:nvCxnSpPr>
        <p:spPr>
          <a:xfrm>
            <a:off x="8189823" y="0"/>
            <a:ext cx="0" cy="6858000"/>
          </a:xfrm>
          <a:prstGeom prst="line">
            <a:avLst/>
          </a:prstGeom>
          <a:ln w="9525"/>
        </p:spPr>
        <p:style>
          <a:lnRef idx="2">
            <a:schemeClr val="dk1"/>
          </a:lnRef>
          <a:fillRef idx="0">
            <a:schemeClr val="dk1"/>
          </a:fillRef>
          <a:effectRef idx="1">
            <a:schemeClr val="dk1"/>
          </a:effectRef>
          <a:fontRef idx="minor">
            <a:schemeClr val="tx1"/>
          </a:fontRef>
        </p:style>
      </p:cxnSp>
      <p:cxnSp>
        <p:nvCxnSpPr>
          <p:cNvPr id="48" name="Straight Connector 47">
            <a:extLst>
              <a:ext uri="{FF2B5EF4-FFF2-40B4-BE49-F238E27FC236}">
                <a16:creationId xmlns:a16="http://schemas.microsoft.com/office/drawing/2014/main" id="{42EB13AE-BF30-1D66-AA49-3B403648BD80}"/>
              </a:ext>
            </a:extLst>
          </p:cNvPr>
          <p:cNvCxnSpPr>
            <a:cxnSpLocks/>
          </p:cNvCxnSpPr>
          <p:nvPr/>
        </p:nvCxnSpPr>
        <p:spPr>
          <a:xfrm>
            <a:off x="9346075" y="0"/>
            <a:ext cx="0" cy="6858000"/>
          </a:xfrm>
          <a:prstGeom prst="line">
            <a:avLst/>
          </a:prstGeom>
          <a:ln w="9525"/>
        </p:spPr>
        <p:style>
          <a:lnRef idx="2">
            <a:schemeClr val="dk1"/>
          </a:lnRef>
          <a:fillRef idx="0">
            <a:schemeClr val="dk1"/>
          </a:fillRef>
          <a:effectRef idx="1">
            <a:schemeClr val="dk1"/>
          </a:effectRef>
          <a:fontRef idx="minor">
            <a:schemeClr val="tx1"/>
          </a:fontRef>
        </p:style>
      </p:cxnSp>
      <p:cxnSp>
        <p:nvCxnSpPr>
          <p:cNvPr id="49" name="Straight Connector 48">
            <a:extLst>
              <a:ext uri="{FF2B5EF4-FFF2-40B4-BE49-F238E27FC236}">
                <a16:creationId xmlns:a16="http://schemas.microsoft.com/office/drawing/2014/main" id="{807A150E-FDCC-0D91-FEAE-7BB34E4C7200}"/>
              </a:ext>
            </a:extLst>
          </p:cNvPr>
          <p:cNvCxnSpPr>
            <a:cxnSpLocks/>
          </p:cNvCxnSpPr>
          <p:nvPr/>
        </p:nvCxnSpPr>
        <p:spPr>
          <a:xfrm>
            <a:off x="10472770" y="0"/>
            <a:ext cx="0" cy="6858000"/>
          </a:xfrm>
          <a:prstGeom prst="line">
            <a:avLst/>
          </a:prstGeom>
          <a:ln w="9525"/>
        </p:spPr>
        <p:style>
          <a:lnRef idx="2">
            <a:schemeClr val="dk1"/>
          </a:lnRef>
          <a:fillRef idx="0">
            <a:schemeClr val="dk1"/>
          </a:fillRef>
          <a:effectRef idx="1">
            <a:schemeClr val="dk1"/>
          </a:effectRef>
          <a:fontRef idx="minor">
            <a:schemeClr val="tx1"/>
          </a:fontRef>
        </p:style>
      </p:cxnSp>
      <p:sp>
        <p:nvSpPr>
          <p:cNvPr id="59" name="Title 1">
            <a:extLst>
              <a:ext uri="{FF2B5EF4-FFF2-40B4-BE49-F238E27FC236}">
                <a16:creationId xmlns:a16="http://schemas.microsoft.com/office/drawing/2014/main" id="{39394375-CDC9-8A19-ED19-7D9DAE51330E}"/>
              </a:ext>
            </a:extLst>
          </p:cNvPr>
          <p:cNvSpPr>
            <a:spLocks noGrp="1"/>
          </p:cNvSpPr>
          <p:nvPr>
            <p:ph type="title"/>
          </p:nvPr>
        </p:nvSpPr>
        <p:spPr>
          <a:xfrm rot="16200000">
            <a:off x="-4996800" y="2766219"/>
            <a:ext cx="10515600" cy="1325563"/>
          </a:xfrm>
        </p:spPr>
        <p:txBody>
          <a:bodyPr>
            <a:noAutofit/>
          </a:bodyPr>
          <a:lstStyle/>
          <a:p>
            <a:pPr algn="ctr"/>
            <a:r>
              <a:rPr lang="en-PL" sz="2600" dirty="0"/>
              <a:t>Reaction Score Distributions on a Granular Level</a:t>
            </a:r>
          </a:p>
        </p:txBody>
      </p:sp>
    </p:spTree>
    <p:extLst>
      <p:ext uri="{BB962C8B-B14F-4D97-AF65-F5344CB8AC3E}">
        <p14:creationId xmlns:p14="http://schemas.microsoft.com/office/powerpoint/2010/main" val="3946459718"/>
      </p:ext>
    </p:extLst>
  </p:cSld>
  <p:clrMapOvr>
    <a:masterClrMapping/>
  </p:clrMapOvr>
</p:sld>
</file>

<file path=ppt/theme/theme1.xml><?xml version="1.0" encoding="utf-8"?>
<a:theme xmlns:a="http://schemas.openxmlformats.org/drawingml/2006/main" name="Office Theme">
  <a:themeElements>
    <a:clrScheme name="Slipstream">
      <a:dk1>
        <a:sysClr val="windowText" lastClr="000000"/>
      </a:dk1>
      <a:lt1>
        <a:sysClr val="window" lastClr="FFFFFF"/>
      </a:lt1>
      <a:dk2>
        <a:srgbClr val="212745"/>
      </a:dk2>
      <a:lt2>
        <a:srgbClr val="B4DCFA"/>
      </a:lt2>
      <a:accent1>
        <a:srgbClr val="4E67C8"/>
      </a:accent1>
      <a:accent2>
        <a:srgbClr val="5ECCF3"/>
      </a:accent2>
      <a:accent3>
        <a:srgbClr val="A7EA52"/>
      </a:accent3>
      <a:accent4>
        <a:srgbClr val="5DCEAF"/>
      </a:accent4>
      <a:accent5>
        <a:srgbClr val="FF8021"/>
      </a:accent5>
      <a:accent6>
        <a:srgbClr val="F14124"/>
      </a:accent6>
      <a:hlink>
        <a:srgbClr val="56C7AA"/>
      </a:hlink>
      <a:folHlink>
        <a:srgbClr val="59A8D1"/>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9779</TotalTime>
  <Words>3188</Words>
  <Application>Microsoft Macintosh PowerPoint</Application>
  <PresentationFormat>Widescreen</PresentationFormat>
  <Paragraphs>363</Paragraphs>
  <Slides>28</Slides>
  <Notes>10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28</vt:i4>
      </vt:variant>
    </vt:vector>
  </HeadingPairs>
  <TitlesOfParts>
    <vt:vector size="35" baseType="lpstr">
      <vt:lpstr>Aptos</vt:lpstr>
      <vt:lpstr>Aptos Display</vt:lpstr>
      <vt:lpstr>Arial</vt:lpstr>
      <vt:lpstr>Google Sans</vt:lpstr>
      <vt:lpstr>Playfair Display</vt:lpstr>
      <vt:lpstr>Wingdings</vt:lpstr>
      <vt:lpstr>Office Theme</vt:lpstr>
      <vt:lpstr>Do people with depression and anxiety think about themselves in different ways; can we figure out how?</vt:lpstr>
      <vt:lpstr>PowerPoint Presentation</vt:lpstr>
      <vt:lpstr>PowerPoint Presentation</vt:lpstr>
      <vt:lpstr>PowerPoint Presentation</vt:lpstr>
      <vt:lpstr>The Set-Up </vt:lpstr>
      <vt:lpstr>The Dataset Outputs </vt:lpstr>
      <vt:lpstr>PowerPoint Presentation</vt:lpstr>
      <vt:lpstr>PowerPoint Presentation</vt:lpstr>
      <vt:lpstr>Reaction Score Distributions on a Granular Level</vt:lpstr>
      <vt:lpstr>PowerPoint Presentation</vt:lpstr>
      <vt:lpstr>Reaction Times separated by Valence for BDI and LSAS</vt:lpstr>
      <vt:lpstr>PowerPoint Presentation</vt:lpstr>
      <vt:lpstr>PowerPoint Presentation</vt:lpstr>
      <vt:lpstr>PowerPoint Presentation</vt:lpstr>
      <vt:lpstr>PowerPoint Presentation</vt:lpstr>
      <vt:lpstr>PowerPoint Presentation</vt:lpstr>
      <vt:lpstr>The Model  (Theoretically)</vt:lpstr>
      <vt:lpstr>PowerPoint Presentation</vt:lpstr>
      <vt:lpstr>PowerPoint Presentation</vt:lpstr>
      <vt:lpstr>PowerPoint Presentation</vt:lpstr>
      <vt:lpstr>PowerPoint Presentation</vt:lpstr>
      <vt:lpstr>PowerPoint Presentation</vt:lpstr>
      <vt:lpstr>PowerPoint Presentation</vt:lpstr>
      <vt:lpstr>The Model  (Applied and Assumptions)</vt:lpstr>
      <vt:lpstr>Drift Rate Outcomes</vt:lpstr>
      <vt:lpstr>Decision Boundary Outcomes</vt:lpstr>
      <vt:lpstr>PowerPoint Presentation</vt:lpstr>
      <vt:lpstr>Comparison of model outputs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Natasza Siwinska</dc:creator>
  <cp:lastModifiedBy>Natasza Siwinska</cp:lastModifiedBy>
  <cp:revision>32</cp:revision>
  <dcterms:created xsi:type="dcterms:W3CDTF">2025-04-27T10:48:52Z</dcterms:created>
  <dcterms:modified xsi:type="dcterms:W3CDTF">2025-06-24T10:55:49Z</dcterms:modified>
</cp:coreProperties>
</file>