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13" r:id="rId3"/>
    <p:sldId id="314" r:id="rId4"/>
    <p:sldId id="366" r:id="rId5"/>
    <p:sldId id="371" r:id="rId6"/>
    <p:sldId id="372" r:id="rId7"/>
    <p:sldId id="373" r:id="rId8"/>
    <p:sldId id="374" r:id="rId9"/>
    <p:sldId id="376" r:id="rId10"/>
    <p:sldId id="375" r:id="rId11"/>
    <p:sldId id="377" r:id="rId12"/>
    <p:sldId id="379" r:id="rId13"/>
    <p:sldId id="380" r:id="rId14"/>
    <p:sldId id="381" r:id="rId15"/>
    <p:sldId id="382" r:id="rId16"/>
    <p:sldId id="367"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68" r:id="rId32"/>
    <p:sldId id="397" r:id="rId33"/>
    <p:sldId id="398" r:id="rId34"/>
    <p:sldId id="399" r:id="rId35"/>
    <p:sldId id="400" r:id="rId36"/>
    <p:sldId id="401" r:id="rId37"/>
    <p:sldId id="402" r:id="rId38"/>
    <p:sldId id="369" r:id="rId39"/>
    <p:sldId id="403" r:id="rId40"/>
    <p:sldId id="370" r:id="rId41"/>
    <p:sldId id="404"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12/8/2023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16</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38</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42</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12/7/2023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Green Fall - Loc Nguyen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locnguyen.net/st/products/hudu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000" b="1" dirty="0"/>
              <a:t>A Novel Collaborative Filtering Algorithm by Bit Mining Frequent </a:t>
            </a:r>
            <a:r>
              <a:rPr lang="en-US" sz="4000" b="1" dirty="0" err="1"/>
              <a:t>Itemsets</a:t>
            </a:r>
            <a:endParaRPr lang="en-US" sz="40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a:t>
            </a:r>
            <a:r>
              <a:rPr lang="en-US" dirty="0" smtClean="0"/>
              <a:t>Dr. Loc Nguyen, </a:t>
            </a:r>
            <a:r>
              <a:rPr lang="en-US" dirty="0"/>
              <a:t>PhD, </a:t>
            </a:r>
            <a:r>
              <a:rPr lang="en-US" dirty="0" smtClean="0"/>
              <a:t>Postdoc</a:t>
            </a:r>
            <a:endParaRPr lang="en-US" dirty="0"/>
          </a:p>
          <a:p>
            <a:r>
              <a:rPr lang="en-US" dirty="0" smtClean="0"/>
              <a:t>Sunflower Soft Company,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Date Placeholder 5"/>
          <p:cNvSpPr>
            <a:spLocks noGrp="1"/>
          </p:cNvSpPr>
          <p:nvPr>
            <p:ph type="dt" sz="half" idx="10"/>
          </p:nvPr>
        </p:nvSpPr>
        <p:spPr/>
        <p:txBody>
          <a:bodyPr/>
          <a:lstStyle/>
          <a:p>
            <a:r>
              <a:rPr lang="en-US" smtClean="0"/>
              <a:t>12/7/2023</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71120" y="914399"/>
            <a:ext cx="12039600" cy="5176066"/>
          </a:xfrm>
        </p:spPr>
        <p:txBody>
          <a:bodyPr>
            <a:noAutofit/>
          </a:bodyPr>
          <a:lstStyle/>
          <a:p>
            <a:pPr marL="0" indent="0">
              <a:buNone/>
            </a:pPr>
            <a:r>
              <a:rPr lang="en-US" sz="2200" dirty="0"/>
              <a:t>In this paper, I aims to propose a new approach for model-based CF in which users’ purchase patterns are mined and modeled as frequent </a:t>
            </a:r>
            <a:r>
              <a:rPr lang="en-US" sz="2200" dirty="0" err="1"/>
              <a:t>itemsets</a:t>
            </a:r>
            <a:r>
              <a:rPr lang="en-US" sz="2200" dirty="0"/>
              <a:t> which, in turn, are used to make recommendations. It is the efficient approach because it takes advantage of data mining (Han &amp; </a:t>
            </a:r>
            <a:r>
              <a:rPr lang="en-US" sz="2200" dirty="0" err="1"/>
              <a:t>Kamber</a:t>
            </a:r>
            <a:r>
              <a:rPr lang="en-US" sz="2200" dirty="0"/>
              <a:t>, 2006, pp. 227-250), leading to get fastest speed and high quality of recommendation</a:t>
            </a:r>
            <a:r>
              <a:rPr lang="en-US" sz="2200" dirty="0" smtClean="0"/>
              <a:t>.</a:t>
            </a:r>
            <a:r>
              <a:rPr lang="en-US" sz="2200" dirty="0"/>
              <a:t> Although there are many researches focusing on model-based CF (Su &amp; </a:t>
            </a:r>
            <a:r>
              <a:rPr lang="en-US" sz="2200" dirty="0" err="1"/>
              <a:t>Khoshgoftaar</a:t>
            </a:r>
            <a:r>
              <a:rPr lang="en-US" sz="2200" dirty="0"/>
              <a:t>, 2009), the method to mine association rules for CF</a:t>
            </a:r>
            <a:r>
              <a:rPr lang="en-US" sz="2200" dirty="0" smtClean="0"/>
              <a:t>,</a:t>
            </a:r>
            <a:r>
              <a:rPr lang="en-US" sz="2200" dirty="0"/>
              <a:t> proposed by authors (</a:t>
            </a:r>
            <a:r>
              <a:rPr lang="en-US" sz="2200" dirty="0" err="1"/>
              <a:t>Shyu</a:t>
            </a:r>
            <a:r>
              <a:rPr lang="en-US" sz="2200" dirty="0"/>
              <a:t>, </a:t>
            </a:r>
            <a:r>
              <a:rPr lang="en-US" sz="2200" dirty="0" err="1"/>
              <a:t>Haruechaiyasak</a:t>
            </a:r>
            <a:r>
              <a:rPr lang="en-US" sz="2200" dirty="0"/>
              <a:t>, Chen, &amp; Zhao, 2005), is nearest to the CF algorithm in this paper</a:t>
            </a:r>
            <a:r>
              <a:rPr lang="en-US" sz="2200" dirty="0" smtClean="0"/>
              <a:t>.</a:t>
            </a:r>
            <a:r>
              <a:rPr lang="en-US" sz="2200" dirty="0"/>
              <a:t> The authors (</a:t>
            </a:r>
            <a:r>
              <a:rPr lang="en-US" sz="2200" dirty="0" err="1"/>
              <a:t>Shyu</a:t>
            </a:r>
            <a:r>
              <a:rPr lang="en-US" sz="2200" dirty="0"/>
              <a:t>, </a:t>
            </a:r>
            <a:r>
              <a:rPr lang="en-US" sz="2200" dirty="0" err="1"/>
              <a:t>Haruechaiyasak</a:t>
            </a:r>
            <a:r>
              <a:rPr lang="en-US" sz="2200" dirty="0"/>
              <a:t>, Chen, &amp; Zhao, 2005) apply shortest path algorithm of graph theory into finding distances between web pages with note that these distances are derived from use access sequences. Association rules are mined based on such distances, then applied into CF</a:t>
            </a:r>
            <a:r>
              <a:rPr lang="en-US" sz="2200" dirty="0" smtClean="0"/>
              <a:t>.</a:t>
            </a:r>
          </a:p>
          <a:p>
            <a:pPr marL="0" indent="228600">
              <a:buNone/>
            </a:pPr>
            <a:r>
              <a:rPr lang="en-US" sz="2200" dirty="0"/>
              <a:t>The core of the proposed CF is bit mining to discover frequent </a:t>
            </a:r>
            <a:r>
              <a:rPr lang="en-US" sz="2200" dirty="0" err="1"/>
              <a:t>itemsets</a:t>
            </a:r>
            <a:r>
              <a:rPr lang="en-US" sz="2200" dirty="0"/>
              <a:t>, mentioned in section 3. It is required to do a survey on bit mining. The terms “</a:t>
            </a:r>
            <a:r>
              <a:rPr lang="en-US" sz="2200" i="1" dirty="0"/>
              <a:t>bit</a:t>
            </a:r>
            <a:r>
              <a:rPr lang="en-US" sz="2200" dirty="0"/>
              <a:t>” and “</a:t>
            </a:r>
            <a:r>
              <a:rPr lang="en-US" sz="2200" i="1" dirty="0"/>
              <a:t>binary</a:t>
            </a:r>
            <a:r>
              <a:rPr lang="en-US" sz="2200" dirty="0"/>
              <a:t>” have the same meaning in this paper. Authors (Dong &amp; Han, 2006) propose so-called </a:t>
            </a:r>
            <a:r>
              <a:rPr lang="en-US" sz="2200" i="1" dirty="0" err="1"/>
              <a:t>BitTableFI</a:t>
            </a:r>
            <a:r>
              <a:rPr lang="en-US" sz="2200" dirty="0"/>
              <a:t> algorithm. This algorithm uses data structure </a:t>
            </a:r>
            <a:r>
              <a:rPr lang="en-US" sz="2200" i="1" dirty="0" err="1"/>
              <a:t>BitTable</a:t>
            </a:r>
            <a:r>
              <a:rPr lang="en-US" sz="2200" dirty="0"/>
              <a:t> to horizontally and vertically compress database for generating candidate </a:t>
            </a:r>
            <a:r>
              <a:rPr lang="en-US" sz="2200" dirty="0" err="1"/>
              <a:t>itemsets</a:t>
            </a:r>
            <a:r>
              <a:rPr lang="en-US" sz="2200" dirty="0"/>
              <a:t> and counting their supports in quick. Each row in </a:t>
            </a:r>
            <a:r>
              <a:rPr lang="en-US" sz="2200" dirty="0" err="1"/>
              <a:t>BitTable</a:t>
            </a:r>
            <a:r>
              <a:rPr lang="en-US" sz="2200" dirty="0"/>
              <a:t>, corresponding with a transaction in purchase database, is a string of bits and each bit (0 or 1) indicates whether or not an item is purchased.</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069395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71120" y="914399"/>
            <a:ext cx="12039600" cy="5176066"/>
          </a:xfrm>
        </p:spPr>
        <p:txBody>
          <a:bodyPr>
            <a:noAutofit/>
          </a:bodyPr>
          <a:lstStyle/>
          <a:p>
            <a:pPr marL="0" indent="0">
              <a:buNone/>
            </a:pPr>
            <a:r>
              <a:rPr lang="en-US" sz="2000" dirty="0"/>
              <a:t>Authors (Song, Yang, &amp; Xu, 2008) propose so-called </a:t>
            </a:r>
            <a:r>
              <a:rPr lang="en-US" sz="2000" i="1" dirty="0"/>
              <a:t>Index-</a:t>
            </a:r>
            <a:r>
              <a:rPr lang="en-US" sz="2000" i="1" dirty="0" err="1"/>
              <a:t>BitTableFI</a:t>
            </a:r>
            <a:r>
              <a:rPr lang="en-US" sz="2000" dirty="0"/>
              <a:t> algorithm which takes advantages of </a:t>
            </a:r>
            <a:r>
              <a:rPr lang="en-US" sz="2000" dirty="0" err="1"/>
              <a:t>BitTable</a:t>
            </a:r>
            <a:r>
              <a:rPr lang="en-US" sz="2000" dirty="0" smtClean="0"/>
              <a:t>.</a:t>
            </a:r>
            <a:r>
              <a:rPr lang="en-US" sz="2000" dirty="0"/>
              <a:t> According to (Song, Yang, &amp; Xu, 2008, p. 508), given a </a:t>
            </a:r>
            <a:r>
              <a:rPr lang="en-US" sz="2000" dirty="0" err="1"/>
              <a:t>BitTable</a:t>
            </a:r>
            <a:r>
              <a:rPr lang="en-US" sz="2000" dirty="0"/>
              <a:t>, index array and the corresponding computing method are proposed. By computing the subsume index, </a:t>
            </a:r>
            <a:r>
              <a:rPr lang="en-US" sz="2000" dirty="0" err="1"/>
              <a:t>itemsets</a:t>
            </a:r>
            <a:r>
              <a:rPr lang="en-US" sz="2000" dirty="0"/>
              <a:t> in accordance with representative item can be identified quickly through using breadth-ﬁrst search at one </a:t>
            </a:r>
            <a:r>
              <a:rPr lang="en-US" sz="2000" dirty="0" smtClean="0"/>
              <a:t>time (</a:t>
            </a:r>
            <a:r>
              <a:rPr lang="en-US" sz="2000" dirty="0"/>
              <a:t>Song, Yang, &amp; Xu, 2008, p. 509</a:t>
            </a:r>
            <a:r>
              <a:rPr lang="en-US" sz="2000" dirty="0" smtClean="0"/>
              <a:t>).</a:t>
            </a:r>
            <a:r>
              <a:rPr lang="en-US" sz="2000" dirty="0"/>
              <a:t> Then, for the resulting </a:t>
            </a:r>
            <a:r>
              <a:rPr lang="en-US" sz="2000" dirty="0" err="1"/>
              <a:t>itemsets</a:t>
            </a:r>
            <a:r>
              <a:rPr lang="en-US" sz="2000" dirty="0"/>
              <a:t> generated by the index array, depth-ﬁrst search strategy is used to generate all other frequent </a:t>
            </a:r>
            <a:r>
              <a:rPr lang="en-US" sz="2000" dirty="0" err="1"/>
              <a:t>itemsets</a:t>
            </a:r>
            <a:r>
              <a:rPr lang="en-US" sz="2000" dirty="0"/>
              <a:t> (Song, Yang, &amp; Xu, 2008, p. 510). Concept of index array is the core of Index-</a:t>
            </a:r>
            <a:r>
              <a:rPr lang="en-US" sz="2000" dirty="0" err="1"/>
              <a:t>BitTableFI</a:t>
            </a:r>
            <a:r>
              <a:rPr lang="en-US" sz="2000" dirty="0"/>
              <a:t> algorithm. This algorithm runs significantly faster than traditional </a:t>
            </a:r>
            <a:r>
              <a:rPr lang="en-US" sz="2000" dirty="0" err="1"/>
              <a:t>BitTableFI</a:t>
            </a:r>
            <a:r>
              <a:rPr lang="en-US" sz="2000" dirty="0"/>
              <a:t> algorithm</a:t>
            </a:r>
            <a:r>
              <a:rPr lang="en-US" sz="2000" dirty="0" smtClean="0"/>
              <a:t>.</a:t>
            </a:r>
          </a:p>
          <a:p>
            <a:pPr marL="0" indent="228600">
              <a:buNone/>
            </a:pPr>
            <a:r>
              <a:rPr lang="en-US" sz="2000" dirty="0" err="1"/>
              <a:t>BitTable</a:t>
            </a:r>
            <a:r>
              <a:rPr lang="en-US" sz="2000" dirty="0"/>
              <a:t> and indexed </a:t>
            </a:r>
            <a:r>
              <a:rPr lang="en-US" sz="2000" dirty="0" err="1"/>
              <a:t>BitTable</a:t>
            </a:r>
            <a:r>
              <a:rPr lang="en-US" sz="2000" dirty="0"/>
              <a:t> contains fixed bit vectors. Alternately, authors (Vo, Hong, &amp; Le, 2012) proposed a Dynamic Bit-Vector (DBV) approach for fast mining frequent closed </a:t>
            </a:r>
            <a:r>
              <a:rPr lang="en-US" sz="2000" dirty="0" err="1"/>
              <a:t>itemsets</a:t>
            </a:r>
            <a:r>
              <a:rPr lang="en-US" sz="2000" dirty="0" smtClean="0"/>
              <a:t>.</a:t>
            </a:r>
            <a:r>
              <a:rPr lang="en-US" sz="2000" dirty="0"/>
              <a:t> Firstly, the authors (Vo, Hong, &amp; Le, 2012) used lookup table to calculate the support of </a:t>
            </a:r>
            <a:r>
              <a:rPr lang="en-US" sz="2000" dirty="0" err="1"/>
              <a:t>itemsets</a:t>
            </a:r>
            <a:r>
              <a:rPr lang="en-US" sz="2000" dirty="0"/>
              <a:t> fast</a:t>
            </a:r>
            <a:r>
              <a:rPr lang="en-US" sz="2000" dirty="0" smtClean="0"/>
              <a:t>.</a:t>
            </a:r>
            <a:r>
              <a:rPr lang="en-US" sz="2000" dirty="0"/>
              <a:t> Secondly, the authors (Vo, Hong, &amp; Le, 2012) proposed </a:t>
            </a:r>
            <a:r>
              <a:rPr lang="en-US" sz="2000" dirty="0" err="1"/>
              <a:t>subsumption</a:t>
            </a:r>
            <a:r>
              <a:rPr lang="en-US" sz="2000" dirty="0"/>
              <a:t> concept to save memory and computing time</a:t>
            </a:r>
            <a:r>
              <a:rPr lang="en-US" sz="2000" dirty="0" smtClean="0"/>
              <a:t>.</a:t>
            </a:r>
            <a:r>
              <a:rPr lang="en-US" sz="2000" dirty="0"/>
              <a:t> As a result, their approach is more efficient than CHARM algorithm in both the mining time and the memory usage (Vo, Hong, &amp; Le, 2012</a:t>
            </a:r>
            <a:r>
              <a:rPr lang="en-US" sz="2000" dirty="0" smtClean="0"/>
              <a:t>).</a:t>
            </a:r>
          </a:p>
          <a:p>
            <a:pPr marL="0" indent="228600">
              <a:buNone/>
            </a:pPr>
            <a:r>
              <a:rPr lang="en-US" sz="2000" dirty="0"/>
              <a:t>Authors (León, Suárez, &amp; </a:t>
            </a:r>
            <a:r>
              <a:rPr lang="en-US" sz="2000" dirty="0" err="1"/>
              <a:t>Feregrino</a:t>
            </a:r>
            <a:r>
              <a:rPr lang="en-US" sz="2000" dirty="0"/>
              <a:t>-Uribe, 2010) propose so-called </a:t>
            </a:r>
            <a:r>
              <a:rPr lang="en-US" sz="2000" i="1" dirty="0"/>
              <a:t>AMFI</a:t>
            </a:r>
            <a:r>
              <a:rPr lang="en-US" sz="2000" dirty="0"/>
              <a:t> algorithm based on breadth first search through equivalence classes combined with compressed vertical binary representation of </a:t>
            </a:r>
            <a:r>
              <a:rPr lang="en-US" sz="2000" dirty="0" smtClean="0"/>
              <a:t>dataset </a:t>
            </a:r>
            <a:r>
              <a:rPr lang="en-US" sz="2000" dirty="0"/>
              <a:t>(León, Suárez, &amp; </a:t>
            </a:r>
            <a:r>
              <a:rPr lang="en-US" sz="2000" dirty="0" err="1"/>
              <a:t>Feregrino</a:t>
            </a:r>
            <a:r>
              <a:rPr lang="en-US" sz="2000" dirty="0"/>
              <a:t>-Uribe, 2010, p. 486). The binary representation and equivalence classes make the algorithm run faster. AMFI is not close to the bit mining in this paper because the essence of AMFI is to take advantages of breadth first search and equivalence classes.</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558246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pPr marL="0" indent="0">
              <a:buNone/>
            </a:pPr>
            <a:r>
              <a:rPr lang="en-US" dirty="0"/>
              <a:t>Authors (Raja &amp; Raj, 2014) propose so-called </a:t>
            </a:r>
            <a:r>
              <a:rPr lang="en-US" i="1" dirty="0"/>
              <a:t>CPT-fi</a:t>
            </a:r>
            <a:r>
              <a:rPr lang="en-US" dirty="0"/>
              <a:t> algorithm following </a:t>
            </a:r>
            <a:r>
              <a:rPr lang="en-US" dirty="0" err="1"/>
              <a:t>Apriori</a:t>
            </a:r>
            <a:r>
              <a:rPr lang="en-US" dirty="0"/>
              <a:t> property but such algorithm clusters similar transactions into one and forms a </a:t>
            </a:r>
            <a:r>
              <a:rPr lang="en-US" i="1" dirty="0"/>
              <a:t>compact bit-table</a:t>
            </a:r>
            <a:r>
              <a:rPr lang="en-US" dirty="0"/>
              <a:t> so as to reduce memory consumption and frequency of checking </a:t>
            </a:r>
            <a:r>
              <a:rPr lang="en-US" dirty="0" err="1"/>
              <a:t>itemsets</a:t>
            </a:r>
            <a:r>
              <a:rPr lang="en-US" dirty="0"/>
              <a:t>. Compact bit-table is the most significant aspect of CPT-fi algorithm (Raja &amp; Raj, 2014, p. 74).</a:t>
            </a:r>
          </a:p>
          <a:p>
            <a:pPr marL="0" indent="228600">
              <a:buNone/>
            </a:pPr>
            <a:r>
              <a:rPr lang="en-US" dirty="0"/>
              <a:t>Authors (</a:t>
            </a:r>
            <a:r>
              <a:rPr lang="en-US" dirty="0" err="1"/>
              <a:t>Király</a:t>
            </a:r>
            <a:r>
              <a:rPr lang="en-US" dirty="0"/>
              <a:t>, </a:t>
            </a:r>
            <a:r>
              <a:rPr lang="en-US" dirty="0" err="1"/>
              <a:t>Gyenesei</a:t>
            </a:r>
            <a:r>
              <a:rPr lang="en-US" dirty="0"/>
              <a:t>, &amp; </a:t>
            </a:r>
            <a:r>
              <a:rPr lang="en-US" dirty="0" err="1"/>
              <a:t>Abonyi</a:t>
            </a:r>
            <a:r>
              <a:rPr lang="en-US" dirty="0"/>
              <a:t>, 2014) propose an </a:t>
            </a:r>
            <a:r>
              <a:rPr lang="en-US" dirty="0" err="1"/>
              <a:t>Apriori</a:t>
            </a:r>
            <a:r>
              <a:rPr lang="en-US" dirty="0"/>
              <a:t>-like algorithm but they take advantages of bit-table representation of dataset. Given two matrices of frequent </a:t>
            </a:r>
            <a:r>
              <a:rPr lang="en-US" dirty="0" err="1"/>
              <a:t>itemsets</a:t>
            </a:r>
            <a:r>
              <a:rPr lang="en-US" dirty="0"/>
              <a:t>, the algorithm takes </a:t>
            </a:r>
            <a:r>
              <a:rPr lang="en-US" dirty="0" err="1"/>
              <a:t>Hadamard</a:t>
            </a:r>
            <a:r>
              <a:rPr lang="en-US" dirty="0"/>
              <a:t> product of these matrices in order to generate candidate frequent </a:t>
            </a:r>
            <a:r>
              <a:rPr lang="en-US" dirty="0" err="1"/>
              <a:t>itemsets</a:t>
            </a:r>
            <a:r>
              <a:rPr lang="en-US" dirty="0"/>
              <a:t> (</a:t>
            </a:r>
            <a:r>
              <a:rPr lang="en-US" dirty="0" err="1"/>
              <a:t>Király</a:t>
            </a:r>
            <a:r>
              <a:rPr lang="en-US" dirty="0"/>
              <a:t>, </a:t>
            </a:r>
            <a:r>
              <a:rPr lang="en-US" dirty="0" err="1"/>
              <a:t>Gyenesei</a:t>
            </a:r>
            <a:r>
              <a:rPr lang="en-US" dirty="0"/>
              <a:t>, &amp; </a:t>
            </a:r>
            <a:r>
              <a:rPr lang="en-US" dirty="0" err="1"/>
              <a:t>Abonyi</a:t>
            </a:r>
            <a:r>
              <a:rPr lang="en-US" dirty="0"/>
              <a:t>, 2014, p. 4</a:t>
            </a:r>
            <a:r>
              <a:rPr lang="en-US" dirty="0" smtClean="0"/>
              <a:t>).</a:t>
            </a:r>
            <a:endParaRPr lang="en-US"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593494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rmAutofit/>
          </a:bodyPr>
          <a:lstStyle/>
          <a:p>
            <a:pPr marL="0" indent="0">
              <a:buNone/>
            </a:pPr>
            <a:r>
              <a:rPr lang="en-US" sz="2300" dirty="0"/>
              <a:t>Authors (Li, Ho, Shan, &amp; Lee, 2006) propose so-called </a:t>
            </a:r>
            <a:r>
              <a:rPr lang="en-US" sz="2300" i="1" dirty="0"/>
              <a:t>MFI-</a:t>
            </a:r>
            <a:r>
              <a:rPr lang="en-US" sz="2300" i="1" dirty="0" err="1"/>
              <a:t>TransSW</a:t>
            </a:r>
            <a:r>
              <a:rPr lang="en-US" sz="2300" dirty="0"/>
              <a:t> algorithm to mine frequent </a:t>
            </a:r>
            <a:r>
              <a:rPr lang="en-US" sz="2300" dirty="0" err="1"/>
              <a:t>itemsets</a:t>
            </a:r>
            <a:r>
              <a:rPr lang="en-US" sz="2300" dirty="0"/>
              <a:t> over online data streams with a </a:t>
            </a:r>
            <a:r>
              <a:rPr lang="en-US" sz="2300" i="1" dirty="0"/>
              <a:t>transaction-sensitive</a:t>
            </a:r>
            <a:r>
              <a:rPr lang="en-US" sz="2300" dirty="0"/>
              <a:t> </a:t>
            </a:r>
            <a:r>
              <a:rPr lang="en-US" sz="2300" i="1" dirty="0"/>
              <a:t>sliding window</a:t>
            </a:r>
            <a:r>
              <a:rPr lang="en-US" sz="2300" dirty="0"/>
              <a:t>. The idea of sliding window is significant. The </a:t>
            </a:r>
            <a:r>
              <a:rPr lang="en-US" sz="2300" i="1" dirty="0"/>
              <a:t>w</a:t>
            </a:r>
            <a:r>
              <a:rPr lang="en-US" sz="2300" dirty="0"/>
              <a:t>-length transaction-sensitive sliding window denoted </a:t>
            </a:r>
            <a:r>
              <a:rPr lang="en-US" sz="2300" i="1" dirty="0" err="1"/>
              <a:t>TransSW</a:t>
            </a:r>
            <a:r>
              <a:rPr lang="en-US" sz="2300" dirty="0"/>
              <a:t> includes </a:t>
            </a:r>
            <a:r>
              <a:rPr lang="en-US" sz="2300" i="1" dirty="0"/>
              <a:t>w</a:t>
            </a:r>
            <a:r>
              <a:rPr lang="en-US" sz="2300" dirty="0"/>
              <a:t> transactions</a:t>
            </a:r>
            <a:r>
              <a:rPr lang="en-US" sz="2300" dirty="0" smtClean="0"/>
              <a:t>.</a:t>
            </a:r>
            <a:r>
              <a:rPr lang="en-US" sz="2300" dirty="0"/>
              <a:t> Given item </a:t>
            </a:r>
            <a:r>
              <a:rPr lang="en-US" sz="2300" i="1" dirty="0"/>
              <a:t>X</a:t>
            </a:r>
            <a:r>
              <a:rPr lang="en-US" sz="2300" dirty="0"/>
              <a:t> is represented by a </a:t>
            </a:r>
            <a:r>
              <a:rPr lang="en-US" sz="2300" i="1" dirty="0"/>
              <a:t>w</a:t>
            </a:r>
            <a:r>
              <a:rPr lang="en-US" sz="2300" dirty="0"/>
              <a:t>-length bit set. If </a:t>
            </a:r>
            <a:r>
              <a:rPr lang="en-US" sz="2300" i="1" dirty="0"/>
              <a:t>X</a:t>
            </a:r>
            <a:r>
              <a:rPr lang="en-US" sz="2300" dirty="0"/>
              <a:t> is in the </a:t>
            </a:r>
            <a:r>
              <a:rPr lang="en-US" sz="2300" i="1" dirty="0" err="1"/>
              <a:t>i</a:t>
            </a:r>
            <a:r>
              <a:rPr lang="en-US" sz="2300" i="1" baseline="30000" dirty="0" err="1"/>
              <a:t>th</a:t>
            </a:r>
            <a:r>
              <a:rPr lang="en-US" sz="2300" dirty="0"/>
              <a:t> transaction, the </a:t>
            </a:r>
            <a:r>
              <a:rPr lang="en-US" sz="2300" i="1" dirty="0" err="1"/>
              <a:t>i</a:t>
            </a:r>
            <a:r>
              <a:rPr lang="en-US" sz="2300" i="1" baseline="30000" dirty="0" err="1"/>
              <a:t>th</a:t>
            </a:r>
            <a:r>
              <a:rPr lang="en-US" sz="2300" dirty="0"/>
              <a:t> of bit set of </a:t>
            </a:r>
            <a:r>
              <a:rPr lang="en-US" sz="2300" i="1" dirty="0"/>
              <a:t>X</a:t>
            </a:r>
            <a:r>
              <a:rPr lang="en-US" sz="2300" dirty="0"/>
              <a:t> is set to be 1 (Li, Ho, Shan, &amp; Lee, 2006, p. 2674). The MFI-</a:t>
            </a:r>
            <a:r>
              <a:rPr lang="en-US" sz="2300" dirty="0" err="1"/>
              <a:t>TransSW</a:t>
            </a:r>
            <a:r>
              <a:rPr lang="en-US" sz="2300" dirty="0"/>
              <a:t> has three phrase such as window initialization phrases, window sliding phrase, and frequent </a:t>
            </a:r>
            <a:r>
              <a:rPr lang="en-US" sz="2300" dirty="0" err="1"/>
              <a:t>itemsets</a:t>
            </a:r>
            <a:r>
              <a:rPr lang="en-US" sz="2300" dirty="0"/>
              <a:t> generation </a:t>
            </a:r>
            <a:r>
              <a:rPr lang="en-US" sz="2300" dirty="0" smtClean="0"/>
              <a:t>phrase (</a:t>
            </a:r>
            <a:r>
              <a:rPr lang="en-US" sz="2300" dirty="0"/>
              <a:t>Li, Ho, Shan, &amp; Lee, 2006, p. 2674</a:t>
            </a:r>
            <a:r>
              <a:rPr lang="en-US" sz="2300" dirty="0" smtClean="0"/>
              <a:t>).</a:t>
            </a:r>
            <a:r>
              <a:rPr lang="en-US" sz="2300" dirty="0"/>
              <a:t> In the window initialization phrase, </a:t>
            </a:r>
            <a:r>
              <a:rPr lang="en-US" sz="2300" dirty="0" err="1"/>
              <a:t>TransSW</a:t>
            </a:r>
            <a:r>
              <a:rPr lang="en-US" sz="2300" dirty="0"/>
              <a:t> is created from coming transactions given pre-defined length </a:t>
            </a:r>
            <a:r>
              <a:rPr lang="en-US" sz="2300" i="1" dirty="0"/>
              <a:t>w</a:t>
            </a:r>
            <a:r>
              <a:rPr lang="en-US" sz="2300" dirty="0"/>
              <a:t>. The window sliding phrase is activated when </a:t>
            </a:r>
            <a:r>
              <a:rPr lang="en-US" sz="2300" dirty="0" err="1"/>
              <a:t>TransSW</a:t>
            </a:r>
            <a:r>
              <a:rPr lang="en-US" sz="2300" dirty="0"/>
              <a:t> is full. At that time, new coming transaction is added to </a:t>
            </a:r>
            <a:r>
              <a:rPr lang="en-US" sz="2300" dirty="0" err="1"/>
              <a:t>TransSW</a:t>
            </a:r>
            <a:r>
              <a:rPr lang="en-US" sz="2300" dirty="0"/>
              <a:t> and the oldest transaction is removed based on bitwise left shift operation. Finally, in the frequent </a:t>
            </a:r>
            <a:r>
              <a:rPr lang="en-US" sz="2300" dirty="0" err="1"/>
              <a:t>itemsets</a:t>
            </a:r>
            <a:r>
              <a:rPr lang="en-US" sz="2300" dirty="0"/>
              <a:t> generation phrase, MFI-</a:t>
            </a:r>
            <a:r>
              <a:rPr lang="en-US" sz="2300" dirty="0" err="1"/>
              <a:t>TransSW</a:t>
            </a:r>
            <a:r>
              <a:rPr lang="en-US" sz="2300" dirty="0"/>
              <a:t> algorithm uses bitwise operations to generate candidate </a:t>
            </a:r>
            <a:r>
              <a:rPr lang="en-US" sz="2300" dirty="0" err="1"/>
              <a:t>itemsets</a:t>
            </a:r>
            <a:r>
              <a:rPr lang="en-US" sz="2300" dirty="0"/>
              <a:t> and find frequent </a:t>
            </a:r>
            <a:r>
              <a:rPr lang="en-US" sz="2300" dirty="0" err="1"/>
              <a:t>itemsets</a:t>
            </a:r>
            <a:r>
              <a:rPr lang="en-US" sz="2300" dirty="0"/>
              <a:t> according to </a:t>
            </a:r>
            <a:r>
              <a:rPr lang="en-US" sz="2300" dirty="0" err="1"/>
              <a:t>Apriori</a:t>
            </a:r>
            <a:r>
              <a:rPr lang="en-US" sz="2300" dirty="0"/>
              <a:t> property (Li, Ho, Shan, &amp; Lee, 2006, p. 2675).</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2391697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pPr marL="0" indent="0">
              <a:buNone/>
            </a:pPr>
            <a:r>
              <a:rPr lang="en-US" dirty="0"/>
              <a:t>Authors (Bashir, Jan, &amp; </a:t>
            </a:r>
            <a:r>
              <a:rPr lang="en-US" dirty="0" err="1"/>
              <a:t>Baig</a:t>
            </a:r>
            <a:r>
              <a:rPr lang="en-US" dirty="0"/>
              <a:t>, 2009) build up lexicographic tree of items in transaction database. </a:t>
            </a:r>
            <a:r>
              <a:rPr lang="en-US" dirty="0" err="1"/>
              <a:t>Itemset</a:t>
            </a:r>
            <a:r>
              <a:rPr lang="en-US" dirty="0"/>
              <a:t> generation is done according to lexicographic order and bit-vector representation with attention that transaction database is transformed into bit </a:t>
            </a:r>
            <a:r>
              <a:rPr lang="en-US" dirty="0" smtClean="0"/>
              <a:t>table </a:t>
            </a:r>
            <a:r>
              <a:rPr lang="en-US" dirty="0"/>
              <a:t>(Bashir, Jan, &amp; </a:t>
            </a:r>
            <a:r>
              <a:rPr lang="en-US" dirty="0" err="1"/>
              <a:t>Baig</a:t>
            </a:r>
            <a:r>
              <a:rPr lang="en-US" dirty="0"/>
              <a:t>, 2009, p. 8</a:t>
            </a:r>
            <a:r>
              <a:rPr lang="en-US" dirty="0" smtClean="0"/>
              <a:t>).</a:t>
            </a:r>
            <a:r>
              <a:rPr lang="en-US" dirty="0"/>
              <a:t> In a vertical bit-vector representation, if item </a:t>
            </a:r>
            <a:r>
              <a:rPr lang="en-US" i="1" dirty="0" err="1"/>
              <a:t>i</a:t>
            </a:r>
            <a:r>
              <a:rPr lang="en-US" dirty="0"/>
              <a:t> is in transaction </a:t>
            </a:r>
            <a:r>
              <a:rPr lang="en-US" i="1" dirty="0"/>
              <a:t>j</a:t>
            </a:r>
            <a:r>
              <a:rPr lang="en-US" dirty="0"/>
              <a:t>, the bit </a:t>
            </a:r>
            <a:r>
              <a:rPr lang="en-US" i="1" dirty="0"/>
              <a:t>j</a:t>
            </a:r>
            <a:r>
              <a:rPr lang="en-US" dirty="0"/>
              <a:t> of bit-vector </a:t>
            </a:r>
            <a:r>
              <a:rPr lang="en-US" i="1" dirty="0" err="1"/>
              <a:t>i</a:t>
            </a:r>
            <a:r>
              <a:rPr lang="en-US" dirty="0"/>
              <a:t> is set to be 1. Moreover, the authors (Bashir, Jan, &amp; </a:t>
            </a:r>
            <a:r>
              <a:rPr lang="en-US" dirty="0" err="1"/>
              <a:t>Baig</a:t>
            </a:r>
            <a:r>
              <a:rPr lang="en-US" dirty="0"/>
              <a:t>, 2009, pp. 9-10) propose a so-called </a:t>
            </a:r>
            <a:r>
              <a:rPr lang="en-US" i="1" dirty="0"/>
              <a:t>Projected-Bit-Regions</a:t>
            </a:r>
            <a:r>
              <a:rPr lang="en-US" dirty="0"/>
              <a:t> (PBR) to gain efficient projection of bit-vectors for calculating supports of </a:t>
            </a:r>
            <a:r>
              <a:rPr lang="en-US" dirty="0" err="1"/>
              <a:t>itemsets</a:t>
            </a:r>
            <a:r>
              <a:rPr lang="en-US" dirty="0"/>
              <a:t>. PBR and lexicographic tree are significant aspects of the research, which leads to achieve high speed in mining frequent </a:t>
            </a:r>
            <a:r>
              <a:rPr lang="en-US" dirty="0" err="1"/>
              <a:t>itemsets</a:t>
            </a:r>
            <a:r>
              <a:rPr lang="en-US" dirty="0"/>
              <a:t>.</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410544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rmAutofit/>
          </a:bodyPr>
          <a:lstStyle/>
          <a:p>
            <a:pPr marL="0" indent="0">
              <a:buNone/>
            </a:pPr>
            <a:r>
              <a:rPr lang="en-US" sz="2400" dirty="0"/>
              <a:t>When compared with other researches on bit mining, the proposed heuristic mining algorithms is the simplest one in which there is no requirement of complex structure and complicated computation. In other words, its strong point is based on its simplicity, in which what we need to do includes rolling bit sets with bit operations. As a result, it gains high speed although it can lose some frequent </a:t>
            </a:r>
            <a:r>
              <a:rPr lang="en-US" sz="2400" dirty="0" err="1"/>
              <a:t>itemsets</a:t>
            </a:r>
            <a:r>
              <a:rPr lang="en-US" sz="2400" dirty="0"/>
              <a:t>. Note that bit mining serves CF application mentioned in section 2 and only optimal frequent </a:t>
            </a:r>
            <a:r>
              <a:rPr lang="en-US" sz="2400" dirty="0" err="1"/>
              <a:t>itemset</a:t>
            </a:r>
            <a:r>
              <a:rPr lang="en-US" sz="2400" dirty="0"/>
              <a:t> is used to generate recommendation list. So, it is not requisite for discovering all frequent </a:t>
            </a:r>
            <a:r>
              <a:rPr lang="en-US" sz="2400" dirty="0" err="1"/>
              <a:t>itemsets</a:t>
            </a:r>
            <a:r>
              <a:rPr lang="en-US" sz="2400" dirty="0"/>
              <a:t> in the most accurate way</a:t>
            </a:r>
            <a:r>
              <a:rPr lang="en-US" sz="2400" dirty="0" smtClean="0"/>
              <a:t>.</a:t>
            </a:r>
          </a:p>
          <a:p>
            <a:pPr marL="0" indent="228600">
              <a:buNone/>
            </a:pPr>
            <a:r>
              <a:rPr lang="en-US" sz="2400" dirty="0"/>
              <a:t>This </a:t>
            </a:r>
            <a:r>
              <a:rPr lang="en-US" sz="2400" dirty="0" smtClean="0"/>
              <a:t>research </a:t>
            </a:r>
            <a:r>
              <a:rPr lang="en-US" sz="2400" dirty="0"/>
              <a:t>consists of five sections. In section 2, I propose a new model-based CF algorithm based on mining frequent </a:t>
            </a:r>
            <a:r>
              <a:rPr lang="en-US" sz="2400" dirty="0" err="1"/>
              <a:t>itemsets</a:t>
            </a:r>
            <a:r>
              <a:rPr lang="en-US" sz="2400" dirty="0"/>
              <a:t>. The heuristic mining algorithm is discussed carefully in the section 3. Section 4 is the evaluation. Section 5 is the conclusion. Note that terms such as “rating matrix”, “dataset” and “database” have the same meaning in this paper.</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1926152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 new CF algorithm based on mining frequent </a:t>
            </a:r>
            <a:r>
              <a:rPr lang="en-US" dirty="0" err="1"/>
              <a:t>itemsets</a:t>
            </a:r>
            <a:endParaRPr lang="en-US" dirty="0"/>
          </a:p>
        </p:txBody>
      </p:sp>
      <p:sp>
        <p:nvSpPr>
          <p:cNvPr id="3" name="Content Placeholder 2"/>
          <p:cNvSpPr>
            <a:spLocks noGrp="1"/>
          </p:cNvSpPr>
          <p:nvPr>
            <p:ph idx="1"/>
          </p:nvPr>
        </p:nvSpPr>
        <p:spPr>
          <a:xfrm>
            <a:off x="111760" y="914399"/>
            <a:ext cx="11978640" cy="5176066"/>
          </a:xfrm>
        </p:spPr>
        <p:txBody>
          <a:bodyPr>
            <a:noAutofit/>
          </a:bodyPr>
          <a:lstStyle/>
          <a:p>
            <a:pPr marL="0" indent="0">
              <a:buNone/>
            </a:pPr>
            <a:r>
              <a:rPr lang="en-US" sz="2100" dirty="0"/>
              <a:t>Given rating vector </a:t>
            </a:r>
            <a:r>
              <a:rPr lang="en-US" sz="2100" i="1" dirty="0"/>
              <a:t>u</a:t>
            </a:r>
            <a:r>
              <a:rPr lang="en-US" sz="2100" dirty="0"/>
              <a:t> =</a:t>
            </a:r>
            <a:r>
              <a:rPr lang="en-US" sz="2100" i="1" dirty="0"/>
              <a:t> </a:t>
            </a:r>
            <a:r>
              <a:rPr lang="en-US" sz="2100" dirty="0"/>
              <a:t>(</a:t>
            </a:r>
            <a:r>
              <a:rPr lang="en-US" sz="2100" i="1" dirty="0"/>
              <a:t>item </a:t>
            </a:r>
            <a:r>
              <a:rPr lang="en-US" sz="2100" dirty="0"/>
              <a:t>1 = 3,</a:t>
            </a:r>
            <a:r>
              <a:rPr lang="en-US" sz="2100" i="1" dirty="0"/>
              <a:t> item </a:t>
            </a:r>
            <a:r>
              <a:rPr lang="en-US" sz="2100" dirty="0"/>
              <a:t>2 = 5,</a:t>
            </a:r>
            <a:r>
              <a:rPr lang="en-US" sz="2100" i="1" dirty="0"/>
              <a:t> item </a:t>
            </a:r>
            <a:r>
              <a:rPr lang="en-US" sz="2100" dirty="0"/>
              <a:t>3 = 2) indicates that user </a:t>
            </a:r>
            <a:r>
              <a:rPr lang="en-US" sz="2100" i="1" dirty="0"/>
              <a:t>u</a:t>
            </a:r>
            <a:r>
              <a:rPr lang="en-US" sz="2100" dirty="0"/>
              <a:t> rated on </a:t>
            </a:r>
            <a:r>
              <a:rPr lang="en-US" sz="2100" i="1" dirty="0"/>
              <a:t>item </a:t>
            </a:r>
            <a:r>
              <a:rPr lang="en-US" sz="2100" dirty="0"/>
              <a:t>1,</a:t>
            </a:r>
            <a:r>
              <a:rPr lang="en-US" sz="2100" i="1" dirty="0"/>
              <a:t> item </a:t>
            </a:r>
            <a:r>
              <a:rPr lang="en-US" sz="2100" dirty="0"/>
              <a:t>2</a:t>
            </a:r>
            <a:r>
              <a:rPr lang="en-US" sz="2100" i="1" dirty="0"/>
              <a:t> </a:t>
            </a:r>
            <a:r>
              <a:rPr lang="en-US" sz="2100" dirty="0"/>
              <a:t>and</a:t>
            </a:r>
            <a:r>
              <a:rPr lang="en-US" sz="2100" i="1" dirty="0"/>
              <a:t> item </a:t>
            </a:r>
            <a:r>
              <a:rPr lang="en-US" sz="2100" dirty="0"/>
              <a:t>3 with values 3,</a:t>
            </a:r>
            <a:r>
              <a:rPr lang="en-US" sz="2100" i="1" dirty="0"/>
              <a:t> </a:t>
            </a:r>
            <a:r>
              <a:rPr lang="en-US" sz="2100" dirty="0"/>
              <a:t>5 and 2, respectively. The proposed CF algorithm, based on mining frequent </a:t>
            </a:r>
            <a:r>
              <a:rPr lang="en-US" sz="2100" dirty="0" err="1"/>
              <a:t>itemsets</a:t>
            </a:r>
            <a:r>
              <a:rPr lang="en-US" sz="2100" dirty="0"/>
              <a:t>, consists of two following processes</a:t>
            </a:r>
            <a:r>
              <a:rPr lang="en-US" sz="2100" dirty="0" smtClean="0"/>
              <a:t>:</a:t>
            </a:r>
          </a:p>
          <a:p>
            <a:r>
              <a:rPr lang="en-US" sz="2100" i="1" dirty="0"/>
              <a:t>Modeling process</a:t>
            </a:r>
            <a:r>
              <a:rPr lang="en-US" sz="2100" dirty="0"/>
              <a:t> is performed in offline mode, in which a set of frequent </a:t>
            </a:r>
            <a:r>
              <a:rPr lang="en-US" sz="2100" dirty="0" err="1"/>
              <a:t>itemsets</a:t>
            </a:r>
            <a:r>
              <a:rPr lang="en-US" sz="2100" dirty="0"/>
              <a:t> </a:t>
            </a:r>
            <a:r>
              <a:rPr lang="en-US" sz="2100" i="1" dirty="0"/>
              <a:t>S</a:t>
            </a:r>
            <a:r>
              <a:rPr lang="en-US" sz="2100" dirty="0"/>
              <a:t> is mined from rating matrix</a:t>
            </a:r>
            <a:r>
              <a:rPr lang="en-US" sz="2100" dirty="0" smtClean="0"/>
              <a:t>.</a:t>
            </a:r>
          </a:p>
          <a:p>
            <a:r>
              <a:rPr lang="en-US" sz="2100" i="1" dirty="0"/>
              <a:t>Recommendation process</a:t>
            </a:r>
            <a:r>
              <a:rPr lang="en-US" sz="2100" dirty="0"/>
              <a:t>: whenever user </a:t>
            </a:r>
            <a:r>
              <a:rPr lang="en-US" sz="2100" i="1" dirty="0"/>
              <a:t>u</a:t>
            </a:r>
            <a:r>
              <a:rPr lang="en-US" sz="2100" dirty="0"/>
              <a:t> requires recommended items, a frequent </a:t>
            </a:r>
            <a:r>
              <a:rPr lang="en-US" sz="2100" dirty="0" err="1"/>
              <a:t>itemset</a:t>
            </a:r>
            <a:r>
              <a:rPr lang="en-US" sz="2100" dirty="0"/>
              <a:t> </a:t>
            </a:r>
            <a:r>
              <a:rPr lang="en-US" sz="2100" i="1" dirty="0"/>
              <a:t>s</a:t>
            </a:r>
            <a:r>
              <a:rPr lang="en-US" sz="2100" dirty="0"/>
              <a:t> is chosen from </a:t>
            </a:r>
            <a:r>
              <a:rPr lang="en-US" sz="2100" i="1" dirty="0"/>
              <a:t>S</a:t>
            </a:r>
            <a:r>
              <a:rPr lang="en-US" sz="2100" dirty="0"/>
              <a:t> so that </a:t>
            </a:r>
            <a:r>
              <a:rPr lang="en-US" sz="2100" i="1" dirty="0"/>
              <a:t>s</a:t>
            </a:r>
            <a:r>
              <a:rPr lang="en-US" sz="2100" dirty="0"/>
              <a:t> contains items 1, 2 and 3, for instance, </a:t>
            </a:r>
            <a:r>
              <a:rPr lang="en-US" sz="2100" i="1" dirty="0"/>
              <a:t>s</a:t>
            </a:r>
            <a:r>
              <a:rPr lang="en-US" sz="2100" dirty="0"/>
              <a:t> = (</a:t>
            </a:r>
            <a:r>
              <a:rPr lang="en-US" sz="2100" i="1" dirty="0"/>
              <a:t>item </a:t>
            </a:r>
            <a:r>
              <a:rPr lang="en-US" sz="2100" dirty="0"/>
              <a:t>1,</a:t>
            </a:r>
            <a:r>
              <a:rPr lang="en-US" sz="2100" i="1" dirty="0"/>
              <a:t> item </a:t>
            </a:r>
            <a:r>
              <a:rPr lang="en-US" sz="2100" dirty="0"/>
              <a:t>2,</a:t>
            </a:r>
            <a:r>
              <a:rPr lang="en-US" sz="2100" i="1" dirty="0"/>
              <a:t> item </a:t>
            </a:r>
            <a:r>
              <a:rPr lang="en-US" sz="2100" dirty="0"/>
              <a:t>3,</a:t>
            </a:r>
            <a:r>
              <a:rPr lang="en-US" sz="2100" i="1" dirty="0"/>
              <a:t> item </a:t>
            </a:r>
            <a:r>
              <a:rPr lang="en-US" sz="2100" dirty="0"/>
              <a:t>5,</a:t>
            </a:r>
            <a:r>
              <a:rPr lang="en-US" sz="2100" i="1" dirty="0"/>
              <a:t> item </a:t>
            </a:r>
            <a:r>
              <a:rPr lang="en-US" sz="2100" dirty="0"/>
              <a:t>7). The additional items 5 and 7 are then recommended to user. This process is performed in online mode</a:t>
            </a:r>
            <a:r>
              <a:rPr lang="en-US" sz="2100" dirty="0" smtClean="0"/>
              <a:t>.</a:t>
            </a:r>
          </a:p>
          <a:p>
            <a:pPr marL="0" indent="0">
              <a:buNone/>
            </a:pPr>
            <a:r>
              <a:rPr lang="en-US" sz="2100" dirty="0"/>
              <a:t>Although the modeling process consumes much more time than the recommendation one does, it is executed in offline mode and so it does not cause any negative time-consuming impact on recommendation process. However, a serious problem is raised when the frequent </a:t>
            </a:r>
            <a:r>
              <a:rPr lang="en-US" sz="2100" dirty="0" err="1"/>
              <a:t>itemset</a:t>
            </a:r>
            <a:r>
              <a:rPr lang="en-US" sz="2100" dirty="0"/>
              <a:t> </a:t>
            </a:r>
            <a:r>
              <a:rPr lang="en-US" sz="2100" i="1" dirty="0"/>
              <a:t>s</a:t>
            </a:r>
            <a:r>
              <a:rPr lang="en-US" sz="2100" dirty="0"/>
              <a:t> = (</a:t>
            </a:r>
            <a:r>
              <a:rPr lang="en-US" sz="2100" i="1" dirty="0"/>
              <a:t>item </a:t>
            </a:r>
            <a:r>
              <a:rPr lang="en-US" sz="2100" dirty="0"/>
              <a:t>1,</a:t>
            </a:r>
            <a:r>
              <a:rPr lang="en-US" sz="2100" i="1" dirty="0"/>
              <a:t> item </a:t>
            </a:r>
            <a:r>
              <a:rPr lang="en-US" sz="2100" dirty="0"/>
              <a:t>2,</a:t>
            </a:r>
            <a:r>
              <a:rPr lang="en-US" sz="2100" i="1" dirty="0"/>
              <a:t> item </a:t>
            </a:r>
            <a:r>
              <a:rPr lang="en-US" sz="2100" dirty="0"/>
              <a:t>3,</a:t>
            </a:r>
            <a:r>
              <a:rPr lang="en-US" sz="2100" i="1" dirty="0"/>
              <a:t> item </a:t>
            </a:r>
            <a:r>
              <a:rPr lang="en-US" sz="2100" dirty="0"/>
              <a:t>5,</a:t>
            </a:r>
            <a:r>
              <a:rPr lang="en-US" sz="2100" i="1" dirty="0"/>
              <a:t> item </a:t>
            </a:r>
            <a:r>
              <a:rPr lang="en-US" sz="2100" dirty="0"/>
              <a:t>7) didn’t indicate rating values assigned to items 1, 2, and 3. It is known that items 1, 2 and 3 are rated by values 3, 5 and 2, respectively in rating vector </a:t>
            </a:r>
            <a:r>
              <a:rPr lang="en-US" sz="2100" i="1" dirty="0"/>
              <a:t>u</a:t>
            </a:r>
            <a:r>
              <a:rPr lang="en-US" sz="2100" dirty="0"/>
              <a:t>. It means that rating vector </a:t>
            </a:r>
            <a:r>
              <a:rPr lang="en-US" sz="2100" i="1" dirty="0"/>
              <a:t>u</a:t>
            </a:r>
            <a:r>
              <a:rPr lang="en-US" sz="2100" dirty="0"/>
              <a:t> and frequent </a:t>
            </a:r>
            <a:r>
              <a:rPr lang="en-US" sz="2100" dirty="0" err="1"/>
              <a:t>itemset</a:t>
            </a:r>
            <a:r>
              <a:rPr lang="en-US" sz="2100" dirty="0"/>
              <a:t> </a:t>
            </a:r>
            <a:r>
              <a:rPr lang="en-US" sz="2100" i="1" dirty="0"/>
              <a:t>s</a:t>
            </a:r>
            <a:r>
              <a:rPr lang="en-US" sz="2100" dirty="0"/>
              <a:t> don’t match exactly. This causes another hazard to predicting missing ratings. Concretely, it is impossible to estimate rating values for items 5 and 7. These problems will be solved by using a so-called </a:t>
            </a:r>
            <a:r>
              <a:rPr lang="en-US" sz="2100" i="1" dirty="0"/>
              <a:t>bit transformation</a:t>
            </a:r>
            <a:r>
              <a:rPr lang="en-US" sz="2100" dirty="0"/>
              <a:t> technique.</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047971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 new CF algorithm based on mining frequent </a:t>
            </a:r>
            <a:r>
              <a:rPr lang="en-US" dirty="0" err="1"/>
              <a:t>itemsets</a:t>
            </a:r>
            <a:endParaRPr lang="en-US" dirty="0"/>
          </a:p>
        </p:txBody>
      </p:sp>
      <p:sp>
        <p:nvSpPr>
          <p:cNvPr id="3" name="Content Placeholder 2"/>
          <p:cNvSpPr>
            <a:spLocks noGrp="1"/>
          </p:cNvSpPr>
          <p:nvPr>
            <p:ph idx="1"/>
          </p:nvPr>
        </p:nvSpPr>
        <p:spPr>
          <a:xfrm>
            <a:off x="101600" y="914399"/>
            <a:ext cx="11938000" cy="5176066"/>
          </a:xfrm>
        </p:spPr>
        <p:txBody>
          <a:bodyPr>
            <a:normAutofit/>
          </a:bodyPr>
          <a:lstStyle/>
          <a:p>
            <a:pPr marL="0" indent="0">
              <a:buNone/>
            </a:pPr>
            <a:r>
              <a:rPr lang="en-US" sz="2200" dirty="0"/>
              <a:t>For instance, a rating </a:t>
            </a:r>
            <a:r>
              <a:rPr lang="en-US" sz="2150" dirty="0"/>
              <a:t>matrix</a:t>
            </a:r>
            <a:r>
              <a:rPr lang="en-US" sz="2200" dirty="0"/>
              <a:t>, where its rows indicate users, its columns indicate items and each cell is the rating which a user gives to an item. Suppose the ratings range in integer interval {1, 2, 3, 4, 5} where 5-most favorite and 1-most dislike, the sample rating matrix is shown in table 1</a:t>
            </a:r>
            <a:r>
              <a:rPr lang="en-US" sz="2200" dirty="0" smtClean="0"/>
              <a:t>.</a:t>
            </a:r>
          </a:p>
          <a:p>
            <a:pPr marL="0" indent="0">
              <a:buNone/>
            </a:pPr>
            <a:endParaRPr lang="en-US" sz="2200" dirty="0"/>
          </a:p>
          <a:p>
            <a:pPr marL="0" indent="0">
              <a:buNone/>
            </a:pPr>
            <a:endParaRPr lang="en-US" sz="2200" dirty="0" smtClean="0"/>
          </a:p>
          <a:p>
            <a:pPr marL="0" indent="0">
              <a:buNone/>
            </a:pPr>
            <a:endParaRPr lang="en-US" sz="22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138902406"/>
              </p:ext>
            </p:extLst>
          </p:nvPr>
        </p:nvGraphicFramePr>
        <p:xfrm>
          <a:off x="3362960" y="2033207"/>
          <a:ext cx="4389120" cy="1097280"/>
        </p:xfrm>
        <a:graphic>
          <a:graphicData uri="http://schemas.openxmlformats.org/drawingml/2006/table">
            <a:tbl>
              <a:tblPr firstRow="1" firstCol="1" bandRow="1">
                <a:tableStyleId>{5C22544A-7EE6-4342-B048-85BDC9FD1C3A}</a:tableStyleId>
              </a:tblPr>
              <a:tblGrid>
                <a:gridCol w="877824">
                  <a:extLst>
                    <a:ext uri="{9D8B030D-6E8A-4147-A177-3AD203B41FA5}">
                      <a16:colId xmlns:a16="http://schemas.microsoft.com/office/drawing/2014/main" val="3092672608"/>
                    </a:ext>
                  </a:extLst>
                </a:gridCol>
                <a:gridCol w="877824">
                  <a:extLst>
                    <a:ext uri="{9D8B030D-6E8A-4147-A177-3AD203B41FA5}">
                      <a16:colId xmlns:a16="http://schemas.microsoft.com/office/drawing/2014/main" val="2923403925"/>
                    </a:ext>
                  </a:extLst>
                </a:gridCol>
                <a:gridCol w="877824">
                  <a:extLst>
                    <a:ext uri="{9D8B030D-6E8A-4147-A177-3AD203B41FA5}">
                      <a16:colId xmlns:a16="http://schemas.microsoft.com/office/drawing/2014/main" val="741295825"/>
                    </a:ext>
                  </a:extLst>
                </a:gridCol>
                <a:gridCol w="877824">
                  <a:extLst>
                    <a:ext uri="{9D8B030D-6E8A-4147-A177-3AD203B41FA5}">
                      <a16:colId xmlns:a16="http://schemas.microsoft.com/office/drawing/2014/main" val="3938661866"/>
                    </a:ext>
                  </a:extLst>
                </a:gridCol>
                <a:gridCol w="877824">
                  <a:extLst>
                    <a:ext uri="{9D8B030D-6E8A-4147-A177-3AD203B41FA5}">
                      <a16:colId xmlns:a16="http://schemas.microsoft.com/office/drawing/2014/main" val="1293727723"/>
                    </a:ext>
                  </a:extLst>
                </a:gridCol>
              </a:tblGrid>
              <a:tr h="0">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Item 1</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Item 2</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Item 3</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Item 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6260181"/>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User 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4088962"/>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User 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0483322"/>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User 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549894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42794726"/>
              </p:ext>
            </p:extLst>
          </p:nvPr>
        </p:nvGraphicFramePr>
        <p:xfrm>
          <a:off x="8503920" y="3315399"/>
          <a:ext cx="3606800" cy="1920240"/>
        </p:xfrm>
        <a:graphic>
          <a:graphicData uri="http://schemas.openxmlformats.org/drawingml/2006/table">
            <a:tbl>
              <a:tblPr firstRow="1" firstCol="1" bandRow="1">
                <a:tableStyleId>{5C22544A-7EE6-4342-B048-85BDC9FD1C3A}</a:tableStyleId>
              </a:tblPr>
              <a:tblGrid>
                <a:gridCol w="1064260">
                  <a:extLst>
                    <a:ext uri="{9D8B030D-6E8A-4147-A177-3AD203B41FA5}">
                      <a16:colId xmlns:a16="http://schemas.microsoft.com/office/drawing/2014/main" val="3149402417"/>
                    </a:ext>
                  </a:extLst>
                </a:gridCol>
                <a:gridCol w="805180">
                  <a:extLst>
                    <a:ext uri="{9D8B030D-6E8A-4147-A177-3AD203B41FA5}">
                      <a16:colId xmlns:a16="http://schemas.microsoft.com/office/drawing/2014/main" val="4033588451"/>
                    </a:ext>
                  </a:extLst>
                </a:gridCol>
                <a:gridCol w="883920">
                  <a:extLst>
                    <a:ext uri="{9D8B030D-6E8A-4147-A177-3AD203B41FA5}">
                      <a16:colId xmlns:a16="http://schemas.microsoft.com/office/drawing/2014/main" val="4003268428"/>
                    </a:ext>
                  </a:extLst>
                </a:gridCol>
                <a:gridCol w="853440">
                  <a:extLst>
                    <a:ext uri="{9D8B030D-6E8A-4147-A177-3AD203B41FA5}">
                      <a16:colId xmlns:a16="http://schemas.microsoft.com/office/drawing/2014/main" val="980885597"/>
                    </a:ext>
                  </a:extLst>
                </a:gridCol>
              </a:tblGrid>
              <a:tr h="0">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User 1</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User 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User 3</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5277561"/>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Item_1_1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6589789"/>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Item_1_3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62387797"/>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Item_2_5</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5383126"/>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Item_3_2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04476277"/>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Item_3_4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0</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2445149"/>
                  </a:ext>
                </a:extLst>
              </a:tr>
              <a:tr h="0">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Item_4_5</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7544004"/>
                  </a:ext>
                </a:extLst>
              </a:tr>
            </a:tbl>
          </a:graphicData>
        </a:graphic>
      </p:graphicFrame>
      <p:sp>
        <p:nvSpPr>
          <p:cNvPr id="9" name="Content Placeholder 2"/>
          <p:cNvSpPr txBox="1">
            <a:spLocks/>
          </p:cNvSpPr>
          <p:nvPr/>
        </p:nvSpPr>
        <p:spPr>
          <a:xfrm>
            <a:off x="111760" y="3158071"/>
            <a:ext cx="8321040" cy="3098801"/>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150" dirty="0" smtClean="0"/>
              <a:t>Each item is “stretched” into 5 sub-items which are respective to 5 possible rating values {1, 2, 3, 4, 5}. Each sub-item is symbolized as </a:t>
            </a:r>
            <a:r>
              <a:rPr lang="en-US" sz="2150" i="1" dirty="0" err="1" smtClean="0"/>
              <a:t>item_j_k</a:t>
            </a:r>
            <a:r>
              <a:rPr lang="en-US" sz="2150" dirty="0" smtClean="0"/>
              <a:t> carrying two binary-states 1 and 0, which indicates whether user rates on item </a:t>
            </a:r>
            <a:r>
              <a:rPr lang="en-US" sz="2150" i="1" dirty="0" smtClean="0"/>
              <a:t>j</a:t>
            </a:r>
            <a:r>
              <a:rPr lang="en-US" sz="2150" dirty="0" smtClean="0"/>
              <a:t> with concrete value </a:t>
            </a:r>
            <a:r>
              <a:rPr lang="en-US" sz="2150" i="1" dirty="0" smtClean="0"/>
              <a:t>k</a:t>
            </a:r>
            <a:r>
              <a:rPr lang="en-US" sz="2150" dirty="0" smtClean="0"/>
              <a:t>. For example, the bit sub-item </a:t>
            </a:r>
            <a:r>
              <a:rPr lang="en-US" sz="2150" i="1" dirty="0" smtClean="0"/>
              <a:t>item</a:t>
            </a:r>
            <a:r>
              <a:rPr lang="en-US" sz="2150" dirty="0" smtClean="0"/>
              <a:t>_2_5 getting state 1 shows that user gave rating value 5 on item 2. Now the rating matrix is transformed into </a:t>
            </a:r>
            <a:r>
              <a:rPr lang="en-US" sz="2150" i="1" dirty="0" smtClean="0"/>
              <a:t>bit rating matrix</a:t>
            </a:r>
            <a:r>
              <a:rPr lang="en-US" sz="2150" dirty="0" smtClean="0"/>
              <a:t> in which each cell is the rating of bit sub-item. If a cell gets state 0, there is no one giving a rating on such cell yet. The bit rating matrix is shown in table 2.</a:t>
            </a:r>
            <a:endParaRPr lang="en-US" sz="2150" dirty="0"/>
          </a:p>
        </p:txBody>
      </p:sp>
      <p:sp>
        <p:nvSpPr>
          <p:cNvPr id="10" name="Rectangle 9"/>
          <p:cNvSpPr/>
          <p:nvPr/>
        </p:nvSpPr>
        <p:spPr>
          <a:xfrm>
            <a:off x="677573" y="2414212"/>
            <a:ext cx="2685387" cy="430887"/>
          </a:xfrm>
          <a:prstGeom prst="rect">
            <a:avLst/>
          </a:prstGeom>
        </p:spPr>
        <p:txBody>
          <a:bodyPr wrap="square">
            <a:spAutoFit/>
          </a:bodyPr>
          <a:lstStyle/>
          <a:p>
            <a:r>
              <a:rPr lang="en-US" sz="2150" b="1" dirty="0">
                <a:latin typeface="Times New Roman" panose="02020603050405020304" pitchFamily="18" charset="0"/>
                <a:ea typeface="SimSun" panose="02010600030101010101" pitchFamily="2" charset="-122"/>
              </a:rPr>
              <a:t>Table 1.</a:t>
            </a:r>
            <a:r>
              <a:rPr lang="en-US" sz="2150" dirty="0">
                <a:latin typeface="Times New Roman" panose="02020603050405020304" pitchFamily="18" charset="0"/>
                <a:ea typeface="SimSun" panose="02010600030101010101" pitchFamily="2" charset="-122"/>
              </a:rPr>
              <a:t> Rating matrix</a:t>
            </a:r>
            <a:endParaRPr lang="en-US" sz="2150" dirty="0"/>
          </a:p>
        </p:txBody>
      </p:sp>
      <p:sp>
        <p:nvSpPr>
          <p:cNvPr id="11" name="Rectangle 10"/>
          <p:cNvSpPr/>
          <p:nvPr/>
        </p:nvSpPr>
        <p:spPr>
          <a:xfrm>
            <a:off x="8768107" y="5376530"/>
            <a:ext cx="3017493" cy="423193"/>
          </a:xfrm>
          <a:prstGeom prst="rect">
            <a:avLst/>
          </a:prstGeom>
        </p:spPr>
        <p:txBody>
          <a:bodyPr wrap="none">
            <a:spAutoFit/>
          </a:bodyPr>
          <a:lstStyle/>
          <a:p>
            <a:r>
              <a:rPr lang="en-US" sz="2150" b="1" dirty="0">
                <a:latin typeface="Times New Roman" panose="02020603050405020304" pitchFamily="18" charset="0"/>
                <a:ea typeface="SimSun" panose="02010600030101010101" pitchFamily="2" charset="-122"/>
              </a:rPr>
              <a:t>Table 2.</a:t>
            </a:r>
            <a:r>
              <a:rPr lang="en-US" sz="2150" dirty="0">
                <a:latin typeface="Times New Roman" panose="02020603050405020304" pitchFamily="18" charset="0"/>
                <a:ea typeface="SimSun" panose="02010600030101010101" pitchFamily="2" charset="-122"/>
              </a:rPr>
              <a:t> Bit rating matrix</a:t>
            </a:r>
            <a:endParaRPr lang="en-US" sz="2150" dirty="0"/>
          </a:p>
        </p:txBody>
      </p:sp>
    </p:spTree>
    <p:extLst>
      <p:ext uri="{BB962C8B-B14F-4D97-AF65-F5344CB8AC3E}">
        <p14:creationId xmlns:p14="http://schemas.microsoft.com/office/powerpoint/2010/main" val="2719859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 new CF algorithm based on mining frequent </a:t>
            </a:r>
            <a:r>
              <a:rPr lang="en-US" dirty="0" err="1"/>
              <a:t>itemsets</a:t>
            </a:r>
            <a:endParaRPr lang="en-US" dirty="0"/>
          </a:p>
        </p:txBody>
      </p:sp>
      <p:sp>
        <p:nvSpPr>
          <p:cNvPr id="3" name="Content Placeholder 2"/>
          <p:cNvSpPr>
            <a:spLocks noGrp="1"/>
          </p:cNvSpPr>
          <p:nvPr>
            <p:ph idx="1"/>
          </p:nvPr>
        </p:nvSpPr>
        <p:spPr>
          <a:xfrm>
            <a:off x="91440" y="914399"/>
            <a:ext cx="11988800" cy="5176066"/>
          </a:xfrm>
        </p:spPr>
        <p:txBody>
          <a:bodyPr>
            <a:noAutofit/>
          </a:bodyPr>
          <a:lstStyle/>
          <a:p>
            <a:pPr marL="0" indent="0">
              <a:buNone/>
            </a:pPr>
            <a:r>
              <a:rPr lang="en-US" sz="2400" dirty="0"/>
              <a:t>The frequent </a:t>
            </a:r>
            <a:r>
              <a:rPr lang="en-US" sz="2400" dirty="0" err="1"/>
              <a:t>itemset</a:t>
            </a:r>
            <a:r>
              <a:rPr lang="en-US" sz="2400" dirty="0"/>
              <a:t>, which is extracted from bit rating matrix, carries a so-called bit form </a:t>
            </a:r>
            <a:r>
              <a:rPr lang="en-US" sz="2400" i="1" dirty="0"/>
              <a:t>s</a:t>
            </a:r>
            <a:r>
              <a:rPr lang="en-US" sz="2400" dirty="0"/>
              <a:t> = (</a:t>
            </a:r>
            <a:r>
              <a:rPr lang="en-US" sz="2400" i="1" dirty="0"/>
              <a:t>item_j</a:t>
            </a:r>
            <a:r>
              <a:rPr lang="en-US" sz="2400" baseline="-25000" dirty="0"/>
              <a:t>1</a:t>
            </a:r>
            <a:r>
              <a:rPr lang="en-US" sz="2400" i="1" dirty="0"/>
              <a:t>_k</a:t>
            </a:r>
            <a:r>
              <a:rPr lang="en-US" sz="2400" baseline="-25000" dirty="0"/>
              <a:t>1</a:t>
            </a:r>
            <a:r>
              <a:rPr lang="en-US" sz="2400" dirty="0"/>
              <a:t>,</a:t>
            </a:r>
            <a:r>
              <a:rPr lang="en-US" sz="2400" i="1" dirty="0"/>
              <a:t> item_j</a:t>
            </a:r>
            <a:r>
              <a:rPr lang="en-US" sz="2400" baseline="-25000" dirty="0"/>
              <a:t>2</a:t>
            </a:r>
            <a:r>
              <a:rPr lang="en-US" sz="2400" i="1" dirty="0"/>
              <a:t>_k</a:t>
            </a:r>
            <a:r>
              <a:rPr lang="en-US" sz="2400" baseline="-25000" dirty="0"/>
              <a:t>2</a:t>
            </a:r>
            <a:r>
              <a:rPr lang="en-US" sz="2400" dirty="0"/>
              <a:t>,…,</a:t>
            </a:r>
            <a:r>
              <a:rPr lang="en-US" sz="2400" i="1" dirty="0"/>
              <a:t> </a:t>
            </a:r>
            <a:r>
              <a:rPr lang="en-US" sz="2400" i="1" dirty="0" err="1"/>
              <a:t>item_j</a:t>
            </a:r>
            <a:r>
              <a:rPr lang="en-US" sz="2400" i="1" baseline="-25000" dirty="0" err="1"/>
              <a:t>m</a:t>
            </a:r>
            <a:r>
              <a:rPr lang="en-US" sz="2400" i="1" dirty="0" err="1"/>
              <a:t>_k</a:t>
            </a:r>
            <a:r>
              <a:rPr lang="en-US" sz="2400" i="1" baseline="-25000" dirty="0" err="1"/>
              <a:t>m</a:t>
            </a:r>
            <a:r>
              <a:rPr lang="en-US" sz="2400" dirty="0"/>
              <a:t>). Each element </a:t>
            </a:r>
            <a:r>
              <a:rPr lang="en-US" sz="2400" i="1" dirty="0" err="1"/>
              <a:t>item_j_k</a:t>
            </a:r>
            <a:r>
              <a:rPr lang="en-US" sz="2400" dirty="0"/>
              <a:t>, is defined as bit sub-item. Rating vector is also transformed into bit rating vector </a:t>
            </a:r>
            <a:r>
              <a:rPr lang="en-US" sz="2400" i="1" dirty="0"/>
              <a:t>u</a:t>
            </a:r>
            <a:r>
              <a:rPr lang="en-US" sz="2400" dirty="0"/>
              <a:t> = (</a:t>
            </a:r>
            <a:r>
              <a:rPr lang="en-US" sz="2400" i="1" dirty="0"/>
              <a:t>item_j</a:t>
            </a:r>
            <a:r>
              <a:rPr lang="en-US" sz="2400" baseline="-25000" dirty="0"/>
              <a:t>1</a:t>
            </a:r>
            <a:r>
              <a:rPr lang="en-US" sz="2400" i="1" dirty="0"/>
              <a:t>_k</a:t>
            </a:r>
            <a:r>
              <a:rPr lang="en-US" sz="2400" baseline="-25000" dirty="0"/>
              <a:t>1</a:t>
            </a:r>
            <a:r>
              <a:rPr lang="en-US" sz="2400" dirty="0"/>
              <a:t>,</a:t>
            </a:r>
            <a:r>
              <a:rPr lang="en-US" sz="2400" i="1" dirty="0"/>
              <a:t> item_j</a:t>
            </a:r>
            <a:r>
              <a:rPr lang="en-US" sz="2400" baseline="-25000" dirty="0"/>
              <a:t>2</a:t>
            </a:r>
            <a:r>
              <a:rPr lang="en-US" sz="2400" i="1" dirty="0"/>
              <a:t>_k</a:t>
            </a:r>
            <a:r>
              <a:rPr lang="en-US" sz="2400" baseline="-25000" dirty="0"/>
              <a:t>2</a:t>
            </a:r>
            <a:r>
              <a:rPr lang="en-US" sz="2400" dirty="0"/>
              <a:t>,…,</a:t>
            </a:r>
            <a:r>
              <a:rPr lang="en-US" sz="2400" i="1" dirty="0"/>
              <a:t> </a:t>
            </a:r>
            <a:r>
              <a:rPr lang="en-US" sz="2400" i="1" dirty="0" err="1"/>
              <a:t>item_j</a:t>
            </a:r>
            <a:r>
              <a:rPr lang="en-US" sz="2400" i="1" baseline="-25000" dirty="0" err="1"/>
              <a:t>n</a:t>
            </a:r>
            <a:r>
              <a:rPr lang="en-US" sz="2400" i="1" dirty="0" err="1"/>
              <a:t>_k</a:t>
            </a:r>
            <a:r>
              <a:rPr lang="en-US" sz="2400" i="1" baseline="-25000" dirty="0" err="1"/>
              <a:t>n</a:t>
            </a:r>
            <a:r>
              <a:rPr lang="en-US" sz="2400" dirty="0"/>
              <a:t>). Thus, it is completely simple to match the bit frequent </a:t>
            </a:r>
            <a:r>
              <a:rPr lang="en-US" sz="2400" dirty="0" err="1"/>
              <a:t>itemset</a:t>
            </a:r>
            <a:r>
              <a:rPr lang="en-US" sz="2400" dirty="0"/>
              <a:t> </a:t>
            </a:r>
            <a:r>
              <a:rPr lang="en-US" sz="2400" i="1" dirty="0"/>
              <a:t>s</a:t>
            </a:r>
            <a:r>
              <a:rPr lang="en-US" sz="2400" dirty="0"/>
              <a:t> with the bit rating vector </a:t>
            </a:r>
            <a:r>
              <a:rPr lang="en-US" sz="2400" i="1" dirty="0"/>
              <a:t>u</a:t>
            </a:r>
            <a:r>
              <a:rPr lang="en-US" sz="2400" dirty="0"/>
              <a:t>. For instance, the rating vector </a:t>
            </a:r>
            <a:r>
              <a:rPr lang="en-US" sz="2400" i="1" dirty="0"/>
              <a:t>u</a:t>
            </a:r>
            <a:r>
              <a:rPr lang="en-US" sz="2400" dirty="0"/>
              <a:t> = (</a:t>
            </a:r>
            <a:r>
              <a:rPr lang="en-US" sz="2400" i="1" dirty="0"/>
              <a:t>item</a:t>
            </a:r>
            <a:r>
              <a:rPr lang="en-US" sz="2400" dirty="0"/>
              <a:t> 1 = 3,</a:t>
            </a:r>
            <a:r>
              <a:rPr lang="en-US" sz="2400" i="1" dirty="0"/>
              <a:t> item </a:t>
            </a:r>
            <a:r>
              <a:rPr lang="en-US" sz="2400" dirty="0"/>
              <a:t>2 = 5,</a:t>
            </a:r>
            <a:r>
              <a:rPr lang="en-US" sz="2400" i="1" dirty="0"/>
              <a:t> item </a:t>
            </a:r>
            <a:r>
              <a:rPr lang="en-US" sz="2400" dirty="0"/>
              <a:t>3 = 2) is transformed into </a:t>
            </a:r>
            <a:r>
              <a:rPr lang="en-US" sz="2400" i="1" dirty="0"/>
              <a:t>u</a:t>
            </a:r>
            <a:r>
              <a:rPr lang="en-US" sz="2400" dirty="0"/>
              <a:t> = (</a:t>
            </a:r>
            <a:r>
              <a:rPr lang="en-US" sz="2400" i="1" dirty="0"/>
              <a:t>item</a:t>
            </a:r>
            <a:r>
              <a:rPr lang="en-US" sz="2400" dirty="0"/>
              <a:t>_1_3,</a:t>
            </a:r>
            <a:r>
              <a:rPr lang="en-US" sz="2400" i="1" dirty="0"/>
              <a:t> item</a:t>
            </a:r>
            <a:r>
              <a:rPr lang="en-US" sz="2400" dirty="0"/>
              <a:t>_2_5,</a:t>
            </a:r>
            <a:r>
              <a:rPr lang="en-US" sz="2400" i="1" dirty="0"/>
              <a:t> item</a:t>
            </a:r>
            <a:r>
              <a:rPr lang="en-US" sz="2400" dirty="0"/>
              <a:t>_3_2) whereas the bit frequent </a:t>
            </a:r>
            <a:r>
              <a:rPr lang="en-US" sz="2400" dirty="0" err="1"/>
              <a:t>itemsets</a:t>
            </a:r>
            <a:r>
              <a:rPr lang="en-US" sz="2400" dirty="0"/>
              <a:t> are </a:t>
            </a:r>
            <a:r>
              <a:rPr lang="en-US" sz="2400" i="1" dirty="0"/>
              <a:t>s</a:t>
            </a:r>
            <a:r>
              <a:rPr lang="en-US" sz="2400" baseline="-25000" dirty="0"/>
              <a:t>1</a:t>
            </a:r>
            <a:r>
              <a:rPr lang="en-US" sz="2400" dirty="0"/>
              <a:t> = (</a:t>
            </a:r>
            <a:r>
              <a:rPr lang="en-US" sz="2400" i="1" dirty="0"/>
              <a:t>item</a:t>
            </a:r>
            <a:r>
              <a:rPr lang="en-US" sz="2400" dirty="0"/>
              <a:t>_1_3,</a:t>
            </a:r>
            <a:r>
              <a:rPr lang="en-US" sz="2400" i="1" dirty="0"/>
              <a:t> item</a:t>
            </a:r>
            <a:r>
              <a:rPr lang="en-US" sz="2400" dirty="0"/>
              <a:t>_2_5,</a:t>
            </a:r>
            <a:r>
              <a:rPr lang="en-US" sz="2400" i="1" dirty="0"/>
              <a:t> item</a:t>
            </a:r>
            <a:r>
              <a:rPr lang="en-US" sz="2400" dirty="0"/>
              <a:t>_3_2,</a:t>
            </a:r>
            <a:r>
              <a:rPr lang="en-US" sz="2400" i="1" dirty="0"/>
              <a:t> item</a:t>
            </a:r>
            <a:r>
              <a:rPr lang="en-US" sz="2400" dirty="0"/>
              <a:t>_4_5) and </a:t>
            </a:r>
            <a:r>
              <a:rPr lang="en-US" sz="2400" i="1" dirty="0"/>
              <a:t>s</a:t>
            </a:r>
            <a:r>
              <a:rPr lang="en-US" sz="2400" baseline="-25000" dirty="0"/>
              <a:t>2</a:t>
            </a:r>
            <a:r>
              <a:rPr lang="en-US" sz="2400" dirty="0"/>
              <a:t> = (</a:t>
            </a:r>
            <a:r>
              <a:rPr lang="en-US" sz="2400" i="1" dirty="0"/>
              <a:t>item</a:t>
            </a:r>
            <a:r>
              <a:rPr lang="en-US" sz="2400" dirty="0"/>
              <a:t>_1_1,</a:t>
            </a:r>
            <a:r>
              <a:rPr lang="en-US" sz="2400" i="1" dirty="0"/>
              <a:t> item</a:t>
            </a:r>
            <a:r>
              <a:rPr lang="en-US" sz="2400" dirty="0"/>
              <a:t>_2_5,</a:t>
            </a:r>
            <a:r>
              <a:rPr lang="en-US" sz="2400" i="1" dirty="0"/>
              <a:t> item</a:t>
            </a:r>
            <a:r>
              <a:rPr lang="en-US" sz="2400" dirty="0"/>
              <a:t>_3_4). We find that </a:t>
            </a:r>
            <a:r>
              <a:rPr lang="en-US" sz="2400" dirty="0" err="1"/>
              <a:t>itemset</a:t>
            </a:r>
            <a:r>
              <a:rPr lang="en-US" sz="2400" dirty="0"/>
              <a:t> </a:t>
            </a:r>
            <a:r>
              <a:rPr lang="en-US" sz="2400" i="1" dirty="0"/>
              <a:t>s</a:t>
            </a:r>
            <a:r>
              <a:rPr lang="en-US" sz="2400" baseline="-25000" dirty="0"/>
              <a:t>1</a:t>
            </a:r>
            <a:r>
              <a:rPr lang="en-US" sz="2400" dirty="0"/>
              <a:t> is matched most with </a:t>
            </a:r>
            <a:r>
              <a:rPr lang="en-US" sz="2400" i="1" dirty="0"/>
              <a:t>u</a:t>
            </a:r>
            <a:r>
              <a:rPr lang="en-US" sz="2400" dirty="0"/>
              <a:t> and so, the additional item 4 in </a:t>
            </a:r>
            <a:r>
              <a:rPr lang="en-US" sz="2400" i="1" dirty="0"/>
              <a:t>s</a:t>
            </a:r>
            <a:r>
              <a:rPr lang="en-US" sz="2400" baseline="-25000" dirty="0"/>
              <a:t>1</a:t>
            </a:r>
            <a:r>
              <a:rPr lang="en-US" sz="2400" dirty="0"/>
              <a:t> is recommended to user with predictive value 5</a:t>
            </a:r>
            <a:r>
              <a:rPr lang="en-US" sz="2400" dirty="0" smtClean="0"/>
              <a:t>.</a:t>
            </a:r>
          </a:p>
          <a:p>
            <a:pPr marL="0" indent="228600">
              <a:buNone/>
            </a:pPr>
            <a:r>
              <a:rPr lang="en-US" sz="2400" dirty="0"/>
              <a:t>Now the aforementioned problems are solved but my algorithm should be enhanced. Suppose that the number of frequent </a:t>
            </a:r>
            <a:r>
              <a:rPr lang="en-US" sz="2400" dirty="0" err="1"/>
              <a:t>itemsets</a:t>
            </a:r>
            <a:r>
              <a:rPr lang="en-US" sz="2400" dirty="0"/>
              <a:t> is huge and each </a:t>
            </a:r>
            <a:r>
              <a:rPr lang="en-US" sz="2400" dirty="0" err="1"/>
              <a:t>itemset</a:t>
            </a:r>
            <a:r>
              <a:rPr lang="en-US" sz="2400" dirty="0"/>
              <a:t> has also a lot of items. When we match rating vector with frequent </a:t>
            </a:r>
            <a:r>
              <a:rPr lang="en-US" sz="2400" dirty="0" err="1"/>
              <a:t>itemsets</a:t>
            </a:r>
            <a:r>
              <a:rPr lang="en-US" sz="2400" dirty="0"/>
              <a:t>, there will be a boom of combinations that may cause computer system to be collapsed or consume much processing time. Therefore, I propose an enhancement method for matching purpose, based on </a:t>
            </a:r>
            <a:r>
              <a:rPr lang="en-US" sz="2400" i="1" dirty="0"/>
              <a:t>bit matching</a:t>
            </a:r>
            <a:r>
              <a:rPr lang="en-US" sz="2400" dirty="0"/>
              <a:t> technique.</a:t>
            </a:r>
            <a:endParaRPr lang="en-US" sz="2400" dirty="0" smtClean="0"/>
          </a:p>
          <a:p>
            <a:pPr marL="0" indent="0">
              <a:buNone/>
            </a:pPr>
            <a:endParaRPr lang="en-US" sz="24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94850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Bit representation and bit matching</a:t>
            </a:r>
          </a:p>
        </p:txBody>
      </p:sp>
      <p:sp>
        <p:nvSpPr>
          <p:cNvPr id="3" name="Content Placeholder 2"/>
          <p:cNvSpPr>
            <a:spLocks noGrp="1"/>
          </p:cNvSpPr>
          <p:nvPr>
            <p:ph idx="1"/>
          </p:nvPr>
        </p:nvSpPr>
        <p:spPr>
          <a:xfrm>
            <a:off x="101600" y="914399"/>
            <a:ext cx="11978640" cy="5176066"/>
          </a:xfrm>
        </p:spPr>
        <p:txBody>
          <a:bodyPr>
            <a:normAutofit/>
          </a:bodyPr>
          <a:lstStyle/>
          <a:p>
            <a:pPr marL="0" indent="0">
              <a:buNone/>
            </a:pPr>
            <a:r>
              <a:rPr lang="en-US" sz="2400" dirty="0"/>
              <a:t>Suppose a rating vector or frequent </a:t>
            </a:r>
            <a:r>
              <a:rPr lang="en-US" sz="2400" dirty="0" err="1"/>
              <a:t>itemset</a:t>
            </a:r>
            <a:r>
              <a:rPr lang="en-US" sz="2400" dirty="0"/>
              <a:t> contains 4 items and each item has 5 possible rating values, I use the bit set whose length is 4 * 5 = 20 bits so-called 20-</a:t>
            </a:r>
            <a:r>
              <a:rPr lang="en-US" sz="2400" i="1" dirty="0"/>
              <a:t>length</a:t>
            </a:r>
            <a:r>
              <a:rPr lang="en-US" sz="2400" dirty="0"/>
              <a:t> bit set to represent such a rating vector or frequent </a:t>
            </a:r>
            <a:r>
              <a:rPr lang="en-US" sz="2400" dirty="0" err="1"/>
              <a:t>itemset</a:t>
            </a:r>
            <a:r>
              <a:rPr lang="en-US" sz="2400" dirty="0"/>
              <a:t>. The bit set is divided into many clusters or groups, for example, if each item has 5 possible rating values then each cluster has 5 bits. So each cluster represents a sub-item and the position of a bit in its cluster indicates the rating value of corresponding sub-item. If a cluster contains a bit which is set (bit 1), its corresponding sub-item is rated with the value which is the position of such set bit. Table 3 shows an example of bit set</a:t>
            </a:r>
            <a:r>
              <a:rPr lang="en-US" sz="2400" dirty="0" smtClean="0"/>
              <a:t>.</a:t>
            </a:r>
            <a:r>
              <a:rPr lang="en-US" sz="2400" dirty="0"/>
              <a:t> Note that the bit set is similar to bit vector proposed by the authors (Dong &amp; Han, 2006), (Song, Yang, &amp; Xu, 2008</a:t>
            </a:r>
            <a:r>
              <a:rPr lang="en-US" sz="2400" dirty="0" smtClean="0"/>
              <a:t>)</a:t>
            </a:r>
            <a:r>
              <a:rPr lang="en-US" sz="2400" dirty="0"/>
              <a:t> and Dynamic Bit-Vector proposed by the authors (Vo, Hong, &amp; Le, 2012</a:t>
            </a:r>
            <a:r>
              <a:rPr lang="en-US" sz="2400" dirty="0" smtClean="0"/>
              <a:t>).</a:t>
            </a:r>
          </a:p>
          <a:p>
            <a:pPr marL="0" indent="0">
              <a:buNone/>
            </a:pPr>
            <a:endParaRPr lang="en-US" sz="24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49078614"/>
              </p:ext>
            </p:extLst>
          </p:nvPr>
        </p:nvGraphicFramePr>
        <p:xfrm>
          <a:off x="833120" y="4343870"/>
          <a:ext cx="10515600" cy="1097280"/>
        </p:xfrm>
        <a:graphic>
          <a:graphicData uri="http://schemas.openxmlformats.org/drawingml/2006/table">
            <a:tbl>
              <a:tblPr firstRow="1" firstCol="1" bandRow="1">
                <a:tableStyleId>{5C22544A-7EE6-4342-B048-85BDC9FD1C3A}</a:tableStyleId>
              </a:tblPr>
              <a:tblGrid>
                <a:gridCol w="525780">
                  <a:extLst>
                    <a:ext uri="{9D8B030D-6E8A-4147-A177-3AD203B41FA5}">
                      <a16:colId xmlns:a16="http://schemas.microsoft.com/office/drawing/2014/main" val="3780505944"/>
                    </a:ext>
                  </a:extLst>
                </a:gridCol>
                <a:gridCol w="525780">
                  <a:extLst>
                    <a:ext uri="{9D8B030D-6E8A-4147-A177-3AD203B41FA5}">
                      <a16:colId xmlns:a16="http://schemas.microsoft.com/office/drawing/2014/main" val="1751848685"/>
                    </a:ext>
                  </a:extLst>
                </a:gridCol>
                <a:gridCol w="525780">
                  <a:extLst>
                    <a:ext uri="{9D8B030D-6E8A-4147-A177-3AD203B41FA5}">
                      <a16:colId xmlns:a16="http://schemas.microsoft.com/office/drawing/2014/main" val="3188491815"/>
                    </a:ext>
                  </a:extLst>
                </a:gridCol>
                <a:gridCol w="525780">
                  <a:extLst>
                    <a:ext uri="{9D8B030D-6E8A-4147-A177-3AD203B41FA5}">
                      <a16:colId xmlns:a16="http://schemas.microsoft.com/office/drawing/2014/main" val="2996791190"/>
                    </a:ext>
                  </a:extLst>
                </a:gridCol>
                <a:gridCol w="525780">
                  <a:extLst>
                    <a:ext uri="{9D8B030D-6E8A-4147-A177-3AD203B41FA5}">
                      <a16:colId xmlns:a16="http://schemas.microsoft.com/office/drawing/2014/main" val="259461611"/>
                    </a:ext>
                  </a:extLst>
                </a:gridCol>
                <a:gridCol w="525780">
                  <a:extLst>
                    <a:ext uri="{9D8B030D-6E8A-4147-A177-3AD203B41FA5}">
                      <a16:colId xmlns:a16="http://schemas.microsoft.com/office/drawing/2014/main" val="2449518575"/>
                    </a:ext>
                  </a:extLst>
                </a:gridCol>
                <a:gridCol w="525780">
                  <a:extLst>
                    <a:ext uri="{9D8B030D-6E8A-4147-A177-3AD203B41FA5}">
                      <a16:colId xmlns:a16="http://schemas.microsoft.com/office/drawing/2014/main" val="3265629604"/>
                    </a:ext>
                  </a:extLst>
                </a:gridCol>
                <a:gridCol w="525780">
                  <a:extLst>
                    <a:ext uri="{9D8B030D-6E8A-4147-A177-3AD203B41FA5}">
                      <a16:colId xmlns:a16="http://schemas.microsoft.com/office/drawing/2014/main" val="979482850"/>
                    </a:ext>
                  </a:extLst>
                </a:gridCol>
                <a:gridCol w="525780">
                  <a:extLst>
                    <a:ext uri="{9D8B030D-6E8A-4147-A177-3AD203B41FA5}">
                      <a16:colId xmlns:a16="http://schemas.microsoft.com/office/drawing/2014/main" val="4025193561"/>
                    </a:ext>
                  </a:extLst>
                </a:gridCol>
                <a:gridCol w="525780">
                  <a:extLst>
                    <a:ext uri="{9D8B030D-6E8A-4147-A177-3AD203B41FA5}">
                      <a16:colId xmlns:a16="http://schemas.microsoft.com/office/drawing/2014/main" val="860601596"/>
                    </a:ext>
                  </a:extLst>
                </a:gridCol>
                <a:gridCol w="525780">
                  <a:extLst>
                    <a:ext uri="{9D8B030D-6E8A-4147-A177-3AD203B41FA5}">
                      <a16:colId xmlns:a16="http://schemas.microsoft.com/office/drawing/2014/main" val="4286718934"/>
                    </a:ext>
                  </a:extLst>
                </a:gridCol>
                <a:gridCol w="525780">
                  <a:extLst>
                    <a:ext uri="{9D8B030D-6E8A-4147-A177-3AD203B41FA5}">
                      <a16:colId xmlns:a16="http://schemas.microsoft.com/office/drawing/2014/main" val="2615475074"/>
                    </a:ext>
                  </a:extLst>
                </a:gridCol>
                <a:gridCol w="525780">
                  <a:extLst>
                    <a:ext uri="{9D8B030D-6E8A-4147-A177-3AD203B41FA5}">
                      <a16:colId xmlns:a16="http://schemas.microsoft.com/office/drawing/2014/main" val="94410098"/>
                    </a:ext>
                  </a:extLst>
                </a:gridCol>
                <a:gridCol w="525780">
                  <a:extLst>
                    <a:ext uri="{9D8B030D-6E8A-4147-A177-3AD203B41FA5}">
                      <a16:colId xmlns:a16="http://schemas.microsoft.com/office/drawing/2014/main" val="1761696217"/>
                    </a:ext>
                  </a:extLst>
                </a:gridCol>
                <a:gridCol w="525780">
                  <a:extLst>
                    <a:ext uri="{9D8B030D-6E8A-4147-A177-3AD203B41FA5}">
                      <a16:colId xmlns:a16="http://schemas.microsoft.com/office/drawing/2014/main" val="2368174550"/>
                    </a:ext>
                  </a:extLst>
                </a:gridCol>
                <a:gridCol w="525780">
                  <a:extLst>
                    <a:ext uri="{9D8B030D-6E8A-4147-A177-3AD203B41FA5}">
                      <a16:colId xmlns:a16="http://schemas.microsoft.com/office/drawing/2014/main" val="530998805"/>
                    </a:ext>
                  </a:extLst>
                </a:gridCol>
                <a:gridCol w="525780">
                  <a:extLst>
                    <a:ext uri="{9D8B030D-6E8A-4147-A177-3AD203B41FA5}">
                      <a16:colId xmlns:a16="http://schemas.microsoft.com/office/drawing/2014/main" val="3145319466"/>
                    </a:ext>
                  </a:extLst>
                </a:gridCol>
                <a:gridCol w="525780">
                  <a:extLst>
                    <a:ext uri="{9D8B030D-6E8A-4147-A177-3AD203B41FA5}">
                      <a16:colId xmlns:a16="http://schemas.microsoft.com/office/drawing/2014/main" val="2465943136"/>
                    </a:ext>
                  </a:extLst>
                </a:gridCol>
                <a:gridCol w="525780">
                  <a:extLst>
                    <a:ext uri="{9D8B030D-6E8A-4147-A177-3AD203B41FA5}">
                      <a16:colId xmlns:a16="http://schemas.microsoft.com/office/drawing/2014/main" val="4100500181"/>
                    </a:ext>
                  </a:extLst>
                </a:gridCol>
                <a:gridCol w="525780">
                  <a:extLst>
                    <a:ext uri="{9D8B030D-6E8A-4147-A177-3AD203B41FA5}">
                      <a16:colId xmlns:a16="http://schemas.microsoft.com/office/drawing/2014/main" val="3471955921"/>
                    </a:ext>
                  </a:extLst>
                </a:gridCol>
              </a:tblGrid>
              <a:tr h="0">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0</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05003241"/>
                  </a:ext>
                </a:extLst>
              </a:tr>
              <a:tr h="0">
                <a:tc gridSpan="5">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Cluster 1</a:t>
                      </a:r>
                    </a:p>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(item 1 = 3)</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Cluster 2</a:t>
                      </a:r>
                    </a:p>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(item 2 = 5)</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Cluster 3</a:t>
                      </a:r>
                    </a:p>
                    <a:p>
                      <a:pPr marL="0" marR="0" algn="ctr">
                        <a:lnSpc>
                          <a:spcPct val="100000"/>
                        </a:lnSpc>
                        <a:spcBef>
                          <a:spcPts val="0"/>
                        </a:spcBef>
                        <a:spcAft>
                          <a:spcPts val="0"/>
                        </a:spcAft>
                      </a:pPr>
                      <a:r>
                        <a:rPr lang="en-US" sz="2400">
                          <a:effectLst/>
                          <a:latin typeface="Times New Roman" panose="02020603050405020304" pitchFamily="18" charset="0"/>
                          <a:cs typeface="Times New Roman" panose="02020603050405020304" pitchFamily="18" charset="0"/>
                        </a:rPr>
                        <a:t>(item 3 = 2)</a:t>
                      </a:r>
                      <a:endParaRPr lang="en-US"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Cluster 4</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24317262"/>
                  </a:ext>
                </a:extLst>
              </a:tr>
            </a:tbl>
          </a:graphicData>
        </a:graphic>
      </p:graphicFrame>
      <p:sp>
        <p:nvSpPr>
          <p:cNvPr id="8" name="Rectangle 7"/>
          <p:cNvSpPr/>
          <p:nvPr/>
        </p:nvSpPr>
        <p:spPr>
          <a:xfrm>
            <a:off x="4348007" y="5452446"/>
            <a:ext cx="3485826" cy="490199"/>
          </a:xfrm>
          <a:prstGeom prst="rect">
            <a:avLst/>
          </a:prstGeom>
        </p:spPr>
        <p:txBody>
          <a:bodyPr wrap="none">
            <a:spAutoFit/>
          </a:bodyPr>
          <a:lstStyle/>
          <a:p>
            <a:pPr algn="ctr">
              <a:lnSpc>
                <a:spcPct val="115000"/>
              </a:lnSpc>
              <a:spcAft>
                <a:spcPts val="1000"/>
              </a:spcAft>
            </a:pPr>
            <a:r>
              <a:rPr lang="en-US" sz="2400" b="1" dirty="0">
                <a:latin typeface="Times New Roman" panose="02020603050405020304" pitchFamily="18" charset="0"/>
                <a:ea typeface="SimSun" panose="02010600030101010101" pitchFamily="2" charset="-122"/>
                <a:cs typeface="Times New Roman" panose="02020603050405020304" pitchFamily="18" charset="0"/>
              </a:rPr>
              <a:t>Table 3.</a:t>
            </a:r>
            <a:r>
              <a:rPr lang="en-US" sz="2400" dirty="0">
                <a:latin typeface="Times New Roman" panose="02020603050405020304" pitchFamily="18" charset="0"/>
                <a:ea typeface="SimSun" panose="02010600030101010101" pitchFamily="2" charset="-122"/>
                <a:cs typeface="Times New Roman" panose="02020603050405020304" pitchFamily="18" charset="0"/>
              </a:rPr>
              <a:t> Bit representation</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718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250" dirty="0"/>
              <a:t>Collaborative filtering (CF) is a popular technique in recommendation study. Concretely, items which are recommended to user are determined by surveying her/his communities. There are two main CF approaches, which are memory-based and model-based. I propose a new CF model-based algorithm by mining frequent </a:t>
            </a:r>
            <a:r>
              <a:rPr lang="en-US" sz="2250" dirty="0" err="1"/>
              <a:t>itemsets</a:t>
            </a:r>
            <a:r>
              <a:rPr lang="en-US" sz="2250" dirty="0"/>
              <a:t> from rating database. Hence items which belong to frequent </a:t>
            </a:r>
            <a:r>
              <a:rPr lang="en-US" sz="2250" dirty="0" err="1"/>
              <a:t>itemsets</a:t>
            </a:r>
            <a:r>
              <a:rPr lang="en-US" sz="2250" dirty="0"/>
              <a:t> are recommended to user. My CF algorithm gives immediate response because the mining task is performed at offline process-mode. I also propose another so-called Roller algorithm for improving the process of mining frequent </a:t>
            </a:r>
            <a:r>
              <a:rPr lang="en-US" sz="2250" dirty="0" err="1"/>
              <a:t>itemsets</a:t>
            </a:r>
            <a:r>
              <a:rPr lang="en-US" sz="2250" dirty="0"/>
              <a:t>. Roller algorithm is implemented by heuristic assumption “</a:t>
            </a:r>
            <a:r>
              <a:rPr lang="en-US" sz="2250" i="1" dirty="0"/>
              <a:t>The larger the support of an item is, the higher it’s likely that this item will occur in some frequent </a:t>
            </a:r>
            <a:r>
              <a:rPr lang="en-US" sz="2250" i="1" dirty="0" err="1"/>
              <a:t>itemset</a:t>
            </a:r>
            <a:r>
              <a:rPr lang="en-US" sz="2250" dirty="0"/>
              <a:t>”. It models upon doing white-wash task, which rolls a roller on a wall in such a way that is capable of picking frequent </a:t>
            </a:r>
            <a:r>
              <a:rPr lang="en-US" sz="2250" dirty="0" err="1"/>
              <a:t>itemsets</a:t>
            </a:r>
            <a:r>
              <a:rPr lang="en-US" sz="2250" dirty="0"/>
              <a:t>. Moreover I provide enhanced techniques such as bit representation, bit matching and bit mining in order to speed up recommendation process. These techniques take advantages of bitwise operations (</a:t>
            </a:r>
            <a:r>
              <a:rPr lang="en-US" sz="2250" i="1" dirty="0"/>
              <a:t>AND</a:t>
            </a:r>
            <a:r>
              <a:rPr lang="en-US" sz="2250" dirty="0"/>
              <a:t>, </a:t>
            </a:r>
            <a:r>
              <a:rPr lang="en-US" sz="2250" i="1" dirty="0"/>
              <a:t>NOT</a:t>
            </a:r>
            <a:r>
              <a:rPr lang="en-US" sz="2250" dirty="0"/>
              <a:t>) so as to reduce storage space and make algorithms run faster.</a:t>
            </a:r>
            <a:r>
              <a:rPr lang="en-US" sz="2250" dirty="0" smtClean="0"/>
              <a:t>.</a:t>
            </a:r>
            <a:endParaRPr lang="en-US" sz="225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Date Placeholder 5"/>
          <p:cNvSpPr>
            <a:spLocks noGrp="1"/>
          </p:cNvSpPr>
          <p:nvPr>
            <p:ph type="dt" sz="half" idx="10"/>
          </p:nvPr>
        </p:nvSpPr>
        <p:spPr/>
        <p:txBody>
          <a:bodyPr/>
          <a:lstStyle/>
          <a:p>
            <a:r>
              <a:rPr lang="en-US" smtClean="0"/>
              <a:t>12/7/2023</a:t>
            </a:r>
            <a:endParaRPr lang="en-US"/>
          </a:p>
        </p:txBody>
      </p:sp>
    </p:spTree>
    <p:extLst>
      <p:ext uri="{BB962C8B-B14F-4D97-AF65-F5344CB8AC3E}">
        <p14:creationId xmlns:p14="http://schemas.microsoft.com/office/powerpoint/2010/main" val="2953120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Bit representation and bit matching</a:t>
            </a:r>
          </a:p>
        </p:txBody>
      </p:sp>
      <p:sp>
        <p:nvSpPr>
          <p:cNvPr id="3" name="Content Placeholder 2"/>
          <p:cNvSpPr>
            <a:spLocks noGrp="1"/>
          </p:cNvSpPr>
          <p:nvPr>
            <p:ph idx="1"/>
          </p:nvPr>
        </p:nvSpPr>
        <p:spPr>
          <a:xfrm>
            <a:off x="121920" y="914399"/>
            <a:ext cx="11948160" cy="5176066"/>
          </a:xfrm>
        </p:spPr>
        <p:txBody>
          <a:bodyPr>
            <a:normAutofit/>
          </a:bodyPr>
          <a:lstStyle/>
          <a:p>
            <a:pPr marL="0" indent="0">
              <a:buNone/>
            </a:pPr>
            <a:r>
              <a:rPr lang="en-US" sz="2400" dirty="0"/>
              <a:t>For example, rating vector </a:t>
            </a:r>
            <a:r>
              <a:rPr lang="en-US" sz="2400" i="1" dirty="0"/>
              <a:t>u</a:t>
            </a:r>
            <a:r>
              <a:rPr lang="en-US" sz="2400" dirty="0"/>
              <a:t> =</a:t>
            </a:r>
            <a:r>
              <a:rPr lang="en-US" sz="2400" i="1" dirty="0"/>
              <a:t> </a:t>
            </a:r>
            <a:r>
              <a:rPr lang="en-US" sz="2400" dirty="0"/>
              <a:t>(</a:t>
            </a:r>
            <a:r>
              <a:rPr lang="en-US" sz="2400" i="1" dirty="0"/>
              <a:t>item</a:t>
            </a:r>
            <a:r>
              <a:rPr lang="en-US" sz="2400" dirty="0"/>
              <a:t> 1 = 3,</a:t>
            </a:r>
            <a:r>
              <a:rPr lang="en-US" sz="2400" i="1" dirty="0"/>
              <a:t> item</a:t>
            </a:r>
            <a:r>
              <a:rPr lang="en-US" sz="2400" dirty="0"/>
              <a:t> 2 = 5,</a:t>
            </a:r>
            <a:r>
              <a:rPr lang="en-US" sz="2400" i="1" dirty="0"/>
              <a:t> item</a:t>
            </a:r>
            <a:r>
              <a:rPr lang="en-US" sz="2400" dirty="0"/>
              <a:t> 3 = 2) is transformed into </a:t>
            </a:r>
            <a:r>
              <a:rPr lang="en-US" sz="2400" i="1" dirty="0"/>
              <a:t>u</a:t>
            </a:r>
            <a:r>
              <a:rPr lang="en-US" sz="2400" dirty="0"/>
              <a:t> =</a:t>
            </a:r>
            <a:r>
              <a:rPr lang="en-US" sz="2400" i="1" dirty="0"/>
              <a:t> </a:t>
            </a:r>
            <a:r>
              <a:rPr lang="en-US" sz="2400" dirty="0"/>
              <a:t>(</a:t>
            </a:r>
            <a:r>
              <a:rPr lang="en-US" sz="2400" i="1" dirty="0"/>
              <a:t>item</a:t>
            </a:r>
            <a:r>
              <a:rPr lang="en-US" sz="2400" dirty="0"/>
              <a:t>_1_3,</a:t>
            </a:r>
            <a:r>
              <a:rPr lang="en-US" sz="2400" i="1" dirty="0"/>
              <a:t> item</a:t>
            </a:r>
            <a:r>
              <a:rPr lang="en-US" sz="2400" dirty="0"/>
              <a:t>_2_5,</a:t>
            </a:r>
            <a:r>
              <a:rPr lang="en-US" sz="2400" i="1" dirty="0"/>
              <a:t> item</a:t>
            </a:r>
            <a:r>
              <a:rPr lang="en-US" sz="2400" dirty="0"/>
              <a:t>_3_2) which is represented as </a:t>
            </a:r>
            <a:r>
              <a:rPr lang="en-US" sz="2400" i="1" dirty="0"/>
              <a:t>u</a:t>
            </a:r>
            <a:r>
              <a:rPr lang="en-US" sz="2400" dirty="0"/>
              <a:t> =</a:t>
            </a:r>
            <a:r>
              <a:rPr lang="en-US" sz="2400" i="1" dirty="0"/>
              <a:t> </a:t>
            </a:r>
            <a:r>
              <a:rPr lang="en-US" sz="2400" dirty="0"/>
              <a:t>(00100 00001 01000 00000) having four clusters. The frequent </a:t>
            </a:r>
            <a:r>
              <a:rPr lang="en-US" sz="2400" dirty="0" err="1"/>
              <a:t>itemset</a:t>
            </a:r>
            <a:r>
              <a:rPr lang="en-US" sz="2400" dirty="0"/>
              <a:t> </a:t>
            </a:r>
            <a:r>
              <a:rPr lang="en-US" sz="2400" i="1" dirty="0"/>
              <a:t>s</a:t>
            </a:r>
            <a:r>
              <a:rPr lang="en-US" sz="2400" baseline="-25000" dirty="0"/>
              <a:t>1</a:t>
            </a:r>
            <a:r>
              <a:rPr lang="en-US" sz="2400" dirty="0"/>
              <a:t> =</a:t>
            </a:r>
            <a:r>
              <a:rPr lang="en-US" sz="2400" i="1" dirty="0"/>
              <a:t> </a:t>
            </a:r>
            <a:r>
              <a:rPr lang="en-US" sz="2400" dirty="0"/>
              <a:t>(</a:t>
            </a:r>
            <a:r>
              <a:rPr lang="en-US" sz="2400" i="1" dirty="0"/>
              <a:t>item</a:t>
            </a:r>
            <a:r>
              <a:rPr lang="en-US" sz="2400" dirty="0"/>
              <a:t>_1_3,</a:t>
            </a:r>
            <a:r>
              <a:rPr lang="en-US" sz="2400" i="1" dirty="0"/>
              <a:t> item</a:t>
            </a:r>
            <a:r>
              <a:rPr lang="en-US" sz="2400" dirty="0"/>
              <a:t>_2_5,</a:t>
            </a:r>
            <a:r>
              <a:rPr lang="en-US" sz="2400" i="1" dirty="0"/>
              <a:t> item</a:t>
            </a:r>
            <a:r>
              <a:rPr lang="en-US" sz="2400" dirty="0"/>
              <a:t>_3_2,</a:t>
            </a:r>
            <a:r>
              <a:rPr lang="en-US" sz="2400" i="1" dirty="0"/>
              <a:t> item</a:t>
            </a:r>
            <a:r>
              <a:rPr lang="en-US" sz="2400" dirty="0"/>
              <a:t>_4_5) is represented as </a:t>
            </a:r>
            <a:r>
              <a:rPr lang="en-US" sz="2400" i="1" dirty="0"/>
              <a:t>s</a:t>
            </a:r>
            <a:r>
              <a:rPr lang="en-US" sz="2400" baseline="-25000" dirty="0"/>
              <a:t>1</a:t>
            </a:r>
            <a:r>
              <a:rPr lang="en-US" sz="2400" dirty="0"/>
              <a:t> =</a:t>
            </a:r>
            <a:r>
              <a:rPr lang="en-US" sz="2400" i="1" dirty="0"/>
              <a:t> </a:t>
            </a:r>
            <a:r>
              <a:rPr lang="en-US" sz="2400" dirty="0"/>
              <a:t>(00100 00001 01000 00001). The frequent </a:t>
            </a:r>
            <a:r>
              <a:rPr lang="en-US" sz="2400" dirty="0" err="1"/>
              <a:t>itemset</a:t>
            </a:r>
            <a:r>
              <a:rPr lang="en-US" sz="2400" dirty="0"/>
              <a:t> </a:t>
            </a:r>
            <a:r>
              <a:rPr lang="en-US" sz="2400" i="1" dirty="0"/>
              <a:t>s</a:t>
            </a:r>
            <a:r>
              <a:rPr lang="en-US" sz="2400" baseline="-25000" dirty="0"/>
              <a:t>2</a:t>
            </a:r>
            <a:r>
              <a:rPr lang="en-US" sz="2400" dirty="0"/>
              <a:t> =</a:t>
            </a:r>
            <a:r>
              <a:rPr lang="en-US" sz="2400" i="1" dirty="0"/>
              <a:t> </a:t>
            </a:r>
            <a:r>
              <a:rPr lang="en-US" sz="2400" dirty="0"/>
              <a:t>(</a:t>
            </a:r>
            <a:r>
              <a:rPr lang="en-US" sz="2400" i="1" dirty="0"/>
              <a:t>item</a:t>
            </a:r>
            <a:r>
              <a:rPr lang="en-US" sz="2400" dirty="0"/>
              <a:t>_1_1,</a:t>
            </a:r>
            <a:r>
              <a:rPr lang="en-US" sz="2400" i="1" dirty="0"/>
              <a:t> item</a:t>
            </a:r>
            <a:r>
              <a:rPr lang="en-US" sz="2400" dirty="0"/>
              <a:t>_2_5,</a:t>
            </a:r>
            <a:r>
              <a:rPr lang="en-US" sz="2400" i="1" dirty="0"/>
              <a:t> item</a:t>
            </a:r>
            <a:r>
              <a:rPr lang="en-US" sz="2400" dirty="0"/>
              <a:t>_3_4) is represented as </a:t>
            </a:r>
            <a:r>
              <a:rPr lang="en-US" sz="2400" i="1" dirty="0"/>
              <a:t>s</a:t>
            </a:r>
            <a:r>
              <a:rPr lang="en-US" sz="2400" baseline="-25000" dirty="0"/>
              <a:t>2</a:t>
            </a:r>
            <a:r>
              <a:rPr lang="en-US" sz="2400" dirty="0"/>
              <a:t> =</a:t>
            </a:r>
            <a:r>
              <a:rPr lang="en-US" sz="2400" i="1" dirty="0"/>
              <a:t> </a:t>
            </a:r>
            <a:r>
              <a:rPr lang="en-US" sz="2400" dirty="0"/>
              <a:t>(10000 00001 00010 00000). In order to match </a:t>
            </a:r>
            <a:r>
              <a:rPr lang="en-US" sz="2400" i="1" dirty="0"/>
              <a:t>s</a:t>
            </a:r>
            <a:r>
              <a:rPr lang="en-US" sz="2400" baseline="-25000" dirty="0"/>
              <a:t>1</a:t>
            </a:r>
            <a:r>
              <a:rPr lang="en-US" sz="2400" dirty="0"/>
              <a:t> (or </a:t>
            </a:r>
            <a:r>
              <a:rPr lang="en-US" sz="2400" i="1" dirty="0"/>
              <a:t>s</a:t>
            </a:r>
            <a:r>
              <a:rPr lang="en-US" sz="2400" baseline="-25000" dirty="0"/>
              <a:t>2</a:t>
            </a:r>
            <a:r>
              <a:rPr lang="en-US" sz="2400" dirty="0"/>
              <a:t>) with </a:t>
            </a:r>
            <a:r>
              <a:rPr lang="en-US" sz="2400" i="1" dirty="0"/>
              <a:t>u</a:t>
            </a:r>
            <a:r>
              <a:rPr lang="en-US" sz="2400" dirty="0"/>
              <a:t>, we need to do </a:t>
            </a:r>
            <a:r>
              <a:rPr lang="en-US" sz="2400" i="1" dirty="0"/>
              <a:t>AND</a:t>
            </a:r>
            <a:r>
              <a:rPr lang="en-US" sz="2400" dirty="0"/>
              <a:t> bit-operation between </a:t>
            </a:r>
            <a:r>
              <a:rPr lang="en-US" sz="2400" i="1" dirty="0"/>
              <a:t>s</a:t>
            </a:r>
            <a:r>
              <a:rPr lang="en-US" sz="2400" baseline="-25000" dirty="0"/>
              <a:t>1</a:t>
            </a:r>
            <a:r>
              <a:rPr lang="en-US" sz="2400" dirty="0"/>
              <a:t> (or </a:t>
            </a:r>
            <a:r>
              <a:rPr lang="en-US" sz="2400" i="1" dirty="0"/>
              <a:t>s</a:t>
            </a:r>
            <a:r>
              <a:rPr lang="en-US" sz="2400" baseline="-25000" dirty="0"/>
              <a:t>2</a:t>
            </a:r>
            <a:r>
              <a:rPr lang="en-US" sz="2400" dirty="0"/>
              <a:t>) and </a:t>
            </a:r>
            <a:r>
              <a:rPr lang="en-US" sz="2400" i="1" dirty="0"/>
              <a:t>u</a:t>
            </a:r>
            <a:r>
              <a:rPr lang="en-US" sz="2400" dirty="0" smtClean="0"/>
              <a:t>.</a:t>
            </a:r>
          </a:p>
          <a:p>
            <a:pPr marL="457200" lvl="0"/>
            <a:r>
              <a:rPr lang="en-US" sz="2400" dirty="0"/>
              <a:t>If (</a:t>
            </a:r>
            <a:r>
              <a:rPr lang="en-US" sz="2400" i="1" dirty="0"/>
              <a:t>s</a:t>
            </a:r>
            <a:r>
              <a:rPr lang="en-US" sz="2400" baseline="-25000" dirty="0"/>
              <a:t>1</a:t>
            </a:r>
            <a:r>
              <a:rPr lang="en-US" sz="2400" i="1" dirty="0"/>
              <a:t> AND u</a:t>
            </a:r>
            <a:r>
              <a:rPr lang="en-US" sz="2400" dirty="0"/>
              <a:t>)</a:t>
            </a:r>
            <a:r>
              <a:rPr lang="en-US" sz="2400" i="1" dirty="0"/>
              <a:t> </a:t>
            </a:r>
            <a:r>
              <a:rPr lang="en-US" sz="2400" dirty="0"/>
              <a:t>=</a:t>
            </a:r>
            <a:r>
              <a:rPr lang="en-US" sz="2400" i="1" dirty="0"/>
              <a:t> u</a:t>
            </a:r>
            <a:r>
              <a:rPr lang="en-US" sz="2400" dirty="0"/>
              <a:t> then </a:t>
            </a:r>
            <a:r>
              <a:rPr lang="en-US" sz="2400" i="1" dirty="0"/>
              <a:t>s</a:t>
            </a:r>
            <a:r>
              <a:rPr lang="en-US" sz="2400" baseline="-25000" dirty="0"/>
              <a:t>1</a:t>
            </a:r>
            <a:r>
              <a:rPr lang="en-US" sz="2400" dirty="0"/>
              <a:t> matches with </a:t>
            </a:r>
            <a:r>
              <a:rPr lang="en-US" sz="2400" i="1" dirty="0"/>
              <a:t>u</a:t>
            </a:r>
            <a:r>
              <a:rPr lang="en-US" sz="2400" dirty="0"/>
              <a:t>.</a:t>
            </a:r>
          </a:p>
          <a:p>
            <a:pPr marL="457200"/>
            <a:r>
              <a:rPr lang="en-US" sz="2400" dirty="0"/>
              <a:t>Otherwise (</a:t>
            </a:r>
            <a:r>
              <a:rPr lang="en-US" sz="2400" i="1" dirty="0"/>
              <a:t>s</a:t>
            </a:r>
            <a:r>
              <a:rPr lang="en-US" sz="2400" baseline="-25000" dirty="0"/>
              <a:t>1</a:t>
            </a:r>
            <a:r>
              <a:rPr lang="en-US" sz="2400" i="1" dirty="0"/>
              <a:t> AND u</a:t>
            </a:r>
            <a:r>
              <a:rPr lang="en-US" sz="2400" dirty="0"/>
              <a:t>)</a:t>
            </a:r>
            <a:r>
              <a:rPr lang="en-US" sz="2400" i="1" dirty="0"/>
              <a:t> </a:t>
            </a:r>
            <a:r>
              <a:rPr lang="en-US" sz="2400" dirty="0"/>
              <a:t>≠</a:t>
            </a:r>
            <a:r>
              <a:rPr lang="en-US" sz="2400" i="1" dirty="0"/>
              <a:t> u</a:t>
            </a:r>
            <a:r>
              <a:rPr lang="en-US" sz="2400" dirty="0"/>
              <a:t> then </a:t>
            </a:r>
            <a:r>
              <a:rPr lang="en-US" sz="2400" i="1" dirty="0"/>
              <a:t>s</a:t>
            </a:r>
            <a:r>
              <a:rPr lang="en-US" sz="2400" baseline="-25000" dirty="0"/>
              <a:t>1</a:t>
            </a:r>
            <a:r>
              <a:rPr lang="en-US" sz="2400" dirty="0"/>
              <a:t> doesn’t match with </a:t>
            </a:r>
            <a:r>
              <a:rPr lang="en-US" sz="2400" i="1" dirty="0"/>
              <a:t>u</a:t>
            </a:r>
            <a:r>
              <a:rPr lang="en-US" sz="2400" dirty="0" smtClean="0"/>
              <a:t>.</a:t>
            </a:r>
          </a:p>
          <a:p>
            <a:pPr marL="0" indent="0">
              <a:buNone/>
            </a:pPr>
            <a:r>
              <a:rPr lang="en-US" sz="2400" dirty="0"/>
              <a:t>When </a:t>
            </a:r>
            <a:r>
              <a:rPr lang="en-US" sz="2400" i="1" dirty="0"/>
              <a:t>s</a:t>
            </a:r>
            <a:r>
              <a:rPr lang="en-US" sz="2400" baseline="-25000" dirty="0"/>
              <a:t>1</a:t>
            </a:r>
            <a:r>
              <a:rPr lang="en-US" sz="2400" dirty="0"/>
              <a:t> get matched with </a:t>
            </a:r>
            <a:r>
              <a:rPr lang="en-US" sz="2400" i="1" dirty="0"/>
              <a:t>u</a:t>
            </a:r>
            <a:r>
              <a:rPr lang="en-US" sz="2400" dirty="0"/>
              <a:t>, we do </a:t>
            </a:r>
            <a:r>
              <a:rPr lang="en-US" sz="2400" i="1" dirty="0"/>
              <a:t>AND–NOT</a:t>
            </a:r>
            <a:r>
              <a:rPr lang="en-US" sz="2400" dirty="0"/>
              <a:t> operation, as to extract items which are recommended to users. Suppose, the recommended item is denoted </a:t>
            </a:r>
            <a:r>
              <a:rPr lang="en-US" sz="2400" i="1" dirty="0" err="1"/>
              <a:t>r_item</a:t>
            </a:r>
            <a:r>
              <a:rPr lang="en-US" sz="2400" dirty="0"/>
              <a:t>:</a:t>
            </a:r>
          </a:p>
          <a:p>
            <a:pPr marL="0" indent="0" algn="ctr">
              <a:buNone/>
            </a:pPr>
            <a:r>
              <a:rPr lang="en-US" sz="2400" i="1" dirty="0" err="1"/>
              <a:t>r_item</a:t>
            </a:r>
            <a:r>
              <a:rPr lang="en-US" sz="2400" dirty="0"/>
              <a:t> =</a:t>
            </a:r>
            <a:r>
              <a:rPr lang="en-US" sz="2400" i="1" dirty="0"/>
              <a:t> s</a:t>
            </a:r>
            <a:r>
              <a:rPr lang="en-US" sz="2400" baseline="-25000" dirty="0"/>
              <a:t>1</a:t>
            </a:r>
            <a:r>
              <a:rPr lang="en-US" sz="2400" i="1" dirty="0"/>
              <a:t> AND </a:t>
            </a:r>
            <a:r>
              <a:rPr lang="en-US" sz="2400" dirty="0"/>
              <a:t>(</a:t>
            </a:r>
            <a:r>
              <a:rPr lang="en-US" sz="2400" i="1" dirty="0"/>
              <a:t>NOT u</a:t>
            </a:r>
            <a:r>
              <a:rPr lang="en-US" sz="2400" dirty="0"/>
              <a:t>) =</a:t>
            </a:r>
            <a:r>
              <a:rPr lang="en-US" sz="2400" i="1" dirty="0"/>
              <a:t> </a:t>
            </a:r>
            <a:r>
              <a:rPr lang="en-US" sz="2400" dirty="0"/>
              <a:t>(00000 00000 00000 00001)</a:t>
            </a:r>
          </a:p>
          <a:p>
            <a:pPr marL="0" indent="0">
              <a:buNone/>
            </a:pPr>
            <a:r>
              <a:rPr lang="en-US" sz="2400" dirty="0"/>
              <a:t>From this bit set, it is easy to recognize that item 4 is recommended with predict value is 5 because the fifth bit of 4</a:t>
            </a:r>
            <a:r>
              <a:rPr lang="en-US" sz="2400" i="1" baseline="30000" dirty="0"/>
              <a:t>th</a:t>
            </a:r>
            <a:r>
              <a:rPr lang="en-US" sz="2400" dirty="0"/>
              <a:t> cluster is set.</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1863217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Bit representation and bit matching</a:t>
            </a:r>
          </a:p>
        </p:txBody>
      </p:sp>
      <p:sp>
        <p:nvSpPr>
          <p:cNvPr id="3" name="Content Placeholder 2"/>
          <p:cNvSpPr>
            <a:spLocks noGrp="1"/>
          </p:cNvSpPr>
          <p:nvPr>
            <p:ph idx="1"/>
          </p:nvPr>
        </p:nvSpPr>
        <p:spPr>
          <a:xfrm>
            <a:off x="193040" y="914399"/>
            <a:ext cx="11785600" cy="5176066"/>
          </a:xfrm>
        </p:spPr>
        <p:txBody>
          <a:bodyPr>
            <a:normAutofit/>
          </a:bodyPr>
          <a:lstStyle/>
          <a:p>
            <a:pPr marL="0" indent="0">
              <a:buNone/>
            </a:pPr>
            <a:r>
              <a:rPr lang="en-US" sz="3500" dirty="0"/>
              <a:t>As a result, my algorithm will consist of three following steps:</a:t>
            </a:r>
          </a:p>
          <a:p>
            <a:pPr lvl="0"/>
            <a:r>
              <a:rPr lang="en-US" sz="3500" i="1" dirty="0"/>
              <a:t>Step</a:t>
            </a:r>
            <a:r>
              <a:rPr lang="en-US" sz="3500" dirty="0"/>
              <a:t> 1: Rating matrix is transformed into bit rating matrix.</a:t>
            </a:r>
          </a:p>
          <a:p>
            <a:pPr lvl="0"/>
            <a:r>
              <a:rPr lang="en-US" sz="3500" i="1" dirty="0"/>
              <a:t>Step</a:t>
            </a:r>
            <a:r>
              <a:rPr lang="en-US" sz="3500" dirty="0"/>
              <a:t> 2: Bit rating matrix is mined to extract frequent </a:t>
            </a:r>
            <a:r>
              <a:rPr lang="en-US" sz="3500" dirty="0" err="1"/>
              <a:t>itemsets</a:t>
            </a:r>
            <a:r>
              <a:rPr lang="en-US" sz="3500" dirty="0"/>
              <a:t>.</a:t>
            </a:r>
          </a:p>
          <a:p>
            <a:pPr lvl="0"/>
            <a:r>
              <a:rPr lang="en-US" sz="3500" i="1" dirty="0"/>
              <a:t>Step</a:t>
            </a:r>
            <a:r>
              <a:rPr lang="en-US" sz="3500" dirty="0"/>
              <a:t> 3: Rating vector and frequent </a:t>
            </a:r>
            <a:r>
              <a:rPr lang="en-US" sz="3500" dirty="0" err="1"/>
              <a:t>itemsets</a:t>
            </a:r>
            <a:r>
              <a:rPr lang="en-US" sz="3500" dirty="0"/>
              <a:t> are represented as bit sets. Bit matching operations are performed in order to find out the appropriate frequent </a:t>
            </a:r>
            <a:r>
              <a:rPr lang="en-US" sz="3500" dirty="0" err="1"/>
              <a:t>itemset</a:t>
            </a:r>
            <a:r>
              <a:rPr lang="en-US" sz="3500" dirty="0"/>
              <a:t> which is matched with rating vector. Basing on such frequent </a:t>
            </a:r>
            <a:r>
              <a:rPr lang="en-US" sz="3500" dirty="0" err="1"/>
              <a:t>itemset</a:t>
            </a:r>
            <a:r>
              <a:rPr lang="en-US" sz="3500" dirty="0"/>
              <a:t>, it is possible to determine which items are recommended. Moreover missing values of recommended items can be also predicted.</a:t>
            </a:r>
          </a:p>
          <a:p>
            <a:pPr marL="0" indent="0">
              <a:buNone/>
            </a:pPr>
            <a:endParaRPr lang="en-US" sz="35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2722919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Pseudo-code for new CF algorithm</a:t>
            </a:r>
          </a:p>
        </p:txBody>
      </p:sp>
      <p:sp>
        <p:nvSpPr>
          <p:cNvPr id="3" name="Content Placeholder 2"/>
          <p:cNvSpPr>
            <a:spLocks noGrp="1"/>
          </p:cNvSpPr>
          <p:nvPr>
            <p:ph idx="1"/>
          </p:nvPr>
        </p:nvSpPr>
        <p:spPr>
          <a:xfrm>
            <a:off x="172720" y="914399"/>
            <a:ext cx="7254240" cy="5176066"/>
          </a:xfrm>
        </p:spPr>
        <p:txBody>
          <a:bodyPr>
            <a:noAutofit/>
          </a:bodyPr>
          <a:lstStyle/>
          <a:p>
            <a:pPr marL="0" indent="0">
              <a:buNone/>
            </a:pPr>
            <a:r>
              <a:rPr lang="en-US" sz="1900" dirty="0"/>
              <a:t>Let </a:t>
            </a:r>
            <a:r>
              <a:rPr lang="en-US" sz="1900" i="1" dirty="0"/>
              <a:t>D</a:t>
            </a:r>
            <a:r>
              <a:rPr lang="en-US" sz="1900" dirty="0"/>
              <a:t>,</a:t>
            </a:r>
            <a:r>
              <a:rPr lang="en-US" sz="1900" i="1" dirty="0"/>
              <a:t> B</a:t>
            </a:r>
            <a:r>
              <a:rPr lang="en-US" sz="1900" dirty="0"/>
              <a:t>,</a:t>
            </a:r>
            <a:r>
              <a:rPr lang="en-US" sz="1900" i="1" dirty="0"/>
              <a:t> S</a:t>
            </a:r>
            <a:r>
              <a:rPr lang="en-US" sz="1900" dirty="0"/>
              <a:t> be rating matrix, bit rating matrix and the set of frequent </a:t>
            </a:r>
            <a:r>
              <a:rPr lang="en-US" sz="1900" dirty="0" err="1"/>
              <a:t>itemsets</a:t>
            </a:r>
            <a:r>
              <a:rPr lang="en-US" sz="1900" dirty="0"/>
              <a:t>, respectively. Let </a:t>
            </a:r>
            <a:r>
              <a:rPr lang="en-US" sz="1900" i="1" dirty="0" err="1"/>
              <a:t>matched_itemset</a:t>
            </a:r>
            <a:r>
              <a:rPr lang="en-US" sz="1900" dirty="0"/>
              <a:t> and </a:t>
            </a:r>
            <a:r>
              <a:rPr lang="en-US" sz="1900" i="1" dirty="0" err="1"/>
              <a:t>r_item</a:t>
            </a:r>
            <a:r>
              <a:rPr lang="en-US" sz="1900" dirty="0"/>
              <a:t> be matched </a:t>
            </a:r>
            <a:r>
              <a:rPr lang="en-US" sz="1900" dirty="0" err="1"/>
              <a:t>itemset</a:t>
            </a:r>
            <a:r>
              <a:rPr lang="en-US" sz="1900" dirty="0"/>
              <a:t> and recommended item, respectively. Let </a:t>
            </a:r>
            <a:r>
              <a:rPr lang="en-US" sz="1900" i="1" dirty="0" err="1"/>
              <a:t>bitset</a:t>
            </a:r>
            <a:r>
              <a:rPr lang="en-US" sz="1900" dirty="0"/>
              <a:t>(</a:t>
            </a:r>
            <a:r>
              <a:rPr lang="en-US" sz="1900" i="1" dirty="0"/>
              <a:t>…</a:t>
            </a:r>
            <a:r>
              <a:rPr lang="en-US" sz="1900" dirty="0"/>
              <a:t>) and </a:t>
            </a:r>
            <a:r>
              <a:rPr lang="en-US" sz="1900" i="1" dirty="0"/>
              <a:t>count</a:t>
            </a:r>
            <a:r>
              <a:rPr lang="en-US" sz="1900" dirty="0"/>
              <a:t>(</a:t>
            </a:r>
            <a:r>
              <a:rPr lang="en-US" sz="1900" i="1" dirty="0"/>
              <a:t>…</a:t>
            </a:r>
            <a:r>
              <a:rPr lang="en-US" sz="1900" dirty="0"/>
              <a:t>) be functions that transform item into bit set and counts the number of bit 1 (s) in bit set, respectively. Let </a:t>
            </a:r>
            <a:r>
              <a:rPr lang="en-US" sz="1900" i="1" dirty="0" err="1"/>
              <a:t>bit_transform</a:t>
            </a:r>
            <a:r>
              <a:rPr lang="en-US" sz="1900" dirty="0"/>
              <a:t> be the function which transforms rating matrix into bit rating matrix. Let </a:t>
            </a:r>
            <a:r>
              <a:rPr lang="en-US" sz="1900" i="1" dirty="0" err="1"/>
              <a:t>mining_frequent_itemsets</a:t>
            </a:r>
            <a:r>
              <a:rPr lang="en-US" sz="1900" dirty="0"/>
              <a:t> be the mining function which extracts frequent </a:t>
            </a:r>
            <a:r>
              <a:rPr lang="en-US" sz="1900" dirty="0" err="1"/>
              <a:t>itemsets</a:t>
            </a:r>
            <a:r>
              <a:rPr lang="en-US" sz="1900" dirty="0"/>
              <a:t> from bit rating matrix (see subsections 3.1, 3.2). Following is the pseudo-code like C language for my CF algorithm with note that rating matrix </a:t>
            </a:r>
            <a:r>
              <a:rPr lang="en-US" sz="1900" i="1" dirty="0"/>
              <a:t>D</a:t>
            </a:r>
            <a:r>
              <a:rPr lang="en-US" sz="1900" dirty="0"/>
              <a:t> and recommended item </a:t>
            </a:r>
            <a:r>
              <a:rPr lang="en-US" sz="1900" i="1" dirty="0" err="1"/>
              <a:t>r_item</a:t>
            </a:r>
            <a:r>
              <a:rPr lang="en-US" sz="1900" dirty="0"/>
              <a:t> are input and output of algorithm, respectively. Steps 1 and 2 are specified at code lines 1-2. Step 3 is specified at lines 3-14. Lines 3-12 express how to determine optimal frequent </a:t>
            </a:r>
            <a:r>
              <a:rPr lang="en-US" sz="1900" dirty="0" err="1"/>
              <a:t>itemset</a:t>
            </a:r>
            <a:r>
              <a:rPr lang="en-US" sz="1900" dirty="0"/>
              <a:t> denoted </a:t>
            </a:r>
            <a:r>
              <a:rPr lang="en-US" sz="1900" i="1" dirty="0" err="1"/>
              <a:t>matched_itemset</a:t>
            </a:r>
            <a:r>
              <a:rPr lang="en-US" sz="1900" dirty="0"/>
              <a:t>. Lines 13-14 express how to extract recommended items from </a:t>
            </a:r>
            <a:r>
              <a:rPr lang="en-US" sz="1900" i="1" dirty="0" err="1"/>
              <a:t>matched_itemset</a:t>
            </a:r>
            <a:r>
              <a:rPr lang="en-US" sz="1900" dirty="0" smtClean="0"/>
              <a:t>.</a:t>
            </a:r>
          </a:p>
          <a:p>
            <a:pPr marL="0" indent="228600">
              <a:buNone/>
            </a:pPr>
            <a:r>
              <a:rPr lang="en-US" sz="1900" dirty="0"/>
              <a:t>The second step, mining frequent </a:t>
            </a:r>
            <a:r>
              <a:rPr lang="en-US" sz="1900" dirty="0" err="1"/>
              <a:t>itemsets</a:t>
            </a:r>
            <a:r>
              <a:rPr lang="en-US" sz="1900" dirty="0"/>
              <a:t> from bit rating matrix, is the most important since it is the core of the proposed CF algorithm. Therefore the question “how to extract frequent </a:t>
            </a:r>
            <a:r>
              <a:rPr lang="en-US" sz="1900" dirty="0" err="1"/>
              <a:t>itemsets</a:t>
            </a:r>
            <a:r>
              <a:rPr lang="en-US" sz="1900" dirty="0"/>
              <a:t> from rating matrix” will be answered in section 3.</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mc:AlternateContent xmlns:mc="http://schemas.openxmlformats.org/markup-compatibility/2006" xmlns:a14="http://schemas.microsoft.com/office/drawing/2010/main">
        <mc:Choice Requires="a14">
          <p:sp>
            <p:nvSpPr>
              <p:cNvPr id="7" name="Rectangle 6"/>
              <p:cNvSpPr/>
              <p:nvPr/>
            </p:nvSpPr>
            <p:spPr>
              <a:xfrm>
                <a:off x="7518400" y="914399"/>
                <a:ext cx="4602480" cy="4185761"/>
              </a:xfrm>
              <a:prstGeom prst="rect">
                <a:avLst/>
              </a:prstGeom>
            </p:spPr>
            <p:txBody>
              <a:bodyPr wrap="square">
                <a:spAutoFit/>
              </a:bodyPr>
              <a:lstStyle/>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(01)</a:t>
                </a:r>
                <a:r>
                  <a:rPr lang="en-US" sz="1900" i="1" dirty="0">
                    <a:latin typeface="Times New Roman" panose="02020603050405020304" pitchFamily="18" charset="0"/>
                    <a:ea typeface="SimSun" panose="02010600030101010101" pitchFamily="2" charset="-122"/>
                    <a:cs typeface="Times New Roman" panose="02020603050405020304" pitchFamily="18" charset="0"/>
                  </a:rPr>
                  <a:t>    B =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bit_transform</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D</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(02)</a:t>
                </a:r>
                <a:r>
                  <a:rPr lang="en-US" sz="1900" i="1" dirty="0">
                    <a:latin typeface="Times New Roman" panose="02020603050405020304" pitchFamily="18" charset="0"/>
                    <a:ea typeface="SimSun" panose="02010600030101010101" pitchFamily="2" charset="-122"/>
                    <a:cs typeface="Times New Roman" panose="02020603050405020304" pitchFamily="18" charset="0"/>
                  </a:rPr>
                  <a:t>    S =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mining_frequent_itemsets</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B</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(03)</a:t>
                </a:r>
                <a:r>
                  <a:rPr lang="en-US" sz="1900" i="1" dirty="0">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matched_itemset</a:t>
                </a:r>
                <a:r>
                  <a:rPr lang="en-US" sz="1900" i="1" dirty="0">
                    <a:latin typeface="Times New Roman" panose="02020603050405020304" pitchFamily="18" charset="0"/>
                    <a:ea typeface="SimSun" panose="02010600030101010101" pitchFamily="2" charset="-122"/>
                    <a:cs typeface="Times New Roman" panose="02020603050405020304" pitchFamily="18" charset="0"/>
                  </a:rPr>
                  <a:t> = null</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(04)</a:t>
                </a:r>
                <a:r>
                  <a:rPr lang="en-US" sz="1900" i="1" dirty="0">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max_count</a:t>
                </a:r>
                <a:r>
                  <a:rPr lang="en-US" sz="1900" i="1" dirty="0">
                    <a:latin typeface="Times New Roman" panose="02020603050405020304" pitchFamily="18" charset="0"/>
                    <a:ea typeface="SimSun" panose="02010600030101010101" pitchFamily="2" charset="-122"/>
                    <a:cs typeface="Times New Roman" panose="02020603050405020304" pitchFamily="18" charset="0"/>
                  </a:rPr>
                  <a:t> = </a:t>
                </a:r>
                <a:r>
                  <a:rPr lang="en-US" sz="1900" dirty="0">
                    <a:latin typeface="Times New Roman" panose="02020603050405020304" pitchFamily="18" charset="0"/>
                    <a:ea typeface="SimSun" panose="02010600030101010101" pitchFamily="2" charset="-122"/>
                    <a:cs typeface="Times New Roman" panose="02020603050405020304" pitchFamily="18" charset="0"/>
                  </a:rPr>
                  <a:t>–1</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(05)</a:t>
                </a:r>
                <a:r>
                  <a:rPr lang="en-US" sz="1900" i="1" dirty="0">
                    <a:latin typeface="Times New Roman" panose="02020603050405020304" pitchFamily="18" charset="0"/>
                    <a:ea typeface="SimSun" panose="02010600030101010101" pitchFamily="2" charset="-122"/>
                    <a:cs typeface="Times New Roman" panose="02020603050405020304" pitchFamily="18" charset="0"/>
                  </a:rPr>
                  <a:t>    For each s </a:t>
                </a:r>
                <a14:m>
                  <m:oMath xmlns:m="http://schemas.openxmlformats.org/officeDocument/2006/math">
                    <m:r>
                      <a:rPr lang="en-US" sz="1900" i="1">
                        <a:latin typeface="Cambria Math" panose="02040503050406030204" pitchFamily="18" charset="0"/>
                        <a:ea typeface="SimSun" panose="02010600030101010101" pitchFamily="2" charset="-122"/>
                        <a:cs typeface="Times New Roman" panose="02020603050405020304" pitchFamily="18" charset="0"/>
                      </a:rPr>
                      <m:t>𝜖</m:t>
                    </m:r>
                  </m:oMath>
                </a14:m>
                <a:r>
                  <a:rPr lang="en-US" sz="1900" i="1" dirty="0">
                    <a:latin typeface="Times New Roman" panose="02020603050405020304" pitchFamily="18" charset="0"/>
                    <a:ea typeface="SimSun" panose="02010600030101010101" pitchFamily="2" charset="-122"/>
                    <a:cs typeface="Times New Roman" panose="02020603050405020304" pitchFamily="18" charset="0"/>
                  </a:rPr>
                  <a:t> S</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(06)</a:t>
                </a:r>
                <a:r>
                  <a:rPr lang="en-US" sz="1900" i="1" dirty="0">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bs</a:t>
                </a:r>
                <a:r>
                  <a:rPr lang="en-US" sz="1900" i="1" dirty="0">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bitset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u</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bitset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s</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(07)</a:t>
                </a:r>
                <a:r>
                  <a:rPr lang="en-US" sz="1900" i="1" dirty="0">
                    <a:latin typeface="Times New Roman" panose="02020603050405020304" pitchFamily="18" charset="0"/>
                    <a:ea typeface="SimSun" panose="02010600030101010101" pitchFamily="2" charset="-122"/>
                    <a:cs typeface="Times New Roman" panose="02020603050405020304" pitchFamily="18" charset="0"/>
                  </a:rPr>
                  <a:t>        If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bs</a:t>
                </a:r>
                <a:r>
                  <a:rPr lang="en-US" sz="1900" i="1" dirty="0">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bitset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u</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 &amp;&amp;</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(08)</a:t>
                </a:r>
                <a:r>
                  <a:rPr lang="en-US" sz="1900" i="1" dirty="0">
                    <a:latin typeface="Times New Roman" panose="02020603050405020304" pitchFamily="18" charset="0"/>
                    <a:ea typeface="SimSun" panose="02010600030101010101" pitchFamily="2" charset="-122"/>
                    <a:cs typeface="Times New Roman" panose="02020603050405020304" pitchFamily="18" charset="0"/>
                  </a:rPr>
                  <a:t>                count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bs</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 &gt;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max_count</a:t>
                </a:r>
                <a:r>
                  <a:rPr lang="en-US" sz="1900" i="1" dirty="0">
                    <a:latin typeface="Times New Roman" panose="02020603050405020304" pitchFamily="18" charset="0"/>
                    <a:ea typeface="SimSun" panose="02010600030101010101" pitchFamily="2" charset="-122"/>
                    <a:cs typeface="Times New Roman" panose="02020603050405020304" pitchFamily="18" charset="0"/>
                  </a:rPr>
                  <a:t> then</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(09)</a:t>
                </a:r>
                <a:r>
                  <a:rPr lang="en-US" sz="1900" i="1" dirty="0">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matched_itemset</a:t>
                </a:r>
                <a:r>
                  <a:rPr lang="en-US" sz="1900" i="1" dirty="0">
                    <a:latin typeface="Times New Roman" panose="02020603050405020304" pitchFamily="18" charset="0"/>
                    <a:ea typeface="SimSun" panose="02010600030101010101" pitchFamily="2" charset="-122"/>
                    <a:cs typeface="Times New Roman" panose="02020603050405020304" pitchFamily="18" charset="0"/>
                  </a:rPr>
                  <a:t> = s</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(10)</a:t>
                </a:r>
                <a:r>
                  <a:rPr lang="en-US" sz="1900" i="1" dirty="0">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max_count</a:t>
                </a:r>
                <a:r>
                  <a:rPr lang="en-US" sz="1900" i="1" dirty="0">
                    <a:latin typeface="Times New Roman" panose="02020603050405020304" pitchFamily="18" charset="0"/>
                    <a:ea typeface="SimSun" panose="02010600030101010101" pitchFamily="2" charset="-122"/>
                    <a:cs typeface="Times New Roman" panose="02020603050405020304" pitchFamily="18" charset="0"/>
                  </a:rPr>
                  <a:t> = count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bs</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(11)</a:t>
                </a:r>
                <a:r>
                  <a:rPr lang="en-US" sz="1900" i="1" dirty="0">
                    <a:latin typeface="Times New Roman" panose="02020603050405020304" pitchFamily="18" charset="0"/>
                    <a:ea typeface="SimSun" panose="02010600030101010101" pitchFamily="2" charset="-122"/>
                    <a:cs typeface="Times New Roman" panose="02020603050405020304" pitchFamily="18" charset="0"/>
                  </a:rPr>
                  <a:t>        End If</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(12)</a:t>
                </a:r>
                <a:r>
                  <a:rPr lang="en-US" sz="1900" i="1" dirty="0">
                    <a:latin typeface="Times New Roman" panose="02020603050405020304" pitchFamily="18" charset="0"/>
                    <a:ea typeface="SimSun" panose="02010600030101010101" pitchFamily="2" charset="-122"/>
                    <a:cs typeface="Times New Roman" panose="02020603050405020304" pitchFamily="18" charset="0"/>
                  </a:rPr>
                  <a:t>    End For</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900" dirty="0">
                    <a:latin typeface="Times New Roman" panose="02020603050405020304" pitchFamily="18" charset="0"/>
                    <a:ea typeface="SimSun" panose="02010600030101010101" pitchFamily="2" charset="-122"/>
                    <a:cs typeface="Times New Roman" panose="02020603050405020304" pitchFamily="18" charset="0"/>
                  </a:rPr>
                  <a:t>(13)</a:t>
                </a:r>
                <a:r>
                  <a:rPr lang="en-US" sz="1900" i="1" dirty="0">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r_item</a:t>
                </a:r>
                <a:r>
                  <a:rPr lang="en-US" sz="1900" i="1" dirty="0">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bitset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matched_itemset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 AND</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1900" dirty="0">
                    <a:latin typeface="Times New Roman" panose="02020603050405020304" pitchFamily="18" charset="0"/>
                    <a:ea typeface="SimSun" panose="02010600030101010101" pitchFamily="2" charset="-122"/>
                    <a:cs typeface="Times New Roman" panose="02020603050405020304" pitchFamily="18" charset="0"/>
                  </a:rPr>
                  <a:t>(14)</a:t>
                </a:r>
                <a:r>
                  <a:rPr lang="en-US" sz="1900" i="1" dirty="0">
                    <a:latin typeface="Times New Roman" panose="02020603050405020304" pitchFamily="18" charset="0"/>
                    <a:ea typeface="SimSun" panose="02010600030101010101" pitchFamily="2" charset="-122"/>
                    <a:cs typeface="Times New Roman" panose="02020603050405020304" pitchFamily="18" charset="0"/>
                  </a:rPr>
                  <a:t>                   </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NOT </a:t>
                </a:r>
                <a:r>
                  <a:rPr lang="en-US" sz="1900" i="1" dirty="0" err="1">
                    <a:latin typeface="Times New Roman" panose="02020603050405020304" pitchFamily="18" charset="0"/>
                    <a:ea typeface="SimSun" panose="02010600030101010101" pitchFamily="2" charset="-122"/>
                    <a:cs typeface="Times New Roman" panose="02020603050405020304" pitchFamily="18" charset="0"/>
                  </a:rPr>
                  <a:t>bitset</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r>
                  <a:rPr lang="en-US" sz="1900" i="1" dirty="0">
                    <a:latin typeface="Times New Roman" panose="02020603050405020304" pitchFamily="18" charset="0"/>
                    <a:ea typeface="SimSun" panose="02010600030101010101" pitchFamily="2" charset="-122"/>
                    <a:cs typeface="Times New Roman" panose="02020603050405020304" pitchFamily="18" charset="0"/>
                  </a:rPr>
                  <a:t>u</a:t>
                </a:r>
                <a:r>
                  <a:rPr lang="en-US" sz="1900" dirty="0">
                    <a:latin typeface="Times New Roman" panose="02020603050405020304" pitchFamily="18" charset="0"/>
                    <a:ea typeface="SimSun" panose="02010600030101010101" pitchFamily="2" charset="-122"/>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518400" y="914399"/>
                <a:ext cx="4602480" cy="4185761"/>
              </a:xfrm>
              <a:prstGeom prst="rect">
                <a:avLst/>
              </a:prstGeom>
              <a:blipFill>
                <a:blip r:embed="rId2"/>
                <a:stretch>
                  <a:fillRect l="-1192" t="-728" r="-927" b="-1601"/>
                </a:stretch>
              </a:blipFill>
            </p:spPr>
            <p:txBody>
              <a:bodyPr/>
              <a:lstStyle/>
              <a:p>
                <a:r>
                  <a:rPr lang="en-US">
                    <a:noFill/>
                  </a:rPr>
                  <a:t> </a:t>
                </a:r>
              </a:p>
            </p:txBody>
          </p:sp>
        </mc:Fallback>
      </mc:AlternateContent>
    </p:spTree>
    <p:extLst>
      <p:ext uri="{BB962C8B-B14F-4D97-AF65-F5344CB8AC3E}">
        <p14:creationId xmlns:p14="http://schemas.microsoft.com/office/powerpoint/2010/main" val="1870121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Mining frequent </a:t>
            </a:r>
            <a:r>
              <a:rPr lang="en-US" dirty="0" err="1"/>
              <a:t>itemsets</a:t>
            </a:r>
            <a:endParaRPr lang="en-US" dirty="0"/>
          </a:p>
        </p:txBody>
      </p:sp>
      <p:sp>
        <p:nvSpPr>
          <p:cNvPr id="3" name="Content Placeholder 2"/>
          <p:cNvSpPr>
            <a:spLocks noGrp="1"/>
          </p:cNvSpPr>
          <p:nvPr>
            <p:ph idx="1"/>
          </p:nvPr>
        </p:nvSpPr>
        <p:spPr>
          <a:xfrm>
            <a:off x="142240" y="914399"/>
            <a:ext cx="11897360" cy="5176066"/>
          </a:xfrm>
        </p:spPr>
        <p:txBody>
          <a:bodyPr>
            <a:noAutofit/>
          </a:bodyPr>
          <a:lstStyle/>
          <a:p>
            <a:pPr marL="0" indent="0">
              <a:lnSpc>
                <a:spcPct val="120000"/>
              </a:lnSpc>
              <a:buNone/>
            </a:pPr>
            <a:r>
              <a:rPr lang="en-US" sz="2300" dirty="0"/>
              <a:t>My mining frequent </a:t>
            </a:r>
            <a:r>
              <a:rPr lang="en-US" sz="2300" dirty="0" err="1"/>
              <a:t>itemsets</a:t>
            </a:r>
            <a:r>
              <a:rPr lang="en-US" sz="2300" dirty="0"/>
              <a:t> method is based on the assumption: “</a:t>
            </a:r>
            <a:r>
              <a:rPr lang="en-US" sz="2300" i="1" dirty="0"/>
              <a:t>The larger the support of an item is, the higher it’s likely that such item occurs in some </a:t>
            </a:r>
            <a:r>
              <a:rPr lang="en-US" sz="2300" i="1" dirty="0" err="1"/>
              <a:t>itemset</a:t>
            </a:r>
            <a:r>
              <a:rPr lang="en-US" sz="2300" dirty="0"/>
              <a:t>”. In other words, items with high support tend to combine together so as to form a frequent </a:t>
            </a:r>
            <a:r>
              <a:rPr lang="en-US" sz="2300" dirty="0" err="1"/>
              <a:t>itemset</a:t>
            </a:r>
            <a:r>
              <a:rPr lang="en-US" sz="2300" dirty="0"/>
              <a:t>. So my method is the heuristic algorithm called Roller algorithm. The basic idea is originated from white-wash task. Suppose you imagine that there is a wall and there is the dataset (rating matrix) containing all items. Such dataset is modeled as this wall. On the wall, all items are shown in a descending ordering of their supports; it means that the higher frequent item is followed by the lower frequent item. Moreover, we have a roller and we roll it on the wall, from item to item, with respect to the descending ordering. If an item is found, satisfied at a minimum support (</a:t>
            </a:r>
            <a:r>
              <a:rPr lang="en-US" sz="2300" i="1" dirty="0" err="1"/>
              <a:t>min_sup</a:t>
            </a:r>
            <a:r>
              <a:rPr lang="en-US" sz="2300" dirty="0"/>
              <a:t>), it will be added to the frequent </a:t>
            </a:r>
            <a:r>
              <a:rPr lang="en-US" sz="2300" dirty="0" err="1"/>
              <a:t>itemset</a:t>
            </a:r>
            <a:r>
              <a:rPr lang="en-US" sz="2300" dirty="0"/>
              <a:t> and the rolling task is continued until there is no item that meets minimum support. In the next time, all items in this frequent </a:t>
            </a:r>
            <a:r>
              <a:rPr lang="en-US" sz="2300" dirty="0" err="1"/>
              <a:t>itemset</a:t>
            </a:r>
            <a:r>
              <a:rPr lang="en-US" sz="2300" dirty="0"/>
              <a:t> are removed from the wall and the next rolling task will be performed to find out new frequent </a:t>
            </a:r>
            <a:r>
              <a:rPr lang="en-US" sz="2300" dirty="0" err="1"/>
              <a:t>itemset</a:t>
            </a:r>
            <a:r>
              <a:rPr lang="en-US" sz="2300" dirty="0"/>
              <a:t>.</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2976624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Mining frequent </a:t>
            </a:r>
            <a:r>
              <a:rPr lang="en-US" dirty="0" err="1"/>
              <a:t>itemsets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60" y="772158"/>
                <a:ext cx="11958320" cy="5584192"/>
              </a:xfrm>
            </p:spPr>
            <p:txBody>
              <a:bodyPr>
                <a:noAutofit/>
              </a:bodyPr>
              <a:lstStyle/>
              <a:p>
                <a:pPr marL="0" indent="0">
                  <a:buNone/>
                </a:pPr>
                <a:r>
                  <a:rPr lang="en-US" sz="1800" dirty="0"/>
                  <a:t>My </a:t>
                </a:r>
                <a:r>
                  <a:rPr lang="en-US" sz="1800" b="1" dirty="0" smtClean="0"/>
                  <a:t>Roller algorithm </a:t>
                </a:r>
                <a:r>
                  <a:rPr lang="en-US" sz="1800" dirty="0"/>
                  <a:t>includes four following steps</a:t>
                </a:r>
                <a:r>
                  <a:rPr lang="en-US" sz="1800" dirty="0" smtClean="0"/>
                  <a:t>:</a:t>
                </a:r>
              </a:p>
              <a:p>
                <a:pPr lvl="0"/>
                <a:r>
                  <a:rPr lang="en-US" sz="1800" i="1" dirty="0"/>
                  <a:t>Step </a:t>
                </a:r>
                <a:r>
                  <a:rPr lang="en-US" sz="1800" dirty="0"/>
                  <a:t>1: Computing the supports of all items and arranging these items on the wall, according to the descending ordering of their supports. Note that all items whose supports don’t meet minimum support </a:t>
                </a:r>
                <a:r>
                  <a:rPr lang="en-US" sz="1800" i="1" dirty="0" err="1"/>
                  <a:t>min_sup</a:t>
                </a:r>
                <a:r>
                  <a:rPr lang="en-US" sz="1800" dirty="0"/>
                  <a:t> are removed from such descending ordering. The kept items are called the frequent items. Of course, the first item in this descending ordering gets maximum support.</a:t>
                </a:r>
              </a:p>
              <a:p>
                <a:pPr lvl="0"/>
                <a:r>
                  <a:rPr lang="en-US" sz="1800" i="1" dirty="0"/>
                  <a:t>Step </a:t>
                </a:r>
                <a:r>
                  <a:rPr lang="en-US" sz="1800" dirty="0"/>
                  <a:t>2: The </a:t>
                </a:r>
                <a:r>
                  <a:rPr lang="en-US" sz="1800" i="1" dirty="0" err="1"/>
                  <a:t>i</a:t>
                </a:r>
                <a:r>
                  <a:rPr lang="en-US" sz="1800" i="1" baseline="30000" dirty="0" err="1"/>
                  <a:t>th</a:t>
                </a:r>
                <a:r>
                  <a:rPr lang="en-US" sz="1800" dirty="0"/>
                  <a:t> </a:t>
                </a:r>
                <a:r>
                  <a:rPr lang="en-US" sz="1800" dirty="0" err="1"/>
                  <a:t>itemset</a:t>
                </a:r>
                <a:r>
                  <a:rPr lang="en-US" sz="1800" dirty="0"/>
                  <a:t> (</a:t>
                </a:r>
                <a:r>
                  <a:rPr lang="en-US" sz="1800" i="1" dirty="0" err="1"/>
                  <a:t>i</a:t>
                </a:r>
                <a:r>
                  <a:rPr lang="en-US" sz="1800" i="1" dirty="0"/>
                  <a:t> =</a:t>
                </a:r>
                <a:r>
                  <a:rPr lang="en-US" sz="1800" dirty="0"/>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1,</m:t>
                        </m:r>
                        <m:r>
                          <a:rPr lang="en-US" sz="1800" i="1">
                            <a:latin typeface="Cambria Math" panose="02040503050406030204" pitchFamily="18" charset="0"/>
                          </a:rPr>
                          <m:t>𝑛</m:t>
                        </m:r>
                      </m:e>
                    </m:acc>
                  </m:oMath>
                </a14:m>
                <a:r>
                  <a:rPr lang="en-US" sz="1800" dirty="0"/>
                  <a:t>) is initialized by the first item in this descending ordering. The support of </a:t>
                </a:r>
                <a:r>
                  <a:rPr lang="en-US" sz="1800" i="1" dirty="0" err="1"/>
                  <a:t>i</a:t>
                </a:r>
                <a:r>
                  <a:rPr lang="en-US" sz="1800" i="1" baseline="30000" dirty="0" err="1"/>
                  <a:t>th</a:t>
                </a:r>
                <a:r>
                  <a:rPr lang="en-US" sz="1800" dirty="0"/>
                  <a:t> </a:t>
                </a:r>
                <a:r>
                  <a:rPr lang="en-US" sz="1800" dirty="0" err="1"/>
                  <a:t>itemset</a:t>
                </a:r>
                <a:r>
                  <a:rPr lang="en-US" sz="1800" dirty="0"/>
                  <a:t> is initialized as the support of this first item. The current item now is the first item and it will be removed from descending ordering.</a:t>
                </a:r>
              </a:p>
              <a:p>
                <a:r>
                  <a:rPr lang="en-US" sz="1800" i="1" dirty="0"/>
                  <a:t>Step </a:t>
                </a:r>
                <a:r>
                  <a:rPr lang="en-US" sz="1800" dirty="0"/>
                  <a:t>3: If there is no item in descending ordering, the algorithm will be terminated. Otherwise</a:t>
                </a:r>
                <a:r>
                  <a:rPr lang="en-US" sz="1800" dirty="0" smtClean="0"/>
                  <a:t>:</a:t>
                </a:r>
              </a:p>
              <a:p>
                <a:pPr lvl="1">
                  <a:buFont typeface="Courier New" panose="02070309020205020404" pitchFamily="49" charset="0"/>
                  <a:buChar char="o"/>
                </a:pPr>
                <a:r>
                  <a:rPr lang="en-US" sz="1800" dirty="0"/>
                  <a:t>If the current item is the last one, in descending ordering, then all items in the </a:t>
                </a:r>
                <a:r>
                  <a:rPr lang="en-US" sz="1800" i="1" dirty="0" err="1"/>
                  <a:t>i</a:t>
                </a:r>
                <a:r>
                  <a:rPr lang="en-US" sz="1800" i="1" baseline="30000" dirty="0" err="1"/>
                  <a:t>th</a:t>
                </a:r>
                <a:r>
                  <a:rPr lang="en-US" sz="1800" dirty="0"/>
                  <a:t> </a:t>
                </a:r>
                <a:r>
                  <a:rPr lang="en-US" sz="1800" dirty="0" err="1"/>
                  <a:t>itemset</a:t>
                </a:r>
                <a:r>
                  <a:rPr lang="en-US" sz="1800" dirty="0"/>
                  <a:t> are removed from the descending ordering and the number </a:t>
                </a:r>
                <a:r>
                  <a:rPr lang="en-US" sz="1800" i="1" dirty="0" err="1"/>
                  <a:t>i</a:t>
                </a:r>
                <a:r>
                  <a:rPr lang="en-US" sz="1800" dirty="0"/>
                  <a:t> is increased by 1 (</a:t>
                </a:r>
                <a:r>
                  <a:rPr lang="en-US" sz="1800" i="1" dirty="0" err="1"/>
                  <a:t>i</a:t>
                </a:r>
                <a:r>
                  <a:rPr lang="en-US" sz="1800" i="1" dirty="0"/>
                  <a:t> </a:t>
                </a:r>
                <a:r>
                  <a:rPr lang="en-US" sz="1800" dirty="0"/>
                  <a:t>=</a:t>
                </a:r>
                <a:r>
                  <a:rPr lang="en-US" sz="1800" i="1" dirty="0"/>
                  <a:t> </a:t>
                </a:r>
                <a:r>
                  <a:rPr lang="en-US" sz="1800" i="1" dirty="0" err="1"/>
                  <a:t>i</a:t>
                </a:r>
                <a:r>
                  <a:rPr lang="en-US" sz="1800" i="1" dirty="0"/>
                  <a:t> </a:t>
                </a:r>
                <a:r>
                  <a:rPr lang="en-US" sz="1800" dirty="0"/>
                  <a:t>+ 1). Go back step 2</a:t>
                </a:r>
                <a:r>
                  <a:rPr lang="en-US" sz="1800" dirty="0" smtClean="0"/>
                  <a:t>.</a:t>
                </a:r>
              </a:p>
              <a:p>
                <a:pPr lvl="1">
                  <a:buFont typeface="Courier New" panose="02070309020205020404" pitchFamily="49" charset="0"/>
                  <a:buChar char="o"/>
                </a:pPr>
                <a:r>
                  <a:rPr lang="en-US" sz="1800" dirty="0"/>
                  <a:t>If the current item is NOT the last in descending ordering, then, the next item is picked and so the current item now is the next item.</a:t>
                </a:r>
                <a:endParaRPr lang="en-US" sz="1800" dirty="0" smtClean="0"/>
              </a:p>
              <a:p>
                <a:r>
                  <a:rPr lang="en-US" sz="1800" i="1" dirty="0"/>
                  <a:t>Step </a:t>
                </a:r>
                <a:r>
                  <a:rPr lang="en-US" sz="1800" dirty="0"/>
                  <a:t>4</a:t>
                </a:r>
                <a:r>
                  <a:rPr lang="en-US" sz="1800" dirty="0" smtClean="0"/>
                  <a:t>:</a:t>
                </a:r>
              </a:p>
              <a:p>
                <a:pPr lvl="1"/>
                <a:r>
                  <a:rPr lang="en-US" sz="1800" dirty="0"/>
                  <a:t>The support of the </a:t>
                </a:r>
                <a:r>
                  <a:rPr lang="en-US" sz="1800" i="1" dirty="0" err="1"/>
                  <a:t>i</a:t>
                </a:r>
                <a:r>
                  <a:rPr lang="en-US" sz="1800" i="1" baseline="30000" dirty="0" err="1"/>
                  <a:t>th</a:t>
                </a:r>
                <a:r>
                  <a:rPr lang="en-US" sz="1800" dirty="0"/>
                  <a:t> </a:t>
                </a:r>
                <a:r>
                  <a:rPr lang="en-US" sz="1800" dirty="0" err="1"/>
                  <a:t>itemset</a:t>
                </a:r>
                <a:r>
                  <a:rPr lang="en-US" sz="1800" dirty="0"/>
                  <a:t> denoted </a:t>
                </a:r>
                <a:r>
                  <a:rPr lang="en-US" sz="1800" i="1" dirty="0"/>
                  <a:t>support</a:t>
                </a:r>
                <a:r>
                  <a:rPr lang="en-US" sz="1800" dirty="0"/>
                  <a:t>(</a:t>
                </a:r>
                <a:r>
                  <a:rPr lang="en-US" sz="1800" i="1" dirty="0" err="1"/>
                  <a:t>i</a:t>
                </a:r>
                <a:r>
                  <a:rPr lang="en-US" sz="1800" i="1" baseline="30000" dirty="0" err="1"/>
                  <a:t>th</a:t>
                </a:r>
                <a:r>
                  <a:rPr lang="en-US" sz="1800" dirty="0"/>
                  <a:t> </a:t>
                </a:r>
                <a:r>
                  <a:rPr lang="en-US" sz="1800" i="1" dirty="0" err="1"/>
                  <a:t>itemset</a:t>
                </a:r>
                <a:r>
                  <a:rPr lang="en-US" sz="1800" dirty="0"/>
                  <a:t>) is accumulated by the current item; it is the count of total transactions that contains all items in both the </a:t>
                </a:r>
                <a:r>
                  <a:rPr lang="en-US" sz="1800" i="1" dirty="0" err="1"/>
                  <a:t>i</a:t>
                </a:r>
                <a:r>
                  <a:rPr lang="en-US" sz="1800" i="1" baseline="30000" dirty="0" err="1"/>
                  <a:t>th</a:t>
                </a:r>
                <a:r>
                  <a:rPr lang="en-US" sz="1800" dirty="0"/>
                  <a:t> </a:t>
                </a:r>
                <a:r>
                  <a:rPr lang="en-US" sz="1800" dirty="0" err="1"/>
                  <a:t>itemset</a:t>
                </a:r>
                <a:r>
                  <a:rPr lang="en-US" sz="1800" dirty="0"/>
                  <a:t> and current item. If </a:t>
                </a:r>
                <a:r>
                  <a:rPr lang="en-US" sz="1800" i="1" dirty="0"/>
                  <a:t>support</a:t>
                </a:r>
                <a:r>
                  <a:rPr lang="en-US" sz="1800" dirty="0"/>
                  <a:t>(</a:t>
                </a:r>
                <a:r>
                  <a:rPr lang="en-US" sz="1800" i="1" dirty="0" err="1"/>
                  <a:t>i</a:t>
                </a:r>
                <a:r>
                  <a:rPr lang="en-US" sz="1800" i="1" baseline="30000" dirty="0" err="1"/>
                  <a:t>th</a:t>
                </a:r>
                <a:r>
                  <a:rPr lang="en-US" sz="1800" dirty="0"/>
                  <a:t> </a:t>
                </a:r>
                <a:r>
                  <a:rPr lang="en-US" sz="1800" i="1" dirty="0" err="1"/>
                  <a:t>itemset</a:t>
                </a:r>
                <a:r>
                  <a:rPr lang="en-US" sz="1800" dirty="0"/>
                  <a:t>) is equal to or larger than minimum support, current item is added to the </a:t>
                </a:r>
                <a:r>
                  <a:rPr lang="en-US" sz="1800" i="1" dirty="0" err="1"/>
                  <a:t>i</a:t>
                </a:r>
                <a:r>
                  <a:rPr lang="en-US" sz="1800" i="1" baseline="30000" dirty="0" err="1"/>
                  <a:t>th</a:t>
                </a:r>
                <a:r>
                  <a:rPr lang="en-US" sz="1800" dirty="0"/>
                  <a:t> </a:t>
                </a:r>
                <a:r>
                  <a:rPr lang="en-US" sz="1800" dirty="0" err="1"/>
                  <a:t>itemset</a:t>
                </a:r>
                <a:r>
                  <a:rPr lang="en-US" sz="1800" dirty="0" smtClean="0"/>
                  <a:t>.</a:t>
                </a:r>
              </a:p>
              <a:p>
                <a:pPr lvl="1"/>
                <a:r>
                  <a:rPr lang="en-US" sz="1800" dirty="0"/>
                  <a:t>Go back step 3</a:t>
                </a:r>
                <a:r>
                  <a:rPr lang="en-US" sz="1800" dirty="0" smtClean="0"/>
                  <a:t>.</a:t>
                </a:r>
              </a:p>
              <a:p>
                <a:pPr marL="0" lvl="1" indent="0">
                  <a:buNone/>
                </a:pPr>
                <a:r>
                  <a:rPr lang="en-US" sz="1800" dirty="0"/>
                  <a:t>Steps 3 and 4 are similar to white-wash task which “rolls” the </a:t>
                </a:r>
                <a:r>
                  <a:rPr lang="en-US" sz="1800" i="1" dirty="0" err="1"/>
                  <a:t>i</a:t>
                </a:r>
                <a:r>
                  <a:rPr lang="en-US" sz="1800" i="1" baseline="30000" dirty="0" err="1"/>
                  <a:t>th</a:t>
                </a:r>
                <a:r>
                  <a:rPr lang="en-US" sz="1800" dirty="0"/>
                  <a:t> </a:t>
                </a:r>
                <a:r>
                  <a:rPr lang="en-US" sz="1800" dirty="0" err="1"/>
                  <a:t>itemset</a:t>
                </a:r>
                <a:r>
                  <a:rPr lang="en-US" sz="1800" dirty="0"/>
                  <a:t> modeled as the roller. After each rolling (each iteration), such </a:t>
                </a:r>
                <a:r>
                  <a:rPr lang="en-US" sz="1800" dirty="0" err="1"/>
                  <a:t>itemset</a:t>
                </a:r>
                <a:r>
                  <a:rPr lang="en-US" sz="1800" dirty="0"/>
                  <a:t> gets thicker with more items.</a:t>
                </a:r>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60" y="772158"/>
                <a:ext cx="11958320" cy="5584192"/>
              </a:xfrm>
              <a:blipFill>
                <a:blip r:embed="rId2"/>
                <a:stretch>
                  <a:fillRect l="-408" t="-655" r="-459" b="-163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1124761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5318760" cy="660486"/>
          </a:xfrm>
        </p:spPr>
        <p:txBody>
          <a:bodyPr/>
          <a:lstStyle/>
          <a:p>
            <a:r>
              <a:rPr lang="en-US" dirty="0"/>
              <a:t>3. Mining frequent </a:t>
            </a:r>
            <a:r>
              <a:rPr lang="en-US" dirty="0" err="1"/>
              <a:t>itemsets</a:t>
            </a:r>
            <a:endParaRPr lang="en-US" dirty="0"/>
          </a:p>
        </p:txBody>
      </p:sp>
      <p:sp>
        <p:nvSpPr>
          <p:cNvPr id="3" name="Content Placeholder 2"/>
          <p:cNvSpPr>
            <a:spLocks noGrp="1"/>
          </p:cNvSpPr>
          <p:nvPr>
            <p:ph idx="1"/>
          </p:nvPr>
        </p:nvSpPr>
        <p:spPr>
          <a:xfrm>
            <a:off x="91440" y="914398"/>
            <a:ext cx="7691120" cy="5441951"/>
          </a:xfrm>
        </p:spPr>
        <p:txBody>
          <a:bodyPr>
            <a:noAutofit/>
          </a:bodyPr>
          <a:lstStyle/>
          <a:p>
            <a:pPr marL="0" indent="0">
              <a:buNone/>
            </a:pPr>
            <a:r>
              <a:rPr lang="en-US" sz="1750" dirty="0"/>
              <a:t>Let </a:t>
            </a:r>
            <a:r>
              <a:rPr lang="en-US" sz="1750" i="1" dirty="0"/>
              <a:t>I</a:t>
            </a:r>
            <a:r>
              <a:rPr lang="en-US" sz="1750" dirty="0"/>
              <a:t> = (</a:t>
            </a:r>
            <a:r>
              <a:rPr lang="en-US" sz="1750" i="1" dirty="0"/>
              <a:t>i</a:t>
            </a:r>
            <a:r>
              <a:rPr lang="en-US" sz="1750" baseline="-25000" dirty="0"/>
              <a:t>1</a:t>
            </a:r>
            <a:r>
              <a:rPr lang="en-US" sz="1750" dirty="0"/>
              <a:t>,</a:t>
            </a:r>
            <a:r>
              <a:rPr lang="en-US" sz="1750" i="1" dirty="0"/>
              <a:t> i</a:t>
            </a:r>
            <a:r>
              <a:rPr lang="en-US" sz="1750" baseline="-25000" dirty="0"/>
              <a:t>2</a:t>
            </a:r>
            <a:r>
              <a:rPr lang="en-US" sz="1750" dirty="0"/>
              <a:t>,…,</a:t>
            </a:r>
            <a:r>
              <a:rPr lang="en-US" sz="1750" i="1" dirty="0"/>
              <a:t> </a:t>
            </a:r>
            <a:r>
              <a:rPr lang="en-US" sz="1750" i="1" dirty="0" err="1"/>
              <a:t>i</a:t>
            </a:r>
            <a:r>
              <a:rPr lang="en-US" sz="1750" i="1" baseline="-25000" dirty="0" err="1"/>
              <a:t>m</a:t>
            </a:r>
            <a:r>
              <a:rPr lang="en-US" sz="1750" dirty="0"/>
              <a:t>) and </a:t>
            </a:r>
            <a:r>
              <a:rPr lang="en-US" sz="1750" i="1" dirty="0"/>
              <a:t>S</a:t>
            </a:r>
            <a:r>
              <a:rPr lang="en-US" sz="1750" dirty="0"/>
              <a:t> be a set of items and a set of frequent </a:t>
            </a:r>
            <a:r>
              <a:rPr lang="en-US" sz="1750" dirty="0" err="1"/>
              <a:t>itemsets</a:t>
            </a:r>
            <a:r>
              <a:rPr lang="en-US" sz="1750" dirty="0"/>
              <a:t>, respectively. Let </a:t>
            </a:r>
            <a:r>
              <a:rPr lang="en-US" sz="1750" i="1" dirty="0"/>
              <a:t>C = </a:t>
            </a:r>
            <a:r>
              <a:rPr lang="en-US" sz="1750" dirty="0"/>
              <a:t>(</a:t>
            </a:r>
            <a:r>
              <a:rPr lang="en-US" sz="1750" i="1" dirty="0"/>
              <a:t>c</a:t>
            </a:r>
            <a:r>
              <a:rPr lang="en-US" sz="1750" baseline="-25000" dirty="0"/>
              <a:t>1</a:t>
            </a:r>
            <a:r>
              <a:rPr lang="en-US" sz="1750" dirty="0"/>
              <a:t>,</a:t>
            </a:r>
            <a:r>
              <a:rPr lang="en-US" sz="1750" i="1" dirty="0"/>
              <a:t> c</a:t>
            </a:r>
            <a:r>
              <a:rPr lang="en-US" sz="1750" baseline="-25000" dirty="0"/>
              <a:t>2</a:t>
            </a:r>
            <a:r>
              <a:rPr lang="en-US" sz="1750" dirty="0"/>
              <a:t>,…,</a:t>
            </a:r>
            <a:r>
              <a:rPr lang="en-US" sz="1750" i="1" dirty="0"/>
              <a:t> </a:t>
            </a:r>
            <a:r>
              <a:rPr lang="en-US" sz="1750" i="1" dirty="0" err="1"/>
              <a:t>c</a:t>
            </a:r>
            <a:r>
              <a:rPr lang="en-US" sz="1750" i="1" baseline="-25000" dirty="0" err="1"/>
              <a:t>n</a:t>
            </a:r>
            <a:r>
              <a:rPr lang="en-US" sz="1750" dirty="0"/>
              <a:t>) be the list of items whose supports meet minimum support (</a:t>
            </a:r>
            <a:r>
              <a:rPr lang="en-US" sz="1750" i="1" dirty="0" err="1"/>
              <a:t>min_sup</a:t>
            </a:r>
            <a:r>
              <a:rPr lang="en-US" sz="1750" dirty="0"/>
              <a:t>) and are sorted according to descending ordering, </a:t>
            </a:r>
            <a:r>
              <a:rPr lang="en-US" sz="1750" i="1" dirty="0"/>
              <a:t>C ⊆ I</a:t>
            </a:r>
            <a:r>
              <a:rPr lang="en-US" sz="1750" dirty="0"/>
              <a:t>. Let </a:t>
            </a:r>
            <a:r>
              <a:rPr lang="en-US" sz="1750" i="1" dirty="0" err="1"/>
              <a:t>s</a:t>
            </a:r>
            <a:r>
              <a:rPr lang="en-US" sz="1750" i="1" baseline="-25000" dirty="0" err="1"/>
              <a:t>i</a:t>
            </a:r>
            <a:r>
              <a:rPr lang="en-US" sz="1750" dirty="0"/>
              <a:t> be the </a:t>
            </a:r>
            <a:r>
              <a:rPr lang="en-US" sz="1750" i="1" dirty="0" err="1"/>
              <a:t>i</a:t>
            </a:r>
            <a:r>
              <a:rPr lang="en-US" sz="1750" i="1" baseline="30000" dirty="0" err="1"/>
              <a:t>th</a:t>
            </a:r>
            <a:r>
              <a:rPr lang="en-US" sz="1750" dirty="0"/>
              <a:t> </a:t>
            </a:r>
            <a:r>
              <a:rPr lang="en-US" sz="1750" dirty="0" err="1"/>
              <a:t>itemset</a:t>
            </a:r>
            <a:r>
              <a:rPr lang="en-US" sz="1750" dirty="0"/>
              <a:t>. Let </a:t>
            </a:r>
            <a:r>
              <a:rPr lang="en-US" sz="1750" i="1" dirty="0"/>
              <a:t>c</a:t>
            </a:r>
            <a:r>
              <a:rPr lang="en-US" sz="1750" dirty="0"/>
              <a:t> be the current item. Let </a:t>
            </a:r>
            <a:r>
              <a:rPr lang="en-US" sz="1750" i="1" dirty="0" err="1"/>
              <a:t>filter_minimum_support</a:t>
            </a:r>
            <a:r>
              <a:rPr lang="en-US" sz="1750" dirty="0"/>
              <a:t>(</a:t>
            </a:r>
            <a:r>
              <a:rPr lang="en-US" sz="1750" i="1" dirty="0"/>
              <a:t>…</a:t>
            </a:r>
            <a:r>
              <a:rPr lang="en-US" sz="1750" dirty="0"/>
              <a:t>) be the function that filters items whose supports are greater than or equal to minimum support. Let </a:t>
            </a:r>
            <a:r>
              <a:rPr lang="en-US" sz="1750" i="1" dirty="0"/>
              <a:t>sort</a:t>
            </a:r>
            <a:r>
              <a:rPr lang="en-US" sz="1750" dirty="0"/>
              <a:t>(</a:t>
            </a:r>
            <a:r>
              <a:rPr lang="en-US" sz="1750" i="1" dirty="0"/>
              <a:t>…</a:t>
            </a:r>
            <a:r>
              <a:rPr lang="en-US" sz="1750" dirty="0"/>
              <a:t>), </a:t>
            </a:r>
            <a:r>
              <a:rPr lang="en-US" sz="1750" i="1" dirty="0"/>
              <a:t>first</a:t>
            </a:r>
            <a:r>
              <a:rPr lang="en-US" sz="1750" dirty="0"/>
              <a:t>(</a:t>
            </a:r>
            <a:r>
              <a:rPr lang="en-US" sz="1750" i="1" dirty="0"/>
              <a:t>…</a:t>
            </a:r>
            <a:r>
              <a:rPr lang="en-US" sz="1750" dirty="0"/>
              <a:t>), </a:t>
            </a:r>
            <a:r>
              <a:rPr lang="en-US" sz="1750" i="1" dirty="0"/>
              <a:t>next</a:t>
            </a:r>
            <a:r>
              <a:rPr lang="en-US" sz="1750" dirty="0"/>
              <a:t>(</a:t>
            </a:r>
            <a:r>
              <a:rPr lang="en-US" sz="1750" i="1" dirty="0"/>
              <a:t>…</a:t>
            </a:r>
            <a:r>
              <a:rPr lang="en-US" sz="1750" dirty="0"/>
              <a:t>), </a:t>
            </a:r>
            <a:r>
              <a:rPr lang="en-US" sz="1750" i="1" dirty="0"/>
              <a:t>last</a:t>
            </a:r>
            <a:r>
              <a:rPr lang="en-US" sz="1750" dirty="0"/>
              <a:t>(</a:t>
            </a:r>
            <a:r>
              <a:rPr lang="en-US" sz="1750" i="1" dirty="0"/>
              <a:t>…</a:t>
            </a:r>
            <a:r>
              <a:rPr lang="en-US" sz="1750" dirty="0"/>
              <a:t>) be sorting, getting first item, getting next item, getting last item functions, respectively. Following is the pseudo-code like C language for </a:t>
            </a:r>
            <a:r>
              <a:rPr lang="en-US" sz="1750" b="1" dirty="0"/>
              <a:t>Roller algorithm</a:t>
            </a:r>
            <a:r>
              <a:rPr lang="en-US" sz="1750" dirty="0"/>
              <a:t> programmed as function </a:t>
            </a:r>
            <a:r>
              <a:rPr lang="en-US" sz="1750" i="1" dirty="0" err="1"/>
              <a:t>mining_frequent_itemsets</a:t>
            </a:r>
            <a:r>
              <a:rPr lang="en-US" sz="1750" dirty="0"/>
              <a:t> with note that the set of items </a:t>
            </a:r>
            <a:r>
              <a:rPr lang="en-US" sz="1750" i="1" dirty="0"/>
              <a:t>I</a:t>
            </a:r>
            <a:r>
              <a:rPr lang="en-US" sz="1750" dirty="0"/>
              <a:t> and the set of frequent </a:t>
            </a:r>
            <a:r>
              <a:rPr lang="en-US" sz="1750" dirty="0" err="1"/>
              <a:t>itemsets</a:t>
            </a:r>
            <a:r>
              <a:rPr lang="en-US" sz="1750" dirty="0"/>
              <a:t> </a:t>
            </a:r>
            <a:r>
              <a:rPr lang="en-US" sz="1750" i="1" dirty="0"/>
              <a:t>S</a:t>
            </a:r>
            <a:r>
              <a:rPr lang="en-US" sz="1750" dirty="0"/>
              <a:t> are input and output of such function, respectively</a:t>
            </a:r>
            <a:r>
              <a:rPr lang="en-US" sz="1750" dirty="0" smtClean="0"/>
              <a:t>.</a:t>
            </a:r>
          </a:p>
          <a:p>
            <a:pPr marL="0" indent="228600">
              <a:buNone/>
            </a:pPr>
            <a:r>
              <a:rPr lang="en-US" sz="1750" dirty="0"/>
              <a:t>According to step 1, all frequent items are sorted at code lines 1-2. The </a:t>
            </a:r>
            <a:r>
              <a:rPr lang="en-US" sz="1750" i="1" dirty="0" err="1"/>
              <a:t>i</a:t>
            </a:r>
            <a:r>
              <a:rPr lang="en-US" sz="1750" i="1" baseline="30000" dirty="0" err="1"/>
              <a:t>th</a:t>
            </a:r>
            <a:r>
              <a:rPr lang="en-US" sz="1750" dirty="0"/>
              <a:t> </a:t>
            </a:r>
            <a:r>
              <a:rPr lang="en-US" sz="1750" dirty="0" err="1"/>
              <a:t>itemset</a:t>
            </a:r>
            <a:r>
              <a:rPr lang="en-US" sz="1750" dirty="0"/>
              <a:t> is initialized at lines 5-6, according to step 2. Lines 8-11 express that if current item </a:t>
            </a:r>
            <a:r>
              <a:rPr lang="en-US" sz="1750" i="1" dirty="0"/>
              <a:t>c</a:t>
            </a:r>
            <a:r>
              <a:rPr lang="en-US" sz="1750" dirty="0"/>
              <a:t> is the last one then, the </a:t>
            </a:r>
            <a:r>
              <a:rPr lang="en-US" sz="1750" i="1" dirty="0" err="1"/>
              <a:t>i</a:t>
            </a:r>
            <a:r>
              <a:rPr lang="en-US" sz="1750" i="1" baseline="30000" dirty="0" err="1"/>
              <a:t>th</a:t>
            </a:r>
            <a:r>
              <a:rPr lang="en-US" sz="1750" dirty="0"/>
              <a:t> </a:t>
            </a:r>
            <a:r>
              <a:rPr lang="en-US" sz="1750" dirty="0" err="1"/>
              <a:t>itemset</a:t>
            </a:r>
            <a:r>
              <a:rPr lang="en-US" sz="1750" dirty="0"/>
              <a:t> is completed and its items are removed from </a:t>
            </a:r>
            <a:r>
              <a:rPr lang="en-US" sz="1750" i="1" dirty="0"/>
              <a:t>C</a:t>
            </a:r>
            <a:r>
              <a:rPr lang="en-US" sz="1750" dirty="0"/>
              <a:t>, according to step 3. Line 13 expresses that the next item is picked and it becomes the current item, according to step 3. Line 14 aims to calculate the support of the </a:t>
            </a:r>
            <a:r>
              <a:rPr lang="en-US" sz="1750" i="1" dirty="0" err="1"/>
              <a:t>i</a:t>
            </a:r>
            <a:r>
              <a:rPr lang="en-US" sz="1750" i="1" baseline="30000" dirty="0" err="1"/>
              <a:t>th</a:t>
            </a:r>
            <a:r>
              <a:rPr lang="en-US" sz="1750" dirty="0"/>
              <a:t> </a:t>
            </a:r>
            <a:r>
              <a:rPr lang="en-US" sz="1750" dirty="0" err="1"/>
              <a:t>itemset</a:t>
            </a:r>
            <a:r>
              <a:rPr lang="en-US" sz="1750" dirty="0"/>
              <a:t> accumulated by the current item, according to step 4. Given lines 15-16, the current item is added to the </a:t>
            </a:r>
            <a:r>
              <a:rPr lang="en-US" sz="1750" i="1" dirty="0" err="1"/>
              <a:t>i</a:t>
            </a:r>
            <a:r>
              <a:rPr lang="en-US" sz="1750" i="1" baseline="30000" dirty="0" err="1"/>
              <a:t>th</a:t>
            </a:r>
            <a:r>
              <a:rPr lang="en-US" sz="1750" dirty="0"/>
              <a:t> </a:t>
            </a:r>
            <a:r>
              <a:rPr lang="en-US" sz="1750" dirty="0" err="1"/>
              <a:t>itemset</a:t>
            </a:r>
            <a:r>
              <a:rPr lang="en-US" sz="1750" dirty="0"/>
              <a:t> if it satisfies minimum support</a:t>
            </a:r>
            <a:r>
              <a:rPr lang="en-US" sz="1750" dirty="0" smtClean="0"/>
              <a:t>.</a:t>
            </a:r>
          </a:p>
          <a:p>
            <a:pPr marL="0" indent="228600">
              <a:buNone/>
            </a:pPr>
            <a:r>
              <a:rPr lang="en-US" sz="1750" dirty="0"/>
              <a:t>Although the Roller algorithm may ignore some frequent </a:t>
            </a:r>
            <a:r>
              <a:rPr lang="en-US" sz="1750" dirty="0" err="1"/>
              <a:t>itemsets</a:t>
            </a:r>
            <a:r>
              <a:rPr lang="en-US" sz="1750" dirty="0"/>
              <a:t> but it runs much faster than traditional mining frequent </a:t>
            </a:r>
            <a:r>
              <a:rPr lang="en-US" sz="1750" dirty="0" err="1"/>
              <a:t>itemsets</a:t>
            </a:r>
            <a:r>
              <a:rPr lang="en-US" sz="1750" dirty="0"/>
              <a:t> methods. Especially, Roller algorithm can be enhanced by using </a:t>
            </a:r>
            <a:r>
              <a:rPr lang="en-US" sz="1750" i="1" dirty="0"/>
              <a:t>bit mining</a:t>
            </a:r>
            <a:r>
              <a:rPr lang="en-US" sz="1750" dirty="0"/>
              <a:t> technique.</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
        <p:nvSpPr>
          <p:cNvPr id="7" name="Content Placeholder 2"/>
          <p:cNvSpPr txBox="1">
            <a:spLocks/>
          </p:cNvSpPr>
          <p:nvPr/>
        </p:nvSpPr>
        <p:spPr>
          <a:xfrm>
            <a:off x="7782560" y="81280"/>
            <a:ext cx="4267200" cy="6242865"/>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(01)   </a:t>
            </a:r>
            <a:r>
              <a:rPr lang="en-US" sz="1800" i="1" dirty="0"/>
              <a:t>C = </a:t>
            </a:r>
            <a:r>
              <a:rPr lang="en-US" sz="1800" i="1" dirty="0" err="1"/>
              <a:t>filter_minimum_support</a:t>
            </a:r>
            <a:r>
              <a:rPr lang="en-US" sz="1800" dirty="0"/>
              <a:t>(</a:t>
            </a:r>
            <a:r>
              <a:rPr lang="en-US" sz="1800" i="1" dirty="0"/>
              <a:t>I</a:t>
            </a:r>
            <a:r>
              <a:rPr lang="en-US" sz="1800" dirty="0"/>
              <a:t>)</a:t>
            </a:r>
          </a:p>
          <a:p>
            <a:pPr marL="0" indent="0">
              <a:buNone/>
            </a:pPr>
            <a:r>
              <a:rPr lang="en-US" sz="1800" dirty="0"/>
              <a:t>(02)   </a:t>
            </a:r>
            <a:r>
              <a:rPr lang="en-US" sz="1800" i="1" dirty="0"/>
              <a:t>C = sort</a:t>
            </a:r>
            <a:r>
              <a:rPr lang="en-US" sz="1800" dirty="0"/>
              <a:t>(</a:t>
            </a:r>
            <a:r>
              <a:rPr lang="en-US" sz="1800" i="1" dirty="0"/>
              <a:t>C</a:t>
            </a:r>
            <a:r>
              <a:rPr lang="en-US" sz="1800" dirty="0"/>
              <a:t>)</a:t>
            </a:r>
          </a:p>
          <a:p>
            <a:pPr marL="0" indent="0">
              <a:buNone/>
            </a:pPr>
            <a:r>
              <a:rPr lang="en-US" sz="1800" dirty="0"/>
              <a:t>(03)   </a:t>
            </a:r>
            <a:r>
              <a:rPr lang="en-US" sz="1800" i="1" dirty="0" err="1"/>
              <a:t>i</a:t>
            </a:r>
            <a:r>
              <a:rPr lang="en-US" sz="1800" i="1" dirty="0"/>
              <a:t> = </a:t>
            </a:r>
            <a:r>
              <a:rPr lang="en-US" sz="1800" dirty="0"/>
              <a:t>1</a:t>
            </a:r>
          </a:p>
          <a:p>
            <a:pPr marL="0" indent="0">
              <a:buNone/>
            </a:pPr>
            <a:r>
              <a:rPr lang="en-US" sz="1800" dirty="0"/>
              <a:t>(04)   </a:t>
            </a:r>
            <a:r>
              <a:rPr lang="en-US" sz="1800" i="1" dirty="0"/>
              <a:t>While </a:t>
            </a:r>
            <a:r>
              <a:rPr lang="en-US" sz="1800" dirty="0"/>
              <a:t>(</a:t>
            </a:r>
            <a:r>
              <a:rPr lang="en-US" sz="1800" i="1" dirty="0"/>
              <a:t>C ≠ ∅</a:t>
            </a:r>
            <a:r>
              <a:rPr lang="en-US" sz="1800" dirty="0"/>
              <a:t>)</a:t>
            </a:r>
          </a:p>
          <a:p>
            <a:pPr marL="0" indent="0">
              <a:buNone/>
            </a:pPr>
            <a:r>
              <a:rPr lang="en-US" sz="1800" dirty="0"/>
              <a:t>(05)   </a:t>
            </a:r>
            <a:r>
              <a:rPr lang="en-US" sz="1800" i="1" dirty="0"/>
              <a:t>    c = first</a:t>
            </a:r>
            <a:r>
              <a:rPr lang="en-US" sz="1800" dirty="0"/>
              <a:t>(</a:t>
            </a:r>
            <a:r>
              <a:rPr lang="en-US" sz="1800" i="1" dirty="0"/>
              <a:t>C)</a:t>
            </a:r>
            <a:endParaRPr lang="en-US" sz="1800" dirty="0"/>
          </a:p>
          <a:p>
            <a:pPr marL="0" indent="0">
              <a:buNone/>
            </a:pPr>
            <a:r>
              <a:rPr lang="en-US" sz="1800" dirty="0"/>
              <a:t>(06)   </a:t>
            </a:r>
            <a:r>
              <a:rPr lang="en-US" sz="1800" i="1" dirty="0"/>
              <a:t>    </a:t>
            </a:r>
            <a:r>
              <a:rPr lang="en-US" sz="1800" i="1" dirty="0" err="1"/>
              <a:t>s</a:t>
            </a:r>
            <a:r>
              <a:rPr lang="en-US" sz="1800" i="1" baseline="-25000" dirty="0" err="1"/>
              <a:t>i</a:t>
            </a:r>
            <a:r>
              <a:rPr lang="en-US" sz="1800" i="1" dirty="0"/>
              <a:t> = </a:t>
            </a:r>
            <a:r>
              <a:rPr lang="en-US" sz="1800" dirty="0"/>
              <a:t>{</a:t>
            </a:r>
            <a:r>
              <a:rPr lang="en-US" sz="1800" i="1" dirty="0"/>
              <a:t>c</a:t>
            </a:r>
            <a:r>
              <a:rPr lang="en-US" sz="1800" dirty="0"/>
              <a:t>}</a:t>
            </a:r>
          </a:p>
          <a:p>
            <a:pPr marL="0" indent="0">
              <a:buNone/>
            </a:pPr>
            <a:r>
              <a:rPr lang="en-US" sz="1800" dirty="0"/>
              <a:t>(07)   </a:t>
            </a:r>
            <a:r>
              <a:rPr lang="en-US" sz="1800" i="1" dirty="0"/>
              <a:t>    While </a:t>
            </a:r>
            <a:r>
              <a:rPr lang="en-US" sz="1800" dirty="0"/>
              <a:t>(</a:t>
            </a:r>
            <a:r>
              <a:rPr lang="en-US" sz="1800" i="1" dirty="0"/>
              <a:t>true</a:t>
            </a:r>
            <a:r>
              <a:rPr lang="en-US" sz="1800" dirty="0"/>
              <a:t>)</a:t>
            </a:r>
          </a:p>
          <a:p>
            <a:pPr marL="0" indent="0">
              <a:buNone/>
            </a:pPr>
            <a:r>
              <a:rPr lang="en-US" sz="1800" dirty="0"/>
              <a:t>(08)   </a:t>
            </a:r>
            <a:r>
              <a:rPr lang="en-US" sz="1800" i="1" dirty="0"/>
              <a:t>        If c = last</a:t>
            </a:r>
            <a:r>
              <a:rPr lang="en-US" sz="1800" dirty="0"/>
              <a:t>(</a:t>
            </a:r>
            <a:r>
              <a:rPr lang="en-US" sz="1800" i="1" dirty="0"/>
              <a:t>C</a:t>
            </a:r>
            <a:r>
              <a:rPr lang="en-US" sz="1800" dirty="0"/>
              <a:t>)</a:t>
            </a:r>
            <a:r>
              <a:rPr lang="en-US" sz="1800" i="1" dirty="0"/>
              <a:t> then</a:t>
            </a:r>
            <a:endParaRPr lang="en-US" sz="1800" dirty="0"/>
          </a:p>
          <a:p>
            <a:pPr marL="0" indent="0">
              <a:buNone/>
            </a:pPr>
            <a:r>
              <a:rPr lang="en-US" sz="1800" dirty="0"/>
              <a:t>(09)   </a:t>
            </a:r>
            <a:r>
              <a:rPr lang="en-US" sz="1800" i="1" dirty="0"/>
              <a:t>            S = S </a:t>
            </a:r>
            <a:r>
              <a:rPr lang="en-US" sz="1800" dirty="0"/>
              <a:t>∪</a:t>
            </a:r>
            <a:r>
              <a:rPr lang="en-US" sz="1800" i="1" dirty="0"/>
              <a:t> </a:t>
            </a:r>
            <a:r>
              <a:rPr lang="en-US" sz="1800" dirty="0"/>
              <a:t>{</a:t>
            </a:r>
            <a:r>
              <a:rPr lang="en-US" sz="1800" i="1" dirty="0" err="1"/>
              <a:t>s</a:t>
            </a:r>
            <a:r>
              <a:rPr lang="en-US" sz="1800" i="1" baseline="-25000" dirty="0" err="1"/>
              <a:t>i</a:t>
            </a:r>
            <a:r>
              <a:rPr lang="en-US" sz="1800" dirty="0"/>
              <a:t>}</a:t>
            </a:r>
          </a:p>
          <a:p>
            <a:pPr marL="0" indent="0">
              <a:buNone/>
            </a:pPr>
            <a:r>
              <a:rPr lang="en-US" sz="1800" dirty="0"/>
              <a:t>(10)   </a:t>
            </a:r>
            <a:r>
              <a:rPr lang="en-US" sz="1800" i="1" dirty="0"/>
              <a:t>            C = C / S</a:t>
            </a:r>
            <a:endParaRPr lang="en-US" sz="1800" dirty="0"/>
          </a:p>
          <a:p>
            <a:pPr marL="0" indent="0">
              <a:buNone/>
            </a:pPr>
            <a:r>
              <a:rPr lang="en-US" sz="1800" dirty="0"/>
              <a:t>(11)   </a:t>
            </a:r>
            <a:r>
              <a:rPr lang="en-US" sz="1800" i="1" dirty="0"/>
              <a:t>            break</a:t>
            </a:r>
            <a:endParaRPr lang="en-US" sz="1800" dirty="0"/>
          </a:p>
          <a:p>
            <a:pPr marL="0" indent="0">
              <a:buNone/>
            </a:pPr>
            <a:r>
              <a:rPr lang="en-US" sz="1800" dirty="0"/>
              <a:t>(12)   </a:t>
            </a:r>
            <a:r>
              <a:rPr lang="en-US" sz="1800" i="1" dirty="0"/>
              <a:t>        Else</a:t>
            </a:r>
            <a:endParaRPr lang="en-US" sz="1800" dirty="0"/>
          </a:p>
          <a:p>
            <a:pPr marL="0" indent="0">
              <a:buNone/>
            </a:pPr>
            <a:r>
              <a:rPr lang="en-US" sz="1800" dirty="0"/>
              <a:t>(13)   </a:t>
            </a:r>
            <a:r>
              <a:rPr lang="en-US" sz="1800" i="1" dirty="0"/>
              <a:t>            c = next</a:t>
            </a:r>
            <a:r>
              <a:rPr lang="en-US" sz="1800" dirty="0"/>
              <a:t>(</a:t>
            </a:r>
            <a:r>
              <a:rPr lang="en-US" sz="1800" i="1" dirty="0"/>
              <a:t>C</a:t>
            </a:r>
            <a:r>
              <a:rPr lang="en-US" sz="1800" dirty="0"/>
              <a:t>)</a:t>
            </a:r>
          </a:p>
          <a:p>
            <a:pPr marL="0" indent="0">
              <a:buNone/>
            </a:pPr>
            <a:r>
              <a:rPr lang="en-US" sz="1800" dirty="0"/>
              <a:t>(14)   </a:t>
            </a:r>
            <a:r>
              <a:rPr lang="en-US" sz="1800" i="1" dirty="0"/>
              <a:t>            b = </a:t>
            </a:r>
            <a:r>
              <a:rPr lang="en-US" sz="1800" i="1" dirty="0" err="1"/>
              <a:t>bitset</a:t>
            </a:r>
            <a:r>
              <a:rPr lang="en-US" sz="1800" dirty="0"/>
              <a:t>(</a:t>
            </a:r>
            <a:r>
              <a:rPr lang="en-US" sz="1800" i="1" dirty="0" err="1"/>
              <a:t>s</a:t>
            </a:r>
            <a:r>
              <a:rPr lang="en-US" sz="1800" i="1" baseline="-25000" dirty="0" err="1"/>
              <a:t>i</a:t>
            </a:r>
            <a:r>
              <a:rPr lang="en-US" sz="1800" dirty="0"/>
              <a:t>)</a:t>
            </a:r>
            <a:r>
              <a:rPr lang="en-US" sz="1800" i="1" dirty="0"/>
              <a:t> AND </a:t>
            </a:r>
            <a:r>
              <a:rPr lang="en-US" sz="1800" i="1" dirty="0" err="1"/>
              <a:t>bitset</a:t>
            </a:r>
            <a:r>
              <a:rPr lang="en-US" sz="1800" dirty="0"/>
              <a:t>(</a:t>
            </a:r>
            <a:r>
              <a:rPr lang="en-US" sz="1800" i="1" dirty="0"/>
              <a:t>c</a:t>
            </a:r>
            <a:r>
              <a:rPr lang="en-US" sz="1800" dirty="0"/>
              <a:t>)</a:t>
            </a:r>
          </a:p>
          <a:p>
            <a:pPr marL="0" indent="0">
              <a:buNone/>
            </a:pPr>
            <a:r>
              <a:rPr lang="en-US" sz="1800" dirty="0"/>
              <a:t>(15)   </a:t>
            </a:r>
            <a:r>
              <a:rPr lang="en-US" sz="1800" i="1" dirty="0"/>
              <a:t>            If count</a:t>
            </a:r>
            <a:r>
              <a:rPr lang="en-US" sz="1800" dirty="0"/>
              <a:t>(</a:t>
            </a:r>
            <a:r>
              <a:rPr lang="en-US" sz="1800" i="1" dirty="0"/>
              <a:t>b</a:t>
            </a:r>
            <a:r>
              <a:rPr lang="en-US" sz="1800" dirty="0"/>
              <a:t>)</a:t>
            </a:r>
            <a:r>
              <a:rPr lang="en-US" sz="1800" i="1" dirty="0"/>
              <a:t> </a:t>
            </a:r>
            <a:r>
              <a:rPr lang="en-US" sz="1800" dirty="0"/>
              <a:t>≥</a:t>
            </a:r>
            <a:r>
              <a:rPr lang="en-US" sz="1800" i="1" dirty="0"/>
              <a:t> </a:t>
            </a:r>
            <a:r>
              <a:rPr lang="en-US" sz="1800" i="1" dirty="0" err="1"/>
              <a:t>min_sup</a:t>
            </a:r>
            <a:r>
              <a:rPr lang="en-US" sz="1800" i="1" dirty="0"/>
              <a:t> then</a:t>
            </a:r>
            <a:endParaRPr lang="en-US" sz="1800" dirty="0"/>
          </a:p>
          <a:p>
            <a:pPr marL="0" indent="0">
              <a:buNone/>
            </a:pPr>
            <a:r>
              <a:rPr lang="en-US" sz="1800" dirty="0"/>
              <a:t>(16)   </a:t>
            </a:r>
            <a:r>
              <a:rPr lang="en-US" sz="1800" i="1" dirty="0"/>
              <a:t>                </a:t>
            </a:r>
            <a:r>
              <a:rPr lang="en-US" sz="1800" i="1" dirty="0" err="1"/>
              <a:t>s</a:t>
            </a:r>
            <a:r>
              <a:rPr lang="en-US" sz="1800" i="1" baseline="-25000" dirty="0" err="1"/>
              <a:t>i</a:t>
            </a:r>
            <a:r>
              <a:rPr lang="en-US" sz="1800" i="1" dirty="0"/>
              <a:t> = </a:t>
            </a:r>
            <a:r>
              <a:rPr lang="en-US" sz="1800" i="1" dirty="0" err="1"/>
              <a:t>s</a:t>
            </a:r>
            <a:r>
              <a:rPr lang="en-US" sz="1800" i="1" baseline="-25000" dirty="0" err="1"/>
              <a:t>i</a:t>
            </a:r>
            <a:r>
              <a:rPr lang="en-US" sz="1800" i="1" dirty="0"/>
              <a:t> </a:t>
            </a:r>
            <a:r>
              <a:rPr lang="en-US" sz="1800" dirty="0"/>
              <a:t>∪</a:t>
            </a:r>
            <a:r>
              <a:rPr lang="en-US" sz="1800" i="1" dirty="0"/>
              <a:t> </a:t>
            </a:r>
            <a:r>
              <a:rPr lang="en-US" sz="1800" dirty="0"/>
              <a:t>{</a:t>
            </a:r>
            <a:r>
              <a:rPr lang="en-US" sz="1800" i="1" dirty="0"/>
              <a:t>c</a:t>
            </a:r>
            <a:r>
              <a:rPr lang="en-US" sz="1800" dirty="0"/>
              <a:t>}</a:t>
            </a:r>
          </a:p>
          <a:p>
            <a:pPr marL="0" indent="0">
              <a:buNone/>
            </a:pPr>
            <a:r>
              <a:rPr lang="en-US" sz="1800" dirty="0"/>
              <a:t>(17)   </a:t>
            </a:r>
            <a:r>
              <a:rPr lang="en-US" sz="1800" i="1" dirty="0"/>
              <a:t>            End If</a:t>
            </a:r>
            <a:endParaRPr lang="en-US" sz="1800" dirty="0"/>
          </a:p>
          <a:p>
            <a:pPr marL="0" indent="0">
              <a:buNone/>
            </a:pPr>
            <a:r>
              <a:rPr lang="en-US" sz="1800" dirty="0"/>
              <a:t>(18)   </a:t>
            </a:r>
            <a:r>
              <a:rPr lang="en-US" sz="1800" i="1" dirty="0"/>
              <a:t>        End If</a:t>
            </a:r>
            <a:endParaRPr lang="en-US" sz="1800" dirty="0"/>
          </a:p>
          <a:p>
            <a:pPr marL="0" indent="0">
              <a:buNone/>
            </a:pPr>
            <a:r>
              <a:rPr lang="en-US" sz="1800" dirty="0"/>
              <a:t>(19)   </a:t>
            </a:r>
            <a:r>
              <a:rPr lang="en-US" sz="1800" i="1" dirty="0"/>
              <a:t>End While</a:t>
            </a:r>
            <a:endParaRPr lang="en-US" sz="1800" dirty="0"/>
          </a:p>
          <a:p>
            <a:pPr marL="0" indent="0">
              <a:buNone/>
            </a:pPr>
            <a:r>
              <a:rPr lang="en-US" sz="1800" dirty="0"/>
              <a:t>(20)   </a:t>
            </a:r>
          </a:p>
          <a:p>
            <a:pPr marL="0" indent="0">
              <a:buNone/>
            </a:pPr>
            <a:r>
              <a:rPr lang="en-US" sz="1800" dirty="0"/>
              <a:t>(21)   </a:t>
            </a:r>
            <a:r>
              <a:rPr lang="en-US" sz="1800" i="1" dirty="0" err="1"/>
              <a:t>i</a:t>
            </a:r>
            <a:r>
              <a:rPr lang="en-US" sz="1800" i="1" dirty="0"/>
              <a:t> = </a:t>
            </a:r>
            <a:r>
              <a:rPr lang="en-US" sz="1800" i="1" dirty="0" err="1"/>
              <a:t>i</a:t>
            </a:r>
            <a:r>
              <a:rPr lang="en-US" sz="1800" i="1" dirty="0"/>
              <a:t> +</a:t>
            </a:r>
            <a:r>
              <a:rPr lang="en-US" sz="1800" dirty="0"/>
              <a:t>1</a:t>
            </a:r>
          </a:p>
          <a:p>
            <a:pPr marL="0" indent="0">
              <a:buNone/>
            </a:pPr>
            <a:r>
              <a:rPr lang="en-US" sz="1800" dirty="0"/>
              <a:t>(22)   </a:t>
            </a:r>
            <a:r>
              <a:rPr lang="en-US" sz="1800" i="1" dirty="0"/>
              <a:t>End While</a:t>
            </a:r>
            <a:endParaRPr lang="en-US" sz="1800" dirty="0"/>
          </a:p>
        </p:txBody>
      </p:sp>
    </p:spTree>
    <p:extLst>
      <p:ext uri="{BB962C8B-B14F-4D97-AF65-F5344CB8AC3E}">
        <p14:creationId xmlns:p14="http://schemas.microsoft.com/office/powerpoint/2010/main" val="939471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Bit mining</a:t>
            </a:r>
          </a:p>
        </p:txBody>
      </p:sp>
      <p:sp>
        <p:nvSpPr>
          <p:cNvPr id="3" name="Content Placeholder 2"/>
          <p:cNvSpPr>
            <a:spLocks noGrp="1"/>
          </p:cNvSpPr>
          <p:nvPr>
            <p:ph idx="1"/>
          </p:nvPr>
        </p:nvSpPr>
        <p:spPr>
          <a:xfrm>
            <a:off x="91440" y="914399"/>
            <a:ext cx="12009120" cy="5176066"/>
          </a:xfrm>
        </p:spPr>
        <p:txBody>
          <a:bodyPr>
            <a:normAutofit/>
          </a:bodyPr>
          <a:lstStyle/>
          <a:p>
            <a:pPr marL="0" indent="0">
              <a:buNone/>
            </a:pPr>
            <a:r>
              <a:rPr lang="en-US" sz="2200" dirty="0"/>
              <a:t>When rating matrix is transformed into bit rating matrix, item and </a:t>
            </a:r>
            <a:r>
              <a:rPr lang="en-US" sz="2200" dirty="0" err="1"/>
              <a:t>itemset</a:t>
            </a:r>
            <a:r>
              <a:rPr lang="en-US" sz="2200" dirty="0"/>
              <a:t> become cluster (sub-item) and bit set, respectively. The support of item or </a:t>
            </a:r>
            <a:r>
              <a:rPr lang="en-US" sz="2200" dirty="0" err="1"/>
              <a:t>itemset</a:t>
            </a:r>
            <a:r>
              <a:rPr lang="en-US" sz="2200" dirty="0"/>
              <a:t> is the number of bits whose values are 1 (s) in bit set. Given minimum support is 2, table 4 shows frequent items extracted from bit rating matrix shown in table 2</a:t>
            </a:r>
            <a:r>
              <a:rPr lang="en-US" sz="2200" dirty="0" smtClean="0"/>
              <a:t>.</a:t>
            </a:r>
          </a:p>
          <a:p>
            <a:pPr marL="0" indent="0">
              <a:buNone/>
            </a:pPr>
            <a:endParaRPr lang="en-US" sz="2200" dirty="0" smtClean="0"/>
          </a:p>
          <a:p>
            <a:pPr marL="0" indent="0">
              <a:buNone/>
            </a:pPr>
            <a:endParaRPr lang="en-US" sz="2200" dirty="0" smtClean="0"/>
          </a:p>
          <a:p>
            <a:pPr marL="0" indent="0">
              <a:buNone/>
            </a:pPr>
            <a:endParaRPr lang="en-US" sz="2200" dirty="0" smtClean="0"/>
          </a:p>
          <a:p>
            <a:pPr marL="0" indent="0">
              <a:buNone/>
            </a:pPr>
            <a:endParaRPr lang="en-US" sz="2200" dirty="0" smtClean="0"/>
          </a:p>
          <a:p>
            <a:pPr marL="0" indent="0">
              <a:buNone/>
            </a:pPr>
            <a:r>
              <a:rPr lang="en-US" sz="2200" dirty="0"/>
              <a:t>In step 1, sub-items are sorted according to descending ordering of their supports and some sub-items not satisfying minimum support (</a:t>
            </a:r>
            <a:r>
              <a:rPr lang="en-US" sz="2200" i="1" dirty="0" err="1"/>
              <a:t>min_sup</a:t>
            </a:r>
            <a:r>
              <a:rPr lang="en-US" sz="2200" dirty="0"/>
              <a:t>) are removed given the minimum support is 2. Now sub-items are represented as bit cluster: </a:t>
            </a:r>
            <a:r>
              <a:rPr lang="en-US" sz="2200" i="1" dirty="0"/>
              <a:t>Item</a:t>
            </a:r>
            <a:r>
              <a:rPr lang="en-US" sz="2200" dirty="0"/>
              <a:t>_2_5 =</a:t>
            </a:r>
            <a:r>
              <a:rPr lang="en-US" sz="2200" i="1" dirty="0"/>
              <a:t> </a:t>
            </a:r>
            <a:r>
              <a:rPr lang="en-US" sz="2200" dirty="0"/>
              <a:t>(111),</a:t>
            </a:r>
            <a:r>
              <a:rPr lang="en-US" sz="2200" i="1" dirty="0"/>
              <a:t> Item</a:t>
            </a:r>
            <a:r>
              <a:rPr lang="en-US" sz="2200" dirty="0"/>
              <a:t>_1_3 =</a:t>
            </a:r>
            <a:r>
              <a:rPr lang="en-US" sz="2200" i="1" dirty="0"/>
              <a:t> </a:t>
            </a:r>
            <a:r>
              <a:rPr lang="en-US" sz="2200" dirty="0"/>
              <a:t>(110),</a:t>
            </a:r>
            <a:r>
              <a:rPr lang="en-US" sz="2200" i="1" dirty="0"/>
              <a:t> Item</a:t>
            </a:r>
            <a:r>
              <a:rPr lang="en-US" sz="2200" dirty="0"/>
              <a:t>_3_2 =</a:t>
            </a:r>
            <a:r>
              <a:rPr lang="en-US" sz="2200" i="1" dirty="0"/>
              <a:t> </a:t>
            </a:r>
            <a:r>
              <a:rPr lang="en-US" sz="2200" dirty="0"/>
              <a:t>(110),</a:t>
            </a:r>
            <a:r>
              <a:rPr lang="en-US" sz="2200" i="1" dirty="0"/>
              <a:t> Item</a:t>
            </a:r>
            <a:r>
              <a:rPr lang="en-US" sz="2200" dirty="0"/>
              <a:t>_4_5 =</a:t>
            </a:r>
            <a:r>
              <a:rPr lang="en-US" sz="2200" i="1" dirty="0"/>
              <a:t> </a:t>
            </a:r>
            <a:r>
              <a:rPr lang="en-US" sz="2200" dirty="0"/>
              <a:t>(110).</a:t>
            </a:r>
          </a:p>
          <a:p>
            <a:pPr marL="0" indent="228600">
              <a:buNone/>
            </a:pPr>
            <a:r>
              <a:rPr lang="en-US" sz="2200" dirty="0"/>
              <a:t>In step 2, the first </a:t>
            </a:r>
            <a:r>
              <a:rPr lang="en-US" sz="2200" dirty="0" err="1"/>
              <a:t>itemset</a:t>
            </a:r>
            <a:r>
              <a:rPr lang="en-US" sz="2200" dirty="0"/>
              <a:t> </a:t>
            </a:r>
            <a:r>
              <a:rPr lang="en-US" sz="2200" i="1" dirty="0"/>
              <a:t>s</a:t>
            </a:r>
            <a:r>
              <a:rPr lang="en-US" sz="2200" baseline="-25000" dirty="0"/>
              <a:t>1</a:t>
            </a:r>
            <a:r>
              <a:rPr lang="en-US" sz="2200" dirty="0"/>
              <a:t> is initialized as </a:t>
            </a:r>
            <a:r>
              <a:rPr lang="en-US" sz="2200" i="1" dirty="0"/>
              <a:t>Item</a:t>
            </a:r>
            <a:r>
              <a:rPr lang="en-US" sz="2200" dirty="0"/>
              <a:t>_2_5 that is the first item in the ordering</a:t>
            </a:r>
            <a:r>
              <a:rPr lang="en-US" sz="2200" dirty="0" smtClean="0"/>
              <a:t>.</a:t>
            </a:r>
          </a:p>
          <a:p>
            <a:pPr marL="0" indent="0" algn="ctr">
              <a:buNone/>
            </a:pPr>
            <a:r>
              <a:rPr lang="en-US" sz="2200" i="1" dirty="0"/>
              <a:t>s</a:t>
            </a:r>
            <a:r>
              <a:rPr lang="en-US" sz="2200" baseline="-25000" dirty="0"/>
              <a:t>1</a:t>
            </a:r>
            <a:r>
              <a:rPr lang="en-US" sz="2200" dirty="0"/>
              <a:t> =</a:t>
            </a:r>
            <a:r>
              <a:rPr lang="en-US" sz="2200" i="1" dirty="0"/>
              <a:t> </a:t>
            </a:r>
            <a:r>
              <a:rPr lang="en-US" sz="2200" dirty="0"/>
              <a:t>(111) and </a:t>
            </a:r>
            <a:r>
              <a:rPr lang="en-US" sz="2200" i="1" dirty="0"/>
              <a:t>support</a:t>
            </a:r>
            <a:r>
              <a:rPr lang="en-US" sz="2200" dirty="0"/>
              <a:t>(</a:t>
            </a:r>
            <a:r>
              <a:rPr lang="en-US" sz="2200" i="1" dirty="0"/>
              <a:t>s</a:t>
            </a:r>
            <a:r>
              <a:rPr lang="en-US" sz="2200" baseline="-25000" dirty="0"/>
              <a:t>1</a:t>
            </a:r>
            <a:r>
              <a:rPr lang="en-US" sz="2200" dirty="0"/>
              <a:t>) = </a:t>
            </a:r>
            <a:r>
              <a:rPr lang="en-US" sz="2200" i="1" dirty="0"/>
              <a:t>count</a:t>
            </a:r>
            <a:r>
              <a:rPr lang="en-US" sz="2200" dirty="0"/>
              <a:t>(111) = 3</a:t>
            </a:r>
          </a:p>
          <a:p>
            <a:pPr marL="0" indent="0">
              <a:buNone/>
            </a:pPr>
            <a:r>
              <a:rPr lang="en-US" sz="2200" dirty="0"/>
              <a:t>Where </a:t>
            </a:r>
            <a:r>
              <a:rPr lang="en-US" sz="2200" i="1" dirty="0"/>
              <a:t>support</a:t>
            </a:r>
            <a:r>
              <a:rPr lang="en-US" sz="2200" dirty="0"/>
              <a:t>(</a:t>
            </a:r>
            <a:r>
              <a:rPr lang="en-US" sz="2200" i="1" dirty="0"/>
              <a:t>…</a:t>
            </a:r>
            <a:r>
              <a:rPr lang="en-US" sz="2200" dirty="0"/>
              <a:t>) denotes the support of </a:t>
            </a:r>
            <a:r>
              <a:rPr lang="en-US" sz="2200" dirty="0" err="1"/>
              <a:t>itemset</a:t>
            </a:r>
            <a:r>
              <a:rPr lang="en-US" sz="2200" dirty="0"/>
              <a:t> and </a:t>
            </a:r>
            <a:r>
              <a:rPr lang="en-US" sz="2200" i="1" dirty="0"/>
              <a:t>count</a:t>
            </a:r>
            <a:r>
              <a:rPr lang="en-US" sz="2200" dirty="0"/>
              <a:t>(</a:t>
            </a:r>
            <a:r>
              <a:rPr lang="en-US" sz="2200" i="1" dirty="0"/>
              <a:t>…</a:t>
            </a:r>
            <a:r>
              <a:rPr lang="en-US" sz="2200" dirty="0"/>
              <a:t>) indicates the number of bits whose values are 1 (s) in </a:t>
            </a:r>
            <a:r>
              <a:rPr lang="en-US" sz="2200" i="1" dirty="0" err="1" smtClean="0"/>
              <a:t>bitset</a:t>
            </a:r>
            <a:r>
              <a:rPr lang="en-US" sz="2200" dirty="0" smtClean="0"/>
              <a:t>(…).</a:t>
            </a:r>
            <a:endParaRPr lang="en-US" sz="22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08942758"/>
              </p:ext>
            </p:extLst>
          </p:nvPr>
        </p:nvGraphicFramePr>
        <p:xfrm>
          <a:off x="1231900" y="2002877"/>
          <a:ext cx="5107941" cy="1524000"/>
        </p:xfrm>
        <a:graphic>
          <a:graphicData uri="http://schemas.openxmlformats.org/drawingml/2006/table">
            <a:tbl>
              <a:tblPr firstRow="1" firstCol="1" bandRow="1">
                <a:tableStyleId>{5C22544A-7EE6-4342-B048-85BDC9FD1C3A}</a:tableStyleId>
              </a:tblPr>
              <a:tblGrid>
                <a:gridCol w="1313212">
                  <a:extLst>
                    <a:ext uri="{9D8B030D-6E8A-4147-A177-3AD203B41FA5}">
                      <a16:colId xmlns:a16="http://schemas.microsoft.com/office/drawing/2014/main" val="1621564283"/>
                    </a:ext>
                  </a:extLst>
                </a:gridCol>
                <a:gridCol w="1313212">
                  <a:extLst>
                    <a:ext uri="{9D8B030D-6E8A-4147-A177-3AD203B41FA5}">
                      <a16:colId xmlns:a16="http://schemas.microsoft.com/office/drawing/2014/main" val="3050676235"/>
                    </a:ext>
                  </a:extLst>
                </a:gridCol>
                <a:gridCol w="1313212">
                  <a:extLst>
                    <a:ext uri="{9D8B030D-6E8A-4147-A177-3AD203B41FA5}">
                      <a16:colId xmlns:a16="http://schemas.microsoft.com/office/drawing/2014/main" val="3671836248"/>
                    </a:ext>
                  </a:extLst>
                </a:gridCol>
                <a:gridCol w="1168305">
                  <a:extLst>
                    <a:ext uri="{9D8B030D-6E8A-4147-A177-3AD203B41FA5}">
                      <a16:colId xmlns:a16="http://schemas.microsoft.com/office/drawing/2014/main" val="1435841295"/>
                    </a:ext>
                  </a:extLst>
                </a:gridCol>
              </a:tblGrid>
              <a:tr h="0">
                <a:tc>
                  <a:txBody>
                    <a:bodyPr/>
                    <a:lstStyle/>
                    <a:p>
                      <a:pPr marL="0" marR="0" algn="just">
                        <a:lnSpc>
                          <a:spcPct val="10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User 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User 2</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User 3</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0695373"/>
                  </a:ext>
                </a:extLst>
              </a:tr>
              <a:tr h="0">
                <a:tc>
                  <a:txBody>
                    <a:bodyPr/>
                    <a:lstStyle/>
                    <a:p>
                      <a:pPr marL="0" marR="0" algn="just">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Item_2_5</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39987854"/>
                  </a:ext>
                </a:extLst>
              </a:tr>
              <a:tr h="0">
                <a:tc>
                  <a:txBody>
                    <a:bodyPr/>
                    <a:lstStyle/>
                    <a:p>
                      <a:pPr marL="0" marR="0" algn="just">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Item_1_3</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0</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156983"/>
                  </a:ext>
                </a:extLst>
              </a:tr>
              <a:tr h="0">
                <a:tc>
                  <a:txBody>
                    <a:bodyPr/>
                    <a:lstStyle/>
                    <a:p>
                      <a:pPr marL="0" marR="0" algn="just">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Item_3_2</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0</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73983427"/>
                  </a:ext>
                </a:extLst>
              </a:tr>
              <a:tr h="0">
                <a:tc>
                  <a:txBody>
                    <a:bodyPr/>
                    <a:lstStyle/>
                    <a:p>
                      <a:pPr marL="0" marR="0" algn="just">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Item_4_5</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7291593"/>
                  </a:ext>
                </a:extLst>
              </a:tr>
            </a:tbl>
          </a:graphicData>
        </a:graphic>
      </p:graphicFrame>
      <p:sp>
        <p:nvSpPr>
          <p:cNvPr id="8" name="Rectangle 7"/>
          <p:cNvSpPr/>
          <p:nvPr/>
        </p:nvSpPr>
        <p:spPr>
          <a:xfrm>
            <a:off x="6472801" y="2557128"/>
            <a:ext cx="5627759" cy="415498"/>
          </a:xfrm>
          <a:prstGeom prst="rect">
            <a:avLst/>
          </a:prstGeom>
        </p:spPr>
        <p:txBody>
          <a:bodyPr wrap="none">
            <a:spAutoFit/>
          </a:bodyPr>
          <a:lstStyle/>
          <a:p>
            <a:r>
              <a:rPr lang="en-US" sz="2100" b="1" dirty="0">
                <a:latin typeface="Times New Roman" panose="02020603050405020304" pitchFamily="18" charset="0"/>
                <a:ea typeface="SimSun" panose="02010600030101010101" pitchFamily="2" charset="-122"/>
              </a:rPr>
              <a:t>Table 4.</a:t>
            </a:r>
            <a:r>
              <a:rPr lang="en-US" sz="2100" dirty="0">
                <a:latin typeface="Times New Roman" panose="02020603050405020304" pitchFamily="18" charset="0"/>
                <a:ea typeface="SimSun" panose="02010600030101010101" pitchFamily="2" charset="-122"/>
              </a:rPr>
              <a:t> Frequent items given minimum support 2</a:t>
            </a:r>
            <a:endParaRPr lang="en-US" sz="2100" dirty="0"/>
          </a:p>
        </p:txBody>
      </p:sp>
    </p:spTree>
    <p:extLst>
      <p:ext uri="{BB962C8B-B14F-4D97-AF65-F5344CB8AC3E}">
        <p14:creationId xmlns:p14="http://schemas.microsoft.com/office/powerpoint/2010/main" val="3788624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Bit mining</a:t>
            </a:r>
          </a:p>
        </p:txBody>
      </p:sp>
      <p:sp>
        <p:nvSpPr>
          <p:cNvPr id="3" name="Content Placeholder 2"/>
          <p:cNvSpPr>
            <a:spLocks noGrp="1"/>
          </p:cNvSpPr>
          <p:nvPr>
            <p:ph idx="1"/>
          </p:nvPr>
        </p:nvSpPr>
        <p:spPr>
          <a:xfrm>
            <a:off x="91440" y="914399"/>
            <a:ext cx="12009120" cy="5176066"/>
          </a:xfrm>
        </p:spPr>
        <p:txBody>
          <a:bodyPr>
            <a:normAutofit/>
          </a:bodyPr>
          <a:lstStyle/>
          <a:p>
            <a:pPr marL="0" indent="0">
              <a:buNone/>
            </a:pPr>
            <a:r>
              <a:rPr lang="en-US" sz="2600" dirty="0"/>
              <a:t>In step 3 and 4, sub-items (clusters) such as </a:t>
            </a:r>
            <a:r>
              <a:rPr lang="en-US" sz="2600" i="1" dirty="0"/>
              <a:t>Item</a:t>
            </a:r>
            <a:r>
              <a:rPr lang="en-US" sz="2600" dirty="0"/>
              <a:t>_1_3,</a:t>
            </a:r>
            <a:r>
              <a:rPr lang="en-US" sz="2600" i="1" dirty="0"/>
              <a:t> Item</a:t>
            </a:r>
            <a:r>
              <a:rPr lang="en-US" sz="2600" dirty="0"/>
              <a:t>_3_2 and </a:t>
            </a:r>
            <a:r>
              <a:rPr lang="en-US" sz="2600" i="1" dirty="0"/>
              <a:t>Item</a:t>
            </a:r>
            <a:r>
              <a:rPr lang="en-US" sz="2600" dirty="0"/>
              <a:t>_4_5 are picked in turn and all of them satisfy minimum support</a:t>
            </a:r>
            <a:r>
              <a:rPr lang="en-US" sz="2600" dirty="0" smtClean="0"/>
              <a:t>.</a:t>
            </a:r>
          </a:p>
          <a:p>
            <a:pPr lvl="0"/>
            <a:r>
              <a:rPr lang="en-US" sz="2600" dirty="0"/>
              <a:t>Picking </a:t>
            </a:r>
            <a:r>
              <a:rPr lang="en-US" sz="2600" i="1" dirty="0"/>
              <a:t>Item</a:t>
            </a:r>
            <a:r>
              <a:rPr lang="en-US" sz="2600" dirty="0"/>
              <a:t>_1_3: </a:t>
            </a:r>
            <a:r>
              <a:rPr lang="en-US" sz="2600" i="1" dirty="0"/>
              <a:t>s</a:t>
            </a:r>
            <a:r>
              <a:rPr lang="en-US" sz="2600" baseline="-25000" dirty="0"/>
              <a:t>1</a:t>
            </a:r>
            <a:r>
              <a:rPr lang="en-US" sz="2600" dirty="0"/>
              <a:t> =</a:t>
            </a:r>
            <a:r>
              <a:rPr lang="en-US" sz="2600" i="1" dirty="0"/>
              <a:t> s</a:t>
            </a:r>
            <a:r>
              <a:rPr lang="en-US" sz="2600" i="1" baseline="-25000" dirty="0"/>
              <a:t>1</a:t>
            </a:r>
            <a:r>
              <a:rPr lang="en-US" sz="2600" i="1" dirty="0"/>
              <a:t> </a:t>
            </a:r>
            <a:r>
              <a:rPr lang="en-US" sz="2600" dirty="0"/>
              <a:t>⋃ {</a:t>
            </a:r>
            <a:r>
              <a:rPr lang="en-US" sz="2600" i="1" dirty="0"/>
              <a:t>Item</a:t>
            </a:r>
            <a:r>
              <a:rPr lang="en-US" sz="2600" dirty="0"/>
              <a:t>_1_3} =</a:t>
            </a:r>
            <a:r>
              <a:rPr lang="en-US" sz="2600" i="1" dirty="0"/>
              <a:t> </a:t>
            </a:r>
            <a:r>
              <a:rPr lang="en-US" sz="2600" dirty="0"/>
              <a:t>(111)</a:t>
            </a:r>
            <a:r>
              <a:rPr lang="en-US" sz="2600" i="1" dirty="0"/>
              <a:t> AND </a:t>
            </a:r>
            <a:r>
              <a:rPr lang="en-US" sz="2600" dirty="0"/>
              <a:t>(110) = (110) →</a:t>
            </a:r>
            <a:r>
              <a:rPr lang="en-US" sz="2600" i="1" dirty="0"/>
              <a:t> support</a:t>
            </a:r>
            <a:r>
              <a:rPr lang="en-US" sz="2600" dirty="0"/>
              <a:t>(</a:t>
            </a:r>
            <a:r>
              <a:rPr lang="en-US" sz="2600" i="1" dirty="0"/>
              <a:t>s</a:t>
            </a:r>
            <a:r>
              <a:rPr lang="en-US" sz="2600" baseline="-25000" dirty="0"/>
              <a:t>1</a:t>
            </a:r>
            <a:r>
              <a:rPr lang="en-US" sz="2600" dirty="0"/>
              <a:t>) = 2.</a:t>
            </a:r>
          </a:p>
          <a:p>
            <a:pPr lvl="0"/>
            <a:r>
              <a:rPr lang="en-US" sz="2600" dirty="0"/>
              <a:t>Picking </a:t>
            </a:r>
            <a:r>
              <a:rPr lang="en-US" sz="2600" i="1" dirty="0"/>
              <a:t>Item</a:t>
            </a:r>
            <a:r>
              <a:rPr lang="en-US" sz="2600" dirty="0"/>
              <a:t>_3_2: </a:t>
            </a:r>
            <a:r>
              <a:rPr lang="en-US" sz="2600" i="1" dirty="0"/>
              <a:t>s</a:t>
            </a:r>
            <a:r>
              <a:rPr lang="en-US" sz="2600" baseline="-25000" dirty="0"/>
              <a:t>1</a:t>
            </a:r>
            <a:r>
              <a:rPr lang="en-US" sz="2600" dirty="0"/>
              <a:t> =</a:t>
            </a:r>
            <a:r>
              <a:rPr lang="en-US" sz="2600" i="1" dirty="0"/>
              <a:t> s</a:t>
            </a:r>
            <a:r>
              <a:rPr lang="en-US" sz="2600" i="1" baseline="-25000" dirty="0"/>
              <a:t>1</a:t>
            </a:r>
            <a:r>
              <a:rPr lang="en-US" sz="2600" i="1" dirty="0"/>
              <a:t> </a:t>
            </a:r>
            <a:r>
              <a:rPr lang="en-US" sz="2600" dirty="0"/>
              <a:t>⋃</a:t>
            </a:r>
            <a:r>
              <a:rPr lang="en-US" sz="2600" i="1" dirty="0"/>
              <a:t> </a:t>
            </a:r>
            <a:r>
              <a:rPr lang="en-US" sz="2600" dirty="0"/>
              <a:t>{</a:t>
            </a:r>
            <a:r>
              <a:rPr lang="en-US" sz="2600" i="1" dirty="0"/>
              <a:t>Item</a:t>
            </a:r>
            <a:r>
              <a:rPr lang="en-US" sz="2600" dirty="0"/>
              <a:t>_3_2} =</a:t>
            </a:r>
            <a:r>
              <a:rPr lang="en-US" sz="2600" i="1" dirty="0"/>
              <a:t> </a:t>
            </a:r>
            <a:r>
              <a:rPr lang="en-US" sz="2600" dirty="0"/>
              <a:t>(110)</a:t>
            </a:r>
            <a:r>
              <a:rPr lang="en-US" sz="2600" i="1" dirty="0"/>
              <a:t> AND </a:t>
            </a:r>
            <a:r>
              <a:rPr lang="en-US" sz="2600" dirty="0"/>
              <a:t>(110) = (110) →</a:t>
            </a:r>
            <a:r>
              <a:rPr lang="en-US" sz="2600" i="1" dirty="0"/>
              <a:t> support</a:t>
            </a:r>
            <a:r>
              <a:rPr lang="en-US" sz="2600" dirty="0"/>
              <a:t>(</a:t>
            </a:r>
            <a:r>
              <a:rPr lang="en-US" sz="2600" i="1" dirty="0"/>
              <a:t>s</a:t>
            </a:r>
            <a:r>
              <a:rPr lang="en-US" sz="2600" baseline="-25000" dirty="0"/>
              <a:t>1</a:t>
            </a:r>
            <a:r>
              <a:rPr lang="en-US" sz="2600" dirty="0"/>
              <a:t>) = 2.</a:t>
            </a:r>
          </a:p>
          <a:p>
            <a:pPr lvl="0"/>
            <a:r>
              <a:rPr lang="en-US" sz="2600" dirty="0"/>
              <a:t>Picking </a:t>
            </a:r>
            <a:r>
              <a:rPr lang="en-US" sz="2600" i="1" dirty="0"/>
              <a:t>Item</a:t>
            </a:r>
            <a:r>
              <a:rPr lang="en-US" sz="2600" dirty="0"/>
              <a:t>_4_5: </a:t>
            </a:r>
            <a:r>
              <a:rPr lang="en-US" sz="2600" i="1" dirty="0"/>
              <a:t>s</a:t>
            </a:r>
            <a:r>
              <a:rPr lang="en-US" sz="2600" baseline="-25000" dirty="0"/>
              <a:t>1</a:t>
            </a:r>
            <a:r>
              <a:rPr lang="en-US" sz="2600" dirty="0"/>
              <a:t> =</a:t>
            </a:r>
            <a:r>
              <a:rPr lang="en-US" sz="2600" i="1" dirty="0"/>
              <a:t> s</a:t>
            </a:r>
            <a:r>
              <a:rPr lang="en-US" sz="2600" i="1" baseline="-25000" dirty="0"/>
              <a:t>1</a:t>
            </a:r>
            <a:r>
              <a:rPr lang="en-US" sz="2600" i="1" dirty="0"/>
              <a:t> </a:t>
            </a:r>
            <a:r>
              <a:rPr lang="en-US" sz="2600" dirty="0"/>
              <a:t>⋃</a:t>
            </a:r>
            <a:r>
              <a:rPr lang="en-US" sz="2600" i="1" dirty="0"/>
              <a:t> </a:t>
            </a:r>
            <a:r>
              <a:rPr lang="en-US" sz="2600" dirty="0"/>
              <a:t>{</a:t>
            </a:r>
            <a:r>
              <a:rPr lang="en-US" sz="2600" i="1" dirty="0"/>
              <a:t>Item</a:t>
            </a:r>
            <a:r>
              <a:rPr lang="en-US" sz="2600" dirty="0"/>
              <a:t>_4_5} =</a:t>
            </a:r>
            <a:r>
              <a:rPr lang="en-US" sz="2600" i="1" dirty="0"/>
              <a:t> </a:t>
            </a:r>
            <a:r>
              <a:rPr lang="en-US" sz="2600" dirty="0"/>
              <a:t>(110)</a:t>
            </a:r>
            <a:r>
              <a:rPr lang="en-US" sz="2600" i="1" dirty="0"/>
              <a:t> AND </a:t>
            </a:r>
            <a:r>
              <a:rPr lang="en-US" sz="2600" dirty="0"/>
              <a:t>(110) = (110) →</a:t>
            </a:r>
            <a:r>
              <a:rPr lang="en-US" sz="2600" i="1" dirty="0"/>
              <a:t> support</a:t>
            </a:r>
            <a:r>
              <a:rPr lang="en-US" sz="2600" dirty="0"/>
              <a:t>(</a:t>
            </a:r>
            <a:r>
              <a:rPr lang="en-US" sz="2600" i="1" dirty="0"/>
              <a:t>s</a:t>
            </a:r>
            <a:r>
              <a:rPr lang="en-US" sz="2600" baseline="-25000" dirty="0"/>
              <a:t>1</a:t>
            </a:r>
            <a:r>
              <a:rPr lang="en-US" sz="2600" dirty="0"/>
              <a:t>) = 2.</a:t>
            </a:r>
          </a:p>
          <a:p>
            <a:pPr marL="0" indent="0">
              <a:buNone/>
            </a:pPr>
            <a:r>
              <a:rPr lang="en-US" sz="2600" dirty="0"/>
              <a:t>Finally, the frequent </a:t>
            </a:r>
            <a:r>
              <a:rPr lang="en-US" sz="2600" dirty="0" err="1"/>
              <a:t>itemset</a:t>
            </a:r>
            <a:r>
              <a:rPr lang="en-US" sz="2600" dirty="0"/>
              <a:t> is </a:t>
            </a:r>
            <a:r>
              <a:rPr lang="en-US" sz="2600" i="1" dirty="0"/>
              <a:t>s</a:t>
            </a:r>
            <a:r>
              <a:rPr lang="en-US" sz="2600" baseline="-25000" dirty="0"/>
              <a:t>1</a:t>
            </a:r>
            <a:r>
              <a:rPr lang="en-US" sz="2600" dirty="0"/>
              <a:t> =</a:t>
            </a:r>
            <a:r>
              <a:rPr lang="en-US" sz="2600" i="1" dirty="0"/>
              <a:t> </a:t>
            </a:r>
            <a:r>
              <a:rPr lang="en-US" sz="2600" dirty="0"/>
              <a:t>(110) which includes </a:t>
            </a:r>
            <a:r>
              <a:rPr lang="en-US" sz="2600" i="1" dirty="0"/>
              <a:t>Item</a:t>
            </a:r>
            <a:r>
              <a:rPr lang="en-US" sz="2600" dirty="0"/>
              <a:t>_2_5,</a:t>
            </a:r>
            <a:r>
              <a:rPr lang="en-US" sz="2600" i="1" dirty="0"/>
              <a:t> Item</a:t>
            </a:r>
            <a:r>
              <a:rPr lang="en-US" sz="2600" dirty="0"/>
              <a:t>_1_3,</a:t>
            </a:r>
            <a:r>
              <a:rPr lang="en-US" sz="2600" i="1" dirty="0"/>
              <a:t> Item</a:t>
            </a:r>
            <a:r>
              <a:rPr lang="en-US" sz="2600" dirty="0"/>
              <a:t>_3_2</a:t>
            </a:r>
            <a:r>
              <a:rPr lang="en-US" sz="2600" i="1" dirty="0"/>
              <a:t> </a:t>
            </a:r>
            <a:r>
              <a:rPr lang="en-US" sz="2600" dirty="0"/>
              <a:t>and</a:t>
            </a:r>
            <a:r>
              <a:rPr lang="en-US" sz="2600" i="1" dirty="0"/>
              <a:t> Item</a:t>
            </a:r>
            <a:r>
              <a:rPr lang="en-US" sz="2600" dirty="0"/>
              <a:t>_4_5. We recognize that the bit set of frequent </a:t>
            </a:r>
            <a:r>
              <a:rPr lang="en-US" sz="2600" dirty="0" err="1"/>
              <a:t>itemset</a:t>
            </a:r>
            <a:r>
              <a:rPr lang="en-US" sz="2600" dirty="0"/>
              <a:t>, named </a:t>
            </a:r>
            <a:r>
              <a:rPr lang="en-US" sz="2600" i="1" dirty="0"/>
              <a:t>s</a:t>
            </a:r>
            <a:r>
              <a:rPr lang="en-US" sz="2600" baseline="-25000" dirty="0"/>
              <a:t>1</a:t>
            </a:r>
            <a:r>
              <a:rPr lang="en-US" sz="2600" dirty="0"/>
              <a:t> is accumulated by frequent item after each iteration. This makes algorithm run faster. The cost of counting bit set and performing bit operations isn’t significant.</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3654896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Improvement of Roller algorithm</a:t>
            </a:r>
          </a:p>
        </p:txBody>
      </p:sp>
      <p:sp>
        <p:nvSpPr>
          <p:cNvPr id="3" name="Content Placeholder 2"/>
          <p:cNvSpPr>
            <a:spLocks noGrp="1"/>
          </p:cNvSpPr>
          <p:nvPr>
            <p:ph idx="1"/>
          </p:nvPr>
        </p:nvSpPr>
        <p:spPr>
          <a:xfrm>
            <a:off x="71120" y="914399"/>
            <a:ext cx="12029440" cy="5176066"/>
          </a:xfrm>
        </p:spPr>
        <p:txBody>
          <a:bodyPr>
            <a:normAutofit/>
          </a:bodyPr>
          <a:lstStyle/>
          <a:p>
            <a:pPr marL="0" indent="0">
              <a:buNone/>
            </a:pPr>
            <a:r>
              <a:rPr lang="en-US" sz="2700" dirty="0"/>
              <a:t>Roller algorithm may lose some frequent </a:t>
            </a:r>
            <a:r>
              <a:rPr lang="en-US" sz="2700" dirty="0" err="1"/>
              <a:t>itemsets</a:t>
            </a:r>
            <a:r>
              <a:rPr lang="en-US" sz="2700" dirty="0"/>
              <a:t> in case that some frequent items don’t have so high support (they are not excellent items) and they are in the last of descending ordering. So they don’t have many chances to join frequent </a:t>
            </a:r>
            <a:r>
              <a:rPr lang="en-US" sz="2700" dirty="0" err="1"/>
              <a:t>itemsets</a:t>
            </a:r>
            <a:r>
              <a:rPr lang="en-US" sz="2700" dirty="0"/>
              <a:t>. However they really contribute themselves into some frequent </a:t>
            </a:r>
            <a:r>
              <a:rPr lang="en-US" sz="2700" dirty="0" err="1"/>
              <a:t>itemset</a:t>
            </a:r>
            <a:r>
              <a:rPr lang="en-US" sz="2700" dirty="0"/>
              <a:t> because they can combine together to build up a frequent </a:t>
            </a:r>
            <a:r>
              <a:rPr lang="en-US" sz="2700" dirty="0" err="1"/>
              <a:t>itemset</a:t>
            </a:r>
            <a:r>
              <a:rPr lang="en-US" sz="2700" dirty="0"/>
              <a:t> but they don’t make the support of such </a:t>
            </a:r>
            <a:r>
              <a:rPr lang="en-US" sz="2700" dirty="0" err="1"/>
              <a:t>itemset</a:t>
            </a:r>
            <a:r>
              <a:rPr lang="en-US" sz="2700" dirty="0"/>
              <a:t> decreased much. It is difficult to discover their usefulness. In order to overcome this drawback, the Roller algorithm is modified so that such useful items are not ignored</a:t>
            </a:r>
            <a:r>
              <a:rPr lang="en-US" sz="2700" dirty="0" smtClean="0"/>
              <a:t>.</a:t>
            </a:r>
          </a:p>
          <a:p>
            <a:pPr marL="0" indent="228600">
              <a:buNone/>
            </a:pPr>
            <a:r>
              <a:rPr lang="en-US" sz="2700" dirty="0"/>
              <a:t>So in step 3, instead of choosing the next item as the current item, we can look up an item whose support is </a:t>
            </a:r>
            <a:r>
              <a:rPr lang="en-US" sz="2700" i="1" dirty="0"/>
              <a:t>pseudo-maximum</a:t>
            </a:r>
            <a:r>
              <a:rPr lang="en-US" sz="2700" dirty="0"/>
              <a:t> and choose such item as the current item. The concept of pseudo-maximum is defined later. The Roller algorithm is improved by modifying steps 3 and 4 </a:t>
            </a:r>
            <a:r>
              <a:rPr lang="en-US" sz="2700" dirty="0" smtClean="0"/>
              <a:t>described in the next slide:</a:t>
            </a:r>
            <a:endParaRPr lang="en-US" sz="27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99766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Improvement of Roller algorithm</a:t>
            </a:r>
          </a:p>
        </p:txBody>
      </p:sp>
      <p:sp>
        <p:nvSpPr>
          <p:cNvPr id="3" name="Content Placeholder 2"/>
          <p:cNvSpPr>
            <a:spLocks noGrp="1"/>
          </p:cNvSpPr>
          <p:nvPr>
            <p:ph idx="1"/>
          </p:nvPr>
        </p:nvSpPr>
        <p:spPr>
          <a:xfrm>
            <a:off x="91440" y="914399"/>
            <a:ext cx="12009120" cy="5176066"/>
          </a:xfrm>
        </p:spPr>
        <p:txBody>
          <a:bodyPr>
            <a:normAutofit/>
          </a:bodyPr>
          <a:lstStyle/>
          <a:p>
            <a:pPr marL="0" indent="0">
              <a:buNone/>
            </a:pPr>
            <a:r>
              <a:rPr lang="en-US" sz="2200" dirty="0"/>
              <a:t>The Roller algorithm is improved by modifying steps 3 and 4 as follows</a:t>
            </a:r>
            <a:r>
              <a:rPr lang="en-US" sz="2200" dirty="0" smtClean="0"/>
              <a:t>:</a:t>
            </a:r>
          </a:p>
          <a:p>
            <a:pPr lvl="0"/>
            <a:r>
              <a:rPr lang="en-US" sz="2200" i="1" dirty="0"/>
              <a:t>Step</a:t>
            </a:r>
            <a:r>
              <a:rPr lang="en-US" sz="2200" dirty="0"/>
              <a:t> 1 is the same to that of normal Roller algorithm.</a:t>
            </a:r>
          </a:p>
          <a:p>
            <a:pPr lvl="0"/>
            <a:r>
              <a:rPr lang="en-US" sz="2200" i="1" dirty="0"/>
              <a:t>Step</a:t>
            </a:r>
            <a:r>
              <a:rPr lang="en-US" sz="2200" dirty="0"/>
              <a:t> 2 is the same to that of normal Roller algorithm.</a:t>
            </a:r>
          </a:p>
          <a:p>
            <a:r>
              <a:rPr lang="en-US" sz="2200" i="1" dirty="0"/>
              <a:t>Step</a:t>
            </a:r>
            <a:r>
              <a:rPr lang="en-US" sz="2200" dirty="0"/>
              <a:t> 3: If there is no item in descending ordering, the algorithm will be terminated. Otherwise</a:t>
            </a:r>
            <a:r>
              <a:rPr lang="en-US" sz="2200" dirty="0" smtClean="0"/>
              <a:t>:</a:t>
            </a:r>
          </a:p>
          <a:p>
            <a:pPr lvl="1">
              <a:buFont typeface="Courier New" panose="02070309020205020404" pitchFamily="49" charset="0"/>
              <a:buChar char="o"/>
            </a:pPr>
            <a:r>
              <a:rPr lang="en-US" sz="2200" dirty="0"/>
              <a:t>If the current item is the last one, in descending ordering, then all items in the </a:t>
            </a:r>
            <a:r>
              <a:rPr lang="en-US" sz="2200" i="1" dirty="0" err="1"/>
              <a:t>i</a:t>
            </a:r>
            <a:r>
              <a:rPr lang="en-US" sz="2200" i="1" baseline="30000" dirty="0" err="1"/>
              <a:t>th</a:t>
            </a:r>
            <a:r>
              <a:rPr lang="en-US" sz="2200" dirty="0"/>
              <a:t> </a:t>
            </a:r>
            <a:r>
              <a:rPr lang="en-US" sz="2200" dirty="0" err="1"/>
              <a:t>itemset</a:t>
            </a:r>
            <a:r>
              <a:rPr lang="en-US" sz="2200" dirty="0"/>
              <a:t> are removed from the descending ordering and the number </a:t>
            </a:r>
            <a:r>
              <a:rPr lang="en-US" sz="2200" i="1" dirty="0" err="1"/>
              <a:t>i</a:t>
            </a:r>
            <a:r>
              <a:rPr lang="en-US" sz="2200" dirty="0"/>
              <a:t> is increased by 1 (</a:t>
            </a:r>
            <a:r>
              <a:rPr lang="en-US" sz="2200" i="1" dirty="0" err="1"/>
              <a:t>i</a:t>
            </a:r>
            <a:r>
              <a:rPr lang="en-US" sz="2200" i="1" dirty="0"/>
              <a:t> </a:t>
            </a:r>
            <a:r>
              <a:rPr lang="en-US" sz="2200" dirty="0"/>
              <a:t>=</a:t>
            </a:r>
            <a:r>
              <a:rPr lang="en-US" sz="2200" i="1" dirty="0"/>
              <a:t> </a:t>
            </a:r>
            <a:r>
              <a:rPr lang="en-US" sz="2200" i="1" dirty="0" err="1"/>
              <a:t>i</a:t>
            </a:r>
            <a:r>
              <a:rPr lang="en-US" sz="2200" i="1" dirty="0"/>
              <a:t> </a:t>
            </a:r>
            <a:r>
              <a:rPr lang="en-US" sz="2200" dirty="0"/>
              <a:t>+ 1). Go back step 2</a:t>
            </a:r>
            <a:r>
              <a:rPr lang="en-US" sz="2200" dirty="0" smtClean="0"/>
              <a:t>.</a:t>
            </a:r>
          </a:p>
          <a:p>
            <a:pPr lvl="1">
              <a:buFont typeface="Courier New" panose="02070309020205020404" pitchFamily="49" charset="0"/>
              <a:buChar char="o"/>
            </a:pPr>
            <a:r>
              <a:rPr lang="en-US" sz="2200" dirty="0"/>
              <a:t>If the current item is NOT the last in descending ordering, we look an item up in the ordering so that such item can combine via </a:t>
            </a:r>
            <a:r>
              <a:rPr lang="en-US" sz="2200" i="1" dirty="0"/>
              <a:t>AND</a:t>
            </a:r>
            <a:r>
              <a:rPr lang="en-US" sz="2200" dirty="0"/>
              <a:t> bit-operation with </a:t>
            </a:r>
            <a:r>
              <a:rPr lang="en-US" sz="2200" i="1" dirty="0" err="1"/>
              <a:t>i</a:t>
            </a:r>
            <a:r>
              <a:rPr lang="en-US" sz="2200" i="1" baseline="30000" dirty="0" err="1"/>
              <a:t>th</a:t>
            </a:r>
            <a:r>
              <a:rPr lang="en-US" sz="2200" dirty="0"/>
              <a:t> </a:t>
            </a:r>
            <a:r>
              <a:rPr lang="en-US" sz="2200" dirty="0" err="1"/>
              <a:t>itemset</a:t>
            </a:r>
            <a:r>
              <a:rPr lang="en-US" sz="2200" dirty="0"/>
              <a:t> so as to form the new </a:t>
            </a:r>
            <a:r>
              <a:rPr lang="en-US" sz="2200" dirty="0" err="1"/>
              <a:t>itemset</a:t>
            </a:r>
            <a:r>
              <a:rPr lang="en-US" sz="2200" dirty="0"/>
              <a:t> whose support is maximum and satisfies minimum support. Such item called </a:t>
            </a:r>
            <a:r>
              <a:rPr lang="en-US" sz="2200" i="1" dirty="0"/>
              <a:t>pseudo-maximum support</a:t>
            </a:r>
            <a:r>
              <a:rPr lang="en-US" sz="2200" dirty="0"/>
              <a:t> item is chosen as the current item if it exists. If it does not exist, the current item is null.</a:t>
            </a:r>
            <a:endParaRPr lang="en-US" sz="2200" dirty="0" smtClean="0"/>
          </a:p>
          <a:p>
            <a:r>
              <a:rPr lang="en-US" sz="2200" i="1" dirty="0"/>
              <a:t>Step </a:t>
            </a:r>
            <a:r>
              <a:rPr lang="en-US" sz="2200" dirty="0"/>
              <a:t>4: The current item is added to the </a:t>
            </a:r>
            <a:r>
              <a:rPr lang="en-US" sz="2200" i="1" dirty="0" err="1"/>
              <a:t>i</a:t>
            </a:r>
            <a:r>
              <a:rPr lang="en-US" sz="2200" i="1" baseline="30000" dirty="0" err="1"/>
              <a:t>th</a:t>
            </a:r>
            <a:r>
              <a:rPr lang="en-US" sz="2200" dirty="0"/>
              <a:t> </a:t>
            </a:r>
            <a:r>
              <a:rPr lang="en-US" sz="2200" dirty="0" err="1"/>
              <a:t>itemset</a:t>
            </a:r>
            <a:r>
              <a:rPr lang="en-US" sz="2200" dirty="0"/>
              <a:t> if it is not null. Go back step 3</a:t>
            </a:r>
            <a:r>
              <a:rPr lang="en-US" sz="2200" dirty="0" smtClean="0"/>
              <a:t>.</a:t>
            </a:r>
          </a:p>
          <a:p>
            <a:pPr marL="0" indent="0">
              <a:buNone/>
            </a:pPr>
            <a:r>
              <a:rPr lang="en-US" sz="2200" dirty="0" smtClean="0"/>
              <a:t>The next slide describes </a:t>
            </a:r>
            <a:r>
              <a:rPr lang="en-US" sz="2200" dirty="0"/>
              <a:t>the pseudo-code like C language for improved Roller algorithm programmed as function </a:t>
            </a:r>
            <a:r>
              <a:rPr lang="en-US" sz="2200" i="1" dirty="0" err="1"/>
              <a:t>mining_frequent_itemsets</a:t>
            </a:r>
            <a:r>
              <a:rPr lang="en-US" sz="2200" dirty="0"/>
              <a:t> with note that the set of items </a:t>
            </a:r>
            <a:r>
              <a:rPr lang="en-US" sz="2200" i="1" dirty="0"/>
              <a:t>I</a:t>
            </a:r>
            <a:r>
              <a:rPr lang="en-US" sz="2200" dirty="0"/>
              <a:t> and the set of frequent </a:t>
            </a:r>
            <a:r>
              <a:rPr lang="en-US" sz="2200" dirty="0" err="1"/>
              <a:t>itemsets</a:t>
            </a:r>
            <a:r>
              <a:rPr lang="en-US" sz="2200" dirty="0"/>
              <a:t> </a:t>
            </a:r>
            <a:r>
              <a:rPr lang="en-US" sz="2200" i="1" dirty="0"/>
              <a:t>S</a:t>
            </a:r>
            <a:r>
              <a:rPr lang="en-US" sz="2200" dirty="0"/>
              <a:t> are input and output of such function, respectively.</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3023149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A new CF algorithm based on mining frequent </a:t>
            </a:r>
            <a:r>
              <a:rPr lang="en-US" dirty="0" err="1"/>
              <a:t>itemsets</a:t>
            </a:r>
            <a:endParaRPr lang="en-US" dirty="0"/>
          </a:p>
          <a:p>
            <a:pPr marL="457200" indent="-457200">
              <a:buFont typeface="+mj-lt"/>
              <a:buAutoNum type="arabicPeriod"/>
            </a:pPr>
            <a:r>
              <a:rPr lang="en-US" dirty="0"/>
              <a:t>Mining frequent </a:t>
            </a:r>
            <a:r>
              <a:rPr lang="en-US" dirty="0" err="1" smtClean="0"/>
              <a:t>itemsets</a:t>
            </a:r>
            <a:endParaRPr lang="en-US" dirty="0" smtClean="0"/>
          </a:p>
          <a:p>
            <a:pPr marL="457200" indent="-457200">
              <a:buFont typeface="+mj-lt"/>
              <a:buAutoNum type="arabicPeriod"/>
            </a:pPr>
            <a:r>
              <a:rPr lang="en-US" dirty="0"/>
              <a:t>Evaluation and Discussion</a:t>
            </a:r>
          </a:p>
          <a:p>
            <a:pPr marL="457200" indent="-457200">
              <a:buFont typeface="+mj-lt"/>
              <a:buAutoNum type="arabicPeriod"/>
            </a:pPr>
            <a:r>
              <a:rPr lang="en-US" dirty="0" smtClean="0"/>
              <a:t>Conclusion</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Date Placeholder 5"/>
          <p:cNvSpPr>
            <a:spLocks noGrp="1"/>
          </p:cNvSpPr>
          <p:nvPr>
            <p:ph type="dt" sz="half" idx="10"/>
          </p:nvPr>
        </p:nvSpPr>
        <p:spPr/>
        <p:txBody>
          <a:bodyPr/>
          <a:lstStyle/>
          <a:p>
            <a:r>
              <a:rPr lang="en-US" smtClean="0"/>
              <a:t>12/7/2023</a:t>
            </a:r>
            <a:endParaRPr lang="en-US"/>
          </a:p>
        </p:txBody>
      </p:sp>
    </p:spTree>
    <p:extLst>
      <p:ext uri="{BB962C8B-B14F-4D97-AF65-F5344CB8AC3E}">
        <p14:creationId xmlns:p14="http://schemas.microsoft.com/office/powerpoint/2010/main" val="3112241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117986"/>
            <a:ext cx="6985000" cy="660486"/>
          </a:xfrm>
        </p:spPr>
        <p:txBody>
          <a:bodyPr/>
          <a:lstStyle/>
          <a:p>
            <a:r>
              <a:rPr lang="en-US" dirty="0"/>
              <a:t>3.2. Improvement of Roller algorithm</a:t>
            </a:r>
          </a:p>
        </p:txBody>
      </p:sp>
      <p:sp>
        <p:nvSpPr>
          <p:cNvPr id="3" name="Content Placeholder 2"/>
          <p:cNvSpPr>
            <a:spLocks noGrp="1"/>
          </p:cNvSpPr>
          <p:nvPr>
            <p:ph idx="1"/>
          </p:nvPr>
        </p:nvSpPr>
        <p:spPr>
          <a:xfrm>
            <a:off x="81280" y="914399"/>
            <a:ext cx="7813040" cy="5176066"/>
          </a:xfrm>
        </p:spPr>
        <p:txBody>
          <a:bodyPr>
            <a:normAutofit/>
          </a:bodyPr>
          <a:lstStyle/>
          <a:p>
            <a:pPr marL="0" indent="0">
              <a:buNone/>
            </a:pPr>
            <a:r>
              <a:rPr lang="en-US" sz="2600" dirty="0"/>
              <a:t>Following is the pseudo-code like C language for improved Roller algorithm programmed as function </a:t>
            </a:r>
            <a:r>
              <a:rPr lang="en-US" sz="2600" i="1" dirty="0" err="1"/>
              <a:t>mining_frequent_itemsets</a:t>
            </a:r>
            <a:r>
              <a:rPr lang="en-US" sz="2600" dirty="0"/>
              <a:t> with note that the set of items </a:t>
            </a:r>
            <a:r>
              <a:rPr lang="en-US" sz="2600" i="1" dirty="0"/>
              <a:t>I</a:t>
            </a:r>
            <a:r>
              <a:rPr lang="en-US" sz="2600" dirty="0"/>
              <a:t> and the set of frequent </a:t>
            </a:r>
            <a:r>
              <a:rPr lang="en-US" sz="2600" dirty="0" err="1"/>
              <a:t>itemsets</a:t>
            </a:r>
            <a:r>
              <a:rPr lang="en-US" sz="2600" dirty="0"/>
              <a:t> </a:t>
            </a:r>
            <a:r>
              <a:rPr lang="en-US" sz="2600" i="1" dirty="0"/>
              <a:t>S</a:t>
            </a:r>
            <a:r>
              <a:rPr lang="en-US" sz="2600" dirty="0"/>
              <a:t> are input and output of such function, respectively. Code lines 9-19 find out pseudo-maximum support item according to step 3. Code line 24 adds such item to the </a:t>
            </a:r>
            <a:r>
              <a:rPr lang="en-US" sz="2600" i="1" dirty="0" err="1"/>
              <a:t>i</a:t>
            </a:r>
            <a:r>
              <a:rPr lang="en-US" sz="2600" i="1" baseline="30000" dirty="0" err="1"/>
              <a:t>th</a:t>
            </a:r>
            <a:r>
              <a:rPr lang="en-US" sz="2600" dirty="0"/>
              <a:t> </a:t>
            </a:r>
            <a:r>
              <a:rPr lang="en-US" sz="2600" dirty="0" err="1"/>
              <a:t>itemset</a:t>
            </a:r>
            <a:r>
              <a:rPr lang="en-US" sz="2600" dirty="0" smtClean="0"/>
              <a:t>.</a:t>
            </a:r>
          </a:p>
          <a:p>
            <a:pPr marL="0" indent="228600">
              <a:buNone/>
            </a:pPr>
            <a:r>
              <a:rPr lang="en-US" sz="2600" dirty="0"/>
              <a:t>The improved Roller algorithm take slightly more time than normal Roller algorithm for looking up </a:t>
            </a:r>
            <a:r>
              <a:rPr lang="en-US" sz="2600" i="1" dirty="0"/>
              <a:t>pseudo-maximum support</a:t>
            </a:r>
            <a:r>
              <a:rPr lang="en-US" sz="2600" dirty="0"/>
              <a:t> item in step 3 but it can discover more frequent </a:t>
            </a:r>
            <a:r>
              <a:rPr lang="en-US" sz="2600" dirty="0" err="1"/>
              <a:t>itemsets</a:t>
            </a:r>
            <a:r>
              <a:rPr lang="en-US" sz="2600" dirty="0"/>
              <a:t>. So its accuracy is higher than normal Roller algorithm.</a:t>
            </a:r>
            <a:endParaRPr lang="en-US" sz="2600" dirty="0" smtClean="0"/>
          </a:p>
          <a:p>
            <a:pPr marL="0" indent="0">
              <a:buNone/>
            </a:pPr>
            <a:endParaRPr lang="en-US" sz="26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30</a:t>
            </a:fld>
            <a:endParaRPr lang="en-US"/>
          </a:p>
        </p:txBody>
      </p:sp>
      <p:sp>
        <p:nvSpPr>
          <p:cNvPr id="7" name="Rectangle 6"/>
          <p:cNvSpPr/>
          <p:nvPr/>
        </p:nvSpPr>
        <p:spPr>
          <a:xfrm>
            <a:off x="8072120" y="240947"/>
            <a:ext cx="4008120" cy="6294031"/>
          </a:xfrm>
          <a:prstGeom prst="rect">
            <a:avLst/>
          </a:prstGeom>
        </p:spPr>
        <p:txBody>
          <a:bodyPr wrap="square">
            <a:spAutoFit/>
          </a:bodyPr>
          <a:lstStyle/>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(01)</a:t>
            </a:r>
            <a:r>
              <a:rPr lang="en-US" sz="1300" i="1" dirty="0">
                <a:latin typeface="Times New Roman" panose="02020603050405020304" pitchFamily="18" charset="0"/>
                <a:ea typeface="SimSun" panose="02010600030101010101" pitchFamily="2" charset="-122"/>
                <a:cs typeface="Times New Roman" panose="02020603050405020304" pitchFamily="18" charset="0"/>
              </a:rPr>
              <a:t>    C =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filter_minimum_support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I</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(02)</a:t>
            </a:r>
            <a:r>
              <a:rPr lang="en-US" sz="1300" i="1" dirty="0">
                <a:latin typeface="Times New Roman" panose="02020603050405020304" pitchFamily="18" charset="0"/>
                <a:ea typeface="SimSun" panose="02010600030101010101" pitchFamily="2" charset="-122"/>
                <a:cs typeface="Times New Roman" panose="02020603050405020304" pitchFamily="18" charset="0"/>
              </a:rPr>
              <a:t>    C = sort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C</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(03)</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i="1" dirty="0">
                <a:latin typeface="Times New Roman" panose="02020603050405020304" pitchFamily="18" charset="0"/>
                <a:ea typeface="SimSun" panose="02010600030101010101" pitchFamily="2" charset="-122"/>
                <a:cs typeface="Times New Roman" panose="02020603050405020304" pitchFamily="18" charset="0"/>
              </a:rPr>
              <a:t> = </a:t>
            </a:r>
            <a:r>
              <a:rPr lang="en-US" sz="1300" dirty="0">
                <a:latin typeface="Times New Roman" panose="02020603050405020304" pitchFamily="18" charset="0"/>
                <a:ea typeface="SimSun" panose="02010600030101010101" pitchFamily="2" charset="-122"/>
                <a:cs typeface="Times New Roman" panose="02020603050405020304" pitchFamily="18" charset="0"/>
              </a:rPr>
              <a:t>1</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(04)</a:t>
            </a:r>
            <a:r>
              <a:rPr lang="en-US" sz="1300" i="1" dirty="0">
                <a:latin typeface="Times New Roman" panose="02020603050405020304" pitchFamily="18" charset="0"/>
                <a:ea typeface="SimSun" panose="02010600030101010101" pitchFamily="2" charset="-122"/>
                <a:cs typeface="Times New Roman" panose="02020603050405020304" pitchFamily="18" charset="0"/>
              </a:rPr>
              <a:t>    While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C ≠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(05)</a:t>
            </a:r>
            <a:r>
              <a:rPr lang="en-US" sz="1300" i="1" dirty="0">
                <a:latin typeface="Times New Roman" panose="02020603050405020304" pitchFamily="18" charset="0"/>
                <a:ea typeface="SimSun" panose="02010600030101010101" pitchFamily="2" charset="-122"/>
                <a:cs typeface="Times New Roman" panose="02020603050405020304" pitchFamily="18" charset="0"/>
              </a:rPr>
              <a:t>        c = first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C</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(06)</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s</a:t>
            </a:r>
            <a:r>
              <a:rPr lang="en-US" sz="1300" i="1"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i="1" dirty="0">
                <a:latin typeface="Times New Roman" panose="02020603050405020304" pitchFamily="18" charset="0"/>
                <a:ea typeface="SimSun" panose="02010600030101010101" pitchFamily="2" charset="-122"/>
                <a:cs typeface="Times New Roman" panose="02020603050405020304" pitchFamily="18" charset="0"/>
              </a:rPr>
              <a:t> =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c</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(07)</a:t>
            </a:r>
            <a:r>
              <a:rPr lang="en-US" sz="1300" i="1" dirty="0">
                <a:latin typeface="Times New Roman" panose="02020603050405020304" pitchFamily="18" charset="0"/>
                <a:ea typeface="SimSun" panose="02010600030101010101" pitchFamily="2" charset="-122"/>
                <a:cs typeface="Times New Roman" panose="02020603050405020304" pitchFamily="18" charset="0"/>
              </a:rPr>
              <a:t>        C = C /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c</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(08)</a:t>
            </a:r>
            <a:r>
              <a:rPr lang="en-US" sz="1300" i="1" dirty="0">
                <a:latin typeface="Times New Roman" panose="02020603050405020304" pitchFamily="18" charset="0"/>
                <a:ea typeface="SimSun" panose="02010600030101010101" pitchFamily="2" charset="-122"/>
                <a:cs typeface="Times New Roman" panose="02020603050405020304" pitchFamily="18" charset="0"/>
              </a:rPr>
              <a:t>        While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true)</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(09)</a:t>
            </a:r>
            <a:r>
              <a:rPr lang="en-US" sz="1300" i="1" dirty="0">
                <a:latin typeface="Times New Roman" panose="02020603050405020304" pitchFamily="18" charset="0"/>
                <a:ea typeface="SimSun" panose="02010600030101010101" pitchFamily="2" charset="-122"/>
                <a:cs typeface="Times New Roman" panose="02020603050405020304" pitchFamily="18" charset="0"/>
              </a:rPr>
              <a:t>            c = null</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(10)</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pseudo_maximum</a:t>
            </a:r>
            <a:r>
              <a:rPr lang="en-US" sz="1300" i="1" dirty="0">
                <a:latin typeface="Times New Roman" panose="02020603050405020304" pitchFamily="18" charset="0"/>
                <a:ea typeface="SimSun" panose="02010600030101010101" pitchFamily="2" charset="-122"/>
                <a:cs typeface="Times New Roman" panose="02020603050405020304" pitchFamily="18" charset="0"/>
              </a:rPr>
              <a:t> = –</a:t>
            </a:r>
            <a:r>
              <a:rPr lang="en-US" sz="1300" dirty="0">
                <a:latin typeface="Times New Roman" panose="02020603050405020304" pitchFamily="18" charset="0"/>
                <a:ea typeface="SimSun" panose="02010600030101010101" pitchFamily="2" charset="-122"/>
                <a:cs typeface="Times New Roman" panose="02020603050405020304" pitchFamily="18" charset="0"/>
              </a:rPr>
              <a:t>1</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(11)</a:t>
            </a:r>
            <a:r>
              <a:rPr lang="en-US" sz="1300" i="1" dirty="0">
                <a:latin typeface="Times New Roman" panose="02020603050405020304" pitchFamily="18" charset="0"/>
                <a:ea typeface="SimSun" panose="02010600030101010101" pitchFamily="2" charset="-122"/>
                <a:cs typeface="Times New Roman" panose="02020603050405020304" pitchFamily="18" charset="0"/>
              </a:rPr>
              <a:t>            For each item d ∈ C</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(12)</a:t>
            </a:r>
            <a:r>
              <a:rPr lang="en-US" sz="1300" i="1" dirty="0">
                <a:latin typeface="Times New Roman" panose="02020603050405020304" pitchFamily="18" charset="0"/>
                <a:ea typeface="SimSun" panose="02010600030101010101" pitchFamily="2" charset="-122"/>
                <a:cs typeface="Times New Roman" panose="02020603050405020304" pitchFamily="18" charset="0"/>
              </a:rPr>
              <a:t>                temp =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bitset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s</a:t>
            </a:r>
            <a:r>
              <a:rPr lang="en-US" sz="1300" i="1"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 AND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bitset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d</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(13)</a:t>
            </a:r>
            <a:r>
              <a:rPr lang="en-US" sz="1300" i="1" dirty="0">
                <a:latin typeface="Times New Roman" panose="02020603050405020304" pitchFamily="18" charset="0"/>
                <a:ea typeface="SimSun" panose="02010600030101010101" pitchFamily="2" charset="-122"/>
                <a:cs typeface="Times New Roman" panose="02020603050405020304" pitchFamily="18" charset="0"/>
              </a:rPr>
              <a:t>                If count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temp</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 ≥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min_sup</a:t>
            </a:r>
            <a:r>
              <a:rPr lang="en-US" sz="1300" i="1" dirty="0">
                <a:latin typeface="Times New Roman" panose="02020603050405020304" pitchFamily="18" charset="0"/>
                <a:ea typeface="SimSun" panose="02010600030101010101" pitchFamily="2" charset="-122"/>
                <a:cs typeface="Times New Roman" panose="02020603050405020304" pitchFamily="18" charset="0"/>
              </a:rPr>
              <a:t> &amp;&amp; </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(14)</a:t>
            </a:r>
            <a:r>
              <a:rPr lang="en-US" sz="1300" i="1" dirty="0">
                <a:latin typeface="Times New Roman" panose="02020603050405020304" pitchFamily="18" charset="0"/>
                <a:ea typeface="SimSun" panose="02010600030101010101" pitchFamily="2" charset="-122"/>
                <a:cs typeface="Times New Roman" panose="02020603050405020304" pitchFamily="18" charset="0"/>
              </a:rPr>
              <a:t>                        count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temp</a:t>
            </a:r>
            <a:r>
              <a:rPr lang="en-US" sz="1300" dirty="0">
                <a:latin typeface="Times New Roman" panose="02020603050405020304" pitchFamily="18" charset="0"/>
                <a:ea typeface="SimSun" panose="02010600030101010101" pitchFamily="2" charset="-122"/>
                <a:cs typeface="Times New Roman" panose="02020603050405020304" pitchFamily="18" charset="0"/>
              </a:rPr>
              <a:t>) </a:t>
            </a:r>
            <a:r>
              <a:rPr lang="en-US" sz="1300" i="1" dirty="0">
                <a:latin typeface="Times New Roman" panose="02020603050405020304" pitchFamily="18" charset="0"/>
                <a:ea typeface="SimSun" panose="02010600030101010101" pitchFamily="2" charset="-122"/>
                <a:cs typeface="Times New Roman" panose="02020603050405020304" pitchFamily="18" charset="0"/>
              </a:rPr>
              <a:t>&gt;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pseudo_maximum</a:t>
            </a:r>
            <a:r>
              <a:rPr lang="en-US" sz="1300" i="1" dirty="0">
                <a:latin typeface="Times New Roman" panose="02020603050405020304" pitchFamily="18" charset="0"/>
                <a:ea typeface="SimSun" panose="02010600030101010101" pitchFamily="2" charset="-122"/>
                <a:cs typeface="Times New Roman" panose="02020603050405020304" pitchFamily="18" charset="0"/>
              </a:rPr>
              <a:t> then</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(15)</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(16)</a:t>
            </a:r>
            <a:r>
              <a:rPr lang="en-US" sz="1300" i="1" dirty="0">
                <a:latin typeface="Times New Roman" panose="02020603050405020304" pitchFamily="18" charset="0"/>
                <a:ea typeface="SimSun" panose="02010600030101010101" pitchFamily="2" charset="-122"/>
                <a:cs typeface="Times New Roman" panose="02020603050405020304" pitchFamily="18" charset="0"/>
              </a:rPr>
              <a:t>                    c = d</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(17)</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pseudo_maximum</a:t>
            </a:r>
            <a:r>
              <a:rPr lang="en-US" sz="1300" i="1" dirty="0">
                <a:latin typeface="Times New Roman" panose="02020603050405020304" pitchFamily="18" charset="0"/>
                <a:ea typeface="SimSun" panose="02010600030101010101" pitchFamily="2" charset="-122"/>
                <a:cs typeface="Times New Roman" panose="02020603050405020304" pitchFamily="18" charset="0"/>
              </a:rPr>
              <a:t> = count</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temp</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(18)</a:t>
            </a:r>
            <a:r>
              <a:rPr lang="en-US" sz="1300" i="1" dirty="0">
                <a:latin typeface="Times New Roman" panose="02020603050405020304" pitchFamily="18" charset="0"/>
                <a:ea typeface="SimSun" panose="02010600030101010101" pitchFamily="2" charset="-122"/>
                <a:cs typeface="Times New Roman" panose="02020603050405020304" pitchFamily="18" charset="0"/>
              </a:rPr>
              <a:t>                End If</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(19)</a:t>
            </a:r>
            <a:r>
              <a:rPr lang="en-US" sz="1300" i="1" dirty="0">
                <a:latin typeface="Times New Roman" panose="02020603050405020304" pitchFamily="18" charset="0"/>
                <a:ea typeface="SimSun" panose="02010600030101010101" pitchFamily="2" charset="-122"/>
                <a:cs typeface="Times New Roman" panose="02020603050405020304" pitchFamily="18" charset="0"/>
              </a:rPr>
              <a:t>            End For</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(20)</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(21)</a:t>
            </a:r>
            <a:r>
              <a:rPr lang="en-US" sz="1300" i="1" dirty="0">
                <a:latin typeface="Times New Roman" panose="02020603050405020304" pitchFamily="18" charset="0"/>
                <a:ea typeface="SimSun" panose="02010600030101010101" pitchFamily="2" charset="-122"/>
                <a:cs typeface="Times New Roman" panose="02020603050405020304" pitchFamily="18" charset="0"/>
              </a:rPr>
              <a:t>            If c = null then</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(22)</a:t>
            </a:r>
            <a:r>
              <a:rPr lang="en-US" sz="1300" i="1" dirty="0">
                <a:latin typeface="Times New Roman" panose="02020603050405020304" pitchFamily="18" charset="0"/>
                <a:ea typeface="SimSun" panose="02010600030101010101" pitchFamily="2" charset="-122"/>
                <a:cs typeface="Times New Roman" panose="02020603050405020304" pitchFamily="18" charset="0"/>
              </a:rPr>
              <a:t>                break</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(23)</a:t>
            </a:r>
            <a:r>
              <a:rPr lang="en-US" sz="1300" i="1" dirty="0">
                <a:latin typeface="Times New Roman" panose="02020603050405020304" pitchFamily="18" charset="0"/>
                <a:ea typeface="SimSun" panose="02010600030101010101" pitchFamily="2" charset="-122"/>
                <a:cs typeface="Times New Roman" panose="02020603050405020304" pitchFamily="18" charset="0"/>
              </a:rPr>
              <a:t>            Else</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(24)</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s</a:t>
            </a:r>
            <a:r>
              <a:rPr lang="en-US" sz="1300" i="1"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i="1" dirty="0">
                <a:latin typeface="Times New Roman" panose="02020603050405020304" pitchFamily="18" charset="0"/>
                <a:ea typeface="SimSun" panose="02010600030101010101" pitchFamily="2" charset="-122"/>
                <a:cs typeface="Times New Roman" panose="02020603050405020304" pitchFamily="18" charset="0"/>
              </a:rPr>
              <a:t> =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s</a:t>
            </a:r>
            <a:r>
              <a:rPr lang="en-US" sz="1300" i="1"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c</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(25)</a:t>
            </a:r>
            <a:r>
              <a:rPr lang="en-US" sz="1300" i="1" dirty="0">
                <a:latin typeface="Times New Roman" panose="02020603050405020304" pitchFamily="18" charset="0"/>
                <a:ea typeface="SimSun" panose="02010600030101010101" pitchFamily="2" charset="-122"/>
                <a:cs typeface="Times New Roman" panose="02020603050405020304" pitchFamily="18" charset="0"/>
              </a:rPr>
              <a:t>            End If</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(26)</a:t>
            </a:r>
            <a:r>
              <a:rPr lang="en-US" sz="1300" i="1" dirty="0">
                <a:latin typeface="Times New Roman" panose="02020603050405020304" pitchFamily="18" charset="0"/>
                <a:ea typeface="SimSun" panose="02010600030101010101" pitchFamily="2" charset="-122"/>
                <a:cs typeface="Times New Roman" panose="02020603050405020304" pitchFamily="18" charset="0"/>
              </a:rPr>
              <a:t>        End While</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(27)</a:t>
            </a:r>
            <a:r>
              <a:rPr lang="en-US" sz="1300" i="1" dirty="0">
                <a:latin typeface="Times New Roman" panose="02020603050405020304" pitchFamily="18" charset="0"/>
                <a:ea typeface="SimSun" panose="02010600030101010101" pitchFamily="2" charset="-122"/>
                <a:cs typeface="Times New Roman" panose="02020603050405020304" pitchFamily="18" charset="0"/>
              </a:rPr>
              <a:t>        S = S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s</a:t>
            </a:r>
            <a:r>
              <a:rPr lang="en-US" sz="1300" i="1"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(28)</a:t>
            </a:r>
            <a:r>
              <a:rPr lang="en-US" sz="1300" i="1" dirty="0">
                <a:latin typeface="Times New Roman" panose="02020603050405020304" pitchFamily="18" charset="0"/>
                <a:ea typeface="SimSun" panose="02010600030101010101" pitchFamily="2" charset="-122"/>
                <a:cs typeface="Times New Roman" panose="02020603050405020304" pitchFamily="18" charset="0"/>
              </a:rPr>
              <a:t>        C = C / S</a:t>
            </a:r>
            <a:endParaRPr lang="en-US" sz="1300"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(29)</a:t>
            </a:r>
          </a:p>
          <a:p>
            <a:pPr algn="just"/>
            <a:r>
              <a:rPr lang="en-US" sz="1300" dirty="0">
                <a:latin typeface="Times New Roman" panose="02020603050405020304" pitchFamily="18" charset="0"/>
                <a:ea typeface="SimSun" panose="02010600030101010101" pitchFamily="2" charset="-122"/>
                <a:cs typeface="Times New Roman" panose="02020603050405020304" pitchFamily="18" charset="0"/>
              </a:rPr>
              <a:t>(30)</a:t>
            </a:r>
            <a:r>
              <a:rPr lang="en-US" sz="1300" i="1" dirty="0">
                <a:latin typeface="Times New Roman" panose="02020603050405020304" pitchFamily="18" charset="0"/>
                <a:ea typeface="SimSun" panose="02010600030101010101" pitchFamily="2" charset="-122"/>
                <a:cs typeface="Times New Roman" panose="02020603050405020304" pitchFamily="18" charset="0"/>
              </a:rPr>
              <a:t>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i="1" dirty="0">
                <a:latin typeface="Times New Roman" panose="02020603050405020304" pitchFamily="18" charset="0"/>
                <a:ea typeface="SimSun" panose="02010600030101010101" pitchFamily="2" charset="-122"/>
                <a:cs typeface="Times New Roman" panose="02020603050405020304" pitchFamily="18" charset="0"/>
              </a:rPr>
              <a:t> = </a:t>
            </a:r>
            <a:r>
              <a:rPr lang="en-US" sz="1300" i="1" dirty="0" err="1">
                <a:latin typeface="Times New Roman" panose="02020603050405020304" pitchFamily="18" charset="0"/>
                <a:ea typeface="SimSun" panose="02010600030101010101" pitchFamily="2" charset="-122"/>
                <a:cs typeface="Times New Roman" panose="02020603050405020304" pitchFamily="18" charset="0"/>
              </a:rPr>
              <a:t>i</a:t>
            </a:r>
            <a:r>
              <a:rPr lang="en-US" sz="1300" i="1" dirty="0">
                <a:latin typeface="Times New Roman" panose="02020603050405020304" pitchFamily="18" charset="0"/>
                <a:ea typeface="SimSun" panose="02010600030101010101" pitchFamily="2" charset="-122"/>
                <a:cs typeface="Times New Roman" panose="02020603050405020304" pitchFamily="18" charset="0"/>
              </a:rPr>
              <a:t> + </a:t>
            </a:r>
            <a:r>
              <a:rPr lang="en-US" sz="1300" dirty="0">
                <a:latin typeface="Times New Roman" panose="02020603050405020304" pitchFamily="18" charset="0"/>
                <a:ea typeface="SimSun" panose="02010600030101010101" pitchFamily="2" charset="-122"/>
                <a:cs typeface="Times New Roman" panose="02020603050405020304" pitchFamily="18" charset="0"/>
              </a:rPr>
              <a:t>1</a:t>
            </a:r>
          </a:p>
          <a:p>
            <a:r>
              <a:rPr lang="en-US" sz="1300" dirty="0">
                <a:latin typeface="Times New Roman" panose="02020603050405020304" pitchFamily="18" charset="0"/>
                <a:ea typeface="SimSun" panose="02010600030101010101" pitchFamily="2" charset="-122"/>
                <a:cs typeface="Times New Roman" panose="02020603050405020304" pitchFamily="18" charset="0"/>
              </a:rPr>
              <a:t>(31)</a:t>
            </a:r>
            <a:r>
              <a:rPr lang="en-US" sz="1300" i="1" dirty="0">
                <a:latin typeface="Times New Roman" panose="02020603050405020304" pitchFamily="18" charset="0"/>
                <a:ea typeface="SimSun" panose="02010600030101010101" pitchFamily="2" charset="-122"/>
                <a:cs typeface="Times New Roman" panose="02020603050405020304" pitchFamily="18" charset="0"/>
              </a:rPr>
              <a:t>    End While</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477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866"/>
            <a:ext cx="10515600" cy="660486"/>
          </a:xfrm>
        </p:spPr>
        <p:txBody>
          <a:bodyPr/>
          <a:lstStyle/>
          <a:p>
            <a:r>
              <a:rPr lang="en-US" dirty="0"/>
              <a:t>4. Evaluation and Discussion</a:t>
            </a:r>
          </a:p>
        </p:txBody>
      </p:sp>
      <p:sp>
        <p:nvSpPr>
          <p:cNvPr id="3" name="Content Placeholder 2"/>
          <p:cNvSpPr>
            <a:spLocks noGrp="1"/>
          </p:cNvSpPr>
          <p:nvPr>
            <p:ph idx="1"/>
          </p:nvPr>
        </p:nvSpPr>
        <p:spPr>
          <a:xfrm>
            <a:off x="111760" y="707352"/>
            <a:ext cx="11958320" cy="5648998"/>
          </a:xfrm>
        </p:spPr>
        <p:txBody>
          <a:bodyPr>
            <a:normAutofit/>
          </a:bodyPr>
          <a:lstStyle/>
          <a:p>
            <a:pPr marL="0" indent="0">
              <a:buNone/>
            </a:pPr>
            <a:r>
              <a:rPr lang="en-US" sz="1800" dirty="0"/>
              <a:t>As aforementioned in the introduction section, the most significant feature of the proposed algorithm is simplicity with rolling bit sets, which relates to bit representation. If rating values are decimal numbers, it is required to convert decimal numbers to integer numbers in use of the proposed algorithm. For example, if rating values range in real interval [0, 1] then, values 0.0, 0.5, and 1.0 are converted to 0, 50, 100, respectively given integer interval [0, 1, 2,…, 100]. The bit representation reduces storage space. For instance, database needs at least 3*10*8 = 240 bits to store ratings for 3 items and 10 users because each value needs 1 byte = 8 bits whereas it is only required 3*10*5 = 150 bits with bit representation given integer interval {1, 2, 3, 4, 5}. In other words, saving storage space is a strong point of the proposed algorithm</a:t>
            </a:r>
            <a:r>
              <a:rPr lang="en-US" sz="1800" dirty="0" smtClean="0"/>
              <a:t>.</a:t>
            </a:r>
          </a:p>
          <a:p>
            <a:pPr marL="0" indent="228600">
              <a:buNone/>
            </a:pPr>
            <a:r>
              <a:rPr lang="en-US" sz="1800" dirty="0"/>
              <a:t>Database </a:t>
            </a:r>
            <a:r>
              <a:rPr lang="en-US" sz="1800" i="1" dirty="0" err="1"/>
              <a:t>Movielens</a:t>
            </a:r>
            <a:r>
              <a:rPr lang="en-US" sz="1800" dirty="0"/>
              <a:t> (</a:t>
            </a:r>
            <a:r>
              <a:rPr lang="en-US" sz="1800" dirty="0" err="1"/>
              <a:t>GroupLens</a:t>
            </a:r>
            <a:r>
              <a:rPr lang="en-US" sz="1800" dirty="0"/>
              <a:t>, 1998) is used for evaluation. It is divided into 5 folders, each folder includes training set over 80% whole database and testing set over 20% whole database. Training set and testing set in the same folder are disjoint sets. The system setting includes: Processor Intel(R) Celeron(R) Dual-Core CPU N3050 @ 1.60GHz, RAM 4GB, Microsoft Windows 10 Pro 2015 64-bit, Java 8 </a:t>
            </a:r>
            <a:r>
              <a:rPr lang="en-US" sz="1800" dirty="0" err="1"/>
              <a:t>HotSpot</a:t>
            </a:r>
            <a:r>
              <a:rPr lang="en-US" sz="1800" dirty="0"/>
              <a:t> (TM) 64-bit Server VM</a:t>
            </a:r>
            <a:r>
              <a:rPr lang="en-US" sz="1800" dirty="0" smtClean="0"/>
              <a:t>.</a:t>
            </a:r>
            <a:r>
              <a:rPr lang="en-US" sz="1800" dirty="0"/>
              <a:t> My proposed algorithm, named </a:t>
            </a:r>
            <a:r>
              <a:rPr lang="en-US" sz="1800" i="1" dirty="0" err="1"/>
              <a:t>GreenFall</a:t>
            </a:r>
            <a:r>
              <a:rPr lang="en-US" sz="1800" dirty="0"/>
              <a:t>, is compared to three other algorithms: neighbor item-based, neighbor user-based and SVD (Ricci, </a:t>
            </a:r>
            <a:r>
              <a:rPr lang="en-US" sz="1800" dirty="0" err="1"/>
              <a:t>Rokach</a:t>
            </a:r>
            <a:r>
              <a:rPr lang="en-US" sz="1800" dirty="0"/>
              <a:t>, </a:t>
            </a:r>
            <a:r>
              <a:rPr lang="en-US" sz="1800" dirty="0" err="1"/>
              <a:t>Shapira</a:t>
            </a:r>
            <a:r>
              <a:rPr lang="en-US" sz="1800" dirty="0"/>
              <a:t>, &amp; Kantor, 2011, pp. 151-152). These algorithms are implemented upon the infrastructure </a:t>
            </a:r>
            <a:r>
              <a:rPr lang="en-US" sz="1800" i="1" dirty="0" err="1"/>
              <a:t>Hudup</a:t>
            </a:r>
            <a:r>
              <a:rPr lang="en-US" sz="1800" dirty="0"/>
              <a:t>. Note that </a:t>
            </a:r>
            <a:r>
              <a:rPr lang="en-US" sz="1800" dirty="0" err="1"/>
              <a:t>Hudup</a:t>
            </a:r>
            <a:r>
              <a:rPr lang="en-US" sz="1800" dirty="0"/>
              <a:t> is a middleware framework for e-commercial recommendation software, which supports scientists and software developers to build up their own recommendation algorithms with low cost, high achievement and fast speed. </a:t>
            </a:r>
            <a:r>
              <a:rPr lang="en-US" sz="1800" dirty="0" err="1"/>
              <a:t>Hudup</a:t>
            </a:r>
            <a:r>
              <a:rPr lang="en-US" sz="1800" dirty="0"/>
              <a:t> is accepted by European Project Space, whose trial version is available at </a:t>
            </a:r>
            <a:r>
              <a:rPr lang="en-US" sz="1800" dirty="0">
                <a:hlinkClick r:id="rId2"/>
              </a:rPr>
              <a:t>http://www.locnguyen.net/st/products/hudup</a:t>
            </a:r>
            <a:r>
              <a:rPr lang="en-US" sz="1800" dirty="0"/>
              <a:t>. Such algorithms follows pre-defined specifications so that evaluation mechanism of </a:t>
            </a:r>
            <a:r>
              <a:rPr lang="en-US" sz="1800" dirty="0" err="1"/>
              <a:t>Hudup</a:t>
            </a:r>
            <a:r>
              <a:rPr lang="en-US" sz="1800" dirty="0"/>
              <a:t> can test them according to standard metrics</a:t>
            </a:r>
            <a:r>
              <a:rPr lang="en-US" sz="1800" dirty="0" smtClean="0"/>
              <a:t>.</a:t>
            </a:r>
            <a:r>
              <a:rPr lang="en-US" sz="1800" dirty="0"/>
              <a:t> There are 7 metrics (</a:t>
            </a:r>
            <a:r>
              <a:rPr lang="en-US" sz="1800" dirty="0" err="1"/>
              <a:t>Herlocker</a:t>
            </a:r>
            <a:r>
              <a:rPr lang="en-US" sz="1800" dirty="0"/>
              <a:t>, </a:t>
            </a:r>
            <a:r>
              <a:rPr lang="en-US" sz="1800" dirty="0" err="1"/>
              <a:t>Konstan</a:t>
            </a:r>
            <a:r>
              <a:rPr lang="en-US" sz="1800" dirty="0"/>
              <a:t>, </a:t>
            </a:r>
            <a:r>
              <a:rPr lang="en-US" sz="1800" dirty="0" err="1"/>
              <a:t>Terveen</a:t>
            </a:r>
            <a:r>
              <a:rPr lang="en-US" sz="1800" dirty="0"/>
              <a:t>, &amp; </a:t>
            </a:r>
            <a:r>
              <a:rPr lang="en-US" sz="1800" dirty="0" err="1"/>
              <a:t>Riedl</a:t>
            </a:r>
            <a:r>
              <a:rPr lang="en-US" sz="1800" dirty="0"/>
              <a:t>, 2004, pp. 19-39) used in this evaluation: </a:t>
            </a:r>
            <a:r>
              <a:rPr lang="en-US" sz="1800" i="1" dirty="0"/>
              <a:t>MAE</a:t>
            </a:r>
            <a:r>
              <a:rPr lang="en-US" sz="1800" dirty="0"/>
              <a:t>,</a:t>
            </a:r>
            <a:r>
              <a:rPr lang="en-US" sz="1800" i="1" dirty="0"/>
              <a:t> MSE</a:t>
            </a:r>
            <a:r>
              <a:rPr lang="en-US" sz="1800" dirty="0"/>
              <a:t>,</a:t>
            </a:r>
            <a:r>
              <a:rPr lang="en-US" sz="1800" i="1" dirty="0"/>
              <a:t> precision</a:t>
            </a:r>
            <a:r>
              <a:rPr lang="en-US" sz="1800" dirty="0"/>
              <a:t>,</a:t>
            </a:r>
            <a:r>
              <a:rPr lang="en-US" sz="1800" i="1" dirty="0"/>
              <a:t> recall</a:t>
            </a:r>
            <a:r>
              <a:rPr lang="en-US" sz="1800" dirty="0"/>
              <a:t>,</a:t>
            </a:r>
            <a:r>
              <a:rPr lang="en-US" sz="1800" i="1" dirty="0"/>
              <a:t> F1</a:t>
            </a:r>
            <a:r>
              <a:rPr lang="en-US" sz="1800" dirty="0"/>
              <a:t>,</a:t>
            </a:r>
            <a:r>
              <a:rPr lang="en-US" sz="1800" i="1" dirty="0"/>
              <a:t> response</a:t>
            </a:r>
            <a:r>
              <a:rPr lang="en-US" sz="1800" dirty="0"/>
              <a:t> </a:t>
            </a:r>
            <a:r>
              <a:rPr lang="en-US" sz="1800" i="1" dirty="0"/>
              <a:t>time</a:t>
            </a:r>
            <a:r>
              <a:rPr lang="en-US" sz="1800" dirty="0"/>
              <a:t> and </a:t>
            </a:r>
            <a:r>
              <a:rPr lang="en-US" sz="1800" i="1" dirty="0"/>
              <a:t>setup</a:t>
            </a:r>
            <a:r>
              <a:rPr lang="en-US" sz="1800" dirty="0"/>
              <a:t> </a:t>
            </a:r>
            <a:r>
              <a:rPr lang="en-US" sz="1800" i="1" dirty="0"/>
              <a:t>time</a:t>
            </a:r>
            <a:r>
              <a:rPr lang="en-US" sz="1800" dirty="0"/>
              <a:t>. Response time metric, which measures speed of online recommendation process, is calculated in seconds. Setup time metric, which measures time consuming of offline modeling process (training process), is calculated in seconds.</a:t>
            </a:r>
            <a:endParaRPr lang="en-US" sz="1800" dirty="0" smtClean="0"/>
          </a:p>
          <a:p>
            <a:pPr marL="0" indent="0">
              <a:buNone/>
            </a:pPr>
            <a:endParaRPr lang="en-US" sz="18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31</a:t>
            </a:fld>
            <a:endParaRPr lang="en-US"/>
          </a:p>
        </p:txBody>
      </p:sp>
    </p:spTree>
    <p:extLst>
      <p:ext uri="{BB962C8B-B14F-4D97-AF65-F5344CB8AC3E}">
        <p14:creationId xmlns:p14="http://schemas.microsoft.com/office/powerpoint/2010/main" val="3424595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Evaluation and 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rmAutofit/>
              </a:bodyPr>
              <a:lstStyle/>
              <a:p>
                <a:pPr marL="0" indent="0">
                  <a:buNone/>
                </a:pPr>
                <a:r>
                  <a:rPr lang="en-US" dirty="0" smtClean="0"/>
                  <a:t>MAE and MSE, abbreviations of absolute and mean squared errors, are average absolute and squared deviations between predictive ratings and users’ true ratings (</a:t>
                </a:r>
                <a:r>
                  <a:rPr lang="en-US" dirty="0" err="1"/>
                  <a:t>Herlocker</a:t>
                </a:r>
                <a:r>
                  <a:rPr lang="en-US" dirty="0"/>
                  <a:t>, </a:t>
                </a:r>
                <a:r>
                  <a:rPr lang="en-US" dirty="0" err="1"/>
                  <a:t>Konstan</a:t>
                </a:r>
                <a:r>
                  <a:rPr lang="en-US" dirty="0"/>
                  <a:t>, </a:t>
                </a:r>
                <a:r>
                  <a:rPr lang="en-US" dirty="0" err="1"/>
                  <a:t>Terveen</a:t>
                </a:r>
                <a:r>
                  <a:rPr lang="en-US" dirty="0"/>
                  <a:t>, &amp; </a:t>
                </a:r>
                <a:r>
                  <a:rPr lang="en-US" dirty="0" err="1"/>
                  <a:t>Riedl</a:t>
                </a:r>
                <a:r>
                  <a:rPr lang="en-US" dirty="0"/>
                  <a:t>, 2004, pp. 20-21). Hence MAE and MSE are predictive accuracy metrics. The less they are, the high accuracy is. They are calculated by equations (1) and (2) in which </a:t>
                </a:r>
                <a:r>
                  <a:rPr lang="en-US" i="1" dirty="0"/>
                  <a:t>n</a:t>
                </a:r>
                <a:r>
                  <a:rPr lang="en-US" dirty="0"/>
                  <a:t> is the total number of recommended items while </a:t>
                </a:r>
                <a:r>
                  <a:rPr lang="en-US" i="1" dirty="0"/>
                  <a:t>p</a:t>
                </a:r>
                <a:r>
                  <a:rPr lang="en-US" i="1" baseline="-25000" dirty="0"/>
                  <a:t>i</a:t>
                </a:r>
                <a:r>
                  <a:rPr lang="en-US" dirty="0"/>
                  <a:t> and </a:t>
                </a:r>
                <a:r>
                  <a:rPr lang="en-US" i="1" dirty="0"/>
                  <a:t>v</a:t>
                </a:r>
                <a:r>
                  <a:rPr lang="en-US" i="1" baseline="-25000" dirty="0"/>
                  <a:t>i</a:t>
                </a:r>
                <a:r>
                  <a:rPr lang="en-US" dirty="0"/>
                  <a:t> are predictive rating and true rating of item </a:t>
                </a:r>
                <a:r>
                  <a:rPr lang="en-US" i="1" dirty="0" err="1"/>
                  <a:t>i</a:t>
                </a:r>
                <a:r>
                  <a:rPr lang="en-US" dirty="0"/>
                  <a:t>, respectively</a:t>
                </a:r>
                <a:r>
                  <a:rPr lang="en-US" dirty="0" smtClean="0"/>
                  <a:t>.</a:t>
                </a:r>
              </a:p>
              <a:p>
                <a:pPr marL="0" indent="0">
                  <a:buNone/>
                </a:pPr>
                <a14:m>
                  <m:oMathPara xmlns:m="http://schemas.openxmlformats.org/officeDocument/2006/math">
                    <m:oMathParaPr>
                      <m:jc m:val="right"/>
                    </m:oMathParaPr>
                    <m:oMath xmlns:m="http://schemas.openxmlformats.org/officeDocument/2006/math">
                      <m:r>
                        <a:rPr lang="en-US" i="1">
                          <a:latin typeface="Cambria Math" panose="02040503050406030204" pitchFamily="18" charset="0"/>
                        </a:rPr>
                        <m:t>𝑀𝐴𝐸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d>
                        </m:e>
                      </m:nary>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smtClean="0"/>
              </a:p>
              <a:p>
                <a:pPr marL="0" indent="0">
                  <a:buNone/>
                </a:pPr>
                <a14:m>
                  <m:oMathPara xmlns:m="http://schemas.openxmlformats.org/officeDocument/2006/math">
                    <m:oMathParaPr>
                      <m:jc m:val="right"/>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1014" t="-1178" r="-10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32</a:t>
            </a:fld>
            <a:endParaRPr lang="en-US"/>
          </a:p>
        </p:txBody>
      </p:sp>
    </p:spTree>
    <p:extLst>
      <p:ext uri="{BB962C8B-B14F-4D97-AF65-F5344CB8AC3E}">
        <p14:creationId xmlns:p14="http://schemas.microsoft.com/office/powerpoint/2010/main" val="2424981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Evaluation and 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rmAutofit/>
              </a:bodyPr>
              <a:lstStyle/>
              <a:p>
                <a:pPr marL="0" indent="0">
                  <a:buNone/>
                </a:pPr>
                <a:r>
                  <a:rPr lang="en-US" sz="2200" dirty="0" smtClean="0"/>
                  <a:t>Precision, recall and F1 are quality metrics that measure the quality of recommendation list – how much the recommendation list reflects user’s preferences. An item is relevant if its rating is larger than or equal to average rating. For example, within rating range {1, 2, 3, 4, 5}, the average rating is 3 = (1 + 5)/2. The larger quality metric is, the better algorithm is. An item is selective if it is recommended to users. Let </a:t>
                </a:r>
                <a:r>
                  <a:rPr lang="en-US" sz="2200" i="1" dirty="0" err="1"/>
                  <a:t>N</a:t>
                </a:r>
                <a:r>
                  <a:rPr lang="en-US" sz="2200" i="1" baseline="-25000" dirty="0" err="1"/>
                  <a:t>r</a:t>
                </a:r>
                <a:r>
                  <a:rPr lang="en-US" sz="2200" dirty="0"/>
                  <a:t> be the number of relevant items and let </a:t>
                </a:r>
                <a:r>
                  <a:rPr lang="en-US" sz="2200" i="1" dirty="0"/>
                  <a:t>N</a:t>
                </a:r>
                <a:r>
                  <a:rPr lang="en-US" sz="2200" i="1" baseline="-25000" dirty="0"/>
                  <a:t>s</a:t>
                </a:r>
                <a:r>
                  <a:rPr lang="en-US" sz="2200" dirty="0"/>
                  <a:t> be the number of selective items. Let </a:t>
                </a:r>
                <a:r>
                  <a:rPr lang="en-US" sz="2200" i="1" dirty="0" err="1"/>
                  <a:t>N</a:t>
                </a:r>
                <a:r>
                  <a:rPr lang="en-US" sz="2200" i="1" baseline="-25000" dirty="0" err="1"/>
                  <a:t>rs</a:t>
                </a:r>
                <a:r>
                  <a:rPr lang="en-US" sz="2200" dirty="0"/>
                  <a:t> be the number of items which are relevant and selective. According to equations (3) and (4), precision is the ratio of </a:t>
                </a:r>
                <a:r>
                  <a:rPr lang="en-US" sz="2200" i="1" dirty="0" err="1"/>
                  <a:t>N</a:t>
                </a:r>
                <a:r>
                  <a:rPr lang="en-US" sz="2200" i="1" baseline="-25000" dirty="0" err="1"/>
                  <a:t>rs</a:t>
                </a:r>
                <a:r>
                  <a:rPr lang="en-US" sz="2200" dirty="0"/>
                  <a:t> to </a:t>
                </a:r>
                <a:r>
                  <a:rPr lang="en-US" sz="2200" i="1" dirty="0"/>
                  <a:t>N</a:t>
                </a:r>
                <a:r>
                  <a:rPr lang="en-US" sz="2200" i="1" baseline="-25000" dirty="0"/>
                  <a:t>s</a:t>
                </a:r>
                <a:r>
                  <a:rPr lang="en-US" sz="2200" dirty="0"/>
                  <a:t> and recall is the ratio of </a:t>
                </a:r>
                <a:r>
                  <a:rPr lang="en-US" sz="2200" i="1" dirty="0" err="1"/>
                  <a:t>N</a:t>
                </a:r>
                <a:r>
                  <a:rPr lang="en-US" sz="2200" i="1" baseline="-25000" dirty="0" err="1"/>
                  <a:t>rs</a:t>
                </a:r>
                <a:r>
                  <a:rPr lang="en-US" sz="2200" dirty="0"/>
                  <a:t> to </a:t>
                </a:r>
                <a:r>
                  <a:rPr lang="en-US" sz="2200" i="1" dirty="0" err="1"/>
                  <a:t>N</a:t>
                </a:r>
                <a:r>
                  <a:rPr lang="en-US" sz="2200" i="1" baseline="-25000" dirty="0" err="1"/>
                  <a:t>r</a:t>
                </a:r>
                <a:r>
                  <a:rPr lang="en-US" sz="2200" dirty="0"/>
                  <a:t> (</a:t>
                </a:r>
                <a:r>
                  <a:rPr lang="en-US" sz="2200" dirty="0" err="1"/>
                  <a:t>Herlocker</a:t>
                </a:r>
                <a:r>
                  <a:rPr lang="en-US" sz="2200" dirty="0"/>
                  <a:t>, </a:t>
                </a:r>
                <a:r>
                  <a:rPr lang="en-US" sz="2200" dirty="0" err="1"/>
                  <a:t>Konstan</a:t>
                </a:r>
                <a:r>
                  <a:rPr lang="en-US" sz="2200" dirty="0"/>
                  <a:t>, </a:t>
                </a:r>
                <a:r>
                  <a:rPr lang="en-US" sz="2200" dirty="0" err="1"/>
                  <a:t>Terveen</a:t>
                </a:r>
                <a:r>
                  <a:rPr lang="en-US" sz="2200" dirty="0"/>
                  <a:t>, &amp; </a:t>
                </a:r>
                <a:r>
                  <a:rPr lang="en-US" sz="2200" dirty="0" err="1"/>
                  <a:t>Riedl</a:t>
                </a:r>
                <a:r>
                  <a:rPr lang="en-US" sz="2200" dirty="0"/>
                  <a:t>, 2004, p. 23). In other words, precision is probability that selective item is relevant and recall is probability that relevant item is selective. F1 is regular combination of precision and recall, given equation (5</a:t>
                </a:r>
                <a:r>
                  <a:rPr lang="en-US" sz="2200" dirty="0" smtClean="0"/>
                  <a:t>).</a:t>
                </a:r>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𝑃𝑟𝑒𝑐𝑖𝑠𝑖𝑜𝑛</m:t>
                      </m:r>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𝑟𝑠</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𝑠</m:t>
                              </m:r>
                            </m:sub>
                          </m:sSub>
                        </m:den>
                      </m:f>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m:t>
                          </m:r>
                        </m:e>
                      </m:d>
                    </m:oMath>
                  </m:oMathPara>
                </a14:m>
                <a:endParaRPr lang="en-US" sz="2200" dirty="0" smtClean="0"/>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𝑅𝑒𝑐𝑎𝑙𝑙</m:t>
                      </m:r>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𝑟𝑠</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𝑁</m:t>
                              </m:r>
                            </m:e>
                            <m:sub>
                              <m:r>
                                <a:rPr lang="en-US" sz="2200" i="1">
                                  <a:latin typeface="Cambria Math" panose="02040503050406030204" pitchFamily="18" charset="0"/>
                                </a:rPr>
                                <m:t>𝑟</m:t>
                              </m:r>
                            </m:sub>
                          </m:sSub>
                        </m:den>
                      </m:f>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4</m:t>
                          </m:r>
                        </m:e>
                      </m:d>
                    </m:oMath>
                  </m:oMathPara>
                </a14:m>
                <a:endParaRPr lang="en-US" sz="2200" dirty="0" smtClean="0"/>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𝐹</m:t>
                      </m:r>
                      <m:r>
                        <a:rPr lang="en-US" sz="2200" i="1">
                          <a:latin typeface="Cambria Math" panose="02040503050406030204" pitchFamily="18" charset="0"/>
                        </a:rPr>
                        <m:t>1=</m:t>
                      </m:r>
                      <m:f>
                        <m:fPr>
                          <m:ctrlPr>
                            <a:rPr lang="en-US" sz="2200" i="1">
                              <a:latin typeface="Cambria Math" panose="02040503050406030204" pitchFamily="18" charset="0"/>
                            </a:rPr>
                          </m:ctrlPr>
                        </m:fPr>
                        <m:num>
                          <m:r>
                            <a:rPr lang="en-US" sz="2200" i="1">
                              <a:latin typeface="Cambria Math" panose="02040503050406030204" pitchFamily="18" charset="0"/>
                            </a:rPr>
                            <m:t>2∗</m:t>
                          </m:r>
                          <m:r>
                            <a:rPr lang="en-US" sz="2200" i="1">
                              <a:latin typeface="Cambria Math" panose="02040503050406030204" pitchFamily="18" charset="0"/>
                            </a:rPr>
                            <m:t>𝑃𝑟𝑒𝑐𝑖𝑠𝑖𝑜𝑛</m:t>
                          </m:r>
                          <m:r>
                            <a:rPr lang="en-US" sz="2200" i="1">
                              <a:latin typeface="Cambria Math" panose="02040503050406030204" pitchFamily="18" charset="0"/>
                            </a:rPr>
                            <m:t>∗</m:t>
                          </m:r>
                          <m:r>
                            <a:rPr lang="en-US" sz="2200" i="1">
                              <a:latin typeface="Cambria Math" panose="02040503050406030204" pitchFamily="18" charset="0"/>
                            </a:rPr>
                            <m:t>𝑅𝑒𝑐𝑎𝑙𝑙</m:t>
                          </m:r>
                        </m:num>
                        <m:den>
                          <m:r>
                            <a:rPr lang="en-US" sz="2200" i="1">
                              <a:latin typeface="Cambria Math" panose="02040503050406030204" pitchFamily="18" charset="0"/>
                            </a:rPr>
                            <m:t>𝑃𝑟𝑒𝑐𝑖𝑠𝑖𝑜𝑛</m:t>
                          </m:r>
                          <m:r>
                            <a:rPr lang="en-US" sz="2200" i="1">
                              <a:latin typeface="Cambria Math" panose="02040503050406030204" pitchFamily="18" charset="0"/>
                            </a:rPr>
                            <m:t>+</m:t>
                          </m:r>
                          <m:r>
                            <a:rPr lang="en-US" sz="2200" i="1">
                              <a:latin typeface="Cambria Math" panose="02040503050406030204" pitchFamily="18" charset="0"/>
                            </a:rPr>
                            <m:t>𝑅𝑒𝑐𝑎𝑙𝑙</m:t>
                          </m:r>
                        </m:den>
                      </m:f>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5</m:t>
                          </m:r>
                        </m:e>
                      </m:d>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659" t="-824" r="-65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33</a:t>
            </a:fld>
            <a:endParaRPr lang="en-US"/>
          </a:p>
        </p:txBody>
      </p:sp>
    </p:spTree>
    <p:extLst>
      <p:ext uri="{BB962C8B-B14F-4D97-AF65-F5344CB8AC3E}">
        <p14:creationId xmlns:p14="http://schemas.microsoft.com/office/powerpoint/2010/main" val="4173181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 y="120971"/>
            <a:ext cx="4658360" cy="660486"/>
          </a:xfrm>
        </p:spPr>
        <p:txBody>
          <a:bodyPr>
            <a:normAutofit/>
          </a:bodyPr>
          <a:lstStyle/>
          <a:p>
            <a:r>
              <a:rPr lang="en-US" sz="3000" dirty="0"/>
              <a:t>4. Evaluation and Discussion</a:t>
            </a:r>
          </a:p>
        </p:txBody>
      </p:sp>
      <p:sp>
        <p:nvSpPr>
          <p:cNvPr id="3" name="Content Placeholder 2"/>
          <p:cNvSpPr>
            <a:spLocks noGrp="1"/>
          </p:cNvSpPr>
          <p:nvPr>
            <p:ph idx="1"/>
          </p:nvPr>
        </p:nvSpPr>
        <p:spPr>
          <a:xfrm>
            <a:off x="6116320" y="120970"/>
            <a:ext cx="5953760" cy="6235379"/>
          </a:xfrm>
        </p:spPr>
        <p:txBody>
          <a:bodyPr>
            <a:noAutofit/>
          </a:bodyPr>
          <a:lstStyle/>
          <a:p>
            <a:pPr marL="0" indent="0">
              <a:buNone/>
            </a:pPr>
            <a:r>
              <a:rPr lang="en-US" sz="1700" dirty="0" smtClean="0"/>
              <a:t>As </a:t>
            </a:r>
            <a:r>
              <a:rPr lang="en-US" sz="1700" dirty="0"/>
              <a:t>a result, my algorithm is more effective than other algorithms when it gets high quality with metrics: precision, recall, F1. Its quality via F1 metric is 5.6 times, 98.5 times, 34 times better than item-based, user-based, and SVD, respectively. The reason is that it makes recommendations based on frequent </a:t>
            </a:r>
            <a:r>
              <a:rPr lang="en-US" sz="1700" dirty="0" err="1"/>
              <a:t>itemsets</a:t>
            </a:r>
            <a:r>
              <a:rPr lang="en-US" sz="1700" dirty="0"/>
              <a:t> which represent users’ interesting patterns. However its accuracy is lower than item-based and SVD with metrics: MAE and MSE. Its MAE metric is 1.4 times and 1.45 times worse than item-based and SVD, respectively. The reason is that it does not do arithmetic operations like addition and multiplication to estimate missing rating values. In general, accuracy is strong point of SVD. Author (</a:t>
            </a:r>
            <a:r>
              <a:rPr lang="en-US" sz="1700" dirty="0" err="1"/>
              <a:t>Paterek</a:t>
            </a:r>
            <a:r>
              <a:rPr lang="en-US" sz="1700" dirty="0"/>
              <a:t>, 2007) proposed three improved variants of SVD such as RSVD2 which adds of biases to the regularized SVD, SVD_KNN which post-processes SVD with k-nearest neighbor similarity, and SVD_KRR which post-processes SVD with kernel ridge regression</a:t>
            </a:r>
            <a:r>
              <a:rPr lang="en-US" sz="1700" dirty="0" smtClean="0"/>
              <a:t>.</a:t>
            </a:r>
            <a:r>
              <a:rPr lang="en-US" sz="1700" dirty="0"/>
              <a:t> The author (</a:t>
            </a:r>
            <a:r>
              <a:rPr lang="en-US" sz="1700" dirty="0" err="1"/>
              <a:t>Paterek</a:t>
            </a:r>
            <a:r>
              <a:rPr lang="en-US" sz="1700" dirty="0"/>
              <a:t>, 2007, p. 42) evaluates these variants on Netflix Prize database, which results out that the MSE of methods: basic SVD, RSVD2, SVD_KNN, and SVD_KRR are 0.9826</a:t>
            </a:r>
            <a:r>
              <a:rPr lang="en-US" sz="1700" baseline="30000" dirty="0"/>
              <a:t>2</a:t>
            </a:r>
            <a:r>
              <a:rPr lang="en-US" sz="1700" dirty="0"/>
              <a:t> = 0.9655, 0.9039</a:t>
            </a:r>
            <a:r>
              <a:rPr lang="en-US" sz="1700" baseline="30000" dirty="0"/>
              <a:t>2</a:t>
            </a:r>
            <a:r>
              <a:rPr lang="en-US" sz="1700" dirty="0"/>
              <a:t> = 0.8170, 0.9525</a:t>
            </a:r>
            <a:r>
              <a:rPr lang="en-US" sz="1700" baseline="30000" dirty="0"/>
              <a:t>2</a:t>
            </a:r>
            <a:r>
              <a:rPr lang="en-US" sz="1700" dirty="0"/>
              <a:t> = 0.9073, and 0.9006</a:t>
            </a:r>
            <a:r>
              <a:rPr lang="en-US" sz="1700" baseline="30000" dirty="0"/>
              <a:t>2</a:t>
            </a:r>
            <a:r>
              <a:rPr lang="en-US" sz="1700" dirty="0"/>
              <a:t> = 0.8111, respectively</a:t>
            </a:r>
            <a:r>
              <a:rPr lang="en-US" sz="1700" dirty="0" smtClean="0"/>
              <a:t>.</a:t>
            </a:r>
            <a:r>
              <a:rPr lang="en-US" sz="1700" dirty="0"/>
              <a:t> Although Netflix Prize database is different from </a:t>
            </a:r>
            <a:r>
              <a:rPr lang="en-US" sz="1700" dirty="0" err="1"/>
              <a:t>Movielens</a:t>
            </a:r>
            <a:r>
              <a:rPr lang="en-US" sz="1700" dirty="0"/>
              <a:t> database, the evaluation result of author (</a:t>
            </a:r>
            <a:r>
              <a:rPr lang="en-US" sz="1700" dirty="0" err="1"/>
              <a:t>Paterek</a:t>
            </a:r>
            <a:r>
              <a:rPr lang="en-US" sz="1700" dirty="0"/>
              <a:t>, 2007) asserts the preeminence of SVD with regard to accuracy in recommendation. Therefore quality is just preeminence of my algorithm.</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188836112"/>
              </p:ext>
            </p:extLst>
          </p:nvPr>
        </p:nvGraphicFramePr>
        <p:xfrm>
          <a:off x="86360" y="781457"/>
          <a:ext cx="5948680" cy="2606040"/>
        </p:xfrm>
        <a:graphic>
          <a:graphicData uri="http://schemas.openxmlformats.org/drawingml/2006/table">
            <a:tbl>
              <a:tblPr firstRow="1" firstCol="1" bandRow="1">
                <a:tableStyleId>{5C22544A-7EE6-4342-B048-85BDC9FD1C3A}</a:tableStyleId>
              </a:tblPr>
              <a:tblGrid>
                <a:gridCol w="1189736">
                  <a:extLst>
                    <a:ext uri="{9D8B030D-6E8A-4147-A177-3AD203B41FA5}">
                      <a16:colId xmlns:a16="http://schemas.microsoft.com/office/drawing/2014/main" val="4056745807"/>
                    </a:ext>
                  </a:extLst>
                </a:gridCol>
                <a:gridCol w="1189736">
                  <a:extLst>
                    <a:ext uri="{9D8B030D-6E8A-4147-A177-3AD203B41FA5}">
                      <a16:colId xmlns:a16="http://schemas.microsoft.com/office/drawing/2014/main" val="1965059270"/>
                    </a:ext>
                  </a:extLst>
                </a:gridCol>
                <a:gridCol w="1189736">
                  <a:extLst>
                    <a:ext uri="{9D8B030D-6E8A-4147-A177-3AD203B41FA5}">
                      <a16:colId xmlns:a16="http://schemas.microsoft.com/office/drawing/2014/main" val="4137253825"/>
                    </a:ext>
                  </a:extLst>
                </a:gridCol>
                <a:gridCol w="1189736">
                  <a:extLst>
                    <a:ext uri="{9D8B030D-6E8A-4147-A177-3AD203B41FA5}">
                      <a16:colId xmlns:a16="http://schemas.microsoft.com/office/drawing/2014/main" val="1292851109"/>
                    </a:ext>
                  </a:extLst>
                </a:gridCol>
                <a:gridCol w="1189736">
                  <a:extLst>
                    <a:ext uri="{9D8B030D-6E8A-4147-A177-3AD203B41FA5}">
                      <a16:colId xmlns:a16="http://schemas.microsoft.com/office/drawing/2014/main" val="2104184120"/>
                    </a:ext>
                  </a:extLst>
                </a:gridCol>
              </a:tblGrid>
              <a:tr h="200025">
                <a:tc>
                  <a:txBody>
                    <a:bodyPr/>
                    <a:lstStyle/>
                    <a:p>
                      <a:pPr>
                        <a:lnSpc>
                          <a:spcPct val="100000"/>
                        </a:lnSpc>
                      </a:pPr>
                      <a:endParaRPr lang="en-US" sz="19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Proposed</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Item-based</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User-based</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SVD</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6895511"/>
                  </a:ext>
                </a:extLst>
              </a:tr>
              <a:tr h="200025">
                <a:tc>
                  <a:txBody>
                    <a:bodyPr/>
                    <a:lstStyle/>
                    <a:p>
                      <a:pPr marL="0" marR="0">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MAE</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0.7279</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0.5222</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0.9430</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0.5036</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5742543"/>
                  </a:ext>
                </a:extLst>
              </a:tr>
              <a:tr h="200025">
                <a:tc>
                  <a:txBody>
                    <a:bodyPr/>
                    <a:lstStyle/>
                    <a:p>
                      <a:pPr marL="0" marR="0">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MSE</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1.1737</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0.6675</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2.1895</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1.0849</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20762745"/>
                  </a:ext>
                </a:extLst>
              </a:tr>
              <a:tr h="200025">
                <a:tc>
                  <a:txBody>
                    <a:bodyPr/>
                    <a:lstStyle/>
                    <a:p>
                      <a:pPr marL="0" marR="0">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Precision</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0.1326</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0.0245</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0.0013</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0.0042</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35322662"/>
                  </a:ext>
                </a:extLst>
              </a:tr>
              <a:tr h="200025">
                <a:tc>
                  <a:txBody>
                    <a:bodyPr/>
                    <a:lstStyle/>
                    <a:p>
                      <a:pPr marL="0" marR="0">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Recall</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0.0524</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0.0092</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0.0005</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0.0015</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41026227"/>
                  </a:ext>
                </a:extLst>
              </a:tr>
              <a:tr h="200025">
                <a:tc>
                  <a:txBody>
                    <a:bodyPr/>
                    <a:lstStyle/>
                    <a:p>
                      <a:pPr marL="0" marR="0">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F1</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0.0740</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0.0131</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0.0008</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0.0022</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8586435"/>
                  </a:ext>
                </a:extLst>
              </a:tr>
              <a:tr h="200025">
                <a:tc>
                  <a:txBody>
                    <a:bodyPr/>
                    <a:lstStyle/>
                    <a:p>
                      <a:pPr marL="0" marR="0">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Setup</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2.3532</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120.64</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04639686"/>
                  </a:ext>
                </a:extLst>
              </a:tr>
              <a:tr h="200025">
                <a:tc>
                  <a:txBody>
                    <a:bodyPr/>
                    <a:lstStyle/>
                    <a:p>
                      <a:pPr marL="0" marR="0">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Response</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0.0058</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10.918</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a:effectLst/>
                          <a:latin typeface="Times New Roman" panose="02020603050405020304" pitchFamily="18" charset="0"/>
                          <a:cs typeface="Times New Roman" panose="02020603050405020304" pitchFamily="18" charset="0"/>
                        </a:rPr>
                        <a:t>9.5586</a:t>
                      </a:r>
                      <a:endParaRPr lang="en-US" sz="19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0.0117</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77974791"/>
                  </a:ext>
                </a:extLst>
              </a:tr>
            </a:tbl>
          </a:graphicData>
        </a:graphic>
      </p:graphicFrame>
      <p:sp>
        <p:nvSpPr>
          <p:cNvPr id="9" name="Rectangle 8"/>
          <p:cNvSpPr/>
          <p:nvPr/>
        </p:nvSpPr>
        <p:spPr>
          <a:xfrm>
            <a:off x="76200" y="3832200"/>
            <a:ext cx="5948680" cy="1754326"/>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Table 5 shows the evaluation result on database </a:t>
            </a:r>
            <a:r>
              <a:rPr lang="en-US" dirty="0" err="1">
                <a:latin typeface="Times New Roman" panose="02020603050405020304" pitchFamily="18" charset="0"/>
                <a:cs typeface="Times New Roman" panose="02020603050405020304" pitchFamily="18" charset="0"/>
              </a:rPr>
              <a:t>Movielens</a:t>
            </a:r>
            <a:r>
              <a:rPr lang="en-US" dirty="0">
                <a:latin typeface="Times New Roman" panose="02020603050405020304" pitchFamily="18" charset="0"/>
                <a:cs typeface="Times New Roman" panose="02020603050405020304" pitchFamily="18" charset="0"/>
              </a:rPr>
              <a:t> 100K containing 100,000 ratings of 943 users on 1682 movies and are split into 5 folders. The setup time of neighbor item-based and user-based algorithms is zero because these algorithms are memory-based CF and they do not have internal modeling process.</a:t>
            </a:r>
          </a:p>
        </p:txBody>
      </p:sp>
      <p:sp>
        <p:nvSpPr>
          <p:cNvPr id="10" name="Rectangle 9"/>
          <p:cNvSpPr/>
          <p:nvPr/>
        </p:nvSpPr>
        <p:spPr>
          <a:xfrm>
            <a:off x="394906" y="3440762"/>
            <a:ext cx="5331588" cy="369332"/>
          </a:xfrm>
          <a:prstGeom prst="rect">
            <a:avLst/>
          </a:prstGeom>
        </p:spPr>
        <p:txBody>
          <a:bodyPr wrap="none">
            <a:spAutoFit/>
          </a:bodyPr>
          <a:lstStyle/>
          <a:p>
            <a:r>
              <a:rPr lang="en-US" b="1" dirty="0">
                <a:latin typeface="Times New Roman" panose="02020603050405020304" pitchFamily="18" charset="0"/>
                <a:ea typeface="SimSun" panose="02010600030101010101" pitchFamily="2" charset="-122"/>
              </a:rPr>
              <a:t>Table 5.</a:t>
            </a:r>
            <a:r>
              <a:rPr lang="en-US" dirty="0">
                <a:latin typeface="Times New Roman" panose="02020603050405020304" pitchFamily="18" charset="0"/>
                <a:ea typeface="SimSun" panose="02010600030101010101" pitchFamily="2" charset="-122"/>
              </a:rPr>
              <a:t> Evaluation result on database </a:t>
            </a:r>
            <a:r>
              <a:rPr lang="en-US" dirty="0" err="1">
                <a:latin typeface="Times New Roman" panose="02020603050405020304" pitchFamily="18" charset="0"/>
                <a:ea typeface="SimSun" panose="02010600030101010101" pitchFamily="2" charset="-122"/>
              </a:rPr>
              <a:t>Movielens</a:t>
            </a:r>
            <a:r>
              <a:rPr lang="en-US" dirty="0">
                <a:latin typeface="Times New Roman" panose="02020603050405020304" pitchFamily="18" charset="0"/>
                <a:ea typeface="SimSun" panose="02010600030101010101" pitchFamily="2" charset="-122"/>
              </a:rPr>
              <a:t> 100K</a:t>
            </a:r>
            <a:endParaRPr lang="en-US" dirty="0"/>
          </a:p>
        </p:txBody>
      </p:sp>
    </p:spTree>
    <p:extLst>
      <p:ext uri="{BB962C8B-B14F-4D97-AF65-F5344CB8AC3E}">
        <p14:creationId xmlns:p14="http://schemas.microsoft.com/office/powerpoint/2010/main" val="3319316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Evaluation and Discussion</a:t>
            </a:r>
          </a:p>
        </p:txBody>
      </p:sp>
      <p:sp>
        <p:nvSpPr>
          <p:cNvPr id="3" name="Content Placeholder 2"/>
          <p:cNvSpPr>
            <a:spLocks noGrp="1"/>
          </p:cNvSpPr>
          <p:nvPr>
            <p:ph idx="1"/>
          </p:nvPr>
        </p:nvSpPr>
        <p:spPr>
          <a:xfrm>
            <a:off x="132080" y="914399"/>
            <a:ext cx="6573520" cy="5176066"/>
          </a:xfrm>
        </p:spPr>
        <p:txBody>
          <a:bodyPr>
            <a:normAutofit/>
          </a:bodyPr>
          <a:lstStyle/>
          <a:p>
            <a:pPr marL="0" indent="0">
              <a:buNone/>
            </a:pPr>
            <a:r>
              <a:rPr lang="en-US" sz="2100" dirty="0"/>
              <a:t>Moreover it runs much faster than other methods. It responses 1870 times, 1637 times, 2 times faster than item-based, user-based and SVD, respectively. It is not dominant over SVD in response time but its modeling process consumes least time according to setup time metric which is 51 times faster than SVD. It consumes less memory because storage capacity of frequent </a:t>
            </a:r>
            <a:r>
              <a:rPr lang="en-US" sz="2100" dirty="0" err="1"/>
              <a:t>itemsets</a:t>
            </a:r>
            <a:r>
              <a:rPr lang="en-US" sz="2100" dirty="0"/>
              <a:t> is insignificant whereas SVD requires a large amount of memory to store decomposed matrices. In fact, mining frequent </a:t>
            </a:r>
            <a:r>
              <a:rPr lang="en-US" sz="2100" dirty="0" err="1"/>
              <a:t>itemsets</a:t>
            </a:r>
            <a:r>
              <a:rPr lang="en-US" sz="2100" dirty="0"/>
              <a:t> is faster than learning decomposed matrices. Figure 1 shows comparison between the proposed algorithm and SVD with regard to metrics MAE, F1, setup time, and response time given database </a:t>
            </a:r>
            <a:r>
              <a:rPr lang="en-US" sz="2100" dirty="0" err="1"/>
              <a:t>Movielens</a:t>
            </a:r>
            <a:r>
              <a:rPr lang="en-US" sz="2100" dirty="0"/>
              <a:t> 100K.</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569" y="914399"/>
            <a:ext cx="5298545" cy="4835565"/>
          </a:xfrm>
          <a:prstGeom prst="rect">
            <a:avLst/>
          </a:prstGeom>
        </p:spPr>
      </p:pic>
      <p:sp>
        <p:nvSpPr>
          <p:cNvPr id="8" name="Rectangle 7"/>
          <p:cNvSpPr/>
          <p:nvPr/>
        </p:nvSpPr>
        <p:spPr>
          <a:xfrm>
            <a:off x="706569" y="5147227"/>
            <a:ext cx="6096000" cy="738664"/>
          </a:xfrm>
          <a:prstGeom prst="rect">
            <a:avLst/>
          </a:prstGeom>
        </p:spPr>
        <p:txBody>
          <a:bodyPr>
            <a:spAutoFit/>
          </a:bodyPr>
          <a:lstStyle/>
          <a:p>
            <a:pPr algn="r"/>
            <a:r>
              <a:rPr lang="en-US" sz="2100" b="1" dirty="0">
                <a:latin typeface="Times New Roman" panose="02020603050405020304" pitchFamily="18" charset="0"/>
                <a:ea typeface="SimSun" panose="02010600030101010101" pitchFamily="2" charset="-122"/>
              </a:rPr>
              <a:t>Figure 1.</a:t>
            </a:r>
            <a:r>
              <a:rPr lang="en-US" sz="2100" dirty="0">
                <a:latin typeface="Times New Roman" panose="02020603050405020304" pitchFamily="18" charset="0"/>
                <a:ea typeface="SimSun" panose="02010600030101010101" pitchFamily="2" charset="-122"/>
              </a:rPr>
              <a:t> Comparison between proposed algorithm and SVD given database </a:t>
            </a:r>
            <a:r>
              <a:rPr lang="en-US" sz="2100" dirty="0" err="1">
                <a:latin typeface="Times New Roman" panose="02020603050405020304" pitchFamily="18" charset="0"/>
                <a:ea typeface="SimSun" panose="02010600030101010101" pitchFamily="2" charset="-122"/>
              </a:rPr>
              <a:t>Movielens</a:t>
            </a:r>
            <a:r>
              <a:rPr lang="en-US" sz="2100" dirty="0">
                <a:latin typeface="Times New Roman" panose="02020603050405020304" pitchFamily="18" charset="0"/>
                <a:ea typeface="SimSun" panose="02010600030101010101" pitchFamily="2" charset="-122"/>
              </a:rPr>
              <a:t> 100K</a:t>
            </a:r>
            <a:endParaRPr lang="en-US" sz="2100" dirty="0"/>
          </a:p>
        </p:txBody>
      </p:sp>
    </p:spTree>
    <p:extLst>
      <p:ext uri="{BB962C8B-B14F-4D97-AF65-F5344CB8AC3E}">
        <p14:creationId xmlns:p14="http://schemas.microsoft.com/office/powerpoint/2010/main" val="287407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Evaluation and Discussion</a:t>
            </a:r>
          </a:p>
        </p:txBody>
      </p:sp>
      <p:sp>
        <p:nvSpPr>
          <p:cNvPr id="3" name="Content Placeholder 2"/>
          <p:cNvSpPr>
            <a:spLocks noGrp="1"/>
          </p:cNvSpPr>
          <p:nvPr>
            <p:ph idx="1"/>
          </p:nvPr>
        </p:nvSpPr>
        <p:spPr>
          <a:xfrm>
            <a:off x="81280" y="914399"/>
            <a:ext cx="7691120" cy="5176066"/>
          </a:xfrm>
        </p:spPr>
        <p:txBody>
          <a:bodyPr>
            <a:noAutofit/>
          </a:bodyPr>
          <a:lstStyle/>
          <a:p>
            <a:pPr marL="0" indent="0">
              <a:buNone/>
            </a:pPr>
            <a:r>
              <a:rPr lang="en-US" sz="2200" dirty="0"/>
              <a:t>When database is enlarged with much more ratings, given database </a:t>
            </a:r>
            <a:r>
              <a:rPr lang="en-US" sz="2200" dirty="0" err="1"/>
              <a:t>Movielens</a:t>
            </a:r>
            <a:r>
              <a:rPr lang="en-US" sz="2200" dirty="0"/>
              <a:t> containing 1,000,000 ratings (1M), memory-based CF algorithms like user-based and item-based can not run whereas the proposed algorithm and SVD keep their execution stable. The proposed algorithm is dominant over SVD in quality of recommendation and modeling process. Table 6 shows the evaluation result on database </a:t>
            </a:r>
            <a:r>
              <a:rPr lang="en-US" sz="2200" dirty="0" err="1"/>
              <a:t>Movielens</a:t>
            </a:r>
            <a:r>
              <a:rPr lang="en-US" sz="2200" dirty="0"/>
              <a:t> 1M</a:t>
            </a:r>
            <a:r>
              <a:rPr lang="en-US" sz="2200" dirty="0" smtClean="0"/>
              <a:t>.</a:t>
            </a:r>
          </a:p>
          <a:p>
            <a:pPr marL="0" indent="228600">
              <a:buNone/>
            </a:pPr>
            <a:r>
              <a:rPr lang="en-US" sz="2200" dirty="0"/>
              <a:t>Its quality via F1 metric is 37 times better than SVD whereas its accuracy via MAE metric is 2.44 times worse than SVD. Its setup time is 16.65 times faster than SVD while its response time is 0.82 times approximated to SVD. The reason is that it does bitwise operations on both offline modeling process and online recommendation process; the cost of these bitwise operations is low, regardless of database volume.</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41586416"/>
              </p:ext>
            </p:extLst>
          </p:nvPr>
        </p:nvGraphicFramePr>
        <p:xfrm>
          <a:off x="7896860" y="1813706"/>
          <a:ext cx="4191000" cy="2682240"/>
        </p:xfrm>
        <a:graphic>
          <a:graphicData uri="http://schemas.openxmlformats.org/drawingml/2006/table">
            <a:tbl>
              <a:tblPr firstRow="1" firstCol="1" bandRow="1">
                <a:tableStyleId>{5C22544A-7EE6-4342-B048-85BDC9FD1C3A}</a:tableStyleId>
              </a:tblPr>
              <a:tblGrid>
                <a:gridCol w="1397000">
                  <a:extLst>
                    <a:ext uri="{9D8B030D-6E8A-4147-A177-3AD203B41FA5}">
                      <a16:colId xmlns:a16="http://schemas.microsoft.com/office/drawing/2014/main" val="4269576119"/>
                    </a:ext>
                  </a:extLst>
                </a:gridCol>
                <a:gridCol w="1397000">
                  <a:extLst>
                    <a:ext uri="{9D8B030D-6E8A-4147-A177-3AD203B41FA5}">
                      <a16:colId xmlns:a16="http://schemas.microsoft.com/office/drawing/2014/main" val="3475871558"/>
                    </a:ext>
                  </a:extLst>
                </a:gridCol>
                <a:gridCol w="1397000">
                  <a:extLst>
                    <a:ext uri="{9D8B030D-6E8A-4147-A177-3AD203B41FA5}">
                      <a16:colId xmlns:a16="http://schemas.microsoft.com/office/drawing/2014/main" val="2261014916"/>
                    </a:ext>
                  </a:extLst>
                </a:gridCol>
              </a:tblGrid>
              <a:tr h="200025">
                <a:tc>
                  <a:txBody>
                    <a:bodyPr/>
                    <a:lstStyle/>
                    <a:p>
                      <a:pPr>
                        <a:lnSpc>
                          <a:spcPct val="100000"/>
                        </a:lnSpc>
                      </a:pPr>
                      <a:endParaRPr lang="en-US" sz="22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Proposed</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SVD</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1516448"/>
                  </a:ext>
                </a:extLst>
              </a:tr>
              <a:tr h="200025">
                <a:tc>
                  <a:txBody>
                    <a:bodyPr/>
                    <a:lstStyle/>
                    <a:p>
                      <a:pPr marL="0" marR="0">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MAE</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0.6231</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0.2550</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50948171"/>
                  </a:ext>
                </a:extLst>
              </a:tr>
              <a:tr h="200025">
                <a:tc>
                  <a:txBody>
                    <a:bodyPr/>
                    <a:lstStyle/>
                    <a:p>
                      <a:pPr marL="0" marR="0">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MSE</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0.9790</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0.4208</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4125492"/>
                  </a:ext>
                </a:extLst>
              </a:tr>
              <a:tr h="200025">
                <a:tc>
                  <a:txBody>
                    <a:bodyPr/>
                    <a:lstStyle/>
                    <a:p>
                      <a:pPr marL="0" marR="0">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Precision</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0.1048</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0.0029</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0695245"/>
                  </a:ext>
                </a:extLst>
              </a:tr>
              <a:tr h="200025">
                <a:tc>
                  <a:txBody>
                    <a:bodyPr/>
                    <a:lstStyle/>
                    <a:p>
                      <a:pPr marL="0" marR="0">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Recall</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0.0342</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0.0009</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44246763"/>
                  </a:ext>
                </a:extLst>
              </a:tr>
              <a:tr h="200025">
                <a:tc>
                  <a:txBody>
                    <a:bodyPr/>
                    <a:lstStyle/>
                    <a:p>
                      <a:pPr marL="0" marR="0">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F1</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0.0516</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0.0014</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35104433"/>
                  </a:ext>
                </a:extLst>
              </a:tr>
              <a:tr h="200025">
                <a:tc>
                  <a:txBody>
                    <a:bodyPr/>
                    <a:lstStyle/>
                    <a:p>
                      <a:pPr marL="0" marR="0">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Setup</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23.405</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389.71</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01148280"/>
                  </a:ext>
                </a:extLst>
              </a:tr>
              <a:tr h="200025">
                <a:tc>
                  <a:txBody>
                    <a:bodyPr/>
                    <a:lstStyle/>
                    <a:p>
                      <a:pPr marL="0" marR="0">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Response</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a:effectLst/>
                          <a:latin typeface="Times New Roman" panose="02020603050405020304" pitchFamily="18" charset="0"/>
                          <a:cs typeface="Times New Roman" panose="02020603050405020304" pitchFamily="18" charset="0"/>
                        </a:rPr>
                        <a:t>0.1152</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lnSpc>
                          <a:spcPct val="100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0.0946</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96346460"/>
                  </a:ext>
                </a:extLst>
              </a:tr>
            </a:tbl>
          </a:graphicData>
        </a:graphic>
      </p:graphicFrame>
      <p:sp>
        <p:nvSpPr>
          <p:cNvPr id="8" name="Rectangle 7"/>
          <p:cNvSpPr/>
          <p:nvPr/>
        </p:nvSpPr>
        <p:spPr>
          <a:xfrm>
            <a:off x="8258810" y="4551674"/>
            <a:ext cx="3467100" cy="769441"/>
          </a:xfrm>
          <a:prstGeom prst="rect">
            <a:avLst/>
          </a:prstGeom>
        </p:spPr>
        <p:txBody>
          <a:bodyPr wrap="square">
            <a:spAutoFit/>
          </a:bodyPr>
          <a:lstStyle/>
          <a:p>
            <a:r>
              <a:rPr lang="en-US" sz="2200" b="1" dirty="0">
                <a:latin typeface="Times New Roman" panose="02020603050405020304" pitchFamily="18" charset="0"/>
                <a:ea typeface="SimSun" panose="02010600030101010101" pitchFamily="2" charset="-122"/>
              </a:rPr>
              <a:t>Table 6.</a:t>
            </a:r>
            <a:r>
              <a:rPr lang="en-US" sz="2200" dirty="0">
                <a:latin typeface="Times New Roman" panose="02020603050405020304" pitchFamily="18" charset="0"/>
                <a:ea typeface="SimSun" panose="02010600030101010101" pitchFamily="2" charset="-122"/>
              </a:rPr>
              <a:t> Evaluation result on database </a:t>
            </a:r>
            <a:r>
              <a:rPr lang="en-US" sz="2200" dirty="0" err="1">
                <a:latin typeface="Times New Roman" panose="02020603050405020304" pitchFamily="18" charset="0"/>
                <a:ea typeface="SimSun" panose="02010600030101010101" pitchFamily="2" charset="-122"/>
              </a:rPr>
              <a:t>Movielens</a:t>
            </a:r>
            <a:r>
              <a:rPr lang="en-US" sz="2200" dirty="0">
                <a:latin typeface="Times New Roman" panose="02020603050405020304" pitchFamily="18" charset="0"/>
                <a:ea typeface="SimSun" panose="02010600030101010101" pitchFamily="2" charset="-122"/>
              </a:rPr>
              <a:t> 1M</a:t>
            </a:r>
            <a:endParaRPr lang="en-US" sz="2200" dirty="0"/>
          </a:p>
        </p:txBody>
      </p:sp>
    </p:spTree>
    <p:extLst>
      <p:ext uri="{BB962C8B-B14F-4D97-AF65-F5344CB8AC3E}">
        <p14:creationId xmlns:p14="http://schemas.microsoft.com/office/powerpoint/2010/main" val="2151077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Evaluation and Discussion</a:t>
            </a:r>
          </a:p>
        </p:txBody>
      </p:sp>
      <p:sp>
        <p:nvSpPr>
          <p:cNvPr id="3" name="Content Placeholder 2"/>
          <p:cNvSpPr>
            <a:spLocks noGrp="1"/>
          </p:cNvSpPr>
          <p:nvPr>
            <p:ph idx="1"/>
          </p:nvPr>
        </p:nvSpPr>
        <p:spPr>
          <a:xfrm>
            <a:off x="111760" y="914399"/>
            <a:ext cx="6847840" cy="4145281"/>
          </a:xfrm>
        </p:spPr>
        <p:txBody>
          <a:bodyPr>
            <a:normAutofit/>
          </a:bodyPr>
          <a:lstStyle/>
          <a:p>
            <a:pPr marL="0" indent="0">
              <a:buNone/>
            </a:pPr>
            <a:r>
              <a:rPr lang="en-US" sz="2200" dirty="0"/>
              <a:t>Figure 2 shows comparison between the proposed algorithm and SVD given database </a:t>
            </a:r>
            <a:r>
              <a:rPr lang="en-US" sz="2200" dirty="0" err="1"/>
              <a:t>Movielens</a:t>
            </a:r>
            <a:r>
              <a:rPr lang="en-US" sz="2200" dirty="0"/>
              <a:t> 1M. When comparing two evaluation results on database </a:t>
            </a:r>
            <a:r>
              <a:rPr lang="en-US" sz="2200" dirty="0" err="1"/>
              <a:t>Movielens</a:t>
            </a:r>
            <a:r>
              <a:rPr lang="en-US" sz="2200" dirty="0"/>
              <a:t> extended from 100K to 1M, recommendation quality is prominence of the proposed algorithm because its F1 scale is increased from 34 times to 37.08 times better than SVD. In general, the proposed algorithm is appropriate to fast and high quality recommendation applications when customers’ purchase patterns are concerned most. It can mine frequent </a:t>
            </a:r>
            <a:r>
              <a:rPr lang="en-US" sz="2200" dirty="0" err="1"/>
              <a:t>itemsets</a:t>
            </a:r>
            <a:r>
              <a:rPr lang="en-US" sz="2200" dirty="0"/>
              <a:t> regardless of missing rating values and so, the problem of sparse matrix aforementioned in the introduction section is solved.</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832" y="914399"/>
            <a:ext cx="5024187" cy="4646943"/>
          </a:xfrm>
          <a:prstGeom prst="rect">
            <a:avLst/>
          </a:prstGeom>
        </p:spPr>
      </p:pic>
      <p:sp>
        <p:nvSpPr>
          <p:cNvPr id="8" name="Rectangle 7"/>
          <p:cNvSpPr/>
          <p:nvPr/>
        </p:nvSpPr>
        <p:spPr>
          <a:xfrm>
            <a:off x="981832" y="5059680"/>
            <a:ext cx="6096000" cy="769441"/>
          </a:xfrm>
          <a:prstGeom prst="rect">
            <a:avLst/>
          </a:prstGeom>
        </p:spPr>
        <p:txBody>
          <a:bodyPr>
            <a:spAutoFit/>
          </a:bodyPr>
          <a:lstStyle/>
          <a:p>
            <a:pPr algn="r"/>
            <a:r>
              <a:rPr lang="en-US" sz="2200" b="1" dirty="0">
                <a:latin typeface="Times New Roman" panose="02020603050405020304" pitchFamily="18" charset="0"/>
                <a:ea typeface="SimSun" panose="02010600030101010101" pitchFamily="2" charset="-122"/>
              </a:rPr>
              <a:t>Figure 2.</a:t>
            </a:r>
            <a:r>
              <a:rPr lang="en-US" sz="2200" dirty="0">
                <a:latin typeface="Times New Roman" panose="02020603050405020304" pitchFamily="18" charset="0"/>
                <a:ea typeface="SimSun" panose="02010600030101010101" pitchFamily="2" charset="-122"/>
              </a:rPr>
              <a:t> Comparison between proposed algorithm and SVD given database </a:t>
            </a:r>
            <a:r>
              <a:rPr lang="en-US" sz="2200" dirty="0" err="1">
                <a:latin typeface="Times New Roman" panose="02020603050405020304" pitchFamily="18" charset="0"/>
                <a:ea typeface="SimSun" panose="02010600030101010101" pitchFamily="2" charset="-122"/>
              </a:rPr>
              <a:t>Movielens</a:t>
            </a:r>
            <a:r>
              <a:rPr lang="en-US" sz="2200" dirty="0">
                <a:latin typeface="Times New Roman" panose="02020603050405020304" pitchFamily="18" charset="0"/>
                <a:ea typeface="SimSun" panose="02010600030101010101" pitchFamily="2" charset="-122"/>
              </a:rPr>
              <a:t> 1M</a:t>
            </a:r>
            <a:endParaRPr lang="en-US" sz="2200" dirty="0"/>
          </a:p>
        </p:txBody>
      </p:sp>
    </p:spTree>
    <p:extLst>
      <p:ext uri="{BB962C8B-B14F-4D97-AF65-F5344CB8AC3E}">
        <p14:creationId xmlns:p14="http://schemas.microsoft.com/office/powerpoint/2010/main" val="3911288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Conclusion</a:t>
            </a:r>
            <a:endParaRPr lang="en-US" dirty="0"/>
          </a:p>
        </p:txBody>
      </p:sp>
      <p:sp>
        <p:nvSpPr>
          <p:cNvPr id="3" name="Content Placeholder 2"/>
          <p:cNvSpPr>
            <a:spLocks noGrp="1"/>
          </p:cNvSpPr>
          <p:nvPr>
            <p:ph idx="1"/>
          </p:nvPr>
        </p:nvSpPr>
        <p:spPr>
          <a:xfrm>
            <a:off x="213360" y="914399"/>
            <a:ext cx="11755120" cy="5176066"/>
          </a:xfrm>
        </p:spPr>
        <p:txBody>
          <a:bodyPr>
            <a:normAutofit/>
          </a:bodyPr>
          <a:lstStyle/>
          <a:p>
            <a:pPr marL="0" indent="0">
              <a:buNone/>
            </a:pPr>
            <a:r>
              <a:rPr lang="en-US" sz="2400" dirty="0"/>
              <a:t>My CF algorithm is different from other model-based CF algorithms when trying to discover user interests. The mining technique is important for extracting frequent </a:t>
            </a:r>
            <a:r>
              <a:rPr lang="en-US" sz="2400" dirty="0" err="1"/>
              <a:t>itemsets</a:t>
            </a:r>
            <a:r>
              <a:rPr lang="en-US" sz="2400" dirty="0"/>
              <a:t> considered as patterns of user interests. However traditional mining algorithms consume much more time and resources. So I proposed a new mining method, a so-called Roller algorithm. Based on evaluation measures, Roller is proved as reliable algorithm with high performance, fast speed, high quality of recommendation and consuming less time and resources. Its sole drawback is that it may ignore some interesting patterns because of heuristic assumption. However this drawback is alleviated by taking advantages of enhancement technique with the concept of pseudo-maximum support</a:t>
            </a:r>
            <a:r>
              <a:rPr lang="en-US" sz="2400" dirty="0" smtClean="0"/>
              <a:t>.</a:t>
            </a:r>
          </a:p>
          <a:p>
            <a:pPr marL="0" indent="228600">
              <a:buNone/>
            </a:pPr>
            <a:r>
              <a:rPr lang="en-US" sz="2400" dirty="0"/>
              <a:t>In the future, I will propose another model-based CF algorithm which applies Bayesian network into inferring user interests. Such algorithm based on probabilistic inference will be compared with the mining approach in this paper so that we have an open and objective viewpoint about recommendation study.</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38</a:t>
            </a:fld>
            <a:endParaRPr lang="en-US"/>
          </a:p>
        </p:txBody>
      </p:sp>
    </p:spTree>
    <p:extLst>
      <p:ext uri="{BB962C8B-B14F-4D97-AF65-F5344CB8AC3E}">
        <p14:creationId xmlns:p14="http://schemas.microsoft.com/office/powerpoint/2010/main" val="3414256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a:t>
            </a:r>
          </a:p>
        </p:txBody>
      </p:sp>
      <p:sp>
        <p:nvSpPr>
          <p:cNvPr id="3" name="Content Placeholder 2"/>
          <p:cNvSpPr>
            <a:spLocks noGrp="1"/>
          </p:cNvSpPr>
          <p:nvPr>
            <p:ph idx="1"/>
          </p:nvPr>
        </p:nvSpPr>
        <p:spPr/>
        <p:txBody>
          <a:bodyPr/>
          <a:lstStyle/>
          <a:p>
            <a:pPr marL="0" indent="0">
              <a:buNone/>
            </a:pPr>
            <a:r>
              <a:rPr lang="en-US" dirty="0"/>
              <a:t>This research is the place to acknowledge Sir Vu, Dong N. who gave me valuable comments and advices. These comments help me to improve this research.</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39</a:t>
            </a:fld>
            <a:endParaRPr lang="en-US"/>
          </a:p>
        </p:txBody>
      </p:sp>
    </p:spTree>
    <p:extLst>
      <p:ext uri="{BB962C8B-B14F-4D97-AF65-F5344CB8AC3E}">
        <p14:creationId xmlns:p14="http://schemas.microsoft.com/office/powerpoint/2010/main" val="1927297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111760" y="914399"/>
            <a:ext cx="11998960" cy="5176066"/>
          </a:xfrm>
        </p:spPr>
        <p:txBody>
          <a:bodyPr>
            <a:noAutofit/>
          </a:bodyPr>
          <a:lstStyle/>
          <a:p>
            <a:pPr marL="0" indent="0">
              <a:buNone/>
            </a:pPr>
            <a:r>
              <a:rPr lang="en-US" sz="2000" dirty="0"/>
              <a:t>Recommendation system recommends users favorite items among a large number of existing items in database. Items refer to anything such as products, services, books, and newspapers. It is expected that users are most interested in recommended items. There are two common trends: content-base filtering (CBF) and collaborative filtering (CF) in building up a recommendations system as follows (Su &amp; </a:t>
            </a:r>
            <a:r>
              <a:rPr lang="en-US" sz="2000" dirty="0" err="1"/>
              <a:t>Khoshgoftaar</a:t>
            </a:r>
            <a:r>
              <a:rPr lang="en-US" sz="2000" dirty="0"/>
              <a:t>, 2009, pp. 3-13</a:t>
            </a:r>
            <a:r>
              <a:rPr lang="en-US" sz="2000" dirty="0" smtClean="0"/>
              <a:t>) </a:t>
            </a:r>
            <a:r>
              <a:rPr lang="en-US" sz="2000" dirty="0"/>
              <a:t>(Ricci, </a:t>
            </a:r>
            <a:r>
              <a:rPr lang="en-US" sz="2000" dirty="0" err="1"/>
              <a:t>Rokach</a:t>
            </a:r>
            <a:r>
              <a:rPr lang="en-US" sz="2000" dirty="0"/>
              <a:t>, </a:t>
            </a:r>
            <a:r>
              <a:rPr lang="en-US" sz="2000" dirty="0" err="1"/>
              <a:t>Shapira</a:t>
            </a:r>
            <a:r>
              <a:rPr lang="en-US" sz="2000" dirty="0"/>
              <a:t>, &amp; Kantor, 2011, pp. 73-139</a:t>
            </a:r>
            <a:r>
              <a:rPr lang="en-US" sz="2000" dirty="0" smtClean="0"/>
              <a:t>):</a:t>
            </a:r>
          </a:p>
          <a:p>
            <a:r>
              <a:rPr lang="en-US" sz="2000" dirty="0"/>
              <a:t>The CBF recommends an item to user if such item has similarities in contents to other items that he like most in the past (his rating for such item is high). Note that each item has contents which are its properties and so all items will compose a matrix, called </a:t>
            </a:r>
            <a:r>
              <a:rPr lang="en-US" sz="2000" i="1" dirty="0"/>
              <a:t>item content matrix</a:t>
            </a:r>
            <a:r>
              <a:rPr lang="en-US" sz="2000" dirty="0" smtClean="0"/>
              <a:t>.</a:t>
            </a:r>
          </a:p>
          <a:p>
            <a:r>
              <a:rPr lang="en-US" sz="2000" dirty="0"/>
              <a:t>The CF, on the other hand, recommends an item to user if his neighbors which are other users similar to him are interested in such item. User’s rating on any item expresses his interest on that item. All ratings on items will also compose a matrix, called </a:t>
            </a:r>
            <a:r>
              <a:rPr lang="en-US" sz="2000" i="1" dirty="0"/>
              <a:t>rating matrix</a:t>
            </a:r>
            <a:r>
              <a:rPr lang="en-US" sz="2000" dirty="0" smtClean="0"/>
              <a:t>.</a:t>
            </a:r>
          </a:p>
          <a:p>
            <a:pPr marL="0" indent="0">
              <a:buNone/>
            </a:pPr>
            <a:r>
              <a:rPr lang="en-US" sz="2000" dirty="0"/>
              <a:t>Both CBF and CF have their own strong and weak points. CBF focuses on item contents and user interests. It is designed to recommend different items to different users. Each user can receive a unique recommendation and so this is a strong point of CBF. However CBF doesn’t tend towards community like CF does.  If items that user may like “are hidden under” his community, CBF is not able to discover such implicit items and so this is a weak point of CBF. Moreover, if the number of users is huge, CBF may give a wrong prediction whereas CF will get an increase in accuracy.</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01600" y="914399"/>
            <a:ext cx="11988800" cy="5176066"/>
          </a:xfrm>
        </p:spPr>
        <p:txBody>
          <a:bodyPr>
            <a:noAutofit/>
          </a:bodyPr>
          <a:lstStyle/>
          <a:p>
            <a:pPr marL="320040" indent="-320040">
              <a:lnSpc>
                <a:spcPct val="120000"/>
              </a:lnSpc>
              <a:buFont typeface="+mj-lt"/>
              <a:buAutoNum type="arabicPeriod"/>
            </a:pPr>
            <a:r>
              <a:rPr lang="en-US" sz="1300" dirty="0"/>
              <a:t>Bashir, S., Jan, Z., &amp; </a:t>
            </a:r>
            <a:r>
              <a:rPr lang="en-US" sz="1300" dirty="0" err="1"/>
              <a:t>Baig</a:t>
            </a:r>
            <a:r>
              <a:rPr lang="en-US" sz="1300" dirty="0"/>
              <a:t>, A. R. (2009, April 21). Fast Algorithms for Mining Interesting Frequent </a:t>
            </a:r>
            <a:r>
              <a:rPr lang="en-US" sz="1300" dirty="0" err="1"/>
              <a:t>Itemsets</a:t>
            </a:r>
            <a:r>
              <a:rPr lang="en-US" sz="1300" dirty="0"/>
              <a:t> without Minimum Support. </a:t>
            </a:r>
            <a:r>
              <a:rPr lang="en-US" sz="1300" i="1" dirty="0" err="1"/>
              <a:t>arXiv</a:t>
            </a:r>
            <a:r>
              <a:rPr lang="en-US" sz="1300" i="1" dirty="0"/>
              <a:t> preprint, arXiv:0904.3319</a:t>
            </a:r>
            <a:r>
              <a:rPr lang="en-US" sz="1300" dirty="0"/>
              <a:t>, 1-25. Retrieved November 30, 2015, from http://arxiv.org/abs/0904.3319</a:t>
            </a:r>
          </a:p>
          <a:p>
            <a:pPr marL="320040" indent="-320040">
              <a:lnSpc>
                <a:spcPct val="120000"/>
              </a:lnSpc>
              <a:buFont typeface="+mj-lt"/>
              <a:buAutoNum type="arabicPeriod"/>
            </a:pPr>
            <a:r>
              <a:rPr lang="en-US" sz="1300" dirty="0"/>
              <a:t>Campos, L. M., </a:t>
            </a:r>
            <a:r>
              <a:rPr lang="en-US" sz="1300" dirty="0" err="1"/>
              <a:t>Fernández</a:t>
            </a:r>
            <a:r>
              <a:rPr lang="en-US" sz="1300" dirty="0"/>
              <a:t>-Luna, J. M., </a:t>
            </a:r>
            <a:r>
              <a:rPr lang="en-US" sz="1300" dirty="0" err="1"/>
              <a:t>Huete</a:t>
            </a:r>
            <a:r>
              <a:rPr lang="en-US" sz="1300" dirty="0"/>
              <a:t>, J. F., &amp; Rueda-Morales, M. A. (2010, September). Combining content-based and collaborative recommendations: A hybrid approach based on Bayesian networks. (T. </a:t>
            </a:r>
            <a:r>
              <a:rPr lang="en-US" sz="1300" dirty="0" err="1"/>
              <a:t>Denoeux</a:t>
            </a:r>
            <a:r>
              <a:rPr lang="en-US" sz="1300" dirty="0"/>
              <a:t>, Ed.) </a:t>
            </a:r>
            <a:r>
              <a:rPr lang="en-US" sz="1300" i="1" dirty="0"/>
              <a:t>International Journal of Approximate Reasoning, 51</a:t>
            </a:r>
            <a:r>
              <a:rPr lang="en-US" sz="1300" dirty="0"/>
              <a:t>(7), 785–799. doi:10.1016/j.ijar.2010.04.001</a:t>
            </a:r>
          </a:p>
          <a:p>
            <a:pPr marL="320040" indent="-320040">
              <a:lnSpc>
                <a:spcPct val="120000"/>
              </a:lnSpc>
              <a:buFont typeface="+mj-lt"/>
              <a:buAutoNum type="arabicPeriod"/>
            </a:pPr>
            <a:r>
              <a:rPr lang="en-US" sz="1300" dirty="0"/>
              <a:t>Dong, J., &amp; Han, M. (2006, September 18). </a:t>
            </a:r>
            <a:r>
              <a:rPr lang="en-US" sz="1300" dirty="0" err="1"/>
              <a:t>BitTableFI</a:t>
            </a:r>
            <a:r>
              <a:rPr lang="en-US" sz="1300" dirty="0"/>
              <a:t>: An efficient mining frequent </a:t>
            </a:r>
            <a:r>
              <a:rPr lang="en-US" sz="1300" dirty="0" err="1"/>
              <a:t>itemsets</a:t>
            </a:r>
            <a:r>
              <a:rPr lang="en-US" sz="1300" dirty="0"/>
              <a:t> algorithm. (H. Fujita, &amp; J. Lu, Eds.) </a:t>
            </a:r>
            <a:r>
              <a:rPr lang="en-US" sz="1300" i="1" dirty="0"/>
              <a:t>Knowledge-Based Systems, 20</a:t>
            </a:r>
            <a:r>
              <a:rPr lang="en-US" sz="1300" dirty="0"/>
              <a:t>(4), 329-335. doi:10.1016/j.knosys.2006.08.005</a:t>
            </a:r>
          </a:p>
          <a:p>
            <a:pPr marL="320040" indent="-320040">
              <a:lnSpc>
                <a:spcPct val="120000"/>
              </a:lnSpc>
              <a:buFont typeface="+mj-lt"/>
              <a:buAutoNum type="arabicPeriod"/>
            </a:pPr>
            <a:r>
              <a:rPr lang="en-US" sz="1300" dirty="0" err="1"/>
              <a:t>GroupLens</a:t>
            </a:r>
            <a:r>
              <a:rPr lang="en-US" sz="1300" dirty="0"/>
              <a:t>. (1998, April 22). </a:t>
            </a:r>
            <a:r>
              <a:rPr lang="en-US" sz="1300" i="1" dirty="0" err="1"/>
              <a:t>MovieLens</a:t>
            </a:r>
            <a:r>
              <a:rPr lang="en-US" sz="1300" i="1" dirty="0"/>
              <a:t> datasets</a:t>
            </a:r>
            <a:r>
              <a:rPr lang="en-US" sz="1300" dirty="0"/>
              <a:t>. (</a:t>
            </a:r>
            <a:r>
              <a:rPr lang="en-US" sz="1300" dirty="0" err="1"/>
              <a:t>GroupLens</a:t>
            </a:r>
            <a:r>
              <a:rPr lang="en-US" sz="1300" dirty="0"/>
              <a:t> Research Project, University of Minnesota, USA) Retrieved August 3, 2012, from </a:t>
            </a:r>
            <a:r>
              <a:rPr lang="en-US" sz="1300" dirty="0" err="1"/>
              <a:t>GroupLens</a:t>
            </a:r>
            <a:r>
              <a:rPr lang="en-US" sz="1300" dirty="0"/>
              <a:t> Research website: http://grouplens.org/datasets/movielens</a:t>
            </a:r>
          </a:p>
          <a:p>
            <a:pPr marL="320040" indent="-320040">
              <a:lnSpc>
                <a:spcPct val="120000"/>
              </a:lnSpc>
              <a:buFont typeface="+mj-lt"/>
              <a:buAutoNum type="arabicPeriod"/>
            </a:pPr>
            <a:r>
              <a:rPr lang="en-US" sz="1300" dirty="0"/>
              <a:t>Han, J., &amp; </a:t>
            </a:r>
            <a:r>
              <a:rPr lang="en-US" sz="1300" dirty="0" err="1"/>
              <a:t>Kamber</a:t>
            </a:r>
            <a:r>
              <a:rPr lang="en-US" sz="1300" dirty="0"/>
              <a:t>, M. (2006). </a:t>
            </a:r>
            <a:r>
              <a:rPr lang="en-US" sz="1300" i="1" dirty="0"/>
              <a:t>Data Mining: Concepts and Techniques</a:t>
            </a:r>
            <a:r>
              <a:rPr lang="en-US" sz="1300" dirty="0"/>
              <a:t> (2nd Edition ed.). (J. Gray, Ed.) San Francisco, CA, USA: Morgan Kaufmann Publishers, Elsevier.</a:t>
            </a:r>
          </a:p>
          <a:p>
            <a:pPr marL="320040" indent="-320040">
              <a:lnSpc>
                <a:spcPct val="120000"/>
              </a:lnSpc>
              <a:buFont typeface="+mj-lt"/>
              <a:buAutoNum type="arabicPeriod"/>
            </a:pPr>
            <a:r>
              <a:rPr lang="en-US" sz="1300" dirty="0" err="1"/>
              <a:t>Herlocker</a:t>
            </a:r>
            <a:r>
              <a:rPr lang="en-US" sz="1300" dirty="0"/>
              <a:t>, J. L., </a:t>
            </a:r>
            <a:r>
              <a:rPr lang="en-US" sz="1300" dirty="0" err="1"/>
              <a:t>Konstan</a:t>
            </a:r>
            <a:r>
              <a:rPr lang="en-US" sz="1300" dirty="0"/>
              <a:t>, J. A., </a:t>
            </a:r>
            <a:r>
              <a:rPr lang="en-US" sz="1300" dirty="0" err="1"/>
              <a:t>Terveen</a:t>
            </a:r>
            <a:r>
              <a:rPr lang="en-US" sz="1300" dirty="0"/>
              <a:t>, L. G., &amp; </a:t>
            </a:r>
            <a:r>
              <a:rPr lang="en-US" sz="1300" dirty="0" err="1"/>
              <a:t>Riedl</a:t>
            </a:r>
            <a:r>
              <a:rPr lang="en-US" sz="1300" dirty="0"/>
              <a:t>, J. T. (2004). Evaluating Collaborative Filtering Recommender Systems. </a:t>
            </a:r>
            <a:r>
              <a:rPr lang="en-US" sz="1300" i="1" dirty="0"/>
              <a:t>ACM Transactions on Information Systems (TOIS), 22</a:t>
            </a:r>
            <a:r>
              <a:rPr lang="en-US" sz="1300" dirty="0"/>
              <a:t>(1), 5-53.</a:t>
            </a:r>
          </a:p>
          <a:p>
            <a:pPr marL="320040" indent="-320040">
              <a:lnSpc>
                <a:spcPct val="120000"/>
              </a:lnSpc>
              <a:buFont typeface="+mj-lt"/>
              <a:buAutoNum type="arabicPeriod"/>
            </a:pPr>
            <a:r>
              <a:rPr lang="en-US" sz="1300" dirty="0"/>
              <a:t>Hofmann, T. (2004, January). Latent Semantic Models for Collaborative Filtering. </a:t>
            </a:r>
            <a:r>
              <a:rPr lang="en-US" sz="1300" i="1" dirty="0"/>
              <a:t>ACM </a:t>
            </a:r>
            <a:r>
              <a:rPr lang="en-US" sz="1300" i="1" dirty="0" err="1"/>
              <a:t>Transactionson</a:t>
            </a:r>
            <a:r>
              <a:rPr lang="en-US" sz="1300" i="1" dirty="0"/>
              <a:t> Information Systems (TOIS), 22</a:t>
            </a:r>
            <a:r>
              <a:rPr lang="en-US" sz="1300" dirty="0"/>
              <a:t>(1), 89-115. doi:10.1145/963770.963774</a:t>
            </a:r>
          </a:p>
          <a:p>
            <a:pPr marL="320040" indent="-320040">
              <a:lnSpc>
                <a:spcPct val="120000"/>
              </a:lnSpc>
              <a:buFont typeface="+mj-lt"/>
              <a:buAutoNum type="arabicPeriod"/>
            </a:pPr>
            <a:r>
              <a:rPr lang="en-US" sz="1300" dirty="0" err="1"/>
              <a:t>Király</a:t>
            </a:r>
            <a:r>
              <a:rPr lang="en-US" sz="1300" dirty="0"/>
              <a:t>, A., </a:t>
            </a:r>
            <a:r>
              <a:rPr lang="en-US" sz="1300" dirty="0" err="1"/>
              <a:t>Gyenesei</a:t>
            </a:r>
            <a:r>
              <a:rPr lang="en-US" sz="1300" dirty="0"/>
              <a:t>, A., &amp; </a:t>
            </a:r>
            <a:r>
              <a:rPr lang="en-US" sz="1300" dirty="0" err="1"/>
              <a:t>Abonyi</a:t>
            </a:r>
            <a:r>
              <a:rPr lang="en-US" sz="1300" dirty="0"/>
              <a:t>, J. (2014, January 30). Bit-Table Based </a:t>
            </a:r>
            <a:r>
              <a:rPr lang="en-US" sz="1300" dirty="0" err="1"/>
              <a:t>Biclustering</a:t>
            </a:r>
            <a:r>
              <a:rPr lang="en-US" sz="1300" dirty="0"/>
              <a:t> and Frequent Closed </a:t>
            </a:r>
            <a:r>
              <a:rPr lang="en-US" sz="1300" dirty="0" err="1"/>
              <a:t>Itemset</a:t>
            </a:r>
            <a:r>
              <a:rPr lang="en-US" sz="1300" dirty="0"/>
              <a:t> Mining in High-Dimensional Binary Data. </a:t>
            </a:r>
            <a:r>
              <a:rPr lang="en-US" sz="1300" i="1" dirty="0"/>
              <a:t>Scientific World Journal, 2014</a:t>
            </a:r>
            <a:r>
              <a:rPr lang="en-US" sz="1300" dirty="0"/>
              <a:t>, 1-7. doi:10.1155/2014/870406</a:t>
            </a:r>
          </a:p>
          <a:p>
            <a:pPr marL="320040" indent="-320040">
              <a:lnSpc>
                <a:spcPct val="120000"/>
              </a:lnSpc>
              <a:buFont typeface="+mj-lt"/>
              <a:buAutoNum type="arabicPeriod"/>
            </a:pPr>
            <a:r>
              <a:rPr lang="en-US" sz="1300" dirty="0" err="1"/>
              <a:t>Langseth</a:t>
            </a:r>
            <a:r>
              <a:rPr lang="en-US" sz="1300" dirty="0"/>
              <a:t>, H. (2009). Bayesian Networks for Collaborative Filtering. In A. </a:t>
            </a:r>
            <a:r>
              <a:rPr lang="en-US" sz="1300" dirty="0" err="1"/>
              <a:t>Kofod</a:t>
            </a:r>
            <a:r>
              <a:rPr lang="en-US" sz="1300" dirty="0"/>
              <a:t>-Petersen, H. </a:t>
            </a:r>
            <a:r>
              <a:rPr lang="en-US" sz="1300" dirty="0" err="1"/>
              <a:t>Langseth</a:t>
            </a:r>
            <a:r>
              <a:rPr lang="en-US" sz="1300" dirty="0"/>
              <a:t>, &amp; O. E. </a:t>
            </a:r>
            <a:r>
              <a:rPr lang="en-US" sz="1300" dirty="0" err="1"/>
              <a:t>Gundersen</a:t>
            </a:r>
            <a:r>
              <a:rPr lang="en-US" sz="1300" dirty="0"/>
              <a:t> (Ed.), </a:t>
            </a:r>
            <a:r>
              <a:rPr lang="en-US" sz="1300" i="1" dirty="0"/>
              <a:t>Norwegian Artificial </a:t>
            </a:r>
            <a:r>
              <a:rPr lang="en-US" sz="1300" i="1" dirty="0" err="1"/>
              <a:t>Intelligens</a:t>
            </a:r>
            <a:r>
              <a:rPr lang="en-US" sz="1300" i="1" dirty="0"/>
              <a:t> Symposium (NAIS)</a:t>
            </a:r>
            <a:r>
              <a:rPr lang="en-US" sz="1300" dirty="0"/>
              <a:t> (pp. 67-78). Tapir </a:t>
            </a:r>
            <a:r>
              <a:rPr lang="en-US" sz="1300" dirty="0" err="1"/>
              <a:t>Akademisk</a:t>
            </a:r>
            <a:r>
              <a:rPr lang="en-US" sz="1300" dirty="0"/>
              <a:t> </a:t>
            </a:r>
            <a:r>
              <a:rPr lang="en-US" sz="1300" dirty="0" err="1"/>
              <a:t>Forlag</a:t>
            </a:r>
            <a:r>
              <a:rPr lang="en-US" sz="1300" dirty="0"/>
              <a:t>. Retrieved August 14, 2015, from www.tapironline.no/last-ned/248</a:t>
            </a:r>
          </a:p>
          <a:p>
            <a:pPr marL="320040" indent="-320040">
              <a:lnSpc>
                <a:spcPct val="120000"/>
              </a:lnSpc>
              <a:buFont typeface="+mj-lt"/>
              <a:buAutoNum type="arabicPeriod"/>
            </a:pPr>
            <a:r>
              <a:rPr lang="en-US" sz="1300" dirty="0"/>
              <a:t>León, R. H., Suárez, A. P., &amp; </a:t>
            </a:r>
            <a:r>
              <a:rPr lang="en-US" sz="1300" dirty="0" err="1"/>
              <a:t>Feregrino</a:t>
            </a:r>
            <a:r>
              <a:rPr lang="en-US" sz="1300" dirty="0"/>
              <a:t>-Uribe, C. (2010). A Compression Algorithm for Mining Frequent </a:t>
            </a:r>
            <a:r>
              <a:rPr lang="en-US" sz="1300" dirty="0" err="1"/>
              <a:t>Itemsets</a:t>
            </a:r>
            <a:r>
              <a:rPr lang="en-US" sz="1300" dirty="0"/>
              <a:t>. (C. A. </a:t>
            </a:r>
            <a:r>
              <a:rPr lang="en-US" sz="1300" dirty="0" err="1"/>
              <a:t>Coello</a:t>
            </a:r>
            <a:r>
              <a:rPr lang="en-US" sz="1300" dirty="0"/>
              <a:t>, A. </a:t>
            </a:r>
            <a:r>
              <a:rPr lang="en-US" sz="1300" dirty="0" err="1"/>
              <a:t>Poznyak</a:t>
            </a:r>
            <a:r>
              <a:rPr lang="en-US" sz="1300" dirty="0"/>
              <a:t>, J. A. </a:t>
            </a:r>
            <a:r>
              <a:rPr lang="en-US" sz="1300" dirty="0" err="1"/>
              <a:t>Cadenas</a:t>
            </a:r>
            <a:r>
              <a:rPr lang="en-US" sz="1300" dirty="0"/>
              <a:t>, &amp; V. </a:t>
            </a:r>
            <a:r>
              <a:rPr lang="en-US" sz="1300" dirty="0" err="1"/>
              <a:t>Azhmyakov</a:t>
            </a:r>
            <a:r>
              <a:rPr lang="en-US" sz="1300" dirty="0"/>
              <a:t>, Eds.) </a:t>
            </a:r>
            <a:r>
              <a:rPr lang="en-US" sz="1300" i="1" dirty="0"/>
              <a:t>New Trends in Electrical Engineering, Automatic Control, Computing and Communication Sciences</a:t>
            </a:r>
            <a:r>
              <a:rPr lang="en-US" sz="1300" dirty="0"/>
              <a:t>, 485-499. Retrieved December 1, 2015</a:t>
            </a:r>
          </a:p>
          <a:p>
            <a:pPr marL="320040" indent="-320040">
              <a:lnSpc>
                <a:spcPct val="120000"/>
              </a:lnSpc>
              <a:buFont typeface="+mj-lt"/>
              <a:buAutoNum type="arabicPeriod"/>
            </a:pPr>
            <a:r>
              <a:rPr lang="en-US" sz="1300" dirty="0"/>
              <a:t>Li, H.-F., Ho, C.-C., Shan, M.-K., &amp; Lee, S.-Y. (2006). Efficient Maintenance and Mining of Frequent </a:t>
            </a:r>
            <a:r>
              <a:rPr lang="en-US" sz="1300" dirty="0" err="1"/>
              <a:t>Itemsets</a:t>
            </a:r>
            <a:r>
              <a:rPr lang="en-US" sz="1300" dirty="0"/>
              <a:t> over Online. Data Streams with a Sliding Window. </a:t>
            </a:r>
            <a:r>
              <a:rPr lang="en-US" sz="1300" i="1" dirty="0"/>
              <a:t>Systems, Man and Cybernetics, 2006. SMC '06. IEEE International Conference on.</a:t>
            </a:r>
            <a:r>
              <a:rPr lang="en-US" sz="1300" dirty="0"/>
              <a:t> </a:t>
            </a:r>
            <a:r>
              <a:rPr lang="en-US" sz="1300" i="1" dirty="0"/>
              <a:t>3</a:t>
            </a:r>
            <a:r>
              <a:rPr lang="en-US" sz="1300" dirty="0"/>
              <a:t>, pp. 2672-2677. Taipei: IEEE. </a:t>
            </a:r>
            <a:r>
              <a:rPr lang="en-US" sz="1300" dirty="0" smtClean="0"/>
              <a:t>doi:10.1109/ICSMC.2006.385267</a:t>
            </a:r>
            <a:endParaRPr lang="en-US" sz="130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40</a:t>
            </a:fld>
            <a:endParaRPr lang="en-US"/>
          </a:p>
        </p:txBody>
      </p:sp>
    </p:spTree>
    <p:extLst>
      <p:ext uri="{BB962C8B-B14F-4D97-AF65-F5344CB8AC3E}">
        <p14:creationId xmlns:p14="http://schemas.microsoft.com/office/powerpoint/2010/main" val="1065549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01600" y="914399"/>
            <a:ext cx="11988800" cy="5176066"/>
          </a:xfrm>
        </p:spPr>
        <p:txBody>
          <a:bodyPr>
            <a:normAutofit fontScale="47500" lnSpcReduction="20000"/>
          </a:bodyPr>
          <a:lstStyle/>
          <a:p>
            <a:pPr marL="320040" indent="-320040">
              <a:lnSpc>
                <a:spcPct val="120000"/>
              </a:lnSpc>
              <a:buFont typeface="+mj-lt"/>
              <a:buAutoNum type="arabicPeriod" startAt="12"/>
            </a:pPr>
            <a:r>
              <a:rPr lang="en-US" dirty="0" smtClean="0"/>
              <a:t>Miyahara</a:t>
            </a:r>
            <a:r>
              <a:rPr lang="en-US" dirty="0"/>
              <a:t>, K., &amp; </a:t>
            </a:r>
            <a:r>
              <a:rPr lang="en-US" dirty="0" err="1"/>
              <a:t>Pazzani</a:t>
            </a:r>
            <a:r>
              <a:rPr lang="en-US" dirty="0"/>
              <a:t>, M. J. (2000). Collaborative Filtering with the Simple Bayesian Classifier. In R. </a:t>
            </a:r>
            <a:r>
              <a:rPr lang="en-US" dirty="0" err="1"/>
              <a:t>Mizoguchi</a:t>
            </a:r>
            <a:r>
              <a:rPr lang="en-US" dirty="0"/>
              <a:t>, J. Slaney, R. </a:t>
            </a:r>
            <a:r>
              <a:rPr lang="en-US" dirty="0" err="1"/>
              <a:t>Mizoguchi</a:t>
            </a:r>
            <a:r>
              <a:rPr lang="en-US" dirty="0"/>
              <a:t>, &amp; J. Slaney (Eds.), </a:t>
            </a:r>
            <a:r>
              <a:rPr lang="en-US" i="1" dirty="0"/>
              <a:t>PRICAI 2000 Topics in Artificial Intelligence</a:t>
            </a:r>
            <a:r>
              <a:rPr lang="en-US" dirty="0"/>
              <a:t> (Vol. 1886, pp. 679-689). Melbourne, Australia: Springer Berlin Heidelberg. doi:10.1007/3-540-44533-1_68</a:t>
            </a:r>
          </a:p>
          <a:p>
            <a:pPr marL="320040" indent="-320040">
              <a:lnSpc>
                <a:spcPct val="120000"/>
              </a:lnSpc>
              <a:buFont typeface="+mj-lt"/>
              <a:buAutoNum type="arabicPeriod" startAt="12"/>
            </a:pPr>
            <a:r>
              <a:rPr lang="en-US" dirty="0" err="1"/>
              <a:t>Paterek</a:t>
            </a:r>
            <a:r>
              <a:rPr lang="en-US" dirty="0"/>
              <a:t>, A. (2007). Improving regularized singular value decomposition for collaborative filtering. </a:t>
            </a:r>
            <a:r>
              <a:rPr lang="en-US" i="1" dirty="0"/>
              <a:t>KDD Cup Workshop at the 13th ACM SIGKDD International Conference on Knowledge Discovery and Data Mining</a:t>
            </a:r>
            <a:r>
              <a:rPr lang="en-US" dirty="0"/>
              <a:t> (pp. 39-42). San Jose: ACM. Retrieved from http://www.mimuw.edu.pl/~paterek/ap_kdd.pdf</a:t>
            </a:r>
          </a:p>
          <a:p>
            <a:pPr marL="320040" indent="-320040">
              <a:lnSpc>
                <a:spcPct val="120000"/>
              </a:lnSpc>
              <a:buFont typeface="+mj-lt"/>
              <a:buAutoNum type="arabicPeriod" startAt="12"/>
            </a:pPr>
            <a:r>
              <a:rPr lang="en-US" dirty="0"/>
              <a:t>Percy, M. (2009). </a:t>
            </a:r>
            <a:r>
              <a:rPr lang="en-US" i="1" dirty="0"/>
              <a:t>Collaborative Filtering for </a:t>
            </a:r>
            <a:r>
              <a:rPr lang="en-US" i="1" dirty="0" err="1"/>
              <a:t>Netfix</a:t>
            </a:r>
            <a:r>
              <a:rPr lang="en-US" i="1" dirty="0"/>
              <a:t>.</a:t>
            </a:r>
            <a:r>
              <a:rPr lang="en-US" dirty="0"/>
              <a:t> University of California Santa Cruz, Applied Mathematics &amp; Statistics. Santa Cruz: CMPS 242 Home Page. Retrieved from https://classes.soe.ucsc.edu/cmps242/Fall09/proj/mpercy_svd_paper.pdf</a:t>
            </a:r>
          </a:p>
          <a:p>
            <a:pPr marL="320040" indent="-320040">
              <a:lnSpc>
                <a:spcPct val="120000"/>
              </a:lnSpc>
              <a:buFont typeface="+mj-lt"/>
              <a:buAutoNum type="arabicPeriod" startAt="12"/>
            </a:pPr>
            <a:r>
              <a:rPr lang="en-US" dirty="0"/>
              <a:t>Raja, A., &amp; Raj, E. D. (2014, September). CBT-fi: Compact </a:t>
            </a:r>
            <a:r>
              <a:rPr lang="en-US" dirty="0" err="1"/>
              <a:t>BitTable</a:t>
            </a:r>
            <a:r>
              <a:rPr lang="en-US" dirty="0"/>
              <a:t> Approach for Mining Frequent </a:t>
            </a:r>
            <a:r>
              <a:rPr lang="en-US" dirty="0" err="1"/>
              <a:t>Itemsets</a:t>
            </a:r>
            <a:r>
              <a:rPr lang="en-US" dirty="0"/>
              <a:t>. </a:t>
            </a:r>
            <a:r>
              <a:rPr lang="en-US" i="1" dirty="0"/>
              <a:t>Advances in Computer Science : an International Journal, 3</a:t>
            </a:r>
            <a:r>
              <a:rPr lang="en-US" dirty="0"/>
              <a:t>(5), 72-76. Retrieved November 30, 2015, from http://www.acsij.org/documents/v3i5/ACSIJ-2014-3-5-535.pdf</a:t>
            </a:r>
          </a:p>
          <a:p>
            <a:pPr marL="320040" indent="-320040">
              <a:lnSpc>
                <a:spcPct val="120000"/>
              </a:lnSpc>
              <a:buFont typeface="+mj-lt"/>
              <a:buAutoNum type="arabicPeriod" startAt="12"/>
            </a:pPr>
            <a:r>
              <a:rPr lang="en-US" dirty="0"/>
              <a:t>Ricci, F., </a:t>
            </a:r>
            <a:r>
              <a:rPr lang="en-US" dirty="0" err="1"/>
              <a:t>Rokach</a:t>
            </a:r>
            <a:r>
              <a:rPr lang="en-US" dirty="0"/>
              <a:t>, L., </a:t>
            </a:r>
            <a:r>
              <a:rPr lang="en-US" dirty="0" err="1"/>
              <a:t>Shapira</a:t>
            </a:r>
            <a:r>
              <a:rPr lang="en-US" dirty="0"/>
              <a:t>, B., &amp; Kantor, P. B. (2011). </a:t>
            </a:r>
            <a:r>
              <a:rPr lang="en-US" i="1" dirty="0"/>
              <a:t>Recommender Systems Handbook</a:t>
            </a:r>
            <a:r>
              <a:rPr lang="en-US" dirty="0"/>
              <a:t> (Vol. I). (F. Ricci, L. </a:t>
            </a:r>
            <a:r>
              <a:rPr lang="en-US" dirty="0" err="1"/>
              <a:t>Rokach</a:t>
            </a:r>
            <a:r>
              <a:rPr lang="en-US" dirty="0"/>
              <a:t>, B. </a:t>
            </a:r>
            <a:r>
              <a:rPr lang="en-US" dirty="0" err="1"/>
              <a:t>Shapira</a:t>
            </a:r>
            <a:r>
              <a:rPr lang="en-US" dirty="0"/>
              <a:t>, &amp; P. B. Kantor, Eds.) Springer New York Dordrecht Heidelberg London.</a:t>
            </a:r>
          </a:p>
          <a:p>
            <a:pPr marL="320040" indent="-320040">
              <a:lnSpc>
                <a:spcPct val="120000"/>
              </a:lnSpc>
              <a:buFont typeface="+mj-lt"/>
              <a:buAutoNum type="arabicPeriod" startAt="12"/>
            </a:pPr>
            <a:r>
              <a:rPr lang="en-US" dirty="0" err="1"/>
              <a:t>Shani</a:t>
            </a:r>
            <a:r>
              <a:rPr lang="en-US" dirty="0"/>
              <a:t>, G., Heckerman, D., &amp; </a:t>
            </a:r>
            <a:r>
              <a:rPr lang="en-US" dirty="0" err="1"/>
              <a:t>Brafman</a:t>
            </a:r>
            <a:r>
              <a:rPr lang="en-US" dirty="0"/>
              <a:t>, R. I. (2005, September). An MDP-based Recommender System. (K. Murphy, &amp; B. </a:t>
            </a:r>
            <a:r>
              <a:rPr lang="en-US" dirty="0" err="1"/>
              <a:t>Schölkopf</a:t>
            </a:r>
            <a:r>
              <a:rPr lang="en-US" dirty="0"/>
              <a:t>, Eds.) </a:t>
            </a:r>
            <a:r>
              <a:rPr lang="en-US" i="1" dirty="0"/>
              <a:t>Journal of Machine Learning Research, 6</a:t>
            </a:r>
            <a:r>
              <a:rPr lang="en-US" dirty="0"/>
              <a:t>(2005), 1265-1295. Retrieved from http://www.jmlr.org/papers/volume6/shani05a/shani05a.pdf</a:t>
            </a:r>
          </a:p>
          <a:p>
            <a:pPr marL="320040" indent="-320040">
              <a:lnSpc>
                <a:spcPct val="120000"/>
              </a:lnSpc>
              <a:buFont typeface="+mj-lt"/>
              <a:buAutoNum type="arabicPeriod" startAt="12"/>
            </a:pPr>
            <a:r>
              <a:rPr lang="en-US" dirty="0" err="1"/>
              <a:t>Shyu</a:t>
            </a:r>
            <a:r>
              <a:rPr lang="en-US" dirty="0"/>
              <a:t>, M.-L., </a:t>
            </a:r>
            <a:r>
              <a:rPr lang="en-US" dirty="0" err="1"/>
              <a:t>Haruechaiyasak</a:t>
            </a:r>
            <a:r>
              <a:rPr lang="en-US" dirty="0"/>
              <a:t>, C., Chen, S.-C., &amp; Zhao, N. (2005). Collaborative Filtering by Mining Association Rules from User Access Sequences. </a:t>
            </a:r>
            <a:r>
              <a:rPr lang="en-US" i="1" dirty="0"/>
              <a:t>Web Information Retrieval and Integration, 2005. WIRI '05. Proceedings. International Workshop on Challenges in</a:t>
            </a:r>
            <a:r>
              <a:rPr lang="en-US" dirty="0"/>
              <a:t> (pp. 128-135). Tokyo: IEEE. doi:10.1109/WIRI.2005.14</a:t>
            </a:r>
          </a:p>
          <a:p>
            <a:pPr marL="320040" indent="-320040">
              <a:lnSpc>
                <a:spcPct val="120000"/>
              </a:lnSpc>
              <a:buFont typeface="+mj-lt"/>
              <a:buAutoNum type="arabicPeriod" startAt="12"/>
            </a:pPr>
            <a:r>
              <a:rPr lang="en-US" dirty="0"/>
              <a:t>Song, W., Yang, B., &amp; Xu, Z. (2008, March 25). Index-</a:t>
            </a:r>
            <a:r>
              <a:rPr lang="en-US" dirty="0" err="1"/>
              <a:t>BitTableFI</a:t>
            </a:r>
            <a:r>
              <a:rPr lang="en-US" dirty="0"/>
              <a:t>: An improved algorithm for mining frequent </a:t>
            </a:r>
            <a:r>
              <a:rPr lang="en-US" dirty="0" err="1"/>
              <a:t>itemsets</a:t>
            </a:r>
            <a:r>
              <a:rPr lang="en-US" dirty="0"/>
              <a:t>. (H. Fujita, &amp; J. Lu, Eds.) </a:t>
            </a:r>
            <a:r>
              <a:rPr lang="en-US" i="1" dirty="0"/>
              <a:t>Knowledge-Based Systems, 21</a:t>
            </a:r>
            <a:r>
              <a:rPr lang="en-US" dirty="0"/>
              <a:t>(6), 507-513. doi:10.1016/j.knosys.2008.03.011</a:t>
            </a:r>
          </a:p>
          <a:p>
            <a:pPr marL="320040" indent="-320040">
              <a:lnSpc>
                <a:spcPct val="120000"/>
              </a:lnSpc>
              <a:buFont typeface="+mj-lt"/>
              <a:buAutoNum type="arabicPeriod" startAt="12"/>
            </a:pPr>
            <a:r>
              <a:rPr lang="en-US" dirty="0"/>
              <a:t>Su, X., &amp; </a:t>
            </a:r>
            <a:r>
              <a:rPr lang="en-US" dirty="0" err="1"/>
              <a:t>Khoshgoftaar</a:t>
            </a:r>
            <a:r>
              <a:rPr lang="en-US" dirty="0"/>
              <a:t>, T. M. (2009). A Survey of Collaborative Filtering Techniques. (J. Hong, Ed.) </a:t>
            </a:r>
            <a:r>
              <a:rPr lang="en-US" i="1" dirty="0"/>
              <a:t>Advances in Artificial Intelligence, 2009</a:t>
            </a:r>
            <a:r>
              <a:rPr lang="en-US" dirty="0"/>
              <a:t>.</a:t>
            </a:r>
          </a:p>
          <a:p>
            <a:pPr marL="320040" indent="-320040">
              <a:lnSpc>
                <a:spcPct val="120000"/>
              </a:lnSpc>
              <a:buFont typeface="+mj-lt"/>
              <a:buAutoNum type="arabicPeriod" startAt="12"/>
            </a:pPr>
            <a:r>
              <a:rPr lang="en-US" dirty="0" err="1"/>
              <a:t>Ungar</a:t>
            </a:r>
            <a:r>
              <a:rPr lang="en-US" dirty="0"/>
              <a:t>, L. H., &amp; Foster, D. P. (1998). Clustering Methods for Collaborative Filtering. In H. </a:t>
            </a:r>
            <a:r>
              <a:rPr lang="en-US" dirty="0" err="1"/>
              <a:t>Kautz</a:t>
            </a:r>
            <a:r>
              <a:rPr lang="en-US" dirty="0"/>
              <a:t> (Ed.), </a:t>
            </a:r>
            <a:r>
              <a:rPr lang="en-US" i="1" dirty="0"/>
              <a:t>AAAI Workshop on Recommender Systems.</a:t>
            </a:r>
            <a:r>
              <a:rPr lang="en-US" dirty="0"/>
              <a:t> </a:t>
            </a:r>
            <a:r>
              <a:rPr lang="en-US" i="1" dirty="0"/>
              <a:t>1</a:t>
            </a:r>
            <a:r>
              <a:rPr lang="en-US" dirty="0"/>
              <a:t>, pp. 114-129. Madison: AAAI Press. Retrieved from http://www.aaai.org/Papers/Workshops/1998/WS-98-08/WS98-08-029.pdf</a:t>
            </a:r>
          </a:p>
          <a:p>
            <a:pPr marL="320040" indent="-320040">
              <a:lnSpc>
                <a:spcPct val="120000"/>
              </a:lnSpc>
              <a:buFont typeface="+mj-lt"/>
              <a:buAutoNum type="arabicPeriod" startAt="12"/>
            </a:pPr>
            <a:r>
              <a:rPr lang="en-US" dirty="0"/>
              <a:t>Vo, B., Hong, T.-P., &amp; Le, B. (2012, June 1). DBV-Miner: A Dynamic Bit-Vector approach for fast mining frequent closed </a:t>
            </a:r>
            <a:r>
              <a:rPr lang="en-US" dirty="0" err="1"/>
              <a:t>itemsets</a:t>
            </a:r>
            <a:r>
              <a:rPr lang="en-US" dirty="0"/>
              <a:t>. </a:t>
            </a:r>
            <a:r>
              <a:rPr lang="en-US" i="1" dirty="0"/>
              <a:t>Expert Systems with Applications: An International Journal, 39</a:t>
            </a:r>
            <a:r>
              <a:rPr lang="en-US" dirty="0"/>
              <a:t>(8), 7196-7206. doi:10.1016/j.eswa.2012.01.062</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41</a:t>
            </a:fld>
            <a:endParaRPr lang="en-US"/>
          </a:p>
        </p:txBody>
      </p:sp>
    </p:spTree>
    <p:extLst>
      <p:ext uri="{BB962C8B-B14F-4D97-AF65-F5344CB8AC3E}">
        <p14:creationId xmlns:p14="http://schemas.microsoft.com/office/powerpoint/2010/main" val="2006819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
            </a:r>
            <a:r>
              <a:rPr lang="en-US" sz="5000" dirty="0" smtClean="0"/>
              <a:t>listening</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42</a:t>
            </a:fld>
            <a:endParaRPr lang="en-US"/>
          </a:p>
        </p:txBody>
      </p:sp>
      <p:sp>
        <p:nvSpPr>
          <p:cNvPr id="3" name="Footer Placeholder 2"/>
          <p:cNvSpPr>
            <a:spLocks noGrp="1"/>
          </p:cNvSpPr>
          <p:nvPr>
            <p:ph type="ftr" sz="quarter" idx="11"/>
          </p:nvPr>
        </p:nvSpPr>
        <p:spPr/>
        <p:txBody>
          <a:bodyPr/>
          <a:lstStyle/>
          <a:p>
            <a:r>
              <a:rPr lang="en-US" smtClean="0"/>
              <a:t>Green Fall - Loc Nguyen</a:t>
            </a:r>
            <a:endParaRPr lang="en-US"/>
          </a:p>
        </p:txBody>
      </p:sp>
      <p:sp>
        <p:nvSpPr>
          <p:cNvPr id="5" name="Date Placeholder 4"/>
          <p:cNvSpPr>
            <a:spLocks noGrp="1"/>
          </p:cNvSpPr>
          <p:nvPr>
            <p:ph type="dt" sz="half" idx="10"/>
          </p:nvPr>
        </p:nvSpPr>
        <p:spPr/>
        <p:txBody>
          <a:bodyPr/>
          <a:lstStyle/>
          <a:p>
            <a:r>
              <a:rPr lang="en-US" smtClean="0"/>
              <a:t>12/7/2023</a:t>
            </a:r>
            <a:endParaRPr lang="en-US"/>
          </a:p>
        </p:txBody>
      </p:sp>
    </p:spTree>
    <p:extLst>
      <p:ext uri="{BB962C8B-B14F-4D97-AF65-F5344CB8AC3E}">
        <p14:creationId xmlns:p14="http://schemas.microsoft.com/office/powerpoint/2010/main" val="1326608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142240" y="914399"/>
            <a:ext cx="11887200" cy="5176066"/>
          </a:xfrm>
        </p:spPr>
        <p:txBody>
          <a:bodyPr>
            <a:normAutofit/>
          </a:bodyPr>
          <a:lstStyle/>
          <a:p>
            <a:pPr marL="0" indent="0">
              <a:buNone/>
            </a:pPr>
            <a:r>
              <a:rPr lang="en-US" sz="2000" dirty="0"/>
              <a:t>If there are huge contents associated with items, CBF will consume much more system resources and processing time in analyzing these items whereas CF does not encounter the problem of richness in item contents. CF only works on the user ratings of items instead, which is known as a strong point of CF. However, this also implies weak point of CF because CF can make unexpected recommendations in some situations, in which items are considered suitable to users but they do not relate to user profiles in fact. When many items are not rated, rating matrix is turned into </a:t>
            </a:r>
            <a:r>
              <a:rPr lang="en-US" sz="2000" i="1" dirty="0"/>
              <a:t>spare matrix</a:t>
            </a:r>
            <a:r>
              <a:rPr lang="en-US" sz="2000" dirty="0"/>
              <a:t> which contains various missing values. The weakness of CF becomes more serious in case of spare matrix. There are two typical approaches to alleviate this weakness, as follows</a:t>
            </a:r>
            <a:r>
              <a:rPr lang="en-US" sz="2000" dirty="0" smtClean="0"/>
              <a:t>:</a:t>
            </a:r>
          </a:p>
          <a:p>
            <a:r>
              <a:rPr lang="en-US" sz="2000" dirty="0"/>
              <a:t>The first one combines CBF and CF, called </a:t>
            </a:r>
            <a:r>
              <a:rPr lang="en-US" sz="2000" i="1" dirty="0"/>
              <a:t>combination approach</a:t>
            </a:r>
            <a:r>
              <a:rPr lang="en-US" sz="2000" dirty="0"/>
              <a:t>. In typical scenario, the technique has two stages. Firstly, it applies CBF into completing spare matrix and secondly, it applies CF into making prediction for recommendation. The technique improves accuracy of prediction but it consumes much more time and resources because the first stage plays the role of pre-processing step and there is requirement of both item content matrix and rating matrix</a:t>
            </a:r>
            <a:r>
              <a:rPr lang="en-US" sz="2000" dirty="0" smtClean="0"/>
              <a:t>.</a:t>
            </a:r>
          </a:p>
          <a:p>
            <a:r>
              <a:rPr lang="en-US" sz="2000" dirty="0"/>
              <a:t>The second one compresses spare matrix into a </a:t>
            </a:r>
            <a:r>
              <a:rPr lang="en-US" sz="2000" i="1" dirty="0"/>
              <a:t>representative model</a:t>
            </a:r>
            <a:r>
              <a:rPr lang="en-US" sz="2000" dirty="0"/>
              <a:t> which then is used to make recommendations. This is </a:t>
            </a:r>
            <a:r>
              <a:rPr lang="en-US" sz="2000" i="1" dirty="0"/>
              <a:t>model-based approach</a:t>
            </a:r>
            <a:r>
              <a:rPr lang="en-US" sz="2000" dirty="0"/>
              <a:t> for CF. Note that CF has two common approaches such as memory-based and model-based. The model-based approach often applies statistical and machine learning methods into constructing representative model.</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302779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81280" y="914399"/>
            <a:ext cx="12029440" cy="5176066"/>
          </a:xfrm>
        </p:spPr>
        <p:txBody>
          <a:bodyPr>
            <a:noAutofit/>
          </a:bodyPr>
          <a:lstStyle/>
          <a:p>
            <a:pPr marL="0" indent="0">
              <a:buNone/>
            </a:pPr>
            <a:r>
              <a:rPr lang="en-US" sz="2050" dirty="0"/>
              <a:t>Although model-based approach does not give such a precise result as combination approach does, it can solve the problem of huge database and sparse matrix. Moreover it can respond user’s request immediately by making prediction on representative model through instant inference mechanism. In general, there are four common approaches for model-based CF such as clustering model, latent model, Markov decision process model and matrix factorization model. Clustering CF (</a:t>
            </a:r>
            <a:r>
              <a:rPr lang="en-US" sz="2050" dirty="0" err="1"/>
              <a:t>Ungar</a:t>
            </a:r>
            <a:r>
              <a:rPr lang="en-US" sz="2050" dirty="0"/>
              <a:t> &amp; Foster, 1998) is based on the assumption that users in the same group have the same interest; so they rate items similarly</a:t>
            </a:r>
            <a:r>
              <a:rPr lang="en-US" sz="2050" dirty="0" smtClean="0"/>
              <a:t>.</a:t>
            </a:r>
            <a:r>
              <a:rPr lang="en-US" sz="2050" dirty="0"/>
              <a:t> There are two clustering techniques: using clustering algorithms (k-means, k-centroids, etc.) and using Bayesian classifier</a:t>
            </a:r>
            <a:r>
              <a:rPr lang="en-US" sz="2050" dirty="0" smtClean="0"/>
              <a:t>.</a:t>
            </a:r>
            <a:r>
              <a:rPr lang="en-US" sz="2050" dirty="0"/>
              <a:t> Authors (Miyahara &amp; </a:t>
            </a:r>
            <a:r>
              <a:rPr lang="en-US" sz="2050" dirty="0" err="1"/>
              <a:t>Pazzani</a:t>
            </a:r>
            <a:r>
              <a:rPr lang="en-US" sz="2050" dirty="0"/>
              <a:t>, 2000) propose the Simple Bayesian Classifier for CF. Suppose rating values range in the integer interval {1, 2, 3, 4, 5}, there is a set of </a:t>
            </a:r>
            <a:r>
              <a:rPr lang="en-US" sz="2050" dirty="0" smtClean="0"/>
              <a:t>some classes. The </a:t>
            </a:r>
            <a:r>
              <a:rPr lang="en-US" sz="2050" dirty="0"/>
              <a:t>Simple Bayesian Classifier uses Naive Bayesian classification method (Miyahara &amp; </a:t>
            </a:r>
            <a:r>
              <a:rPr lang="en-US" sz="2050" dirty="0" err="1"/>
              <a:t>Pazzani</a:t>
            </a:r>
            <a:r>
              <a:rPr lang="en-US" sz="2050" dirty="0"/>
              <a:t>, 2000, p. 4) to determine which class a given user belongs to</a:t>
            </a:r>
            <a:r>
              <a:rPr lang="en-US" sz="2050" dirty="0" smtClean="0"/>
              <a:t>.</a:t>
            </a:r>
            <a:r>
              <a:rPr lang="en-US" sz="2050" dirty="0"/>
              <a:t> Author (</a:t>
            </a:r>
            <a:r>
              <a:rPr lang="en-US" sz="2050" dirty="0" err="1"/>
              <a:t>Langseth</a:t>
            </a:r>
            <a:r>
              <a:rPr lang="en-US" sz="2050" dirty="0"/>
              <a:t>, 2009) assumes that there is a linear mapping from the latent space of users and items to the numerical rating scale. Such mapping which conforms the full joint distribution over all ratings constructs a Bayesian network. Parameters of joint distribution are learned from training data, which are used for predicting active users’ ratings</a:t>
            </a:r>
            <a:r>
              <a:rPr lang="en-US" sz="2050" dirty="0" smtClean="0"/>
              <a:t>.</a:t>
            </a:r>
            <a:r>
              <a:rPr lang="en-US" sz="2050" dirty="0"/>
              <a:t> According to (Campos, </a:t>
            </a:r>
            <a:r>
              <a:rPr lang="en-US" sz="2050" dirty="0" err="1"/>
              <a:t>Fernández</a:t>
            </a:r>
            <a:r>
              <a:rPr lang="en-US" sz="2050" dirty="0"/>
              <a:t>-Luna, </a:t>
            </a:r>
            <a:r>
              <a:rPr lang="en-US" sz="2050" dirty="0" err="1"/>
              <a:t>Huete</a:t>
            </a:r>
            <a:r>
              <a:rPr lang="en-US" sz="2050" dirty="0"/>
              <a:t>, &amp; Rueda-Morales, 2010), the hybrid recommender model is the Bayesian network that includes three main kinds of nodes such as feature nodes, item nodes, and user nodes. Each feature node represents an attribute of item. Active users’ ratings are dependent on these nodes.</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776491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3000" dirty="0"/>
                  <a:t>Given a set of user </a:t>
                </a:r>
                <a:r>
                  <a:rPr lang="en-US" sz="3000" i="1" dirty="0"/>
                  <a:t>U</a:t>
                </a:r>
                <a:r>
                  <a:rPr lang="en-US" sz="3000" dirty="0"/>
                  <a:t> = {</a:t>
                </a:r>
                <a:r>
                  <a:rPr lang="en-US" sz="3000" i="1" dirty="0"/>
                  <a:t>u</a:t>
                </a:r>
                <a:r>
                  <a:rPr lang="en-US" sz="3000" baseline="-25000" dirty="0"/>
                  <a:t>1</a:t>
                </a:r>
                <a:r>
                  <a:rPr lang="en-US" sz="3000" i="1" dirty="0"/>
                  <a:t>, u</a:t>
                </a:r>
                <a:r>
                  <a:rPr lang="en-US" sz="3000" baseline="-25000" dirty="0"/>
                  <a:t>2</a:t>
                </a:r>
                <a:r>
                  <a:rPr lang="en-US" sz="3000" i="1" dirty="0"/>
                  <a:t>,…, u</a:t>
                </a:r>
                <a:r>
                  <a:rPr lang="en-US" sz="3000" i="1" baseline="-25000" dirty="0"/>
                  <a:t>m</a:t>
                </a:r>
                <a:r>
                  <a:rPr lang="en-US" sz="3000" dirty="0"/>
                  <a:t>} and a set of items </a:t>
                </a:r>
                <a:r>
                  <a:rPr lang="en-US" sz="3000" i="1" dirty="0"/>
                  <a:t>I</a:t>
                </a:r>
                <a:r>
                  <a:rPr lang="en-US" sz="3000" dirty="0"/>
                  <a:t> = {</a:t>
                </a:r>
                <a:r>
                  <a:rPr lang="en-US" sz="3000" i="1" dirty="0"/>
                  <a:t>i</a:t>
                </a:r>
                <a:r>
                  <a:rPr lang="en-US" sz="3000" baseline="-25000" dirty="0"/>
                  <a:t>1</a:t>
                </a:r>
                <a:r>
                  <a:rPr lang="en-US" sz="3000" i="1" dirty="0"/>
                  <a:t>, i</a:t>
                </a:r>
                <a:r>
                  <a:rPr lang="en-US" sz="3000" baseline="-25000" dirty="0"/>
                  <a:t>2</a:t>
                </a:r>
                <a:r>
                  <a:rPr lang="en-US" sz="3000" i="1" dirty="0"/>
                  <a:t>,…, i</a:t>
                </a:r>
                <a:r>
                  <a:rPr lang="en-US" sz="3000" i="1" baseline="-25000" dirty="0"/>
                  <a:t>n</a:t>
                </a:r>
                <a:r>
                  <a:rPr lang="en-US" sz="3000" dirty="0"/>
                  <a:t>}, observation (</a:t>
                </a:r>
                <a:r>
                  <a:rPr lang="en-US" sz="3000" i="1" dirty="0"/>
                  <a:t>u, </a:t>
                </a:r>
                <a:r>
                  <a:rPr lang="en-US" sz="3000" i="1" dirty="0" err="1"/>
                  <a:t>i</a:t>
                </a:r>
                <a:r>
                  <a:rPr lang="en-US" sz="3000" dirty="0"/>
                  <a:t>) where </a:t>
                </a:r>
                <a14:m>
                  <m:oMath xmlns:m="http://schemas.openxmlformats.org/officeDocument/2006/math">
                    <m:r>
                      <a:rPr lang="en-US" sz="3000" i="1">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𝑈</m:t>
                    </m:r>
                  </m:oMath>
                </a14:m>
                <a:r>
                  <a:rPr lang="en-US" sz="3000" dirty="0"/>
                  <a:t> and </a:t>
                </a:r>
                <a14:m>
                  <m:oMath xmlns:m="http://schemas.openxmlformats.org/officeDocument/2006/math">
                    <m:r>
                      <a:rPr lang="en-US" sz="3000" i="1">
                        <a:latin typeface="Cambria Math" panose="02040503050406030204" pitchFamily="18" charset="0"/>
                      </a:rPr>
                      <m:t>𝑖</m:t>
                    </m:r>
                    <m:r>
                      <a:rPr lang="en-US" sz="3000" i="1">
                        <a:latin typeface="Cambria Math" panose="02040503050406030204" pitchFamily="18" charset="0"/>
                      </a:rPr>
                      <m:t>∈</m:t>
                    </m:r>
                    <m:r>
                      <a:rPr lang="en-US" sz="3000" i="1">
                        <a:latin typeface="Cambria Math" panose="02040503050406030204" pitchFamily="18" charset="0"/>
                      </a:rPr>
                      <m:t>𝐼</m:t>
                    </m:r>
                  </m:oMath>
                </a14:m>
                <a:r>
                  <a:rPr lang="en-US" sz="3000" dirty="0"/>
                  <a:t> is considered as the co-occurrence of user and item. A latent class variable </a:t>
                </a:r>
                <a:r>
                  <a:rPr lang="en-US" sz="3000" i="1" dirty="0"/>
                  <a:t>c </a:t>
                </a:r>
                <a:r>
                  <a:rPr lang="en-US" sz="3000" dirty="0"/>
                  <a:t>is associated with each co-occurrence (</a:t>
                </a:r>
                <a:r>
                  <a:rPr lang="en-US" sz="3000" i="1" dirty="0"/>
                  <a:t>u, </a:t>
                </a:r>
                <a:r>
                  <a:rPr lang="en-US" sz="3000" i="1" dirty="0" err="1"/>
                  <a:t>i</a:t>
                </a:r>
                <a:r>
                  <a:rPr lang="en-US" sz="3000" dirty="0"/>
                  <a:t>). We have a set of latent class variables </a:t>
                </a:r>
                <a:r>
                  <a:rPr lang="en-US" sz="3000" i="1" dirty="0"/>
                  <a:t>C</a:t>
                </a:r>
                <a:r>
                  <a:rPr lang="en-US" sz="3000" dirty="0"/>
                  <a:t> = {</a:t>
                </a:r>
                <a:r>
                  <a:rPr lang="en-US" sz="3000" i="1" dirty="0"/>
                  <a:t>c</a:t>
                </a:r>
                <a:r>
                  <a:rPr lang="en-US" sz="3000" baseline="-25000" dirty="0"/>
                  <a:t>1</a:t>
                </a:r>
                <a:r>
                  <a:rPr lang="en-US" sz="3000" i="1" dirty="0"/>
                  <a:t>, c</a:t>
                </a:r>
                <a:r>
                  <a:rPr lang="en-US" sz="3000" baseline="-25000" dirty="0"/>
                  <a:t>2</a:t>
                </a:r>
                <a:r>
                  <a:rPr lang="en-US" sz="3000" i="1" dirty="0"/>
                  <a:t>,…, </a:t>
                </a:r>
                <a:r>
                  <a:rPr lang="en-US" sz="3000" i="1" dirty="0" err="1"/>
                  <a:t>c</a:t>
                </a:r>
                <a:r>
                  <a:rPr lang="en-US" sz="3000" i="1" baseline="-25000" dirty="0" err="1"/>
                  <a:t>k</a:t>
                </a:r>
                <a:r>
                  <a:rPr lang="en-US" sz="3000" dirty="0"/>
                  <a:t>}. The mapping </a:t>
                </a:r>
                <a:r>
                  <a:rPr lang="en-US" sz="3000" i="1" dirty="0"/>
                  <a:t>c</a:t>
                </a:r>
                <a:r>
                  <a:rPr lang="en-US" sz="3000" dirty="0"/>
                  <a:t>: </a:t>
                </a:r>
                <a:r>
                  <a:rPr lang="en-US" sz="3000" i="1" dirty="0"/>
                  <a:t>U</a:t>
                </a:r>
                <a:r>
                  <a:rPr lang="en-US" sz="3000" dirty="0"/>
                  <a:t> x </a:t>
                </a:r>
                <a:r>
                  <a:rPr lang="en-US" sz="3000" i="1" dirty="0"/>
                  <a:t>I</a:t>
                </a:r>
                <a:r>
                  <a:rPr lang="en-US" sz="3000" dirty="0"/>
                  <a:t> → </a:t>
                </a:r>
                <a:r>
                  <a:rPr lang="en-US" sz="3000" i="1" dirty="0"/>
                  <a:t>C</a:t>
                </a:r>
                <a:r>
                  <a:rPr lang="en-US" sz="3000" dirty="0"/>
                  <a:t> is called latent class model or aspect model (Hofmann, 2004, pp. 91-92)[6]. The problem which needs to be solved is how to specify the latent class model. Authors (Hofmann, 2004, p. 95) propose Expectation Maximization (EM) algorithm to determine which latent variable </a:t>
                </a:r>
                <a14:m>
                  <m:oMath xmlns:m="http://schemas.openxmlformats.org/officeDocument/2006/math">
                    <m:r>
                      <a:rPr lang="en-US" sz="3000" i="1">
                        <a:latin typeface="Cambria Math" panose="02040503050406030204" pitchFamily="18" charset="0"/>
                      </a:rPr>
                      <m:t>𝑐</m:t>
                    </m:r>
                    <m:r>
                      <a:rPr lang="en-US" sz="3000" i="1">
                        <a:latin typeface="Cambria Math" panose="02040503050406030204" pitchFamily="18" charset="0"/>
                      </a:rPr>
                      <m:t>∈</m:t>
                    </m:r>
                    <m:r>
                      <a:rPr lang="en-US" sz="3000" i="1">
                        <a:latin typeface="Cambria Math" panose="02040503050406030204" pitchFamily="18" charset="0"/>
                      </a:rPr>
                      <m:t>𝐶</m:t>
                    </m:r>
                  </m:oMath>
                </a14:m>
                <a:r>
                  <a:rPr lang="en-US" sz="3000" dirty="0"/>
                  <a:t> is the most suitable to be associated to (</a:t>
                </a:r>
                <a:r>
                  <a:rPr lang="en-US" sz="3000" i="1" dirty="0"/>
                  <a:t>u, </a:t>
                </a:r>
                <a:r>
                  <a:rPr lang="en-US" sz="3000" i="1" dirty="0" err="1"/>
                  <a:t>i</a:t>
                </a:r>
                <a:r>
                  <a:rPr lang="en-US" sz="3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1531" r="-13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95415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111760" y="914399"/>
            <a:ext cx="11958320" cy="5176066"/>
          </a:xfrm>
        </p:spPr>
        <p:txBody>
          <a:bodyPr>
            <a:noAutofit/>
          </a:bodyPr>
          <a:lstStyle/>
          <a:p>
            <a:pPr marL="0" indent="0">
              <a:buNone/>
            </a:pPr>
            <a:r>
              <a:rPr lang="en-US" sz="2250" dirty="0"/>
              <a:t>Sparse rating matrix has insignificant rows or columns. Dimensionality reduction aims to get rid of such redundant rows or columns so as to keep principle rows/columns. As a result, the dimension of rating matrix is reduced as much as possible. Because this approach pays attention to analyzing matrix, it can be called matrix factorization approach. There are two well-known dimensionality algorithms such as singular value decomposition (SVD) and principle component analysis (PCA). Given rating matrix </a:t>
            </a:r>
            <a:r>
              <a:rPr lang="en-US" sz="2250" i="1" dirty="0"/>
              <a:t>M</a:t>
            </a:r>
            <a:r>
              <a:rPr lang="en-US" sz="2250" dirty="0"/>
              <a:t>, the SVD approach decomposes </a:t>
            </a:r>
            <a:r>
              <a:rPr lang="en-US" sz="2250" i="1" dirty="0"/>
              <a:t>M</a:t>
            </a:r>
            <a:r>
              <a:rPr lang="en-US" sz="2250" dirty="0"/>
              <a:t> into three partial matrices </a:t>
            </a:r>
            <a:r>
              <a:rPr lang="en-US" sz="2250" i="1" dirty="0"/>
              <a:t>U</a:t>
            </a:r>
            <a:r>
              <a:rPr lang="en-US" sz="2250" dirty="0"/>
              <a:t>, </a:t>
            </a:r>
            <a:r>
              <a:rPr lang="en-US" sz="2250" i="1" dirty="0"/>
              <a:t>Σ</a:t>
            </a:r>
            <a:r>
              <a:rPr lang="en-US" sz="2250" dirty="0"/>
              <a:t>, </a:t>
            </a:r>
            <a:r>
              <a:rPr lang="en-US" sz="2250" i="1" dirty="0"/>
              <a:t>V</a:t>
            </a:r>
            <a:r>
              <a:rPr lang="en-US" sz="2250" dirty="0"/>
              <a:t> so that </a:t>
            </a:r>
            <a:r>
              <a:rPr lang="en-US" sz="2250" i="1" dirty="0"/>
              <a:t>M</a:t>
            </a:r>
            <a:r>
              <a:rPr lang="en-US" sz="2250" dirty="0"/>
              <a:t> is product of them, </a:t>
            </a:r>
            <a:r>
              <a:rPr lang="en-US" sz="2250" i="1" dirty="0"/>
              <a:t>M</a:t>
            </a:r>
            <a:r>
              <a:rPr lang="en-US" sz="2250" dirty="0"/>
              <a:t> = </a:t>
            </a:r>
            <a:r>
              <a:rPr lang="en-US" sz="2250" i="1" dirty="0"/>
              <a:t>UΣV</a:t>
            </a:r>
            <a:r>
              <a:rPr lang="en-US" sz="2250" i="1" baseline="30000" dirty="0"/>
              <a:t>T</a:t>
            </a:r>
            <a:r>
              <a:rPr lang="en-US" sz="2250" dirty="0"/>
              <a:t> where the superscript </a:t>
            </a:r>
            <a:r>
              <a:rPr lang="en-US" sz="2250" i="1" dirty="0"/>
              <a:t>T</a:t>
            </a:r>
            <a:r>
              <a:rPr lang="en-US" sz="2250" dirty="0"/>
              <a:t> denotes matrix transposition operation (Percy, 2009, p. 1</a:t>
            </a:r>
            <a:r>
              <a:rPr lang="en-US" sz="2250" dirty="0" smtClean="0"/>
              <a:t>).</a:t>
            </a:r>
            <a:r>
              <a:rPr lang="en-US" sz="2250" i="1" dirty="0"/>
              <a:t> U</a:t>
            </a:r>
            <a:r>
              <a:rPr lang="en-US" sz="2250" dirty="0"/>
              <a:t> and </a:t>
            </a:r>
            <a:r>
              <a:rPr lang="en-US" sz="2250" i="1" dirty="0"/>
              <a:t>V</a:t>
            </a:r>
            <a:r>
              <a:rPr lang="en-US" sz="2250" dirty="0"/>
              <a:t> are called user feature matrix and item feature matrix, respectively.</a:t>
            </a:r>
            <a:r>
              <a:rPr lang="en-US" sz="2250" i="1" dirty="0"/>
              <a:t> Σ</a:t>
            </a:r>
            <a:r>
              <a:rPr lang="en-US" sz="2250" dirty="0"/>
              <a:t> is diagonal matrix of eigenvalues. In study of CF, SVD is approximated by two ways (Percy, 2009, pp. 2-5</a:t>
            </a:r>
            <a:r>
              <a:rPr lang="en-US" sz="2250" dirty="0" smtClean="0"/>
              <a:t>):</a:t>
            </a:r>
          </a:p>
          <a:p>
            <a:r>
              <a:rPr lang="en-US" sz="2250" dirty="0"/>
              <a:t>Only </a:t>
            </a:r>
            <a:r>
              <a:rPr lang="en-US" sz="2250" i="1" dirty="0"/>
              <a:t>r</a:t>
            </a:r>
            <a:r>
              <a:rPr lang="en-US" sz="2250" dirty="0"/>
              <a:t> largest eigenvalues are used to compose matrix </a:t>
            </a:r>
            <a:r>
              <a:rPr lang="en-US" sz="2250" i="1" dirty="0"/>
              <a:t>Σ</a:t>
            </a:r>
            <a:r>
              <a:rPr lang="en-US" sz="2250" dirty="0"/>
              <a:t> and so matrices </a:t>
            </a:r>
            <a:r>
              <a:rPr lang="en-US" sz="2250" i="1" dirty="0"/>
              <a:t>U</a:t>
            </a:r>
            <a:r>
              <a:rPr lang="en-US" sz="2250" dirty="0"/>
              <a:t>, </a:t>
            </a:r>
            <a:r>
              <a:rPr lang="en-US" sz="2250" i="1" dirty="0"/>
              <a:t>Σ</a:t>
            </a:r>
            <a:r>
              <a:rPr lang="en-US" sz="2250" dirty="0"/>
              <a:t>, </a:t>
            </a:r>
            <a:r>
              <a:rPr lang="en-US" sz="2250" i="1" dirty="0"/>
              <a:t>V</a:t>
            </a:r>
            <a:r>
              <a:rPr lang="en-US" sz="2250" dirty="0"/>
              <a:t> become smaller</a:t>
            </a:r>
            <a:r>
              <a:rPr lang="en-US" sz="2250" dirty="0" smtClean="0"/>
              <a:t>.</a:t>
            </a:r>
          </a:p>
          <a:p>
            <a:r>
              <a:rPr lang="en-US" sz="2250" dirty="0"/>
              <a:t>The objective function is established based on the sum of squared errors between existing ratings and predictive ratings. Matrices </a:t>
            </a:r>
            <a:r>
              <a:rPr lang="en-US" sz="2250" i="1" dirty="0"/>
              <a:t>U</a:t>
            </a:r>
            <a:r>
              <a:rPr lang="en-US" sz="2250" dirty="0"/>
              <a:t>, </a:t>
            </a:r>
            <a:r>
              <a:rPr lang="en-US" sz="2250" i="1" dirty="0"/>
              <a:t>Σ</a:t>
            </a:r>
            <a:r>
              <a:rPr lang="en-US" sz="2250" dirty="0"/>
              <a:t>, </a:t>
            </a:r>
            <a:r>
              <a:rPr lang="en-US" sz="2250" i="1" dirty="0"/>
              <a:t>V</a:t>
            </a:r>
            <a:r>
              <a:rPr lang="en-US" sz="2250" dirty="0"/>
              <a:t> are parameters of such objective function. The gradient descent approach is used to adjust these parameters so as to minimize such objective function. This method is proposed by authors Simon Funk and Genevieve </a:t>
            </a:r>
            <a:r>
              <a:rPr lang="en-US" sz="2250" dirty="0" err="1"/>
              <a:t>Gorrell</a:t>
            </a:r>
            <a:r>
              <a:rPr lang="en-US" sz="2250" dirty="0"/>
              <a:t>. It is also called incremental SVD.</a:t>
            </a:r>
          </a:p>
          <a:p>
            <a:pPr marL="0" indent="0">
              <a:buNone/>
            </a:pPr>
            <a:endParaRPr lang="en-US" sz="2250" dirty="0"/>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666750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rmAutofit/>
          </a:bodyPr>
          <a:lstStyle/>
          <a:p>
            <a:pPr marL="0" indent="0">
              <a:buNone/>
            </a:pPr>
            <a:r>
              <a:rPr lang="en-US" sz="2400" dirty="0"/>
              <a:t>According to (</a:t>
            </a:r>
            <a:r>
              <a:rPr lang="en-US" sz="2400" dirty="0" err="1"/>
              <a:t>Shani</a:t>
            </a:r>
            <a:r>
              <a:rPr lang="en-US" sz="2400" dirty="0"/>
              <a:t>, Heckerman, &amp; </a:t>
            </a:r>
            <a:r>
              <a:rPr lang="en-US" sz="2400" dirty="0" err="1"/>
              <a:t>Brafman</a:t>
            </a:r>
            <a:r>
              <a:rPr lang="en-US" sz="2400" dirty="0"/>
              <a:t>, 2005, p. 1266), recommendation can be considered as a sequential process including many stages. At each stage a list of items which is determined based on the last user’s rating is recommended to user. So recommendation task is the best </a:t>
            </a:r>
            <a:r>
              <a:rPr lang="en-US" sz="2400" i="1" dirty="0"/>
              <a:t>action</a:t>
            </a:r>
            <a:r>
              <a:rPr lang="en-US" sz="2400" dirty="0"/>
              <a:t> that recommender system must do at concrete stage so as to satisfy user’s interest. The recommendation becomes the process of making decision so as to choose the best action</a:t>
            </a:r>
            <a:r>
              <a:rPr lang="en-US" sz="2400" dirty="0" smtClean="0"/>
              <a:t>.</a:t>
            </a:r>
            <a:r>
              <a:rPr lang="en-US" sz="2400" dirty="0"/>
              <a:t> Authors (</a:t>
            </a:r>
            <a:r>
              <a:rPr lang="en-US" sz="2400" dirty="0" err="1"/>
              <a:t>Shani</a:t>
            </a:r>
            <a:r>
              <a:rPr lang="en-US" sz="2400" dirty="0"/>
              <a:t>, Heckerman, &amp; </a:t>
            </a:r>
            <a:r>
              <a:rPr lang="en-US" sz="2400" dirty="0" err="1"/>
              <a:t>Brafman</a:t>
            </a:r>
            <a:r>
              <a:rPr lang="en-US" sz="2400" dirty="0"/>
              <a:t>, 2005, p. 1266) propose Markov decision process (MDP) to perform recommendation task. MDP is represented as four-tuple model &lt;</a:t>
            </a:r>
            <a:r>
              <a:rPr lang="en-US" sz="2400" i="1" dirty="0"/>
              <a:t>S</a:t>
            </a:r>
            <a:r>
              <a:rPr lang="en-US" sz="2400" dirty="0"/>
              <a:t>, </a:t>
            </a:r>
            <a:r>
              <a:rPr lang="en-US" sz="2400" i="1" dirty="0"/>
              <a:t>A</a:t>
            </a:r>
            <a:r>
              <a:rPr lang="en-US" sz="2400" dirty="0"/>
              <a:t>, </a:t>
            </a:r>
            <a:r>
              <a:rPr lang="en-US" sz="2400" i="1" dirty="0"/>
              <a:t>R</a:t>
            </a:r>
            <a:r>
              <a:rPr lang="en-US" sz="2400" dirty="0"/>
              <a:t>, </a:t>
            </a:r>
            <a:r>
              <a:rPr lang="en-US" sz="2400" i="1" dirty="0"/>
              <a:t>T</a:t>
            </a:r>
            <a:r>
              <a:rPr lang="en-US" sz="2400" dirty="0"/>
              <a:t>&gt; where </a:t>
            </a:r>
            <a:r>
              <a:rPr lang="en-US" sz="2400" i="1" dirty="0"/>
              <a:t>S</a:t>
            </a:r>
            <a:r>
              <a:rPr lang="en-US" sz="2400" dirty="0"/>
              <a:t>,</a:t>
            </a:r>
            <a:r>
              <a:rPr lang="en-US" sz="2400" i="1" dirty="0"/>
              <a:t> A</a:t>
            </a:r>
            <a:r>
              <a:rPr lang="en-US" sz="2400" dirty="0"/>
              <a:t>,</a:t>
            </a:r>
            <a:r>
              <a:rPr lang="en-US" sz="2400" i="1" dirty="0"/>
              <a:t> R</a:t>
            </a:r>
            <a:r>
              <a:rPr lang="en-US" sz="2400" dirty="0"/>
              <a:t>,</a:t>
            </a:r>
            <a:r>
              <a:rPr lang="en-US" sz="2400" i="1" dirty="0"/>
              <a:t> </a:t>
            </a:r>
            <a:r>
              <a:rPr lang="en-US" sz="2400" dirty="0"/>
              <a:t>and </a:t>
            </a:r>
            <a:r>
              <a:rPr lang="en-US" sz="2400" i="1" dirty="0"/>
              <a:t>T </a:t>
            </a:r>
            <a:r>
              <a:rPr lang="en-US" sz="2400" dirty="0"/>
              <a:t>are a set of states, a set of actions, reward function, and transition probability density, respectively (</a:t>
            </a:r>
            <a:r>
              <a:rPr lang="en-US" sz="2400" dirty="0" err="1"/>
              <a:t>Shani</a:t>
            </a:r>
            <a:r>
              <a:rPr lang="en-US" sz="2400" dirty="0"/>
              <a:t>, Heckerman, &amp; </a:t>
            </a:r>
            <a:r>
              <a:rPr lang="en-US" sz="2400" dirty="0" err="1"/>
              <a:t>Brafman</a:t>
            </a:r>
            <a:r>
              <a:rPr lang="en-US" sz="2400" dirty="0"/>
              <a:t>, 2005, pp. 1270-1271). The essence of making decision process is to find out the optimal policy with regard to such four-tuple model. Note that a policy is defined as the function that assigns an action to pre-assumption state.</a:t>
            </a:r>
          </a:p>
        </p:txBody>
      </p:sp>
      <p:sp>
        <p:nvSpPr>
          <p:cNvPr id="4" name="Date Placeholder 3"/>
          <p:cNvSpPr>
            <a:spLocks noGrp="1"/>
          </p:cNvSpPr>
          <p:nvPr>
            <p:ph type="dt" sz="half" idx="10"/>
          </p:nvPr>
        </p:nvSpPr>
        <p:spPr/>
        <p:txBody>
          <a:bodyPr/>
          <a:lstStyle/>
          <a:p>
            <a:r>
              <a:rPr lang="en-US" smtClean="0"/>
              <a:t>12/7/2023</a:t>
            </a:r>
            <a:endParaRPr lang="en-US"/>
          </a:p>
        </p:txBody>
      </p:sp>
      <p:sp>
        <p:nvSpPr>
          <p:cNvPr id="5" name="Footer Placeholder 4"/>
          <p:cNvSpPr>
            <a:spLocks noGrp="1"/>
          </p:cNvSpPr>
          <p:nvPr>
            <p:ph type="ftr" sz="quarter" idx="11"/>
          </p:nvPr>
        </p:nvSpPr>
        <p:spPr/>
        <p:txBody>
          <a:bodyPr/>
          <a:lstStyle/>
          <a:p>
            <a:r>
              <a:rPr lang="en-US" smtClean="0"/>
              <a:t>Green Fall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2346774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10080</Words>
  <Application>Microsoft Office PowerPoint</Application>
  <PresentationFormat>Widescreen</PresentationFormat>
  <Paragraphs>540</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SimSun</vt:lpstr>
      <vt:lpstr>Arial</vt:lpstr>
      <vt:lpstr>Calibri</vt:lpstr>
      <vt:lpstr>Cambria Math</vt:lpstr>
      <vt:lpstr>Courier New</vt:lpstr>
      <vt:lpstr>Times New Roman</vt:lpstr>
      <vt:lpstr>Office Theme</vt:lpstr>
      <vt:lpstr>A Novel Collaborative Filtering Algorithm by Bit Mining Frequent Itemsets</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1. Introduction</vt:lpstr>
      <vt:lpstr>1. Introduction</vt:lpstr>
      <vt:lpstr>1. Introduction</vt:lpstr>
      <vt:lpstr>2. A new CF algorithm based on mining frequent itemsets</vt:lpstr>
      <vt:lpstr>2. A new CF algorithm based on mining frequent itemsets</vt:lpstr>
      <vt:lpstr>2. A new CF algorithm based on mining frequent itemsets</vt:lpstr>
      <vt:lpstr>2.1. Bit representation and bit matching</vt:lpstr>
      <vt:lpstr>2.1. Bit representation and bit matching</vt:lpstr>
      <vt:lpstr>2.1. Bit representation and bit matching</vt:lpstr>
      <vt:lpstr>2.2. Pseudo-code for new CF algorithm</vt:lpstr>
      <vt:lpstr>3. Mining frequent itemsets</vt:lpstr>
      <vt:lpstr>3. Mining frequent itemsets</vt:lpstr>
      <vt:lpstr>3. Mining frequent itemsets</vt:lpstr>
      <vt:lpstr>3.1. Bit mining</vt:lpstr>
      <vt:lpstr>3.1. Bit mining</vt:lpstr>
      <vt:lpstr>3.2. Improvement of Roller algorithm</vt:lpstr>
      <vt:lpstr>3.2. Improvement of Roller algorithm</vt:lpstr>
      <vt:lpstr>3.2. Improvement of Roller algorithm</vt:lpstr>
      <vt:lpstr>4. Evaluation and Discussion</vt:lpstr>
      <vt:lpstr>4. Evaluation and Discussion</vt:lpstr>
      <vt:lpstr>4. Evaluation and Discussion</vt:lpstr>
      <vt:lpstr>4. Evaluation and Discussion</vt:lpstr>
      <vt:lpstr>4. Evaluation and Discussion</vt:lpstr>
      <vt:lpstr>4. Evaluation and Discussion</vt:lpstr>
      <vt:lpstr>4. Evaluation and Discussion</vt:lpstr>
      <vt:lpstr>5. Conclusion</vt:lpstr>
      <vt:lpstr>Acknowledgment</vt:lpstr>
      <vt:lpstr>References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440</cp:revision>
  <dcterms:created xsi:type="dcterms:W3CDTF">2017-06-28T03:43:04Z</dcterms:created>
  <dcterms:modified xsi:type="dcterms:W3CDTF">2023-12-08T02:25:14Z</dcterms:modified>
</cp:coreProperties>
</file>