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13" r:id="rId3"/>
    <p:sldId id="314" r:id="rId4"/>
    <p:sldId id="315" r:id="rId5"/>
    <p:sldId id="316" r:id="rId6"/>
    <p:sldId id="317" r:id="rId7"/>
    <p:sldId id="318" r:id="rId8"/>
    <p:sldId id="319" r:id="rId9"/>
    <p:sldId id="320" r:id="rId10"/>
    <p:sldId id="321" r:id="rId11"/>
    <p:sldId id="323" r:id="rId12"/>
    <p:sldId id="322"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8" r:id="rId47"/>
    <p:sldId id="357" r:id="rId48"/>
    <p:sldId id="359" r:id="rId49"/>
    <p:sldId id="360" r:id="rId50"/>
    <p:sldId id="361" r:id="rId51"/>
    <p:sldId id="362" r:id="rId52"/>
    <p:sldId id="363" r:id="rId53"/>
    <p:sldId id="364" r:id="rId54"/>
    <p:sldId id="365" r:id="rId55"/>
    <p:sldId id="311" r:id="rId56"/>
    <p:sldId id="31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72" d="100"/>
          <a:sy n="72" d="100"/>
        </p:scale>
        <p:origin x="660"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9/5/2017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E419E62-B28C-47C5-8C05-890FBC16B4D0}" type="datetime1">
              <a:rPr lang="en-US" smtClean="0"/>
              <a:t>9/5/2017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ED822C0-B3E3-4C46-888A-D4A6F17D82E9}" type="datetime1">
              <a:rPr lang="en-US" smtClean="0"/>
              <a:t>9/5/2017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100315D-B46B-47FF-9FD2-BEA186FF335D}" type="datetime1">
              <a:rPr lang="en-US" smtClean="0"/>
              <a:t>9/5/2017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B04CD6D-4857-4FE6-9289-113EF752E99A}" type="datetime1">
              <a:rPr lang="en-US" smtClean="0"/>
              <a:t>9/5/2017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D822928-EE18-4D0E-93B4-F406772AF84A}" type="datetime1">
              <a:rPr lang="en-US" smtClean="0"/>
              <a:t>9/5/2017</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7CA1B8C-A977-4A47-92A4-60D8743ADF5C}" type="datetime1">
              <a:rPr lang="en-US" smtClean="0"/>
              <a:t>9/5/2017</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5AA611FE-9502-4142-8431-76EAF427AF46}" type="datetime1">
              <a:rPr lang="en-US" smtClean="0"/>
              <a:t>9/5/2017</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51AD1A2-3588-4932-82B9-6BEFF7D92C82}" type="datetime1">
              <a:rPr lang="en-US" smtClean="0"/>
              <a:t>9/5/2017</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60C0ACA7-B356-484E-9EBB-35EDE66584B3}" type="datetime1">
              <a:rPr lang="en-US" smtClean="0"/>
              <a:t>9/5/2017</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E29DFED-F44A-43AB-86DF-B0A7A3C5C370}" type="datetime1">
              <a:rPr lang="en-US" smtClean="0"/>
              <a:t>9/5/2017</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F3DE6979-DAFF-4577-8D5B-0322A20E5A80}" type="datetime1">
              <a:rPr lang="en-US" smtClean="0"/>
              <a:t>9/5/2017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A Framework of E-commercial Recommendation Algorithms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err="1" smtClean="0"/>
              <a:t>Hudup</a:t>
            </a:r>
            <a:r>
              <a:rPr lang="en-US" sz="4500" b="1" dirty="0" smtClean="0"/>
              <a:t> – A </a:t>
            </a:r>
            <a:r>
              <a:rPr lang="en-US" sz="4500" b="1" dirty="0"/>
              <a:t>Framework of E-commercial Recommendation Algorithms</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smtClean="0"/>
              <a:t>Prof. Loc Nguyen PhD, MD, MBA</a:t>
            </a:r>
          </a:p>
          <a:p>
            <a:r>
              <a:rPr lang="en-US" dirty="0" smtClean="0"/>
              <a:t>Sunflower Soft Company, Vietnam</a:t>
            </a:r>
          </a:p>
          <a:p>
            <a:r>
              <a:rPr lang="en-US" dirty="0" smtClean="0"/>
              <a:t>Email: ng_phloc@yahoo.com</a:t>
            </a:r>
          </a:p>
          <a:p>
            <a:r>
              <a:rPr lang="en-US" dirty="0" smtClean="0"/>
              <a:t>Homepage: www.locnguyen.net</a:t>
            </a:r>
          </a:p>
          <a:p>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Date Placeholder 5"/>
          <p:cNvSpPr>
            <a:spLocks noGrp="1"/>
          </p:cNvSpPr>
          <p:nvPr>
            <p:ph type="dt" sz="half" idx="10"/>
          </p:nvPr>
        </p:nvSpPr>
        <p:spPr/>
        <p:txBody>
          <a:bodyPr/>
          <a:lstStyle/>
          <a:p>
            <a:fld id="{0DCCF0BE-73CD-4A74-B806-046F875ECE8F}" type="datetime1">
              <a:rPr lang="en-US" smtClean="0"/>
              <a:t>9/5/2017</a:t>
            </a:fld>
            <a:endParaRPr lang="en-US"/>
          </a:p>
        </p:txBody>
      </p:sp>
    </p:spTree>
    <p:extLst>
      <p:ext uri="{BB962C8B-B14F-4D97-AF65-F5344CB8AC3E}">
        <p14:creationId xmlns:p14="http://schemas.microsoft.com/office/powerpoint/2010/main" val="646808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General description</a:t>
            </a:r>
          </a:p>
        </p:txBody>
      </p:sp>
      <p:sp>
        <p:nvSpPr>
          <p:cNvPr id="3" name="Content Placeholder 2"/>
          <p:cNvSpPr>
            <a:spLocks noGrp="1"/>
          </p:cNvSpPr>
          <p:nvPr>
            <p:ph idx="1"/>
          </p:nvPr>
        </p:nvSpPr>
        <p:spPr>
          <a:xfrm>
            <a:off x="83125" y="914399"/>
            <a:ext cx="6567057" cy="5176066"/>
          </a:xfrm>
        </p:spPr>
        <p:txBody>
          <a:bodyPr>
            <a:normAutofit fontScale="77500" lnSpcReduction="20000"/>
          </a:bodyPr>
          <a:lstStyle/>
          <a:p>
            <a:pPr marL="0" indent="0" algn="ctr">
              <a:lnSpc>
                <a:spcPct val="120000"/>
              </a:lnSpc>
              <a:buNone/>
            </a:pPr>
            <a:r>
              <a:rPr lang="en-US" b="1" dirty="0" smtClean="0"/>
              <a:t>Sub-architecture of </a:t>
            </a:r>
            <a:r>
              <a:rPr lang="en-US" b="1" i="1" dirty="0" smtClean="0"/>
              <a:t>Evaluator</a:t>
            </a:r>
          </a:p>
          <a:p>
            <a:pPr marL="320040" indent="-320040">
              <a:lnSpc>
                <a:spcPct val="120000"/>
              </a:lnSpc>
              <a:buFont typeface="+mj-lt"/>
              <a:buAutoNum type="arabicPeriod"/>
            </a:pPr>
            <a:r>
              <a:rPr lang="en-US" dirty="0" smtClean="0"/>
              <a:t>Developer </a:t>
            </a:r>
            <a:r>
              <a:rPr lang="en-US" dirty="0"/>
              <a:t>implements a recommendation algorithm </a:t>
            </a:r>
            <a:r>
              <a:rPr lang="en-US" i="1" dirty="0" smtClean="0"/>
              <a:t>A</a:t>
            </a:r>
            <a:r>
              <a:rPr lang="en-US" dirty="0" smtClean="0"/>
              <a:t> </a:t>
            </a:r>
            <a:r>
              <a:rPr lang="en-US" dirty="0"/>
              <a:t>based on specifications defined by </a:t>
            </a:r>
            <a:r>
              <a:rPr lang="en-US" i="1" dirty="0" smtClean="0"/>
              <a:t>Algorithm</a:t>
            </a:r>
            <a:r>
              <a:rPr lang="en-US" dirty="0" smtClean="0"/>
              <a:t> module.</a:t>
            </a:r>
          </a:p>
          <a:p>
            <a:pPr marL="320040" indent="-320040">
              <a:lnSpc>
                <a:spcPct val="120000"/>
              </a:lnSpc>
              <a:buFont typeface="+mj-lt"/>
              <a:buAutoNum type="arabicPeriod"/>
            </a:pPr>
            <a:r>
              <a:rPr lang="en-US" dirty="0"/>
              <a:t>Developer plugs algorithm </a:t>
            </a:r>
            <a:r>
              <a:rPr lang="en-US" i="1" dirty="0" smtClean="0"/>
              <a:t>A</a:t>
            </a:r>
            <a:r>
              <a:rPr lang="en-US" dirty="0" smtClean="0"/>
              <a:t> </a:t>
            </a:r>
            <a:r>
              <a:rPr lang="en-US" dirty="0"/>
              <a:t>into </a:t>
            </a:r>
            <a:r>
              <a:rPr lang="en-US" i="1" dirty="0" smtClean="0"/>
              <a:t>Plugin manager</a:t>
            </a:r>
            <a:r>
              <a:rPr lang="en-US" dirty="0" smtClean="0"/>
              <a:t>.</a:t>
            </a:r>
          </a:p>
          <a:p>
            <a:pPr marL="320040" indent="-320040">
              <a:lnSpc>
                <a:spcPct val="120000"/>
              </a:lnSpc>
              <a:buFont typeface="+mj-lt"/>
              <a:buAutoNum type="arabicPeriod"/>
            </a:pPr>
            <a:r>
              <a:rPr lang="en-US" dirty="0"/>
              <a:t>Scientist requires to evaluate algorithm </a:t>
            </a:r>
            <a:r>
              <a:rPr lang="en-US" i="1" dirty="0" smtClean="0"/>
              <a:t>A</a:t>
            </a:r>
            <a:r>
              <a:rPr lang="en-US" dirty="0" smtClean="0"/>
              <a:t> </a:t>
            </a:r>
            <a:r>
              <a:rPr lang="en-US" dirty="0"/>
              <a:t>by calling </a:t>
            </a:r>
            <a:r>
              <a:rPr lang="en-US" i="1" dirty="0" smtClean="0"/>
              <a:t>Evaluator</a:t>
            </a:r>
            <a:r>
              <a:rPr lang="en-US" dirty="0" smtClean="0"/>
              <a:t>.</a:t>
            </a:r>
          </a:p>
          <a:p>
            <a:pPr marL="320040" indent="-320040">
              <a:lnSpc>
                <a:spcPct val="120000"/>
              </a:lnSpc>
              <a:buFont typeface="+mj-lt"/>
              <a:buAutoNum type="arabicPeriod"/>
            </a:pPr>
            <a:r>
              <a:rPr lang="en-US" i="1" dirty="0" smtClean="0"/>
              <a:t>Evaluator </a:t>
            </a:r>
            <a:r>
              <a:rPr lang="en-US" dirty="0"/>
              <a:t>discovers algorithm </a:t>
            </a:r>
            <a:r>
              <a:rPr lang="en-US" i="1" dirty="0" smtClean="0"/>
              <a:t>A</a:t>
            </a:r>
            <a:r>
              <a:rPr lang="en-US" dirty="0" smtClean="0"/>
              <a:t> </a:t>
            </a:r>
            <a:r>
              <a:rPr lang="en-US" dirty="0"/>
              <a:t>via </a:t>
            </a:r>
            <a:r>
              <a:rPr lang="en-US" i="1" dirty="0" smtClean="0"/>
              <a:t>Plugin manager</a:t>
            </a:r>
            <a:r>
              <a:rPr lang="en-US" dirty="0" smtClean="0"/>
              <a:t>. </a:t>
            </a:r>
            <a:r>
              <a:rPr lang="en-US" dirty="0"/>
              <a:t>Consequently, </a:t>
            </a:r>
            <a:r>
              <a:rPr lang="en-US" i="1" dirty="0" smtClean="0"/>
              <a:t>Evaluator</a:t>
            </a:r>
            <a:r>
              <a:rPr lang="en-US" dirty="0" smtClean="0"/>
              <a:t> </a:t>
            </a:r>
            <a:r>
              <a:rPr lang="en-US" dirty="0"/>
              <a:t>loads and feeds </a:t>
            </a:r>
            <a:r>
              <a:rPr lang="en-US" i="1" dirty="0" smtClean="0"/>
              <a:t>Dataset</a:t>
            </a:r>
            <a:r>
              <a:rPr lang="en-US" dirty="0" smtClean="0"/>
              <a:t> </a:t>
            </a:r>
            <a:r>
              <a:rPr lang="en-US" dirty="0"/>
              <a:t>or </a:t>
            </a:r>
            <a:r>
              <a:rPr lang="en-US" i="1" dirty="0" err="1" smtClean="0"/>
              <a:t>KBase</a:t>
            </a:r>
            <a:r>
              <a:rPr lang="en-US" i="1" dirty="0" smtClean="0"/>
              <a:t> </a:t>
            </a:r>
            <a:r>
              <a:rPr lang="en-US" dirty="0"/>
              <a:t>to algorithm </a:t>
            </a:r>
            <a:r>
              <a:rPr lang="en-US" i="1" dirty="0" smtClean="0"/>
              <a:t>A</a:t>
            </a:r>
            <a:r>
              <a:rPr lang="en-US" dirty="0" smtClean="0"/>
              <a:t>.</a:t>
            </a:r>
          </a:p>
          <a:p>
            <a:pPr marL="320040" indent="-320040">
              <a:lnSpc>
                <a:spcPct val="120000"/>
              </a:lnSpc>
              <a:buFont typeface="+mj-lt"/>
              <a:buAutoNum type="arabicPeriod"/>
            </a:pPr>
            <a:r>
              <a:rPr lang="en-US" i="1" dirty="0" smtClean="0"/>
              <a:t>Evaluator </a:t>
            </a:r>
            <a:r>
              <a:rPr lang="en-US" dirty="0"/>
              <a:t>executes and evaluates algorithm </a:t>
            </a:r>
            <a:r>
              <a:rPr lang="en-US" i="1" dirty="0" smtClean="0"/>
              <a:t>A</a:t>
            </a:r>
            <a:r>
              <a:rPr lang="en-US" dirty="0" smtClean="0"/>
              <a:t> </a:t>
            </a:r>
            <a:r>
              <a:rPr lang="en-US" dirty="0"/>
              <a:t>according to built-in </a:t>
            </a:r>
            <a:r>
              <a:rPr lang="en-US" dirty="0" smtClean="0"/>
              <a:t>metrics.</a:t>
            </a:r>
          </a:p>
          <a:p>
            <a:pPr marL="320040" indent="-320040">
              <a:lnSpc>
                <a:spcPct val="120000"/>
              </a:lnSpc>
              <a:buFont typeface="+mj-lt"/>
              <a:buAutoNum type="arabicPeriod"/>
            </a:pPr>
            <a:r>
              <a:rPr lang="en-US" i="1" dirty="0" smtClean="0"/>
              <a:t>Evaluator </a:t>
            </a:r>
            <a:r>
              <a:rPr lang="en-US" dirty="0"/>
              <a:t>sends evaluation results to </a:t>
            </a:r>
            <a:r>
              <a:rPr lang="en-US" dirty="0" smtClean="0"/>
              <a:t>scientist.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673" y="699989"/>
            <a:ext cx="5333334" cy="5390476"/>
          </a:xfrm>
          <a:prstGeom prst="rect">
            <a:avLst/>
          </a:prstGeom>
        </p:spPr>
      </p:pic>
    </p:spTree>
    <p:extLst>
      <p:ext uri="{BB962C8B-B14F-4D97-AF65-F5344CB8AC3E}">
        <p14:creationId xmlns:p14="http://schemas.microsoft.com/office/powerpoint/2010/main" val="2205079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 y="117986"/>
            <a:ext cx="10515600" cy="660486"/>
          </a:xfrm>
        </p:spPr>
        <p:txBody>
          <a:bodyPr/>
          <a:lstStyle/>
          <a:p>
            <a:r>
              <a:rPr lang="en-US" dirty="0"/>
              <a:t>2. General description</a:t>
            </a:r>
          </a:p>
        </p:txBody>
      </p:sp>
      <p:sp>
        <p:nvSpPr>
          <p:cNvPr id="3" name="Content Placeholder 2"/>
          <p:cNvSpPr>
            <a:spLocks noGrp="1"/>
          </p:cNvSpPr>
          <p:nvPr>
            <p:ph idx="1"/>
          </p:nvPr>
        </p:nvSpPr>
        <p:spPr>
          <a:xfrm>
            <a:off x="124691" y="914399"/>
            <a:ext cx="3255819" cy="5176066"/>
          </a:xfrm>
        </p:spPr>
        <p:txBody>
          <a:bodyPr/>
          <a:lstStyle/>
          <a:p>
            <a:pPr marL="0" indent="0">
              <a:buNone/>
            </a:pPr>
            <a:r>
              <a:rPr lang="en-US" b="1" dirty="0" smtClean="0"/>
              <a:t>Sub-architecture </a:t>
            </a:r>
            <a:r>
              <a:rPr lang="en-US" b="1" dirty="0"/>
              <a:t>of </a:t>
            </a:r>
            <a:r>
              <a:rPr lang="en-US" b="1" i="1" dirty="0" smtClean="0"/>
              <a:t>Recommender</a:t>
            </a:r>
            <a:r>
              <a:rPr lang="en-US" b="1" dirty="0" smtClean="0"/>
              <a:t> </a:t>
            </a:r>
            <a:r>
              <a:rPr lang="en-US" dirty="0"/>
              <a:t>- a recommendation server </a:t>
            </a:r>
            <a:r>
              <a:rPr lang="en-US" dirty="0" smtClean="0"/>
              <a:t>includes </a:t>
            </a:r>
            <a:r>
              <a:rPr lang="en-US" dirty="0"/>
              <a:t>five layers such as interface layer, service layer, share memory layer, transaction layer, and data layer.</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081457" y="-594628"/>
            <a:ext cx="6014286" cy="8100000"/>
          </a:xfrm>
          <a:prstGeom prst="rect">
            <a:avLst/>
          </a:prstGeom>
        </p:spPr>
      </p:pic>
    </p:spTree>
    <p:extLst>
      <p:ext uri="{BB962C8B-B14F-4D97-AF65-F5344CB8AC3E}">
        <p14:creationId xmlns:p14="http://schemas.microsoft.com/office/powerpoint/2010/main" val="73656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General description</a:t>
            </a:r>
          </a:p>
        </p:txBody>
      </p:sp>
      <p:sp>
        <p:nvSpPr>
          <p:cNvPr id="3" name="Content Placeholder 2"/>
          <p:cNvSpPr>
            <a:spLocks noGrp="1"/>
          </p:cNvSpPr>
          <p:nvPr>
            <p:ph idx="1"/>
          </p:nvPr>
        </p:nvSpPr>
        <p:spPr>
          <a:xfrm>
            <a:off x="838200" y="914399"/>
            <a:ext cx="5659582" cy="5176066"/>
          </a:xfrm>
        </p:spPr>
        <p:txBody>
          <a:bodyPr/>
          <a:lstStyle/>
          <a:p>
            <a:pPr marL="0" indent="0">
              <a:buNone/>
            </a:pPr>
            <a:r>
              <a:rPr lang="en-US" b="1" dirty="0"/>
              <a:t>Sub-architecture of </a:t>
            </a:r>
            <a:r>
              <a:rPr lang="en-US" b="1" i="1" dirty="0"/>
              <a:t>Recommender</a:t>
            </a:r>
            <a:r>
              <a:rPr lang="en-US" b="1" dirty="0"/>
              <a:t> </a:t>
            </a:r>
            <a:r>
              <a:rPr lang="en-US" dirty="0"/>
              <a:t>- a recommendation server includes five layers such as interface layer, service layer, share memory layer, transaction layer, and data layer.</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0971" y="0"/>
            <a:ext cx="4811429" cy="6480000"/>
          </a:xfrm>
          <a:prstGeom prst="rect">
            <a:avLst/>
          </a:prstGeom>
        </p:spPr>
      </p:pic>
    </p:spTree>
    <p:extLst>
      <p:ext uri="{BB962C8B-B14F-4D97-AF65-F5344CB8AC3E}">
        <p14:creationId xmlns:p14="http://schemas.microsoft.com/office/powerpoint/2010/main" val="2885415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General description</a:t>
            </a:r>
          </a:p>
        </p:txBody>
      </p:sp>
      <p:sp>
        <p:nvSpPr>
          <p:cNvPr id="3" name="Content Placeholder 2"/>
          <p:cNvSpPr>
            <a:spLocks noGrp="1"/>
          </p:cNvSpPr>
          <p:nvPr>
            <p:ph idx="1"/>
          </p:nvPr>
        </p:nvSpPr>
        <p:spPr>
          <a:xfrm>
            <a:off x="138545" y="914398"/>
            <a:ext cx="11887200" cy="5441951"/>
          </a:xfrm>
        </p:spPr>
        <p:txBody>
          <a:bodyPr>
            <a:normAutofit fontScale="85000" lnSpcReduction="20000"/>
          </a:bodyPr>
          <a:lstStyle/>
          <a:p>
            <a:pPr>
              <a:lnSpc>
                <a:spcPct val="120000"/>
              </a:lnSpc>
            </a:pPr>
            <a:r>
              <a:rPr lang="en-US" i="1" dirty="0"/>
              <a:t>Data </a:t>
            </a:r>
            <a:r>
              <a:rPr lang="en-US" i="1" dirty="0" smtClean="0"/>
              <a:t>layer </a:t>
            </a:r>
            <a:r>
              <a:rPr lang="en-US" dirty="0"/>
              <a:t>is responsible for manipulating recommendation data organized into two following </a:t>
            </a:r>
            <a:r>
              <a:rPr lang="en-US" dirty="0" smtClean="0"/>
              <a:t>formats:</a:t>
            </a:r>
          </a:p>
          <a:p>
            <a:pPr lvl="1">
              <a:lnSpc>
                <a:spcPct val="120000"/>
              </a:lnSpc>
            </a:pPr>
            <a:r>
              <a:rPr lang="en-US" dirty="0"/>
              <a:t>Low-level format is structured as rating </a:t>
            </a:r>
            <a:r>
              <a:rPr lang="en-US" dirty="0" smtClean="0"/>
              <a:t>matrix. Another </a:t>
            </a:r>
            <a:r>
              <a:rPr lang="en-US" dirty="0"/>
              <a:t>low-level format is </a:t>
            </a:r>
            <a:r>
              <a:rPr lang="en-US" i="1" dirty="0" smtClean="0"/>
              <a:t>Dataset</a:t>
            </a:r>
            <a:r>
              <a:rPr lang="en-US" dirty="0" smtClean="0"/>
              <a:t> </a:t>
            </a:r>
            <a:r>
              <a:rPr lang="en-US" dirty="0"/>
              <a:t>which consists of rating matrix and other information such as user profile, item profile and contextual </a:t>
            </a:r>
            <a:r>
              <a:rPr lang="en-US" dirty="0" smtClean="0"/>
              <a:t>information.</a:t>
            </a:r>
          </a:p>
          <a:p>
            <a:pPr lvl="1">
              <a:lnSpc>
                <a:spcPct val="120000"/>
              </a:lnSpc>
            </a:pPr>
            <a:r>
              <a:rPr lang="en-US" dirty="0"/>
              <a:t>High-level format structure is called </a:t>
            </a:r>
            <a:r>
              <a:rPr lang="en-US" dirty="0" smtClean="0"/>
              <a:t>knowledge base </a:t>
            </a:r>
            <a:r>
              <a:rPr lang="en-US" dirty="0"/>
              <a:t>or </a:t>
            </a:r>
            <a:r>
              <a:rPr lang="en-US" i="1" dirty="0" err="1" smtClean="0"/>
              <a:t>KBase</a:t>
            </a:r>
            <a:r>
              <a:rPr lang="en-US" dirty="0" smtClean="0"/>
              <a:t> </a:t>
            </a:r>
            <a:r>
              <a:rPr lang="en-US" dirty="0"/>
              <a:t>in short, contains fine-grained information and knowledge extracted from </a:t>
            </a:r>
            <a:r>
              <a:rPr lang="en-US" i="1" dirty="0" smtClean="0"/>
              <a:t>Dataset</a:t>
            </a:r>
            <a:r>
              <a:rPr lang="en-US" dirty="0" smtClean="0"/>
              <a:t>.</a:t>
            </a:r>
          </a:p>
          <a:p>
            <a:pPr>
              <a:lnSpc>
                <a:spcPct val="120000"/>
              </a:lnSpc>
            </a:pPr>
            <a:r>
              <a:rPr lang="en-US" i="1" dirty="0"/>
              <a:t>Transaction </a:t>
            </a:r>
            <a:r>
              <a:rPr lang="en-US" i="1" dirty="0" smtClean="0"/>
              <a:t>layer </a:t>
            </a:r>
            <a:r>
              <a:rPr lang="en-US" dirty="0"/>
              <a:t>is responsible for managing concurrence data </a:t>
            </a:r>
            <a:r>
              <a:rPr lang="en-US" dirty="0" smtClean="0"/>
              <a:t>accesses.</a:t>
            </a:r>
          </a:p>
          <a:p>
            <a:pPr>
              <a:lnSpc>
                <a:spcPct val="120000"/>
              </a:lnSpc>
            </a:pPr>
            <a:r>
              <a:rPr lang="en-US" i="1" dirty="0"/>
              <a:t>Share memory </a:t>
            </a:r>
            <a:r>
              <a:rPr lang="en-US" i="1" dirty="0" smtClean="0"/>
              <a:t>layer</a:t>
            </a:r>
            <a:r>
              <a:rPr lang="en-US" dirty="0" smtClean="0"/>
              <a:t> </a:t>
            </a:r>
            <a:r>
              <a:rPr lang="en-US" dirty="0"/>
              <a:t>is responsible for creating snapshot and scanner according to requirement of storage service. </a:t>
            </a:r>
            <a:r>
              <a:rPr lang="en-US" i="1" dirty="0" smtClean="0"/>
              <a:t>Snapshot</a:t>
            </a:r>
            <a:r>
              <a:rPr lang="en-US" dirty="0" smtClean="0"/>
              <a:t> </a:t>
            </a:r>
            <a:r>
              <a:rPr lang="en-US" dirty="0"/>
              <a:t>or </a:t>
            </a:r>
            <a:r>
              <a:rPr lang="en-US" i="1" dirty="0" smtClean="0"/>
              <a:t>Scanner</a:t>
            </a:r>
            <a:r>
              <a:rPr lang="en-US" dirty="0" smtClean="0"/>
              <a:t> </a:t>
            </a:r>
            <a:r>
              <a:rPr lang="en-US" dirty="0"/>
              <a:t>is defined as an image of piece of </a:t>
            </a:r>
            <a:r>
              <a:rPr lang="en-US" i="1" dirty="0" smtClean="0"/>
              <a:t>Dataset</a:t>
            </a:r>
            <a:r>
              <a:rPr lang="en-US" dirty="0" smtClean="0"/>
              <a:t> </a:t>
            </a:r>
            <a:r>
              <a:rPr lang="en-US" dirty="0"/>
              <a:t>and </a:t>
            </a:r>
            <a:r>
              <a:rPr lang="en-US" i="1" dirty="0" err="1" smtClean="0"/>
              <a:t>KBase</a:t>
            </a:r>
            <a:r>
              <a:rPr lang="en-US" dirty="0" smtClean="0"/>
              <a:t> </a:t>
            </a:r>
            <a:r>
              <a:rPr lang="en-US" dirty="0"/>
              <a:t>at certain time </a:t>
            </a:r>
            <a:r>
              <a:rPr lang="en-US" dirty="0" smtClean="0"/>
              <a:t>point.</a:t>
            </a:r>
          </a:p>
          <a:p>
            <a:pPr>
              <a:lnSpc>
                <a:spcPct val="120000"/>
              </a:lnSpc>
            </a:pPr>
            <a:r>
              <a:rPr lang="en-US" i="1" dirty="0"/>
              <a:t>Service </a:t>
            </a:r>
            <a:r>
              <a:rPr lang="en-US" i="1" dirty="0" smtClean="0"/>
              <a:t>layer </a:t>
            </a:r>
            <a:r>
              <a:rPr lang="en-US" dirty="0"/>
              <a:t>is the heart of architecture when it realizes two goals of recommendation server: giving the list of recommended items in accordance with client request and supporting users to retrieve and update database. Such two goals are implemented by two respective services: </a:t>
            </a:r>
            <a:r>
              <a:rPr lang="en-US" i="1" dirty="0" smtClean="0"/>
              <a:t>recommender service</a:t>
            </a:r>
            <a:r>
              <a:rPr lang="en-US" dirty="0" smtClean="0"/>
              <a:t> </a:t>
            </a:r>
            <a:r>
              <a:rPr lang="en-US" dirty="0"/>
              <a:t>and </a:t>
            </a:r>
            <a:r>
              <a:rPr lang="en-US" i="1" dirty="0" smtClean="0"/>
              <a:t>storage service</a:t>
            </a:r>
            <a:r>
              <a:rPr lang="en-US" dirty="0" smtClean="0"/>
              <a:t>.</a:t>
            </a:r>
          </a:p>
          <a:p>
            <a:pPr>
              <a:lnSpc>
                <a:spcPct val="120000"/>
              </a:lnSpc>
            </a:pPr>
            <a:r>
              <a:rPr lang="en-US" i="1" dirty="0"/>
              <a:t>Interface </a:t>
            </a:r>
            <a:r>
              <a:rPr lang="en-US" i="1" dirty="0" smtClean="0"/>
              <a:t>layer </a:t>
            </a:r>
            <a:r>
              <a:rPr lang="en-US" dirty="0"/>
              <a:t>interacts with both clients (users and application) and service </a:t>
            </a:r>
            <a:r>
              <a:rPr lang="en-US" dirty="0" smtClean="0"/>
              <a:t>layer.</a:t>
            </a:r>
          </a:p>
          <a:p>
            <a:pPr>
              <a:lnSpc>
                <a:spcPct val="120000"/>
              </a:lnSpc>
            </a:pPr>
            <a:endParaRPr lang="en-US" dirty="0" smtClean="0"/>
          </a:p>
          <a:p>
            <a:pPr>
              <a:lnSpc>
                <a:spcPct val="120000"/>
              </a:lnSpc>
            </a:pP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4070836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General description</a:t>
            </a:r>
          </a:p>
        </p:txBody>
      </p:sp>
      <p:sp>
        <p:nvSpPr>
          <p:cNvPr id="3" name="Content Placeholder 2"/>
          <p:cNvSpPr>
            <a:spLocks noGrp="1"/>
          </p:cNvSpPr>
          <p:nvPr>
            <p:ph idx="1"/>
          </p:nvPr>
        </p:nvSpPr>
        <p:spPr>
          <a:xfrm>
            <a:off x="221673" y="914398"/>
            <a:ext cx="11762509" cy="5441951"/>
          </a:xfrm>
        </p:spPr>
        <p:txBody>
          <a:bodyPr>
            <a:normAutofit fontScale="77500" lnSpcReduction="20000"/>
          </a:bodyPr>
          <a:lstStyle/>
          <a:p>
            <a:pPr marL="0" indent="0" algn="ctr">
              <a:lnSpc>
                <a:spcPct val="120000"/>
              </a:lnSpc>
              <a:buNone/>
            </a:pPr>
            <a:r>
              <a:rPr lang="en-US" b="1" dirty="0" smtClean="0"/>
              <a:t>Recommendation </a:t>
            </a:r>
            <a:r>
              <a:rPr lang="en-US" b="1" dirty="0"/>
              <a:t>scenario</a:t>
            </a:r>
          </a:p>
          <a:p>
            <a:pPr marL="320040" indent="-320040">
              <a:lnSpc>
                <a:spcPct val="120000"/>
              </a:lnSpc>
              <a:buFont typeface="+mj-lt"/>
              <a:buAutoNum type="arabicPeriod"/>
            </a:pPr>
            <a:r>
              <a:rPr lang="en-US" dirty="0" smtClean="0"/>
              <a:t>User </a:t>
            </a:r>
            <a:r>
              <a:rPr lang="en-US" dirty="0"/>
              <a:t>(or client application) specifies her / his request in text format. Typical client application is the </a:t>
            </a:r>
            <a:r>
              <a:rPr lang="en-US" i="1" dirty="0" smtClean="0"/>
              <a:t>Evaluator</a:t>
            </a:r>
            <a:r>
              <a:rPr lang="en-US" dirty="0" smtClean="0"/>
              <a:t> module. </a:t>
            </a:r>
            <a:r>
              <a:rPr lang="en-US" i="1" dirty="0" smtClean="0"/>
              <a:t>Interpreter</a:t>
            </a:r>
            <a:r>
              <a:rPr lang="en-US" dirty="0" smtClean="0"/>
              <a:t> </a:t>
            </a:r>
            <a:r>
              <a:rPr lang="en-US" dirty="0"/>
              <a:t>component in </a:t>
            </a:r>
            <a:r>
              <a:rPr lang="en-US" i="1" dirty="0" smtClean="0"/>
              <a:t>interface layer</a:t>
            </a:r>
            <a:r>
              <a:rPr lang="en-US" dirty="0" smtClean="0"/>
              <a:t> </a:t>
            </a:r>
            <a:r>
              <a:rPr lang="en-US" dirty="0"/>
              <a:t>parses such text into JSON format request. </a:t>
            </a:r>
            <a:r>
              <a:rPr lang="en-US" i="1" dirty="0" smtClean="0"/>
              <a:t>Listener</a:t>
            </a:r>
            <a:r>
              <a:rPr lang="en-US" dirty="0" smtClean="0"/>
              <a:t> </a:t>
            </a:r>
            <a:r>
              <a:rPr lang="en-US" dirty="0"/>
              <a:t>component in interface layer sends JSON format request to service </a:t>
            </a:r>
            <a:r>
              <a:rPr lang="en-US" dirty="0" smtClean="0"/>
              <a:t>layer.</a:t>
            </a:r>
          </a:p>
          <a:p>
            <a:pPr marL="320040" indent="-320040">
              <a:lnSpc>
                <a:spcPct val="120000"/>
              </a:lnSpc>
              <a:buFont typeface="+mj-lt"/>
              <a:buAutoNum type="arabicPeriod"/>
            </a:pPr>
            <a:r>
              <a:rPr lang="en-US" i="1" dirty="0" smtClean="0"/>
              <a:t>Service layer</a:t>
            </a:r>
            <a:r>
              <a:rPr lang="en-US" dirty="0" smtClean="0"/>
              <a:t> </a:t>
            </a:r>
            <a:r>
              <a:rPr lang="en-US" dirty="0"/>
              <a:t>receives JSON request from interface layer. There are two occasions</a:t>
            </a:r>
            <a:r>
              <a:rPr lang="en-US" dirty="0" smtClean="0"/>
              <a:t>:</a:t>
            </a:r>
          </a:p>
          <a:p>
            <a:pPr marL="640080" lvl="1" indent="-320040">
              <a:lnSpc>
                <a:spcPct val="120000"/>
              </a:lnSpc>
              <a:buFont typeface="+mj-lt"/>
              <a:buAutoNum type="alphaLcPeriod"/>
            </a:pPr>
            <a:r>
              <a:rPr lang="en-US" dirty="0"/>
              <a:t>Request is to get favorite items. In this case, request is passed to </a:t>
            </a:r>
            <a:r>
              <a:rPr lang="en-US" i="1" dirty="0"/>
              <a:t>recommender service</a:t>
            </a:r>
            <a:r>
              <a:rPr lang="en-US" dirty="0"/>
              <a:t>. Recommender service applies appropriate strategy into producing a list of favorite items</a:t>
            </a:r>
            <a:r>
              <a:rPr lang="en-US" dirty="0" smtClean="0"/>
              <a:t>.</a:t>
            </a:r>
          </a:p>
          <a:p>
            <a:pPr marL="640080" lvl="1" indent="-320040">
              <a:lnSpc>
                <a:spcPct val="120000"/>
              </a:lnSpc>
              <a:buFont typeface="+mj-lt"/>
              <a:buAutoNum type="alphaLcPeriod"/>
            </a:pPr>
            <a:r>
              <a:rPr lang="en-US" dirty="0"/>
              <a:t>Request is to retrieve or update data such as querying item profile, querying average rating on specified item, rating an item, and modifying user profile. In this case, request is passed to </a:t>
            </a:r>
            <a:r>
              <a:rPr lang="en-US" i="1" dirty="0"/>
              <a:t>storage service</a:t>
            </a:r>
            <a:r>
              <a:rPr lang="en-US" dirty="0"/>
              <a:t>.</a:t>
            </a:r>
            <a:endParaRPr lang="en-US" dirty="0" smtClean="0"/>
          </a:p>
          <a:p>
            <a:pPr marL="320040" indent="-320040">
              <a:lnSpc>
                <a:spcPct val="120000"/>
              </a:lnSpc>
              <a:buFont typeface="+mj-lt"/>
              <a:buAutoNum type="arabicPeriod"/>
            </a:pPr>
            <a:r>
              <a:rPr lang="en-US" i="1" dirty="0" smtClean="0"/>
              <a:t>Transaction layer</a:t>
            </a:r>
            <a:r>
              <a:rPr lang="en-US" dirty="0" smtClean="0"/>
              <a:t> </a:t>
            </a:r>
            <a:r>
              <a:rPr lang="en-US" dirty="0"/>
              <a:t>analyzes </a:t>
            </a:r>
            <a:r>
              <a:rPr lang="en-US" i="1" dirty="0" smtClean="0"/>
              <a:t>update requests</a:t>
            </a:r>
            <a:r>
              <a:rPr lang="en-US" dirty="0" smtClean="0"/>
              <a:t> </a:t>
            </a:r>
            <a:r>
              <a:rPr lang="en-US" dirty="0"/>
              <a:t>and </a:t>
            </a:r>
            <a:r>
              <a:rPr lang="en-US" i="1" dirty="0" smtClean="0"/>
              <a:t>retrieval requests</a:t>
            </a:r>
            <a:r>
              <a:rPr lang="en-US" dirty="0" smtClean="0"/>
              <a:t> </a:t>
            </a:r>
            <a:r>
              <a:rPr lang="en-US" dirty="0"/>
              <a:t>from service layer and parses them into transactions. Each transaction is a bunch of read and write </a:t>
            </a:r>
            <a:r>
              <a:rPr lang="en-US" dirty="0" smtClean="0"/>
              <a:t>operations.</a:t>
            </a:r>
          </a:p>
          <a:p>
            <a:pPr marL="320040" indent="-320040">
              <a:lnSpc>
                <a:spcPct val="120000"/>
              </a:lnSpc>
              <a:buFont typeface="+mj-lt"/>
              <a:buAutoNum type="arabicPeriod"/>
            </a:pPr>
            <a:r>
              <a:rPr lang="en-US" i="1" dirty="0" smtClean="0"/>
              <a:t>Data layer</a:t>
            </a:r>
            <a:r>
              <a:rPr lang="en-US" dirty="0" smtClean="0"/>
              <a:t> </a:t>
            </a:r>
            <a:r>
              <a:rPr lang="en-US" dirty="0"/>
              <a:t>processes read and write operations and sends back </a:t>
            </a:r>
            <a:r>
              <a:rPr lang="en-US" i="1" dirty="0" smtClean="0"/>
              <a:t>raw result</a:t>
            </a:r>
            <a:r>
              <a:rPr lang="en-US" dirty="0" smtClean="0"/>
              <a:t> </a:t>
            </a:r>
            <a:r>
              <a:rPr lang="en-US" dirty="0"/>
              <a:t>to transaction layer. Transaction layer collects and sends back the raw result to service layer. Service layer translates raw result into </a:t>
            </a:r>
            <a:r>
              <a:rPr lang="en-US" i="1" dirty="0" smtClean="0"/>
              <a:t>JSON </a:t>
            </a:r>
            <a:r>
              <a:rPr lang="en-US" i="1" dirty="0"/>
              <a:t>format </a:t>
            </a:r>
            <a:r>
              <a:rPr lang="en-US" i="1" dirty="0" smtClean="0"/>
              <a:t>result</a:t>
            </a:r>
            <a:r>
              <a:rPr lang="en-US" dirty="0" smtClean="0"/>
              <a:t> </a:t>
            </a:r>
            <a:r>
              <a:rPr lang="en-US" dirty="0"/>
              <a:t>and sends such translated result to interface layer in </a:t>
            </a:r>
            <a:r>
              <a:rPr lang="en-US" dirty="0" smtClean="0"/>
              <a:t>succession.</a:t>
            </a:r>
          </a:p>
          <a:p>
            <a:pPr marL="320040" indent="-320040">
              <a:lnSpc>
                <a:spcPct val="120000"/>
              </a:lnSpc>
              <a:buFont typeface="+mj-lt"/>
              <a:buAutoNum type="arabicPeriod"/>
            </a:pPr>
            <a:r>
              <a:rPr lang="en-US" dirty="0"/>
              <a:t>The </a:t>
            </a:r>
            <a:r>
              <a:rPr lang="en-US" i="1" dirty="0" smtClean="0"/>
              <a:t>interpreter</a:t>
            </a:r>
            <a:r>
              <a:rPr lang="en-US" dirty="0" smtClean="0"/>
              <a:t> </a:t>
            </a:r>
            <a:r>
              <a:rPr lang="en-US" dirty="0"/>
              <a:t>component in interface layer receives and translates </a:t>
            </a:r>
            <a:r>
              <a:rPr lang="en-US" dirty="0" smtClean="0"/>
              <a:t>JSON </a:t>
            </a:r>
            <a:r>
              <a:rPr lang="en-US" dirty="0"/>
              <a:t>format </a:t>
            </a:r>
            <a:r>
              <a:rPr lang="en-US" dirty="0" smtClean="0"/>
              <a:t>result </a:t>
            </a:r>
            <a:r>
              <a:rPr lang="en-US" dirty="0"/>
              <a:t>into text format result easily understandable for users.</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555297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General description</a:t>
            </a:r>
          </a:p>
        </p:txBody>
      </p:sp>
      <p:sp>
        <p:nvSpPr>
          <p:cNvPr id="3" name="Content Placeholder 2"/>
          <p:cNvSpPr>
            <a:spLocks noGrp="1"/>
          </p:cNvSpPr>
          <p:nvPr>
            <p:ph idx="1"/>
          </p:nvPr>
        </p:nvSpPr>
        <p:spPr>
          <a:xfrm>
            <a:off x="161365" y="914398"/>
            <a:ext cx="11806517" cy="5441951"/>
          </a:xfrm>
        </p:spPr>
        <p:txBody>
          <a:bodyPr>
            <a:normAutofit fontScale="77500" lnSpcReduction="20000"/>
          </a:bodyPr>
          <a:lstStyle/>
          <a:p>
            <a:pPr marL="0" indent="0">
              <a:lnSpc>
                <a:spcPct val="120000"/>
              </a:lnSpc>
              <a:buNone/>
            </a:pPr>
            <a:r>
              <a:rPr lang="en-US" dirty="0" smtClean="0"/>
              <a:t>The </a:t>
            </a:r>
            <a:r>
              <a:rPr lang="en-US" dirty="0"/>
              <a:t>general architecture of </a:t>
            </a:r>
            <a:r>
              <a:rPr lang="en-US" dirty="0" err="1" smtClean="0"/>
              <a:t>Hudup</a:t>
            </a:r>
            <a:r>
              <a:rPr lang="en-US" dirty="0" smtClean="0"/>
              <a:t> is </a:t>
            </a:r>
            <a:r>
              <a:rPr lang="en-US" dirty="0"/>
              <a:t>decomposed into 9 packages as </a:t>
            </a:r>
            <a:r>
              <a:rPr lang="en-US" dirty="0" smtClean="0"/>
              <a:t>follows:</a:t>
            </a:r>
            <a:endParaRPr lang="en-US" dirty="0"/>
          </a:p>
          <a:p>
            <a:pPr marL="320040" indent="-320040">
              <a:lnSpc>
                <a:spcPct val="120000"/>
              </a:lnSpc>
              <a:buFont typeface="+mj-lt"/>
              <a:buAutoNum type="arabicPeriod"/>
            </a:pPr>
            <a:r>
              <a:rPr lang="en-US" i="1" dirty="0" smtClean="0"/>
              <a:t>Data</a:t>
            </a:r>
            <a:r>
              <a:rPr lang="en-US" dirty="0" smtClean="0"/>
              <a:t> </a:t>
            </a:r>
            <a:r>
              <a:rPr lang="en-US" dirty="0"/>
              <a:t>package is responsible for standardizing and modeling data in abstract level. </a:t>
            </a:r>
            <a:r>
              <a:rPr lang="en-US" i="1" dirty="0" smtClean="0"/>
              <a:t>Dataset</a:t>
            </a:r>
            <a:r>
              <a:rPr lang="en-US" dirty="0" smtClean="0"/>
              <a:t> </a:t>
            </a:r>
            <a:r>
              <a:rPr lang="en-US" dirty="0"/>
              <a:t>and </a:t>
            </a:r>
            <a:r>
              <a:rPr lang="en-US" i="1" dirty="0" err="1" smtClean="0"/>
              <a:t>KBase</a:t>
            </a:r>
            <a:r>
              <a:rPr lang="en-US" dirty="0" smtClean="0"/>
              <a:t> </a:t>
            </a:r>
            <a:r>
              <a:rPr lang="en-US" dirty="0"/>
              <a:t>are built in </a:t>
            </a:r>
            <a:r>
              <a:rPr lang="en-US" i="1" dirty="0" smtClean="0"/>
              <a:t>Data</a:t>
            </a:r>
            <a:r>
              <a:rPr lang="en-US" dirty="0" smtClean="0"/>
              <a:t> </a:t>
            </a:r>
            <a:r>
              <a:rPr lang="en-US" dirty="0"/>
              <a:t>package</a:t>
            </a:r>
            <a:r>
              <a:rPr lang="en-US" dirty="0" smtClean="0"/>
              <a:t>.</a:t>
            </a:r>
          </a:p>
          <a:p>
            <a:pPr marL="320040" indent="-320040">
              <a:lnSpc>
                <a:spcPct val="120000"/>
              </a:lnSpc>
              <a:buFont typeface="+mj-lt"/>
              <a:buAutoNum type="arabicPeriod"/>
            </a:pPr>
            <a:r>
              <a:rPr lang="en-US" i="1" dirty="0" smtClean="0"/>
              <a:t>Parser</a:t>
            </a:r>
            <a:r>
              <a:rPr lang="en-US" dirty="0" smtClean="0"/>
              <a:t> </a:t>
            </a:r>
            <a:r>
              <a:rPr lang="en-US" dirty="0"/>
              <a:t>package is responsible for analyzing and processing data</a:t>
            </a:r>
            <a:r>
              <a:rPr lang="en-US" dirty="0" smtClean="0"/>
              <a:t>.</a:t>
            </a:r>
          </a:p>
          <a:p>
            <a:pPr marL="320040" indent="-320040">
              <a:lnSpc>
                <a:spcPct val="120000"/>
              </a:lnSpc>
              <a:buFont typeface="+mj-lt"/>
              <a:buAutoNum type="arabicPeriod"/>
            </a:pPr>
            <a:r>
              <a:rPr lang="en-US" i="1" dirty="0" smtClean="0"/>
              <a:t>Algorithm</a:t>
            </a:r>
            <a:r>
              <a:rPr lang="en-US" dirty="0" smtClean="0"/>
              <a:t> </a:t>
            </a:r>
            <a:r>
              <a:rPr lang="en-US" dirty="0"/>
              <a:t>package is responsible for modeling recommendation algorithm in abstract level. </a:t>
            </a:r>
            <a:r>
              <a:rPr lang="en-US" i="1" dirty="0" smtClean="0"/>
              <a:t>Algorithm</a:t>
            </a:r>
            <a:r>
              <a:rPr lang="en-US" dirty="0" smtClean="0"/>
              <a:t> </a:t>
            </a:r>
            <a:r>
              <a:rPr lang="en-US" dirty="0"/>
              <a:t>package supports mainly </a:t>
            </a:r>
            <a:r>
              <a:rPr lang="en-US" i="1" dirty="0" smtClean="0"/>
              <a:t>Algorithm</a:t>
            </a:r>
            <a:r>
              <a:rPr lang="en-US" dirty="0" smtClean="0"/>
              <a:t> </a:t>
            </a:r>
            <a:r>
              <a:rPr lang="en-US" dirty="0"/>
              <a:t>module</a:t>
            </a:r>
            <a:r>
              <a:rPr lang="en-US" dirty="0" smtClean="0"/>
              <a:t>.</a:t>
            </a:r>
          </a:p>
          <a:p>
            <a:pPr marL="320040" indent="-320040">
              <a:lnSpc>
                <a:spcPct val="120000"/>
              </a:lnSpc>
              <a:buFont typeface="+mj-lt"/>
              <a:buAutoNum type="arabicPeriod"/>
            </a:pPr>
            <a:r>
              <a:rPr lang="en-US" i="1" dirty="0" smtClean="0"/>
              <a:t>Evaluation</a:t>
            </a:r>
            <a:r>
              <a:rPr lang="en-US" dirty="0" smtClean="0"/>
              <a:t> </a:t>
            </a:r>
            <a:r>
              <a:rPr lang="en-US" dirty="0"/>
              <a:t>package implements built-in evaluation mechanism of the framework. It also establishes common evaluation metrics. </a:t>
            </a:r>
            <a:r>
              <a:rPr lang="en-US" i="1" dirty="0" smtClean="0"/>
              <a:t>Evaluation</a:t>
            </a:r>
            <a:r>
              <a:rPr lang="en-US" dirty="0" smtClean="0"/>
              <a:t> </a:t>
            </a:r>
            <a:r>
              <a:rPr lang="en-US" dirty="0"/>
              <a:t>package supports mainly </a:t>
            </a:r>
            <a:r>
              <a:rPr lang="en-US" i="1" dirty="0" smtClean="0"/>
              <a:t>Evaluator</a:t>
            </a:r>
            <a:r>
              <a:rPr lang="en-US" dirty="0" smtClean="0"/>
              <a:t> </a:t>
            </a:r>
            <a:r>
              <a:rPr lang="en-US" dirty="0"/>
              <a:t>module</a:t>
            </a:r>
            <a:r>
              <a:rPr lang="en-US" dirty="0" smtClean="0"/>
              <a:t>.</a:t>
            </a:r>
          </a:p>
          <a:p>
            <a:pPr marL="320040" indent="-320040">
              <a:lnSpc>
                <a:spcPct val="120000"/>
              </a:lnSpc>
              <a:buFont typeface="+mj-lt"/>
              <a:buAutoNum type="arabicPeriod"/>
            </a:pPr>
            <a:r>
              <a:rPr lang="en-US" i="1" dirty="0" smtClean="0"/>
              <a:t>Client</a:t>
            </a:r>
            <a:r>
              <a:rPr lang="en-US" dirty="0" smtClean="0"/>
              <a:t> </a:t>
            </a:r>
            <a:r>
              <a:rPr lang="en-US" dirty="0"/>
              <a:t>package, </a:t>
            </a:r>
            <a:r>
              <a:rPr lang="en-US" i="1" dirty="0" smtClean="0"/>
              <a:t>Server</a:t>
            </a:r>
            <a:r>
              <a:rPr lang="en-US" dirty="0" smtClean="0"/>
              <a:t> </a:t>
            </a:r>
            <a:r>
              <a:rPr lang="en-US" dirty="0"/>
              <a:t>package and </a:t>
            </a:r>
            <a:r>
              <a:rPr lang="en-US" i="1" dirty="0" smtClean="0"/>
              <a:t>Listener</a:t>
            </a:r>
            <a:r>
              <a:rPr lang="en-US" dirty="0" smtClean="0"/>
              <a:t> </a:t>
            </a:r>
            <a:r>
              <a:rPr lang="en-US" dirty="0"/>
              <a:t>package provide </a:t>
            </a:r>
            <a:r>
              <a:rPr lang="en-US" i="1" dirty="0" smtClean="0"/>
              <a:t>Recommender</a:t>
            </a:r>
            <a:r>
              <a:rPr lang="en-US" dirty="0" smtClean="0"/>
              <a:t> </a:t>
            </a:r>
            <a:r>
              <a:rPr lang="en-US" dirty="0"/>
              <a:t>module (recommendation server) in client-server network with essential support of </a:t>
            </a:r>
            <a:r>
              <a:rPr lang="en-US" i="1" dirty="0" smtClean="0"/>
              <a:t>Algorithm</a:t>
            </a:r>
            <a:r>
              <a:rPr lang="en-US" dirty="0" smtClean="0"/>
              <a:t> </a:t>
            </a:r>
            <a:r>
              <a:rPr lang="en-US" dirty="0"/>
              <a:t>package</a:t>
            </a:r>
            <a:r>
              <a:rPr lang="en-US" dirty="0" smtClean="0"/>
              <a:t>.</a:t>
            </a:r>
          </a:p>
          <a:p>
            <a:pPr marL="320040" indent="-320040">
              <a:lnSpc>
                <a:spcPct val="120000"/>
              </a:lnSpc>
              <a:buFont typeface="+mj-lt"/>
              <a:buAutoNum type="arabicPeriod"/>
            </a:pPr>
            <a:r>
              <a:rPr lang="en-US" i="1" dirty="0" smtClean="0"/>
              <a:t>Logistic</a:t>
            </a:r>
            <a:r>
              <a:rPr lang="en-US" dirty="0" smtClean="0"/>
              <a:t> </a:t>
            </a:r>
            <a:r>
              <a:rPr lang="en-US" dirty="0"/>
              <a:t>package provides computational and mathematic utilities</a:t>
            </a:r>
            <a:r>
              <a:rPr lang="en-US" dirty="0" smtClean="0"/>
              <a:t>.</a:t>
            </a:r>
          </a:p>
          <a:p>
            <a:pPr marL="320040" indent="-320040">
              <a:lnSpc>
                <a:spcPct val="120000"/>
              </a:lnSpc>
              <a:buFont typeface="+mj-lt"/>
              <a:buAutoNum type="arabicPeriod"/>
            </a:pPr>
            <a:r>
              <a:rPr lang="en-US" i="1" dirty="0" smtClean="0"/>
              <a:t>Plugin</a:t>
            </a:r>
            <a:r>
              <a:rPr lang="en-US" dirty="0" smtClean="0"/>
              <a:t> </a:t>
            </a:r>
            <a:r>
              <a:rPr lang="en-US" dirty="0"/>
              <a:t>package manages algorithms and evaluation metrics. It supports mainly </a:t>
            </a:r>
            <a:r>
              <a:rPr lang="en-US" i="1" dirty="0" smtClean="0"/>
              <a:t>Plugin manager</a:t>
            </a:r>
            <a:r>
              <a:rPr lang="en-US" dirty="0" smtClean="0"/>
              <a:t> </a:t>
            </a:r>
            <a:r>
              <a:rPr lang="en-US" dirty="0"/>
              <a:t>module.</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528" y="5020872"/>
            <a:ext cx="2476190" cy="1200000"/>
          </a:xfrm>
          <a:prstGeom prst="rect">
            <a:avLst/>
          </a:prstGeom>
        </p:spPr>
      </p:pic>
    </p:spTree>
    <p:extLst>
      <p:ext uri="{BB962C8B-B14F-4D97-AF65-F5344CB8AC3E}">
        <p14:creationId xmlns:p14="http://schemas.microsoft.com/office/powerpoint/2010/main" val="4015567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General description</a:t>
            </a:r>
          </a:p>
        </p:txBody>
      </p:sp>
      <p:sp>
        <p:nvSpPr>
          <p:cNvPr id="3" name="Content Placeholder 2"/>
          <p:cNvSpPr>
            <a:spLocks noGrp="1"/>
          </p:cNvSpPr>
          <p:nvPr>
            <p:ph idx="1"/>
          </p:nvPr>
        </p:nvSpPr>
        <p:spPr/>
        <p:txBody>
          <a:bodyPr>
            <a:normAutofit fontScale="92500"/>
          </a:bodyPr>
          <a:lstStyle/>
          <a:p>
            <a:pPr marL="0" indent="0">
              <a:lnSpc>
                <a:spcPct val="110000"/>
              </a:lnSpc>
              <a:buNone/>
            </a:pPr>
            <a:r>
              <a:rPr lang="en-US" dirty="0"/>
              <a:t>Suppose you want to set up a new </a:t>
            </a:r>
            <a:r>
              <a:rPr lang="en-US" dirty="0" smtClean="0"/>
              <a:t>recommendation algorithm </a:t>
            </a:r>
            <a:r>
              <a:rPr lang="en-US" dirty="0"/>
              <a:t>called </a:t>
            </a:r>
            <a:r>
              <a:rPr lang="en-US" i="1" dirty="0" smtClean="0"/>
              <a:t>Green Fall</a:t>
            </a:r>
            <a:r>
              <a:rPr lang="en-US" dirty="0" smtClean="0"/>
              <a:t>, </a:t>
            </a:r>
            <a:r>
              <a:rPr lang="en-US" dirty="0"/>
              <a:t>instead of writing </a:t>
            </a:r>
            <a:r>
              <a:rPr lang="en-US" dirty="0" smtClean="0"/>
              <a:t>a big and complicated software; you </a:t>
            </a:r>
            <a:r>
              <a:rPr lang="en-US" dirty="0"/>
              <a:t>need to </a:t>
            </a:r>
            <a:r>
              <a:rPr lang="en-US" dirty="0" smtClean="0"/>
              <a:t>follow </a:t>
            </a:r>
            <a:r>
              <a:rPr lang="en-US" dirty="0"/>
              <a:t>three </a:t>
            </a:r>
            <a:r>
              <a:rPr lang="en-US" dirty="0" smtClean="0"/>
              <a:t>simple steps </a:t>
            </a:r>
            <a:r>
              <a:rPr lang="en-US" dirty="0"/>
              <a:t>below:</a:t>
            </a:r>
          </a:p>
          <a:p>
            <a:pPr marL="320040" indent="-320040">
              <a:lnSpc>
                <a:spcPct val="110000"/>
              </a:lnSpc>
              <a:buFont typeface="+mj-lt"/>
              <a:buAutoNum type="arabicPeriod"/>
            </a:pPr>
            <a:r>
              <a:rPr lang="en-US" dirty="0" smtClean="0"/>
              <a:t>Inheriting </a:t>
            </a:r>
            <a:r>
              <a:rPr lang="en-US" i="1" dirty="0" smtClean="0"/>
              <a:t>Recommender</a:t>
            </a:r>
            <a:r>
              <a:rPr lang="en-US" dirty="0" smtClean="0"/>
              <a:t> </a:t>
            </a:r>
            <a:r>
              <a:rPr lang="en-US" dirty="0"/>
              <a:t>class in </a:t>
            </a:r>
            <a:r>
              <a:rPr lang="en-US" i="1" dirty="0" smtClean="0"/>
              <a:t>Algorithm</a:t>
            </a:r>
            <a:r>
              <a:rPr lang="en-US" dirty="0" smtClean="0"/>
              <a:t> </a:t>
            </a:r>
            <a:r>
              <a:rPr lang="en-US" dirty="0"/>
              <a:t>package and hence, implementing your idea in two methods </a:t>
            </a:r>
            <a:r>
              <a:rPr lang="en-US" i="1" dirty="0" smtClean="0"/>
              <a:t>estimate</a:t>
            </a:r>
            <a:r>
              <a:rPr lang="en-US" dirty="0" smtClean="0"/>
              <a:t>() </a:t>
            </a:r>
            <a:r>
              <a:rPr lang="en-US" dirty="0"/>
              <a:t>and </a:t>
            </a:r>
            <a:r>
              <a:rPr lang="en-US" i="1" dirty="0" smtClean="0"/>
              <a:t>recommend</a:t>
            </a:r>
            <a:r>
              <a:rPr lang="en-US" dirty="0" smtClean="0"/>
              <a:t>() </a:t>
            </a:r>
            <a:r>
              <a:rPr lang="en-US" dirty="0"/>
              <a:t>of this class</a:t>
            </a:r>
            <a:r>
              <a:rPr lang="en-US" dirty="0" smtClean="0"/>
              <a:t>.</a:t>
            </a:r>
          </a:p>
          <a:p>
            <a:pPr marL="320040" indent="-320040">
              <a:lnSpc>
                <a:spcPct val="110000"/>
              </a:lnSpc>
              <a:buFont typeface="+mj-lt"/>
              <a:buAutoNum type="arabicPeriod"/>
            </a:pPr>
            <a:r>
              <a:rPr lang="en-US" dirty="0"/>
              <a:t>Starting up the </a:t>
            </a:r>
            <a:r>
              <a:rPr lang="en-US" i="1" dirty="0" smtClean="0"/>
              <a:t>Evaluator</a:t>
            </a:r>
            <a:r>
              <a:rPr lang="en-US" dirty="0" smtClean="0"/>
              <a:t> </a:t>
            </a:r>
            <a:r>
              <a:rPr lang="en-US" dirty="0"/>
              <a:t>module so as to evaluate and compare Green Fall with other algorithms via pre-defined evaluation metrics</a:t>
            </a:r>
            <a:r>
              <a:rPr lang="en-US" dirty="0" smtClean="0"/>
              <a:t>.</a:t>
            </a:r>
          </a:p>
          <a:p>
            <a:pPr marL="320040" indent="-320040">
              <a:lnSpc>
                <a:spcPct val="110000"/>
              </a:lnSpc>
              <a:buFont typeface="+mj-lt"/>
              <a:buAutoNum type="arabicPeriod"/>
            </a:pPr>
            <a:r>
              <a:rPr lang="en-US" dirty="0"/>
              <a:t>Configuring the </a:t>
            </a:r>
            <a:r>
              <a:rPr lang="en-US" i="1" dirty="0" smtClean="0"/>
              <a:t>Recommender</a:t>
            </a:r>
            <a:r>
              <a:rPr lang="en-US" dirty="0" smtClean="0"/>
              <a:t> </a:t>
            </a:r>
            <a:r>
              <a:rPr lang="en-US" dirty="0"/>
              <a:t>module (recommendation server) in order to embed Green Fall into such service. After that starting up </a:t>
            </a:r>
            <a:r>
              <a:rPr lang="en-US" i="1" dirty="0" smtClean="0"/>
              <a:t>Recommender</a:t>
            </a:r>
            <a:r>
              <a:rPr lang="en-US" dirty="0" smtClean="0"/>
              <a:t> </a:t>
            </a:r>
            <a:r>
              <a:rPr lang="en-US" dirty="0"/>
              <a:t>so as to test the feasibility of Green Fall in real-time applications.</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661416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Core </a:t>
            </a:r>
            <a:r>
              <a:rPr lang="en-US" dirty="0"/>
              <a:t>classes and interfaces</a:t>
            </a:r>
          </a:p>
        </p:txBody>
      </p:sp>
      <p:sp>
        <p:nvSpPr>
          <p:cNvPr id="3" name="Content Placeholder 2"/>
          <p:cNvSpPr>
            <a:spLocks noGrp="1"/>
          </p:cNvSpPr>
          <p:nvPr>
            <p:ph idx="1"/>
          </p:nvPr>
        </p:nvSpPr>
        <p:spPr/>
        <p:txBody>
          <a:bodyPr>
            <a:normAutofit lnSpcReduction="10000"/>
          </a:bodyPr>
          <a:lstStyle/>
          <a:p>
            <a:r>
              <a:rPr lang="en-US" dirty="0"/>
              <a:t>As aforementioned, </a:t>
            </a:r>
            <a:r>
              <a:rPr lang="en-US" dirty="0" err="1"/>
              <a:t>Hudup</a:t>
            </a:r>
            <a:r>
              <a:rPr lang="en-US" dirty="0"/>
              <a:t> is constituted of three main modules </a:t>
            </a:r>
            <a:r>
              <a:rPr lang="en-US" i="1" dirty="0" smtClean="0"/>
              <a:t>Algorithm</a:t>
            </a:r>
            <a:r>
              <a:rPr lang="en-US" dirty="0" smtClean="0"/>
              <a:t>, </a:t>
            </a:r>
            <a:r>
              <a:rPr lang="en-US" i="1" dirty="0" smtClean="0"/>
              <a:t>Evaluator</a:t>
            </a:r>
            <a:r>
              <a:rPr lang="en-US" dirty="0" smtClean="0"/>
              <a:t>, </a:t>
            </a:r>
            <a:r>
              <a:rPr lang="en-US" dirty="0"/>
              <a:t>and </a:t>
            </a:r>
            <a:r>
              <a:rPr lang="en-US" i="1" dirty="0" smtClean="0"/>
              <a:t>Recommender</a:t>
            </a:r>
            <a:r>
              <a:rPr lang="en-US" dirty="0" smtClean="0"/>
              <a:t> </a:t>
            </a:r>
            <a:r>
              <a:rPr lang="en-US" dirty="0"/>
              <a:t>which, in turn, are decomposed into 9 packages. Each package includes many programming components but there is the limited number of core classes and interfaces on which this section focuses. Although </a:t>
            </a:r>
            <a:r>
              <a:rPr lang="en-US" dirty="0" err="1"/>
              <a:t>Hudup</a:t>
            </a:r>
            <a:r>
              <a:rPr lang="en-US" dirty="0"/>
              <a:t> is now implemented by Java language, it is convenient to describe classes and interfaces by UML language </a:t>
            </a:r>
            <a:r>
              <a:rPr lang="en-US" dirty="0" smtClean="0"/>
              <a:t>(Duong, 2008).</a:t>
            </a:r>
          </a:p>
          <a:p>
            <a:r>
              <a:rPr lang="en-US" dirty="0"/>
              <a:t>Class and interface are denoted as </a:t>
            </a:r>
            <a:r>
              <a:rPr lang="en-US" i="1" dirty="0" smtClean="0"/>
              <a:t>Class</a:t>
            </a:r>
            <a:r>
              <a:rPr lang="en-US" dirty="0" smtClean="0"/>
              <a:t>, </a:t>
            </a:r>
            <a:r>
              <a:rPr lang="en-US" i="1" dirty="0" smtClean="0"/>
              <a:t>Interface</a:t>
            </a:r>
            <a:r>
              <a:rPr lang="en-US" dirty="0" smtClean="0"/>
              <a:t>, </a:t>
            </a:r>
            <a:r>
              <a:rPr lang="en-US" i="1" dirty="0" smtClean="0"/>
              <a:t>Package</a:t>
            </a:r>
            <a:r>
              <a:rPr lang="en-US" dirty="0" smtClean="0"/>
              <a:t>::</a:t>
            </a:r>
            <a:r>
              <a:rPr lang="en-US" i="1" dirty="0" smtClean="0"/>
              <a:t>Class</a:t>
            </a:r>
            <a:r>
              <a:rPr lang="en-US" dirty="0" smtClean="0"/>
              <a:t>, </a:t>
            </a:r>
            <a:r>
              <a:rPr lang="en-US" i="1" dirty="0" smtClean="0"/>
              <a:t>Package</a:t>
            </a:r>
            <a:r>
              <a:rPr lang="en-US" dirty="0" smtClean="0"/>
              <a:t>::</a:t>
            </a:r>
            <a:r>
              <a:rPr lang="en-US" i="1" dirty="0" smtClean="0"/>
              <a:t>Interface</a:t>
            </a:r>
            <a:r>
              <a:rPr lang="en-US" dirty="0"/>
              <a:t>. </a:t>
            </a:r>
            <a:r>
              <a:rPr lang="en-US" dirty="0" smtClean="0"/>
              <a:t>Attribute </a:t>
            </a:r>
            <a:r>
              <a:rPr lang="en-US" dirty="0"/>
              <a:t>is denoted as </a:t>
            </a:r>
            <a:r>
              <a:rPr lang="en-US" i="1" dirty="0" smtClean="0"/>
              <a:t>attribute</a:t>
            </a:r>
            <a:r>
              <a:rPr lang="en-US" dirty="0" smtClean="0"/>
              <a:t> </a:t>
            </a:r>
            <a:r>
              <a:rPr lang="en-US" dirty="0"/>
              <a:t>or </a:t>
            </a:r>
            <a:r>
              <a:rPr lang="en-US" i="1" dirty="0" smtClean="0"/>
              <a:t>Class</a:t>
            </a:r>
            <a:r>
              <a:rPr lang="en-US" dirty="0" smtClean="0"/>
              <a:t>::</a:t>
            </a:r>
            <a:r>
              <a:rPr lang="en-US" i="1" dirty="0" smtClean="0"/>
              <a:t>attribute</a:t>
            </a:r>
            <a:r>
              <a:rPr lang="en-US" dirty="0" smtClean="0"/>
              <a:t>.</a:t>
            </a:r>
          </a:p>
          <a:p>
            <a:r>
              <a:rPr lang="en-US" dirty="0"/>
              <a:t>Method is denoted as </a:t>
            </a:r>
            <a:r>
              <a:rPr lang="en-US" i="1" dirty="0" smtClean="0"/>
              <a:t>method</a:t>
            </a:r>
            <a:r>
              <a:rPr lang="en-US" dirty="0" smtClean="0"/>
              <a:t>(), </a:t>
            </a:r>
            <a:r>
              <a:rPr lang="en-US" i="1" dirty="0" smtClean="0"/>
              <a:t>method</a:t>
            </a:r>
            <a:r>
              <a:rPr lang="en-US" dirty="0" smtClean="0"/>
              <a:t>(</a:t>
            </a:r>
            <a:r>
              <a:rPr lang="en-US" i="1" dirty="0" smtClean="0"/>
              <a:t>parameters</a:t>
            </a:r>
            <a:r>
              <a:rPr lang="en-US" dirty="0" smtClean="0"/>
              <a:t>), </a:t>
            </a:r>
            <a:r>
              <a:rPr lang="en-US" i="1" dirty="0" smtClean="0"/>
              <a:t>Class</a:t>
            </a:r>
            <a:r>
              <a:rPr lang="en-US" dirty="0" smtClean="0"/>
              <a:t>::</a:t>
            </a:r>
            <a:r>
              <a:rPr lang="en-US" i="1" dirty="0" smtClean="0"/>
              <a:t>method</a:t>
            </a:r>
            <a:r>
              <a:rPr lang="en-US" dirty="0" smtClean="0"/>
              <a:t> (</a:t>
            </a:r>
            <a:r>
              <a:rPr lang="en-US" i="1" dirty="0" smtClean="0"/>
              <a:t>parameters</a:t>
            </a:r>
            <a:r>
              <a:rPr lang="en-US" dirty="0" smtClean="0"/>
              <a:t>), </a:t>
            </a:r>
            <a:r>
              <a:rPr lang="en-US" dirty="0"/>
              <a:t>or </a:t>
            </a:r>
            <a:r>
              <a:rPr lang="en-US" i="1" dirty="0" smtClean="0"/>
              <a:t>Class</a:t>
            </a:r>
            <a:r>
              <a:rPr lang="en-US" dirty="0" smtClean="0"/>
              <a:t>::</a:t>
            </a:r>
            <a:r>
              <a:rPr lang="en-US" i="1" dirty="0" smtClean="0"/>
              <a:t>method</a:t>
            </a:r>
            <a:r>
              <a:rPr lang="en-US" dirty="0" smtClean="0"/>
              <a:t>(</a:t>
            </a:r>
            <a:r>
              <a:rPr lang="en-US" i="1" dirty="0" smtClean="0"/>
              <a:t>parameters</a:t>
            </a:r>
            <a:r>
              <a:rPr lang="en-US" dirty="0" smtClean="0"/>
              <a:t>):</a:t>
            </a:r>
            <a:r>
              <a:rPr lang="en-US" i="1" dirty="0" smtClean="0"/>
              <a:t>returned</a:t>
            </a:r>
            <a:r>
              <a:rPr lang="en-US" dirty="0" smtClean="0"/>
              <a: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457137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119270" y="914398"/>
            <a:ext cx="6347791" cy="5605672"/>
          </a:xfrm>
        </p:spPr>
        <p:txBody>
          <a:bodyPr>
            <a:normAutofit fontScale="70000" lnSpcReduction="20000"/>
          </a:bodyPr>
          <a:lstStyle/>
          <a:p>
            <a:pPr marL="0" indent="0" algn="ctr">
              <a:lnSpc>
                <a:spcPct val="120000"/>
              </a:lnSpc>
              <a:buNone/>
            </a:pPr>
            <a:r>
              <a:rPr lang="en-US" b="1" i="1" dirty="0" smtClean="0"/>
              <a:t>Algorithm </a:t>
            </a:r>
            <a:r>
              <a:rPr lang="en-US" b="1" dirty="0" smtClean="0"/>
              <a:t>package</a:t>
            </a:r>
          </a:p>
          <a:p>
            <a:pPr>
              <a:lnSpc>
                <a:spcPct val="120000"/>
              </a:lnSpc>
            </a:pPr>
            <a:r>
              <a:rPr lang="en-US" dirty="0" smtClean="0"/>
              <a:t>The </a:t>
            </a:r>
            <a:r>
              <a:rPr lang="en-US" dirty="0"/>
              <a:t>most important class of </a:t>
            </a:r>
            <a:r>
              <a:rPr lang="en-US" i="1" dirty="0" smtClean="0"/>
              <a:t>Algorithm</a:t>
            </a:r>
            <a:r>
              <a:rPr lang="en-US" dirty="0" smtClean="0"/>
              <a:t> </a:t>
            </a:r>
            <a:r>
              <a:rPr lang="en-US" dirty="0"/>
              <a:t>package is </a:t>
            </a:r>
            <a:r>
              <a:rPr lang="en-US" i="1" dirty="0" smtClean="0"/>
              <a:t>Recommender</a:t>
            </a:r>
            <a:r>
              <a:rPr lang="en-US" dirty="0" smtClean="0"/>
              <a:t> </a:t>
            </a:r>
            <a:r>
              <a:rPr lang="en-US" dirty="0"/>
              <a:t>class. It is abstract model of all recommendation algorithms. </a:t>
            </a:r>
            <a:r>
              <a:rPr lang="en-US" i="1" dirty="0" smtClean="0"/>
              <a:t>Recommender</a:t>
            </a:r>
            <a:r>
              <a:rPr lang="en-US" dirty="0" smtClean="0"/>
              <a:t> </a:t>
            </a:r>
            <a:r>
              <a:rPr lang="en-US" dirty="0"/>
              <a:t>class has two most important methods which researchers must </a:t>
            </a:r>
            <a:r>
              <a:rPr lang="en-US" dirty="0" smtClean="0"/>
              <a:t>realize, </a:t>
            </a:r>
            <a:r>
              <a:rPr lang="en-US" dirty="0"/>
              <a:t>as follows</a:t>
            </a:r>
            <a:r>
              <a:rPr lang="en-US" dirty="0" smtClean="0"/>
              <a:t>:</a:t>
            </a:r>
          </a:p>
          <a:p>
            <a:pPr lvl="1">
              <a:lnSpc>
                <a:spcPct val="120000"/>
              </a:lnSpc>
            </a:pPr>
            <a:r>
              <a:rPr lang="en-US" dirty="0"/>
              <a:t>Method </a:t>
            </a:r>
            <a:r>
              <a:rPr lang="en-US" i="1" dirty="0" smtClean="0"/>
              <a:t>estimate</a:t>
            </a:r>
            <a:r>
              <a:rPr lang="en-US" dirty="0" smtClean="0"/>
              <a:t>(</a:t>
            </a:r>
            <a:r>
              <a:rPr lang="en-US" i="1" dirty="0" err="1" smtClean="0"/>
              <a:t>RecommendParam</a:t>
            </a:r>
            <a:r>
              <a:rPr lang="en-US" dirty="0" smtClean="0"/>
              <a:t>, </a:t>
            </a:r>
            <a:r>
              <a:rPr lang="en-US" i="1" dirty="0" err="1" smtClean="0"/>
              <a:t>int</a:t>
            </a:r>
            <a:r>
              <a:rPr lang="en-US" dirty="0" smtClean="0"/>
              <a:t> []): </a:t>
            </a:r>
            <a:r>
              <a:rPr lang="en-US" i="1" dirty="0" err="1" smtClean="0"/>
              <a:t>RatingVector</a:t>
            </a:r>
            <a:r>
              <a:rPr lang="en-US" dirty="0" smtClean="0"/>
              <a:t> </a:t>
            </a:r>
            <a:r>
              <a:rPr lang="en-US" dirty="0"/>
              <a:t>whose input parameters are a recommendation parameter and a set of item identifiers. Its output result is a set of predictive or estimated rating values of items specified by the second input parameter</a:t>
            </a:r>
            <a:r>
              <a:rPr lang="en-US" dirty="0" smtClean="0"/>
              <a:t>.</a:t>
            </a:r>
          </a:p>
          <a:p>
            <a:pPr lvl="1">
              <a:lnSpc>
                <a:spcPct val="120000"/>
              </a:lnSpc>
            </a:pPr>
            <a:r>
              <a:rPr lang="en-US" dirty="0"/>
              <a:t>Method </a:t>
            </a:r>
            <a:r>
              <a:rPr lang="en-US" i="1" dirty="0" smtClean="0"/>
              <a:t>recommend</a:t>
            </a:r>
            <a:r>
              <a:rPr lang="en-US" dirty="0" smtClean="0"/>
              <a:t>(</a:t>
            </a:r>
            <a:r>
              <a:rPr lang="en-US" i="1" dirty="0" err="1" smtClean="0"/>
              <a:t>RecommendParam</a:t>
            </a:r>
            <a:r>
              <a:rPr lang="en-US" dirty="0" smtClean="0"/>
              <a:t>, </a:t>
            </a:r>
            <a:r>
              <a:rPr lang="en-US" dirty="0" err="1" smtClean="0"/>
              <a:t>int</a:t>
            </a:r>
            <a:r>
              <a:rPr lang="en-US" dirty="0" smtClean="0"/>
              <a:t>): </a:t>
            </a:r>
            <a:r>
              <a:rPr lang="en-US" i="1" dirty="0" err="1" smtClean="0"/>
              <a:t>RatingVector</a:t>
            </a:r>
            <a:r>
              <a:rPr lang="en-US" dirty="0" smtClean="0"/>
              <a:t> </a:t>
            </a:r>
            <a:r>
              <a:rPr lang="en-US" dirty="0"/>
              <a:t>whose input parameters are a recommendation parameter and a user </a:t>
            </a:r>
            <a:r>
              <a:rPr lang="en-US" dirty="0" smtClean="0"/>
              <a:t>identifier. </a:t>
            </a:r>
            <a:r>
              <a:rPr lang="en-US" dirty="0"/>
              <a:t>Its output result is a list of recommended </a:t>
            </a:r>
            <a:r>
              <a:rPr lang="en-US" dirty="0" smtClean="0"/>
              <a:t>items.</a:t>
            </a:r>
          </a:p>
          <a:p>
            <a:pPr>
              <a:lnSpc>
                <a:spcPct val="120000"/>
              </a:lnSpc>
            </a:pPr>
            <a:r>
              <a:rPr lang="en-US" i="1" dirty="0" err="1" smtClean="0"/>
              <a:t>RecommendParam</a:t>
            </a:r>
            <a:r>
              <a:rPr lang="en-US" dirty="0" smtClean="0"/>
              <a:t> </a:t>
            </a:r>
            <a:r>
              <a:rPr lang="en-US" dirty="0"/>
              <a:t>class includes user profile represented by </a:t>
            </a:r>
            <a:r>
              <a:rPr lang="en-US" i="1" dirty="0" smtClean="0"/>
              <a:t>Profile</a:t>
            </a:r>
            <a:r>
              <a:rPr lang="en-US" dirty="0" smtClean="0"/>
              <a:t> </a:t>
            </a:r>
            <a:r>
              <a:rPr lang="en-US" dirty="0"/>
              <a:t>interface, user rating vector represented by </a:t>
            </a:r>
            <a:r>
              <a:rPr lang="en-US" i="1" dirty="0" err="1" smtClean="0"/>
              <a:t>RatingVector</a:t>
            </a:r>
            <a:r>
              <a:rPr lang="en-US" dirty="0"/>
              <a:t> class , context information, etc. </a:t>
            </a:r>
            <a:r>
              <a:rPr lang="en-US" i="1" dirty="0" err="1" smtClean="0"/>
              <a:t>RatingVector</a:t>
            </a:r>
            <a:r>
              <a:rPr lang="en-US" dirty="0" smtClean="0"/>
              <a:t> contains rating </a:t>
            </a:r>
            <a:r>
              <a:rPr lang="en-US" dirty="0"/>
              <a:t>values of items are predicted (estimated</a:t>
            </a:r>
            <a:r>
              <a:rPr lang="en-US" dirty="0" smtClean="0"/>
              <a: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015" y="778472"/>
            <a:ext cx="4928573" cy="4119048"/>
          </a:xfrm>
          <a:prstGeom prst="rect">
            <a:avLst/>
          </a:prstGeom>
        </p:spPr>
      </p:pic>
    </p:spTree>
    <p:extLst>
      <p:ext uri="{BB962C8B-B14F-4D97-AF65-F5344CB8AC3E}">
        <p14:creationId xmlns:p14="http://schemas.microsoft.com/office/powerpoint/2010/main" val="3456306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838200" y="914398"/>
            <a:ext cx="10515600" cy="5441951"/>
          </a:xfrm>
        </p:spPr>
        <p:txBody>
          <a:bodyPr>
            <a:normAutofit fontScale="92500" lnSpcReduction="10000"/>
          </a:bodyPr>
          <a:lstStyle/>
          <a:p>
            <a:pPr marL="0" indent="0" algn="ctr">
              <a:lnSpc>
                <a:spcPct val="110000"/>
              </a:lnSpc>
              <a:buNone/>
            </a:pPr>
            <a:r>
              <a:rPr lang="en-US" b="1" i="1" dirty="0" smtClean="0"/>
              <a:t>Algorithm</a:t>
            </a:r>
            <a:r>
              <a:rPr lang="en-US" b="1" dirty="0" smtClean="0"/>
              <a:t> package</a:t>
            </a:r>
          </a:p>
          <a:p>
            <a:pPr>
              <a:lnSpc>
                <a:spcPct val="110000"/>
              </a:lnSpc>
            </a:pPr>
            <a:r>
              <a:rPr lang="en-US" i="1" dirty="0" smtClean="0"/>
              <a:t>Recommender</a:t>
            </a:r>
            <a:r>
              <a:rPr lang="en-US" dirty="0" smtClean="0"/>
              <a:t> </a:t>
            </a:r>
            <a:r>
              <a:rPr lang="en-US" dirty="0"/>
              <a:t>class realizes directly </a:t>
            </a:r>
            <a:r>
              <a:rPr lang="en-US" i="1" dirty="0" err="1" smtClean="0"/>
              <a:t>Alg</a:t>
            </a:r>
            <a:r>
              <a:rPr lang="en-US" i="1" dirty="0" smtClean="0"/>
              <a:t> </a:t>
            </a:r>
            <a:r>
              <a:rPr lang="en-US" dirty="0"/>
              <a:t>interface which represents any algorithm. </a:t>
            </a:r>
            <a:r>
              <a:rPr lang="en-US" dirty="0" smtClean="0"/>
              <a:t>Every </a:t>
            </a:r>
            <a:r>
              <a:rPr lang="en-US" dirty="0"/>
              <a:t>algorithm has a unique name as returned value of </a:t>
            </a:r>
            <a:r>
              <a:rPr lang="en-US" i="1" dirty="0" err="1" smtClean="0"/>
              <a:t>getName</a:t>
            </a:r>
            <a:r>
              <a:rPr lang="en-US" dirty="0" smtClean="0"/>
              <a:t>() </a:t>
            </a:r>
            <a:r>
              <a:rPr lang="en-US" dirty="0"/>
              <a:t>method of </a:t>
            </a:r>
            <a:r>
              <a:rPr lang="en-US" i="1" dirty="0" smtClean="0"/>
              <a:t>Alg</a:t>
            </a:r>
            <a:r>
              <a:rPr lang="en-US" dirty="0" smtClean="0"/>
              <a:t>. </a:t>
            </a:r>
            <a:r>
              <a:rPr lang="en-US" dirty="0"/>
              <a:t>Plugin manager discovers automatically all algorithms via their names</a:t>
            </a:r>
            <a:r>
              <a:rPr lang="en-US" dirty="0" smtClean="0"/>
              <a:t>.</a:t>
            </a:r>
          </a:p>
          <a:p>
            <a:pPr>
              <a:lnSpc>
                <a:spcPct val="110000"/>
              </a:lnSpc>
            </a:pPr>
            <a:r>
              <a:rPr lang="en-US" i="1" dirty="0" smtClean="0"/>
              <a:t>Recommender</a:t>
            </a:r>
            <a:r>
              <a:rPr lang="en-US" dirty="0" smtClean="0"/>
              <a:t> </a:t>
            </a:r>
            <a:r>
              <a:rPr lang="en-US" dirty="0"/>
              <a:t>class is executed on the dataset represented by </a:t>
            </a:r>
            <a:r>
              <a:rPr lang="en-US" i="1" dirty="0" smtClean="0"/>
              <a:t>Dataset</a:t>
            </a:r>
            <a:r>
              <a:rPr lang="en-US" dirty="0" smtClean="0"/>
              <a:t> </a:t>
            </a:r>
            <a:r>
              <a:rPr lang="en-US" dirty="0"/>
              <a:t>which is the core interface of </a:t>
            </a:r>
            <a:r>
              <a:rPr lang="en-US" i="1" dirty="0" smtClean="0"/>
              <a:t>Data</a:t>
            </a:r>
            <a:r>
              <a:rPr lang="en-US" dirty="0" smtClean="0"/>
              <a:t> </a:t>
            </a:r>
            <a:r>
              <a:rPr lang="en-US" dirty="0"/>
              <a:t>package</a:t>
            </a:r>
            <a:r>
              <a:rPr lang="en-US" dirty="0" smtClean="0"/>
              <a:t>.</a:t>
            </a:r>
          </a:p>
          <a:p>
            <a:pPr>
              <a:lnSpc>
                <a:spcPct val="110000"/>
              </a:lnSpc>
            </a:pPr>
            <a:r>
              <a:rPr lang="en-US" dirty="0"/>
              <a:t>If programmer needs to do some pre-filtering operations before </a:t>
            </a:r>
            <a:r>
              <a:rPr lang="en-US" i="1" dirty="0" smtClean="0"/>
              <a:t>Recommender</a:t>
            </a:r>
            <a:r>
              <a:rPr lang="en-US" dirty="0" smtClean="0"/>
              <a:t> </a:t>
            </a:r>
            <a:r>
              <a:rPr lang="en-US" dirty="0"/>
              <a:t>class makes recommendation task, she/he can take advantages of </a:t>
            </a:r>
            <a:r>
              <a:rPr lang="en-US" i="1" dirty="0" smtClean="0"/>
              <a:t>Recommender</a:t>
            </a:r>
            <a:r>
              <a:rPr lang="en-US" dirty="0" smtClean="0"/>
              <a:t>::</a:t>
            </a:r>
            <a:r>
              <a:rPr lang="en-US" i="1" dirty="0" err="1" smtClean="0"/>
              <a:t>getFilterList</a:t>
            </a:r>
            <a:r>
              <a:rPr lang="en-US" dirty="0" smtClean="0"/>
              <a:t>() </a:t>
            </a:r>
            <a:r>
              <a:rPr lang="en-US" dirty="0"/>
              <a:t>method which returns a list of filters. Each filter is represented by </a:t>
            </a:r>
            <a:r>
              <a:rPr lang="en-US" i="1" dirty="0" smtClean="0"/>
              <a:t>Filter </a:t>
            </a:r>
            <a:r>
              <a:rPr lang="en-US" dirty="0"/>
              <a:t>interface. In general, </a:t>
            </a:r>
            <a:r>
              <a:rPr lang="en-US" i="1" dirty="0" smtClean="0"/>
              <a:t>Recommender</a:t>
            </a:r>
            <a:r>
              <a:rPr lang="en-US" dirty="0" smtClean="0"/>
              <a:t> </a:t>
            </a:r>
            <a:r>
              <a:rPr lang="en-US" dirty="0"/>
              <a:t>class associates closely with classes and interfaces: </a:t>
            </a:r>
            <a:r>
              <a:rPr lang="en-US" i="1" dirty="0" smtClean="0"/>
              <a:t>Dataset</a:t>
            </a:r>
            <a:r>
              <a:rPr lang="en-US" dirty="0" smtClean="0"/>
              <a:t>, </a:t>
            </a:r>
            <a:r>
              <a:rPr lang="en-US" i="1" dirty="0" err="1" smtClean="0"/>
              <a:t>RecommendParam</a:t>
            </a:r>
            <a:r>
              <a:rPr lang="en-US" dirty="0" smtClean="0"/>
              <a:t>, </a:t>
            </a:r>
            <a:r>
              <a:rPr lang="en-US" i="1" dirty="0" err="1" smtClean="0"/>
              <a:t>RatingVector</a:t>
            </a:r>
            <a:r>
              <a:rPr lang="en-US" dirty="0" smtClean="0"/>
              <a:t>, </a:t>
            </a:r>
            <a:r>
              <a:rPr lang="en-US" i="1" dirty="0" smtClean="0"/>
              <a:t>Profile</a:t>
            </a:r>
            <a:r>
              <a:rPr lang="en-US" dirty="0" smtClean="0"/>
              <a:t>, </a:t>
            </a:r>
            <a:r>
              <a:rPr lang="en-US" i="1" dirty="0" smtClean="0"/>
              <a:t>Filter</a:t>
            </a:r>
            <a:r>
              <a:rPr lang="en-US" dirty="0" smtClean="0"/>
              <a: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3079593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a:t>
            </a:r>
            <a:endParaRPr lang="en-US"/>
          </a:p>
        </p:txBody>
      </p:sp>
      <p:sp>
        <p:nvSpPr>
          <p:cNvPr id="3" name="Content Placeholder 2"/>
          <p:cNvSpPr>
            <a:spLocks noGrp="1"/>
          </p:cNvSpPr>
          <p:nvPr>
            <p:ph idx="1"/>
          </p:nvPr>
        </p:nvSpPr>
        <p:spPr/>
        <p:txBody>
          <a:bodyPr>
            <a:normAutofit/>
          </a:bodyPr>
          <a:lstStyle/>
          <a:p>
            <a:pPr marL="0" indent="0">
              <a:buNone/>
            </a:pPr>
            <a:r>
              <a:rPr lang="en-US"/>
              <a:t>Recommendation algorithm is very important to e-commercial websites when it can provide favorite products to online customers, which results out an increase in sale revenue. I propose the infrastructure for e-commercial recommendation solutions. It is a middleware framework of e-commercial recommendation software, which supports scientists and software developers to build up their own recommendation algorithms with low cost, high achievement and fast speed. This report is a full description of proposed framework, which begins with general architectures and then concentrates on programming classes. Finally, a tutorial will help readers to comprehend the framework.</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Date Placeholder 5"/>
          <p:cNvSpPr>
            <a:spLocks noGrp="1"/>
          </p:cNvSpPr>
          <p:nvPr>
            <p:ph type="dt" sz="half" idx="10"/>
          </p:nvPr>
        </p:nvSpPr>
        <p:spPr/>
        <p:txBody>
          <a:bodyPr/>
          <a:lstStyle/>
          <a:p>
            <a:fld id="{B9CEB6C3-5576-46D9-8B49-6828ACB8DC05}" type="datetime1">
              <a:rPr lang="en-US" smtClean="0"/>
              <a:t>9/5/2017</a:t>
            </a:fld>
            <a:endParaRPr lang="en-US"/>
          </a:p>
        </p:txBody>
      </p:sp>
    </p:spTree>
    <p:extLst>
      <p:ext uri="{BB962C8B-B14F-4D97-AF65-F5344CB8AC3E}">
        <p14:creationId xmlns:p14="http://schemas.microsoft.com/office/powerpoint/2010/main" val="2953120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121025" y="914398"/>
            <a:ext cx="5862916" cy="5441951"/>
          </a:xfrm>
        </p:spPr>
        <p:txBody>
          <a:bodyPr>
            <a:normAutofit fontScale="92500" lnSpcReduction="10000"/>
          </a:bodyPr>
          <a:lstStyle/>
          <a:p>
            <a:pPr marL="0" indent="0" algn="ctr">
              <a:lnSpc>
                <a:spcPct val="110000"/>
              </a:lnSpc>
              <a:buNone/>
            </a:pPr>
            <a:r>
              <a:rPr lang="en-US" b="1" i="1" dirty="0" smtClean="0"/>
              <a:t>Algorithm</a:t>
            </a:r>
            <a:r>
              <a:rPr lang="en-US" b="1" dirty="0" smtClean="0"/>
              <a:t> package</a:t>
            </a:r>
          </a:p>
          <a:p>
            <a:pPr>
              <a:lnSpc>
                <a:spcPct val="110000"/>
              </a:lnSpc>
            </a:pPr>
            <a:r>
              <a:rPr lang="en-US" dirty="0" smtClean="0"/>
              <a:t>There </a:t>
            </a:r>
            <a:r>
              <a:rPr lang="en-US" dirty="0"/>
              <a:t>are two common trends such as content-based filtering (CBF) and collaborative filtering (CF) and </a:t>
            </a:r>
            <a:r>
              <a:rPr lang="en-US" dirty="0" smtClean="0"/>
              <a:t>so, </a:t>
            </a:r>
            <a:r>
              <a:rPr lang="en-US" i="1" dirty="0" smtClean="0"/>
              <a:t>Recommender</a:t>
            </a:r>
            <a:r>
              <a:rPr lang="en-US" dirty="0" smtClean="0"/>
              <a:t> </a:t>
            </a:r>
            <a:r>
              <a:rPr lang="en-US" dirty="0"/>
              <a:t>class is derived directly by two abstract classes </a:t>
            </a:r>
            <a:r>
              <a:rPr lang="en-US" i="1" dirty="0" err="1" smtClean="0"/>
              <a:t>MemoryBasedRecommender</a:t>
            </a:r>
            <a:r>
              <a:rPr lang="en-US" dirty="0" smtClean="0"/>
              <a:t> </a:t>
            </a:r>
            <a:r>
              <a:rPr lang="en-US" dirty="0"/>
              <a:t>and </a:t>
            </a:r>
            <a:r>
              <a:rPr lang="en-US" i="1" dirty="0" err="1" smtClean="0"/>
              <a:t>ModelBasedRecommender</a:t>
            </a:r>
            <a:r>
              <a:rPr lang="en-US" dirty="0" smtClean="0"/>
              <a:t>.</a:t>
            </a:r>
          </a:p>
          <a:p>
            <a:pPr>
              <a:lnSpc>
                <a:spcPct val="110000"/>
              </a:lnSpc>
            </a:pPr>
            <a:r>
              <a:rPr lang="en-US" i="1" dirty="0" err="1" smtClean="0"/>
              <a:t>CompositeRecommender</a:t>
            </a:r>
            <a:r>
              <a:rPr lang="en-US" dirty="0" smtClean="0"/>
              <a:t>, which is </a:t>
            </a:r>
            <a:r>
              <a:rPr lang="en-US" dirty="0"/>
              <a:t>also derived directly from </a:t>
            </a:r>
            <a:r>
              <a:rPr lang="en-US" i="1" dirty="0" smtClean="0"/>
              <a:t>Recommender</a:t>
            </a:r>
            <a:r>
              <a:rPr lang="en-US" dirty="0"/>
              <a:t>, is combination of other </a:t>
            </a:r>
            <a:r>
              <a:rPr lang="en-US" i="1" dirty="0" smtClean="0"/>
              <a:t>Recommender</a:t>
            </a:r>
            <a:r>
              <a:rPr lang="en-US" dirty="0" smtClean="0"/>
              <a:t> </a:t>
            </a:r>
            <a:r>
              <a:rPr lang="en-US" dirty="0"/>
              <a:t>algorithms in order to produce the best </a:t>
            </a:r>
            <a:r>
              <a:rPr lang="en-US" dirty="0" smtClean="0"/>
              <a:t>recommendation.</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364" y="899990"/>
            <a:ext cx="5785715" cy="5190475"/>
          </a:xfrm>
          <a:prstGeom prst="rect">
            <a:avLst/>
          </a:prstGeom>
        </p:spPr>
      </p:pic>
    </p:spTree>
    <p:extLst>
      <p:ext uri="{BB962C8B-B14F-4D97-AF65-F5344CB8AC3E}">
        <p14:creationId xmlns:p14="http://schemas.microsoft.com/office/powerpoint/2010/main" val="1117055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134471" y="914399"/>
            <a:ext cx="7086599" cy="5176066"/>
          </a:xfrm>
        </p:spPr>
        <p:txBody>
          <a:bodyPr>
            <a:normAutofit fontScale="92500" lnSpcReduction="10000"/>
          </a:bodyPr>
          <a:lstStyle/>
          <a:p>
            <a:pPr marL="0" indent="0" algn="ctr">
              <a:lnSpc>
                <a:spcPct val="110000"/>
              </a:lnSpc>
              <a:buNone/>
            </a:pPr>
            <a:r>
              <a:rPr lang="en-US" b="1" i="1" dirty="0" smtClean="0"/>
              <a:t>Algorithm</a:t>
            </a:r>
            <a:r>
              <a:rPr lang="en-US" b="1" dirty="0" smtClean="0"/>
              <a:t> package</a:t>
            </a:r>
          </a:p>
          <a:p>
            <a:pPr>
              <a:lnSpc>
                <a:spcPct val="110000"/>
              </a:lnSpc>
            </a:pPr>
            <a:r>
              <a:rPr lang="en-US" i="1" dirty="0" err="1" smtClean="0"/>
              <a:t>ModelBasedRecommender</a:t>
            </a:r>
            <a:r>
              <a:rPr lang="en-US" dirty="0" smtClean="0"/>
              <a:t> </a:t>
            </a:r>
            <a:r>
              <a:rPr lang="en-US" dirty="0"/>
              <a:t>applies knowledge database represented by </a:t>
            </a:r>
            <a:r>
              <a:rPr lang="en-US" i="1" dirty="0" err="1" smtClean="0"/>
              <a:t>KBase</a:t>
            </a:r>
            <a:r>
              <a:rPr lang="en-US" dirty="0" smtClean="0"/>
              <a:t> </a:t>
            </a:r>
            <a:r>
              <a:rPr lang="en-US" dirty="0"/>
              <a:t>interface into performing recommendation </a:t>
            </a:r>
            <a:r>
              <a:rPr lang="en-US" dirty="0" smtClean="0"/>
              <a:t>task.</a:t>
            </a:r>
          </a:p>
          <a:p>
            <a:pPr>
              <a:lnSpc>
                <a:spcPct val="110000"/>
              </a:lnSpc>
            </a:pPr>
            <a:r>
              <a:rPr lang="en-US" dirty="0" smtClean="0"/>
              <a:t>Recall that </a:t>
            </a:r>
            <a:r>
              <a:rPr lang="en-US" i="1" dirty="0" err="1" smtClean="0"/>
              <a:t>Kbase</a:t>
            </a:r>
            <a:r>
              <a:rPr lang="en-US" dirty="0" smtClean="0"/>
              <a:t>, which is </a:t>
            </a:r>
            <a:r>
              <a:rPr lang="en-US" dirty="0"/>
              <a:t>the high-level </a:t>
            </a:r>
            <a:r>
              <a:rPr lang="en-US" dirty="0" smtClean="0"/>
              <a:t>format, </a:t>
            </a:r>
            <a:r>
              <a:rPr lang="en-US" dirty="0"/>
              <a:t>is </a:t>
            </a:r>
            <a:r>
              <a:rPr lang="en-US" dirty="0" smtClean="0"/>
              <a:t>a </a:t>
            </a:r>
            <a:r>
              <a:rPr lang="en-US" dirty="0"/>
              <a:t>significant aspect of </a:t>
            </a:r>
            <a:r>
              <a:rPr lang="en-US" i="1" dirty="0" smtClean="0"/>
              <a:t>Algorithm</a:t>
            </a:r>
            <a:r>
              <a:rPr lang="en-US" dirty="0" smtClean="0"/>
              <a:t> </a:t>
            </a:r>
            <a:r>
              <a:rPr lang="en-US" dirty="0"/>
              <a:t>package. Followings are essential methods of </a:t>
            </a:r>
            <a:r>
              <a:rPr lang="en-US" i="1" dirty="0" err="1" smtClean="0"/>
              <a:t>KBase</a:t>
            </a:r>
            <a:r>
              <a:rPr lang="en-US" dirty="0" smtClean="0"/>
              <a:t>:</a:t>
            </a:r>
          </a:p>
          <a:p>
            <a:pPr lvl="1">
              <a:lnSpc>
                <a:spcPct val="110000"/>
              </a:lnSpc>
            </a:pPr>
            <a:r>
              <a:rPr lang="en-US" dirty="0"/>
              <a:t>Method </a:t>
            </a:r>
            <a:r>
              <a:rPr lang="en-US" i="1" dirty="0" err="1" smtClean="0"/>
              <a:t>setConfig</a:t>
            </a:r>
            <a:r>
              <a:rPr lang="en-US" dirty="0" smtClean="0"/>
              <a:t>(</a:t>
            </a:r>
            <a:r>
              <a:rPr lang="en-US" i="1" dirty="0" err="1" smtClean="0"/>
              <a:t>DataConfig</a:t>
            </a:r>
            <a:r>
              <a:rPr lang="en-US" dirty="0" smtClean="0"/>
              <a:t>) </a:t>
            </a:r>
            <a:r>
              <a:rPr lang="en-US" dirty="0"/>
              <a:t>is responsible for setting configurations for </a:t>
            </a:r>
            <a:r>
              <a:rPr lang="en-US" i="1" dirty="0" err="1" smtClean="0"/>
              <a:t>KBase</a:t>
            </a:r>
            <a:r>
              <a:rPr lang="en-US" dirty="0" smtClean="0"/>
              <a:t>.</a:t>
            </a:r>
          </a:p>
          <a:p>
            <a:pPr lvl="1">
              <a:lnSpc>
                <a:spcPct val="110000"/>
              </a:lnSpc>
            </a:pPr>
            <a:r>
              <a:rPr lang="en-US" dirty="0"/>
              <a:t>Methods </a:t>
            </a:r>
            <a:r>
              <a:rPr lang="en-US" i="1" dirty="0" smtClean="0"/>
              <a:t>load</a:t>
            </a:r>
            <a:r>
              <a:rPr lang="en-US" dirty="0" smtClean="0"/>
              <a:t>() </a:t>
            </a:r>
            <a:r>
              <a:rPr lang="en-US" dirty="0"/>
              <a:t>and </a:t>
            </a:r>
            <a:r>
              <a:rPr lang="en-US" i="1" dirty="0" smtClean="0"/>
              <a:t>save</a:t>
            </a:r>
            <a:r>
              <a:rPr lang="en-US" dirty="0" smtClean="0"/>
              <a:t>() </a:t>
            </a:r>
            <a:r>
              <a:rPr lang="en-US" dirty="0"/>
              <a:t>are used to read/write </a:t>
            </a:r>
            <a:r>
              <a:rPr lang="en-US" i="1" dirty="0" err="1" smtClean="0"/>
              <a:t>KBase</a:t>
            </a:r>
            <a:r>
              <a:rPr lang="en-US" dirty="0" smtClean="0"/>
              <a:t> </a:t>
            </a:r>
            <a:r>
              <a:rPr lang="en-US" dirty="0"/>
              <a:t>from/to storage system, </a:t>
            </a:r>
            <a:r>
              <a:rPr lang="en-US" dirty="0" smtClean="0"/>
              <a:t>respectively.</a:t>
            </a:r>
          </a:p>
          <a:p>
            <a:pPr lvl="1">
              <a:lnSpc>
                <a:spcPct val="110000"/>
              </a:lnSpc>
            </a:pPr>
            <a:r>
              <a:rPr lang="en-US" dirty="0"/>
              <a:t>Method </a:t>
            </a:r>
            <a:r>
              <a:rPr lang="en-US" i="1" dirty="0" smtClean="0"/>
              <a:t>learn</a:t>
            </a:r>
            <a:r>
              <a:rPr lang="en-US" dirty="0" smtClean="0"/>
              <a:t>(</a:t>
            </a:r>
            <a:r>
              <a:rPr lang="en-US" i="1" dirty="0" smtClean="0"/>
              <a:t>Dataset</a:t>
            </a:r>
            <a:r>
              <a:rPr lang="en-US" dirty="0" smtClean="0"/>
              <a:t>, </a:t>
            </a:r>
            <a:r>
              <a:rPr lang="en-US" i="1" dirty="0" err="1" smtClean="0"/>
              <a:t>Alg</a:t>
            </a:r>
            <a:r>
              <a:rPr lang="en-US" dirty="0" smtClean="0"/>
              <a:t>) </a:t>
            </a:r>
            <a:r>
              <a:rPr lang="en-US" dirty="0"/>
              <a:t>is responsible for creating </a:t>
            </a:r>
            <a:r>
              <a:rPr lang="en-US" i="1" dirty="0" err="1" smtClean="0"/>
              <a:t>KBase</a:t>
            </a:r>
            <a:r>
              <a:rPr lang="en-US" dirty="0" smtClean="0"/>
              <a:t> </a:t>
            </a:r>
            <a:r>
              <a:rPr lang="en-US" dirty="0"/>
              <a:t>from </a:t>
            </a:r>
            <a:r>
              <a:rPr lang="en-US" i="1" dirty="0" smtClean="0"/>
              <a:t>Dataset</a:t>
            </a:r>
            <a:r>
              <a:rPr lang="en-US" dirty="0" smtClean="0"/>
              <a: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079" y="1507563"/>
            <a:ext cx="4476190" cy="3690475"/>
          </a:xfrm>
          <a:prstGeom prst="rect">
            <a:avLst/>
          </a:prstGeom>
        </p:spPr>
      </p:pic>
    </p:spTree>
    <p:extLst>
      <p:ext uri="{BB962C8B-B14F-4D97-AF65-F5344CB8AC3E}">
        <p14:creationId xmlns:p14="http://schemas.microsoft.com/office/powerpoint/2010/main" val="2068093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67236" y="914398"/>
            <a:ext cx="6427335" cy="5441951"/>
          </a:xfrm>
        </p:spPr>
        <p:txBody>
          <a:bodyPr>
            <a:normAutofit fontScale="62500" lnSpcReduction="20000"/>
          </a:bodyPr>
          <a:lstStyle/>
          <a:p>
            <a:pPr marL="0" indent="0" algn="ctr">
              <a:lnSpc>
                <a:spcPct val="120000"/>
              </a:lnSpc>
              <a:buNone/>
            </a:pPr>
            <a:r>
              <a:rPr lang="en-US" b="1" i="1" dirty="0" smtClean="0"/>
              <a:t>Data </a:t>
            </a:r>
            <a:r>
              <a:rPr lang="en-US" b="1" dirty="0" smtClean="0"/>
              <a:t>package</a:t>
            </a:r>
            <a:endParaRPr lang="en-US" b="1" i="1" dirty="0" smtClean="0"/>
          </a:p>
          <a:p>
            <a:pPr>
              <a:lnSpc>
                <a:spcPct val="120000"/>
              </a:lnSpc>
            </a:pPr>
            <a:r>
              <a:rPr lang="en-US" i="1" dirty="0" smtClean="0"/>
              <a:t>Dataset</a:t>
            </a:r>
            <a:r>
              <a:rPr lang="en-US" dirty="0" smtClean="0"/>
              <a:t>, which is </a:t>
            </a:r>
            <a:r>
              <a:rPr lang="en-US" dirty="0"/>
              <a:t>the core interface of </a:t>
            </a:r>
            <a:r>
              <a:rPr lang="en-US" i="1" dirty="0" smtClean="0"/>
              <a:t>Data</a:t>
            </a:r>
            <a:r>
              <a:rPr lang="en-US" dirty="0" smtClean="0"/>
              <a:t> package, is </a:t>
            </a:r>
            <a:r>
              <a:rPr lang="en-US" dirty="0"/>
              <a:t>composed of rating matrix, user profiles, item profiles, and context information. </a:t>
            </a:r>
            <a:r>
              <a:rPr lang="en-US" dirty="0" smtClean="0"/>
              <a:t>Two </a:t>
            </a:r>
            <a:r>
              <a:rPr lang="en-US" dirty="0"/>
              <a:t>common implementations of </a:t>
            </a:r>
            <a:r>
              <a:rPr lang="en-US" i="1" dirty="0" smtClean="0"/>
              <a:t>Dataset</a:t>
            </a:r>
            <a:r>
              <a:rPr lang="en-US" dirty="0" smtClean="0"/>
              <a:t> </a:t>
            </a:r>
            <a:r>
              <a:rPr lang="en-US" dirty="0"/>
              <a:t>are </a:t>
            </a:r>
            <a:r>
              <a:rPr lang="en-US" i="1" dirty="0" smtClean="0"/>
              <a:t>Snapshot</a:t>
            </a:r>
            <a:r>
              <a:rPr lang="en-US" dirty="0" smtClean="0"/>
              <a:t> </a:t>
            </a:r>
            <a:r>
              <a:rPr lang="en-US" dirty="0"/>
              <a:t>and </a:t>
            </a:r>
            <a:r>
              <a:rPr lang="en-US" i="1" dirty="0" smtClean="0"/>
              <a:t>Scanner</a:t>
            </a:r>
            <a:r>
              <a:rPr lang="en-US" dirty="0" smtClean="0"/>
              <a:t>.</a:t>
            </a:r>
            <a:endParaRPr lang="en-US" i="1" dirty="0" smtClean="0"/>
          </a:p>
          <a:p>
            <a:pPr>
              <a:lnSpc>
                <a:spcPct val="120000"/>
              </a:lnSpc>
            </a:pPr>
            <a:r>
              <a:rPr lang="en-US" dirty="0"/>
              <a:t>Each row in rating matrix is a user rating vector </a:t>
            </a:r>
            <a:r>
              <a:rPr lang="en-US" dirty="0" smtClean="0"/>
              <a:t>represented </a:t>
            </a:r>
            <a:r>
              <a:rPr lang="en-US" dirty="0"/>
              <a:t>by </a:t>
            </a:r>
            <a:r>
              <a:rPr lang="en-US" i="1" dirty="0" err="1" smtClean="0"/>
              <a:t>RatingVector</a:t>
            </a:r>
            <a:r>
              <a:rPr lang="en-US" dirty="0"/>
              <a:t> class. Each </a:t>
            </a:r>
            <a:r>
              <a:rPr lang="en-US" dirty="0" smtClean="0"/>
              <a:t>rating in </a:t>
            </a:r>
            <a:r>
              <a:rPr lang="en-US" i="1" dirty="0" err="1" smtClean="0"/>
              <a:t>RatingVector</a:t>
            </a:r>
            <a:r>
              <a:rPr lang="en-US" dirty="0" smtClean="0"/>
              <a:t> </a:t>
            </a:r>
            <a:r>
              <a:rPr lang="en-US" dirty="0"/>
              <a:t>represented by </a:t>
            </a:r>
            <a:r>
              <a:rPr lang="en-US" i="1" dirty="0" smtClean="0"/>
              <a:t>Rating</a:t>
            </a:r>
            <a:r>
              <a:rPr lang="en-US" dirty="0" smtClean="0"/>
              <a:t> class.</a:t>
            </a:r>
          </a:p>
          <a:p>
            <a:pPr>
              <a:lnSpc>
                <a:spcPct val="120000"/>
              </a:lnSpc>
            </a:pPr>
            <a:r>
              <a:rPr lang="en-US" dirty="0"/>
              <a:t>Both user profile and item profile are represented by </a:t>
            </a:r>
            <a:r>
              <a:rPr lang="en-US" i="1" dirty="0" smtClean="0"/>
              <a:t>Profile</a:t>
            </a:r>
            <a:r>
              <a:rPr lang="en-US" dirty="0" smtClean="0"/>
              <a:t> </a:t>
            </a:r>
            <a:r>
              <a:rPr lang="en-US" dirty="0"/>
              <a:t>class.</a:t>
            </a:r>
            <a:endParaRPr lang="en-US" dirty="0" smtClean="0"/>
          </a:p>
          <a:p>
            <a:pPr>
              <a:lnSpc>
                <a:spcPct val="120000"/>
              </a:lnSpc>
            </a:pPr>
            <a:r>
              <a:rPr lang="en-US" i="1" dirty="0" smtClean="0"/>
              <a:t>Dataset</a:t>
            </a:r>
            <a:r>
              <a:rPr lang="en-US" dirty="0" smtClean="0"/>
              <a:t> </a:t>
            </a:r>
            <a:r>
              <a:rPr lang="en-US" dirty="0"/>
              <a:t>only provides read-only </a:t>
            </a:r>
            <a:r>
              <a:rPr lang="en-US" dirty="0" smtClean="0"/>
              <a:t>operations. </a:t>
            </a:r>
            <a:r>
              <a:rPr lang="en-US" dirty="0"/>
              <a:t>Thus, </a:t>
            </a:r>
            <a:r>
              <a:rPr lang="en-US" i="1" dirty="0" smtClean="0"/>
              <a:t>Provider</a:t>
            </a:r>
            <a:r>
              <a:rPr lang="en-US" dirty="0" smtClean="0"/>
              <a:t> </a:t>
            </a:r>
            <a:r>
              <a:rPr lang="en-US" dirty="0"/>
              <a:t>interface and its implementations support storage service </a:t>
            </a:r>
            <a:r>
              <a:rPr lang="en-US" dirty="0" smtClean="0"/>
              <a:t>to do writing </a:t>
            </a:r>
            <a:r>
              <a:rPr lang="en-US" dirty="0"/>
              <a:t>operations</a:t>
            </a:r>
            <a:r>
              <a:rPr lang="en-US" dirty="0" smtClean="0"/>
              <a:t>.</a:t>
            </a:r>
          </a:p>
          <a:p>
            <a:pPr>
              <a:lnSpc>
                <a:spcPct val="120000"/>
              </a:lnSpc>
            </a:pPr>
            <a:r>
              <a:rPr lang="en-US" dirty="0" smtClean="0"/>
              <a:t>Context, modeled by </a:t>
            </a:r>
            <a:r>
              <a:rPr lang="en-US" i="1" dirty="0" smtClean="0"/>
              <a:t>Context</a:t>
            </a:r>
            <a:r>
              <a:rPr lang="en-US" dirty="0" smtClean="0"/>
              <a:t> class, is </a:t>
            </a:r>
            <a:r>
              <a:rPr lang="en-US" dirty="0"/>
              <a:t>additional information relevant to </a:t>
            </a:r>
            <a:r>
              <a:rPr lang="en-US" dirty="0" smtClean="0"/>
              <a:t>users’ activities. </a:t>
            </a:r>
            <a:r>
              <a:rPr lang="en-US" dirty="0"/>
              <a:t>Context type, considered as context template, is modeled by the </a:t>
            </a:r>
            <a:r>
              <a:rPr lang="en-US" i="1" dirty="0" err="1" smtClean="0"/>
              <a:t>ContextTemplate</a:t>
            </a:r>
            <a:r>
              <a:rPr lang="en-US" dirty="0"/>
              <a:t> </a:t>
            </a:r>
            <a:r>
              <a:rPr lang="en-US" dirty="0" smtClean="0"/>
              <a:t>interface.</a:t>
            </a:r>
          </a:p>
          <a:p>
            <a:pPr>
              <a:lnSpc>
                <a:spcPct val="120000"/>
              </a:lnSpc>
            </a:pPr>
            <a:r>
              <a:rPr lang="en-US" dirty="0"/>
              <a:t>A set of many </a:t>
            </a:r>
            <a:r>
              <a:rPr lang="en-US" i="1" dirty="0" err="1" smtClean="0"/>
              <a:t>ContextTemplate</a:t>
            </a:r>
            <a:r>
              <a:rPr lang="en-US" dirty="0" smtClean="0"/>
              <a:t> </a:t>
            </a:r>
            <a:r>
              <a:rPr lang="en-US" dirty="0"/>
              <a:t>(s) compose a context template schema </a:t>
            </a:r>
            <a:r>
              <a:rPr lang="en-US" dirty="0" smtClean="0"/>
              <a:t>which </a:t>
            </a:r>
            <a:r>
              <a:rPr lang="en-US" dirty="0"/>
              <a:t>is specified by </a:t>
            </a:r>
            <a:r>
              <a:rPr lang="en-US" i="1" dirty="0" err="1" smtClean="0"/>
              <a:t>ContextTemplateSchema</a:t>
            </a:r>
            <a:r>
              <a:rPr lang="en-US" dirty="0" smtClean="0"/>
              <a:t> interface which, in turn, is managed </a:t>
            </a:r>
            <a:r>
              <a:rPr lang="en-US" dirty="0"/>
              <a:t>by </a:t>
            </a:r>
            <a:r>
              <a:rPr lang="en-US" dirty="0" smtClean="0"/>
              <a:t>the </a:t>
            </a:r>
            <a:r>
              <a:rPr lang="en-US" i="1" dirty="0" err="1" smtClean="0"/>
              <a:t>CTSManager</a:t>
            </a:r>
            <a:r>
              <a:rPr lang="en-US" dirty="0"/>
              <a:t> </a:t>
            </a:r>
            <a:r>
              <a:rPr lang="en-US" dirty="0" smtClean="0"/>
              <a:t>interface.</a:t>
            </a:r>
            <a:endParaRPr lang="en-US" dirty="0"/>
          </a:p>
          <a:p>
            <a:pPr>
              <a:lnSpc>
                <a:spcPct val="120000"/>
              </a:lnSpc>
            </a:pP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465" y="914398"/>
            <a:ext cx="5552380" cy="3624762"/>
          </a:xfrm>
          <a:prstGeom prst="rect">
            <a:avLst/>
          </a:prstGeom>
        </p:spPr>
      </p:pic>
    </p:spTree>
    <p:extLst>
      <p:ext uri="{BB962C8B-B14F-4D97-AF65-F5344CB8AC3E}">
        <p14:creationId xmlns:p14="http://schemas.microsoft.com/office/powerpoint/2010/main" val="1497815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215153" y="914398"/>
            <a:ext cx="11698941" cy="5441951"/>
          </a:xfrm>
        </p:spPr>
        <p:txBody>
          <a:bodyPr>
            <a:normAutofit fontScale="85000" lnSpcReduction="20000"/>
          </a:bodyPr>
          <a:lstStyle/>
          <a:p>
            <a:pPr marL="0" indent="0" algn="ctr">
              <a:lnSpc>
                <a:spcPct val="120000"/>
              </a:lnSpc>
              <a:buNone/>
            </a:pPr>
            <a:r>
              <a:rPr lang="en-US" b="1" i="1" dirty="0" smtClean="0"/>
              <a:t>Data</a:t>
            </a:r>
            <a:r>
              <a:rPr lang="en-US" b="1" dirty="0" smtClean="0"/>
              <a:t> package</a:t>
            </a:r>
          </a:p>
          <a:p>
            <a:pPr>
              <a:lnSpc>
                <a:spcPct val="120000"/>
              </a:lnSpc>
            </a:pPr>
            <a:r>
              <a:rPr lang="en-US" i="1" dirty="0" smtClean="0"/>
              <a:t>Rating</a:t>
            </a:r>
            <a:r>
              <a:rPr lang="en-US" dirty="0" smtClean="0"/>
              <a:t> </a:t>
            </a:r>
            <a:r>
              <a:rPr lang="en-US" dirty="0"/>
              <a:t>class </a:t>
            </a:r>
            <a:r>
              <a:rPr lang="en-US" dirty="0" smtClean="0"/>
              <a:t>includes </a:t>
            </a:r>
            <a:r>
              <a:rPr lang="en-US" dirty="0"/>
              <a:t>three attributes as </a:t>
            </a:r>
            <a:r>
              <a:rPr lang="en-US" dirty="0" smtClean="0"/>
              <a:t>follows:</a:t>
            </a:r>
          </a:p>
          <a:p>
            <a:pPr lvl="1">
              <a:lnSpc>
                <a:spcPct val="120000"/>
              </a:lnSpc>
            </a:pPr>
            <a:r>
              <a:rPr lang="en-US" dirty="0"/>
              <a:t>The </a:t>
            </a:r>
            <a:r>
              <a:rPr lang="en-US" i="1" dirty="0" smtClean="0"/>
              <a:t>rating value</a:t>
            </a:r>
            <a:r>
              <a:rPr lang="en-US" dirty="0" smtClean="0"/>
              <a:t> </a:t>
            </a:r>
            <a:r>
              <a:rPr lang="en-US" dirty="0"/>
              <a:t>that a user gives on an </a:t>
            </a:r>
            <a:r>
              <a:rPr lang="en-US" dirty="0" smtClean="0"/>
              <a:t>item.</a:t>
            </a:r>
          </a:p>
          <a:p>
            <a:pPr lvl="1">
              <a:lnSpc>
                <a:spcPct val="120000"/>
              </a:lnSpc>
            </a:pPr>
            <a:r>
              <a:rPr lang="en-US" dirty="0"/>
              <a:t>The </a:t>
            </a:r>
            <a:r>
              <a:rPr lang="en-US" i="1" dirty="0" smtClean="0"/>
              <a:t>timestamp</a:t>
            </a:r>
            <a:r>
              <a:rPr lang="en-US" dirty="0" smtClean="0"/>
              <a:t> </a:t>
            </a:r>
            <a:r>
              <a:rPr lang="en-US" dirty="0"/>
              <a:t>identifies when such user rates on such item</a:t>
            </a:r>
            <a:r>
              <a:rPr lang="en-US" dirty="0" smtClean="0"/>
              <a:t>.</a:t>
            </a:r>
          </a:p>
          <a:p>
            <a:pPr lvl="1">
              <a:lnSpc>
                <a:spcPct val="120000"/>
              </a:lnSpc>
            </a:pPr>
            <a:r>
              <a:rPr lang="en-US" dirty="0"/>
              <a:t>The </a:t>
            </a:r>
            <a:r>
              <a:rPr lang="en-US" i="1" dirty="0" smtClean="0"/>
              <a:t>context information</a:t>
            </a:r>
            <a:r>
              <a:rPr lang="en-US" dirty="0" smtClean="0"/>
              <a:t> </a:t>
            </a:r>
            <a:r>
              <a:rPr lang="en-US" dirty="0"/>
              <a:t>is represented by </a:t>
            </a:r>
            <a:r>
              <a:rPr lang="en-US" i="1" dirty="0" smtClean="0"/>
              <a:t>Context</a:t>
            </a:r>
            <a:r>
              <a:rPr lang="en-US" dirty="0" smtClean="0"/>
              <a:t> </a:t>
            </a:r>
            <a:r>
              <a:rPr lang="en-US" dirty="0"/>
              <a:t>class, for example, the place where user makes a </a:t>
            </a:r>
            <a:r>
              <a:rPr lang="en-US" dirty="0" smtClean="0"/>
              <a:t>purchase.</a:t>
            </a:r>
          </a:p>
          <a:p>
            <a:pPr>
              <a:lnSpc>
                <a:spcPct val="120000"/>
              </a:lnSpc>
            </a:pPr>
            <a:r>
              <a:rPr lang="en-US" i="1" dirty="0" err="1" smtClean="0"/>
              <a:t>RatingVector</a:t>
            </a:r>
            <a:r>
              <a:rPr lang="en-US" dirty="0" smtClean="0"/>
              <a:t> </a:t>
            </a:r>
            <a:r>
              <a:rPr lang="en-US" dirty="0"/>
              <a:t>provides many methods </a:t>
            </a:r>
            <a:r>
              <a:rPr lang="en-US" dirty="0" smtClean="0"/>
              <a:t>to </a:t>
            </a:r>
            <a:r>
              <a:rPr lang="en-US" dirty="0"/>
              <a:t>extract and update </a:t>
            </a:r>
            <a:r>
              <a:rPr lang="en-US" i="1" dirty="0" smtClean="0"/>
              <a:t>Rating</a:t>
            </a:r>
            <a:r>
              <a:rPr lang="en-US" dirty="0" smtClean="0"/>
              <a:t>.</a:t>
            </a:r>
          </a:p>
          <a:p>
            <a:pPr>
              <a:lnSpc>
                <a:spcPct val="120000"/>
              </a:lnSpc>
            </a:pPr>
            <a:r>
              <a:rPr lang="en-US" dirty="0"/>
              <a:t>User </a:t>
            </a:r>
            <a:r>
              <a:rPr lang="en-US" i="1" dirty="0" smtClean="0"/>
              <a:t>Profile</a:t>
            </a:r>
            <a:r>
              <a:rPr lang="en-US" dirty="0" smtClean="0"/>
              <a:t> </a:t>
            </a:r>
            <a:r>
              <a:rPr lang="en-US" dirty="0"/>
              <a:t>is transcript of personal information: demographic information, career, etc. Item </a:t>
            </a:r>
            <a:r>
              <a:rPr lang="en-US" i="1" dirty="0" smtClean="0"/>
              <a:t>Profile</a:t>
            </a:r>
            <a:r>
              <a:rPr lang="en-US" dirty="0" smtClean="0"/>
              <a:t> </a:t>
            </a:r>
            <a:r>
              <a:rPr lang="en-US" dirty="0"/>
              <a:t>contains attributes of given item: name, item type, price, </a:t>
            </a:r>
            <a:r>
              <a:rPr lang="en-US" dirty="0" smtClean="0"/>
              <a:t>etc.</a:t>
            </a:r>
          </a:p>
          <a:p>
            <a:pPr>
              <a:lnSpc>
                <a:spcPct val="120000"/>
              </a:lnSpc>
            </a:pPr>
            <a:r>
              <a:rPr lang="en-US" i="1" dirty="0" smtClean="0"/>
              <a:t>Dataset</a:t>
            </a:r>
            <a:r>
              <a:rPr lang="en-US" dirty="0" smtClean="0"/>
              <a:t> has important methods as follows:</a:t>
            </a:r>
          </a:p>
          <a:p>
            <a:pPr lvl="1">
              <a:lnSpc>
                <a:spcPct val="120000"/>
              </a:lnSpc>
            </a:pPr>
            <a:r>
              <a:rPr lang="en-US" dirty="0"/>
              <a:t>Methods </a:t>
            </a:r>
            <a:r>
              <a:rPr lang="en-US" i="1" dirty="0" err="1" smtClean="0"/>
              <a:t>getUserRating</a:t>
            </a:r>
            <a:r>
              <a:rPr lang="en-US" dirty="0" smtClean="0"/>
              <a:t>(</a:t>
            </a:r>
            <a:r>
              <a:rPr lang="en-US" i="1" dirty="0" err="1" smtClean="0"/>
              <a:t>int</a:t>
            </a:r>
            <a:r>
              <a:rPr lang="en-US" dirty="0" smtClean="0"/>
              <a:t>) </a:t>
            </a:r>
            <a:r>
              <a:rPr lang="en-US" dirty="0"/>
              <a:t>and </a:t>
            </a:r>
            <a:r>
              <a:rPr lang="en-US" i="1" dirty="0" err="1" smtClean="0"/>
              <a:t>getUserProfile</a:t>
            </a:r>
            <a:r>
              <a:rPr lang="en-US" dirty="0" smtClean="0"/>
              <a:t>(</a:t>
            </a:r>
            <a:r>
              <a:rPr lang="en-US" i="1" dirty="0" err="1" smtClean="0"/>
              <a:t>int</a:t>
            </a:r>
            <a:r>
              <a:rPr lang="en-US" dirty="0" smtClean="0"/>
              <a:t>) </a:t>
            </a:r>
            <a:r>
              <a:rPr lang="en-US" dirty="0"/>
              <a:t>retrieve user rating vector </a:t>
            </a:r>
            <a:r>
              <a:rPr lang="en-US" i="1" dirty="0" err="1" smtClean="0"/>
              <a:t>RatingVector</a:t>
            </a:r>
            <a:r>
              <a:rPr lang="en-US" dirty="0" smtClean="0"/>
              <a:t> </a:t>
            </a:r>
            <a:r>
              <a:rPr lang="en-US" dirty="0"/>
              <a:t>and user </a:t>
            </a:r>
            <a:r>
              <a:rPr lang="en-US" i="1" dirty="0" smtClean="0"/>
              <a:t>Profile</a:t>
            </a:r>
            <a:r>
              <a:rPr lang="en-US" dirty="0" smtClean="0"/>
              <a:t>, </a:t>
            </a:r>
            <a:r>
              <a:rPr lang="en-US" dirty="0"/>
              <a:t>respectively given user identifier. Methods </a:t>
            </a:r>
            <a:r>
              <a:rPr lang="en-US" i="1" dirty="0" err="1" smtClean="0"/>
              <a:t>getItemRating</a:t>
            </a:r>
            <a:r>
              <a:rPr lang="en-US" dirty="0" smtClean="0"/>
              <a:t>(</a:t>
            </a:r>
            <a:r>
              <a:rPr lang="en-US" i="1" dirty="0" err="1" smtClean="0"/>
              <a:t>int</a:t>
            </a:r>
            <a:r>
              <a:rPr lang="en-US" dirty="0" smtClean="0"/>
              <a:t>) </a:t>
            </a:r>
            <a:r>
              <a:rPr lang="en-US" dirty="0"/>
              <a:t>and </a:t>
            </a:r>
            <a:r>
              <a:rPr lang="en-US" i="1" dirty="0" err="1" smtClean="0"/>
              <a:t>getItemProfile</a:t>
            </a:r>
            <a:r>
              <a:rPr lang="en-US" dirty="0" smtClean="0"/>
              <a:t>(</a:t>
            </a:r>
            <a:r>
              <a:rPr lang="en-US" i="1" dirty="0" err="1" smtClean="0"/>
              <a:t>int</a:t>
            </a:r>
            <a:r>
              <a:rPr lang="en-US" dirty="0" smtClean="0"/>
              <a:t>) have similar use for item.</a:t>
            </a:r>
          </a:p>
          <a:p>
            <a:pPr lvl="1">
              <a:lnSpc>
                <a:spcPct val="120000"/>
              </a:lnSpc>
            </a:pPr>
            <a:r>
              <a:rPr lang="en-US" dirty="0"/>
              <a:t>Methods </a:t>
            </a:r>
            <a:r>
              <a:rPr lang="en-US" i="1" dirty="0" err="1" smtClean="0"/>
              <a:t>fetchUserIds</a:t>
            </a:r>
            <a:r>
              <a:rPr lang="en-US" dirty="0" smtClean="0"/>
              <a:t>() </a:t>
            </a:r>
            <a:r>
              <a:rPr lang="en-US" dirty="0"/>
              <a:t>and </a:t>
            </a:r>
            <a:r>
              <a:rPr lang="en-US" i="1" dirty="0" err="1" smtClean="0"/>
              <a:t>fetchItemIds</a:t>
            </a:r>
            <a:r>
              <a:rPr lang="en-US" dirty="0" smtClean="0"/>
              <a:t>() </a:t>
            </a:r>
            <a:r>
              <a:rPr lang="en-US" dirty="0"/>
              <a:t>allow us to get a set of user identifiers and a set of item identifiers, respectively</a:t>
            </a:r>
            <a:r>
              <a:rPr lang="en-US" dirty="0" smtClean="0"/>
              <a:t>.</a:t>
            </a:r>
          </a:p>
          <a:p>
            <a:pPr lvl="1">
              <a:lnSpc>
                <a:spcPct val="120000"/>
              </a:lnSpc>
            </a:pPr>
            <a:r>
              <a:rPr lang="en-US" dirty="0"/>
              <a:t>Method </a:t>
            </a:r>
            <a:r>
              <a:rPr lang="en-US" i="1" dirty="0" err="1" smtClean="0"/>
              <a:t>profileOf</a:t>
            </a:r>
            <a:r>
              <a:rPr lang="en-US" dirty="0" smtClean="0"/>
              <a:t>(</a:t>
            </a:r>
            <a:r>
              <a:rPr lang="en-US" i="1" dirty="0" smtClean="0"/>
              <a:t>Context</a:t>
            </a:r>
            <a:r>
              <a:rPr lang="en-US" dirty="0" smtClean="0"/>
              <a:t>) </a:t>
            </a:r>
            <a:r>
              <a:rPr lang="en-US" dirty="0"/>
              <a:t>retrieves profile information of a specified context.</a:t>
            </a:r>
            <a:endParaRPr lang="en-US" dirty="0" smtClean="0"/>
          </a:p>
          <a:p>
            <a:pPr>
              <a:lnSpc>
                <a:spcPct val="120000"/>
              </a:lnSpc>
            </a:pP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3896434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838200" y="914398"/>
            <a:ext cx="10515600" cy="5441951"/>
          </a:xfrm>
        </p:spPr>
        <p:txBody>
          <a:bodyPr>
            <a:normAutofit fontScale="77500" lnSpcReduction="20000"/>
          </a:bodyPr>
          <a:lstStyle/>
          <a:p>
            <a:pPr marL="0" indent="0" algn="ctr">
              <a:lnSpc>
                <a:spcPct val="120000"/>
              </a:lnSpc>
              <a:buNone/>
            </a:pPr>
            <a:r>
              <a:rPr lang="en-US" b="1" i="1" dirty="0" smtClean="0"/>
              <a:t>Data</a:t>
            </a:r>
            <a:r>
              <a:rPr lang="en-US" b="1" dirty="0" smtClean="0"/>
              <a:t> package</a:t>
            </a:r>
          </a:p>
          <a:p>
            <a:pPr>
              <a:lnSpc>
                <a:spcPct val="120000"/>
              </a:lnSpc>
            </a:pPr>
            <a:r>
              <a:rPr lang="en-US" i="1" dirty="0" smtClean="0"/>
              <a:t>Context</a:t>
            </a:r>
            <a:r>
              <a:rPr lang="en-US" dirty="0" smtClean="0"/>
              <a:t> class, </a:t>
            </a:r>
            <a:r>
              <a:rPr lang="en-US" dirty="0"/>
              <a:t>which is necessary to context-aware </a:t>
            </a:r>
            <a:r>
              <a:rPr lang="en-US" dirty="0" smtClean="0"/>
              <a:t>recommendation, has some basic methods as follows:</a:t>
            </a:r>
          </a:p>
          <a:p>
            <a:pPr lvl="1">
              <a:lnSpc>
                <a:spcPct val="120000"/>
              </a:lnSpc>
            </a:pPr>
            <a:r>
              <a:rPr lang="en-US" dirty="0"/>
              <a:t>Method </a:t>
            </a:r>
            <a:r>
              <a:rPr lang="en-US" i="1" dirty="0" err="1" smtClean="0"/>
              <a:t>getTemplate</a:t>
            </a:r>
            <a:r>
              <a:rPr lang="en-US" dirty="0" smtClean="0"/>
              <a:t>() </a:t>
            </a:r>
            <a:r>
              <a:rPr lang="en-US" dirty="0"/>
              <a:t>returns the template of current context</a:t>
            </a:r>
            <a:r>
              <a:rPr lang="en-US" dirty="0" smtClean="0"/>
              <a:t>.</a:t>
            </a:r>
          </a:p>
          <a:p>
            <a:pPr lvl="1">
              <a:lnSpc>
                <a:spcPct val="120000"/>
              </a:lnSpc>
            </a:pPr>
            <a:r>
              <a:rPr lang="en-US" dirty="0"/>
              <a:t>Method </a:t>
            </a:r>
            <a:r>
              <a:rPr lang="en-US" i="1" dirty="0" err="1" smtClean="0"/>
              <a:t>getValue</a:t>
            </a:r>
            <a:r>
              <a:rPr lang="en-US" dirty="0" smtClean="0"/>
              <a:t>() </a:t>
            </a:r>
            <a:r>
              <a:rPr lang="en-US" dirty="0"/>
              <a:t>returns the value of current context</a:t>
            </a:r>
            <a:r>
              <a:rPr lang="en-US" dirty="0" smtClean="0"/>
              <a:t>.</a:t>
            </a:r>
          </a:p>
          <a:p>
            <a:pPr lvl="1">
              <a:lnSpc>
                <a:spcPct val="120000"/>
              </a:lnSpc>
            </a:pPr>
            <a:r>
              <a:rPr lang="en-US" dirty="0"/>
              <a:t>Constructor </a:t>
            </a:r>
            <a:r>
              <a:rPr lang="en-US" i="1" dirty="0" smtClean="0"/>
              <a:t>Context</a:t>
            </a:r>
            <a:r>
              <a:rPr lang="en-US" dirty="0" smtClean="0"/>
              <a:t>(</a:t>
            </a:r>
            <a:r>
              <a:rPr lang="en-US" i="1" dirty="0" err="1" smtClean="0"/>
              <a:t>ContextTemplate</a:t>
            </a:r>
            <a:r>
              <a:rPr lang="en-US" dirty="0" smtClean="0"/>
              <a:t>, </a:t>
            </a:r>
            <a:r>
              <a:rPr lang="en-US" i="1" dirty="0" err="1" smtClean="0"/>
              <a:t>ContextValue</a:t>
            </a:r>
            <a:r>
              <a:rPr lang="en-US" dirty="0" smtClean="0"/>
              <a:t>) </a:t>
            </a:r>
            <a:r>
              <a:rPr lang="en-US" dirty="0"/>
              <a:t>creates a context from a template and a value</a:t>
            </a:r>
            <a:r>
              <a:rPr lang="en-US" dirty="0" smtClean="0"/>
              <a:t>.</a:t>
            </a:r>
          </a:p>
          <a:p>
            <a:pPr lvl="1">
              <a:lnSpc>
                <a:spcPct val="120000"/>
              </a:lnSpc>
            </a:pPr>
            <a:r>
              <a:rPr lang="en-US" dirty="0"/>
              <a:t>Method </a:t>
            </a:r>
            <a:r>
              <a:rPr lang="en-US" i="1" dirty="0" err="1" smtClean="0"/>
              <a:t>canInferFrom</a:t>
            </a:r>
            <a:r>
              <a:rPr lang="en-US" dirty="0" smtClean="0"/>
              <a:t>(</a:t>
            </a:r>
            <a:r>
              <a:rPr lang="en-US" i="1" dirty="0" smtClean="0"/>
              <a:t>Context</a:t>
            </a:r>
            <a:r>
              <a:rPr lang="en-US" dirty="0" smtClean="0"/>
              <a:t>) </a:t>
            </a:r>
            <a:r>
              <a:rPr lang="en-US" dirty="0"/>
              <a:t>indicates whether or not the current context can be inferred from the context specified by the input parameter. Method </a:t>
            </a:r>
            <a:r>
              <a:rPr lang="en-US" i="1" dirty="0" err="1" smtClean="0"/>
              <a:t>canInferTo</a:t>
            </a:r>
            <a:r>
              <a:rPr lang="en-US" dirty="0" smtClean="0"/>
              <a:t>(</a:t>
            </a:r>
            <a:r>
              <a:rPr lang="en-US" i="1" dirty="0" smtClean="0"/>
              <a:t>Context</a:t>
            </a:r>
            <a:r>
              <a:rPr lang="en-US" dirty="0" smtClean="0"/>
              <a:t>) </a:t>
            </a:r>
            <a:r>
              <a:rPr lang="en-US" dirty="0"/>
              <a:t>indicates whether or not the current context can lead to the context specified by the input parameter</a:t>
            </a:r>
            <a:r>
              <a:rPr lang="en-US" dirty="0" smtClean="0"/>
              <a:t>.</a:t>
            </a:r>
          </a:p>
          <a:p>
            <a:pPr>
              <a:lnSpc>
                <a:spcPct val="120000"/>
              </a:lnSpc>
            </a:pPr>
            <a:r>
              <a:rPr lang="en-US" dirty="0" smtClean="0"/>
              <a:t>Context can be categorized into three main types in order to answer three questions “when, where and who” as follows </a:t>
            </a:r>
            <a:r>
              <a:rPr lang="it-IT" dirty="0" smtClean="0"/>
              <a:t>(Ricci et al., 2011, pp. 224-225):</a:t>
            </a:r>
          </a:p>
          <a:p>
            <a:pPr lvl="1">
              <a:lnSpc>
                <a:spcPct val="120000"/>
              </a:lnSpc>
            </a:pPr>
            <a:r>
              <a:rPr lang="en-US" dirty="0"/>
              <a:t>Time type indicates the time when user makes a purchase, for example: date, day of week, month, year</a:t>
            </a:r>
            <a:r>
              <a:rPr lang="en-US" dirty="0" smtClean="0"/>
              <a:t>.</a:t>
            </a:r>
          </a:p>
          <a:p>
            <a:pPr lvl="1">
              <a:lnSpc>
                <a:spcPct val="120000"/>
              </a:lnSpc>
            </a:pPr>
            <a:r>
              <a:rPr lang="en-US" dirty="0"/>
              <a:t>Location type indicates the place where user makes a purchase, for example: shop, market, theater, coffee house</a:t>
            </a:r>
            <a:r>
              <a:rPr lang="en-US" dirty="0" smtClean="0"/>
              <a:t>.</a:t>
            </a:r>
          </a:p>
          <a:p>
            <a:pPr lvl="1">
              <a:lnSpc>
                <a:spcPct val="120000"/>
              </a:lnSpc>
            </a:pPr>
            <a:r>
              <a:rPr lang="en-US" dirty="0"/>
              <a:t>Companion type indicates the persons with whom user makes a purchase, for example: alone, friends, girlfriend/boyfriend, family, co-workers.</a:t>
            </a:r>
            <a:endParaRPr lang="it-IT" dirty="0" smtClean="0"/>
          </a:p>
          <a:p>
            <a:pPr>
              <a:lnSpc>
                <a:spcPct val="120000"/>
              </a:lnSpc>
            </a:pP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807976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145774" y="914398"/>
            <a:ext cx="11754678" cy="5441951"/>
          </a:xfrm>
        </p:spPr>
        <p:txBody>
          <a:bodyPr>
            <a:normAutofit fontScale="77500" lnSpcReduction="20000"/>
          </a:bodyPr>
          <a:lstStyle/>
          <a:p>
            <a:pPr marL="0" indent="0" algn="ctr">
              <a:lnSpc>
                <a:spcPct val="120000"/>
              </a:lnSpc>
              <a:buNone/>
            </a:pPr>
            <a:r>
              <a:rPr lang="en-US" b="1" i="1" dirty="0" smtClean="0"/>
              <a:t>Data</a:t>
            </a:r>
            <a:r>
              <a:rPr lang="en-US" b="1" dirty="0" smtClean="0"/>
              <a:t> package</a:t>
            </a:r>
          </a:p>
          <a:p>
            <a:pPr>
              <a:lnSpc>
                <a:spcPct val="120000"/>
              </a:lnSpc>
            </a:pPr>
            <a:r>
              <a:rPr lang="en-US" dirty="0" smtClean="0"/>
              <a:t>Contextual </a:t>
            </a:r>
            <a:r>
              <a:rPr lang="en-US" dirty="0"/>
              <a:t>information is organized in two structures such as hierarchical and multi-dimensional </a:t>
            </a:r>
            <a:r>
              <a:rPr lang="it-IT" dirty="0"/>
              <a:t>(Ricci et al., 2011, pp. 225-228)</a:t>
            </a:r>
            <a:r>
              <a:rPr lang="en-US" dirty="0" smtClean="0"/>
              <a:t>. </a:t>
            </a:r>
            <a:r>
              <a:rPr lang="en-US" dirty="0"/>
              <a:t>The default implementation of </a:t>
            </a:r>
            <a:r>
              <a:rPr lang="en-US" i="1" dirty="0" err="1" smtClean="0"/>
              <a:t>ContextTemplate</a:t>
            </a:r>
            <a:r>
              <a:rPr lang="en-US" dirty="0" smtClean="0"/>
              <a:t> </a:t>
            </a:r>
            <a:r>
              <a:rPr lang="en-US" dirty="0"/>
              <a:t>interface is </a:t>
            </a:r>
            <a:r>
              <a:rPr lang="en-US" i="1" dirty="0" err="1" smtClean="0"/>
              <a:t>HierContextTemplate</a:t>
            </a:r>
            <a:r>
              <a:rPr lang="en-US" dirty="0" smtClean="0"/>
              <a:t> </a:t>
            </a:r>
            <a:r>
              <a:rPr lang="en-US" dirty="0"/>
              <a:t>class which conforms hierarchical </a:t>
            </a:r>
            <a:r>
              <a:rPr lang="en-US" dirty="0" smtClean="0"/>
              <a:t>structure, as seen in figure below.</a:t>
            </a:r>
          </a:p>
          <a:p>
            <a:pPr>
              <a:lnSpc>
                <a:spcPct val="120000"/>
              </a:lnSpc>
            </a:pPr>
            <a:r>
              <a:rPr lang="en-US" dirty="0"/>
              <a:t>A set of many </a:t>
            </a:r>
            <a:r>
              <a:rPr lang="en-US" i="1" dirty="0" err="1" smtClean="0"/>
              <a:t>ContextTemplate</a:t>
            </a:r>
            <a:r>
              <a:rPr lang="en-US" dirty="0" smtClean="0"/>
              <a:t> </a:t>
            </a:r>
            <a:r>
              <a:rPr lang="en-US" dirty="0"/>
              <a:t>(s) compose a context template schema </a:t>
            </a:r>
            <a:r>
              <a:rPr lang="en-US" dirty="0" smtClean="0"/>
              <a:t>which </a:t>
            </a:r>
            <a:r>
              <a:rPr lang="en-US" dirty="0"/>
              <a:t>is specified by </a:t>
            </a:r>
            <a:r>
              <a:rPr lang="en-US" i="1" dirty="0" err="1" smtClean="0"/>
              <a:t>ContextTemplateSchema</a:t>
            </a:r>
            <a:r>
              <a:rPr lang="en-US" dirty="0" smtClean="0"/>
              <a:t> </a:t>
            </a:r>
            <a:r>
              <a:rPr lang="en-US" dirty="0"/>
              <a:t>interface. </a:t>
            </a:r>
            <a:r>
              <a:rPr lang="en-US" i="1" dirty="0" err="1" smtClean="0"/>
              <a:t>ContextTemplateSchema</a:t>
            </a:r>
            <a:r>
              <a:rPr lang="en-US" dirty="0" smtClean="0"/>
              <a:t> </a:t>
            </a:r>
            <a:r>
              <a:rPr lang="en-US" dirty="0"/>
              <a:t>defines methods to manipulate its </a:t>
            </a:r>
            <a:r>
              <a:rPr lang="en-US" i="1" dirty="0" err="1" smtClean="0"/>
              <a:t>ContextTemplate</a:t>
            </a:r>
            <a:r>
              <a:rPr lang="en-US" dirty="0" smtClean="0"/>
              <a:t> </a:t>
            </a:r>
            <a:r>
              <a:rPr lang="en-US" dirty="0"/>
              <a:t>members, </a:t>
            </a:r>
            <a:r>
              <a:rPr lang="en-US" dirty="0" smtClean="0"/>
              <a:t>as follows:</a:t>
            </a:r>
          </a:p>
          <a:p>
            <a:pPr lvl="1">
              <a:lnSpc>
                <a:spcPct val="120000"/>
              </a:lnSpc>
            </a:pPr>
            <a:r>
              <a:rPr lang="en-US" dirty="0"/>
              <a:t>Method </a:t>
            </a:r>
            <a:r>
              <a:rPr lang="en-US" i="1" dirty="0" err="1" smtClean="0"/>
              <a:t>getRoot</a:t>
            </a:r>
            <a:r>
              <a:rPr lang="en-US" dirty="0" smtClean="0"/>
              <a:t>() </a:t>
            </a:r>
            <a:r>
              <a:rPr lang="en-US" dirty="0"/>
              <a:t>returns the root template. Method </a:t>
            </a:r>
            <a:r>
              <a:rPr lang="en-US" i="1" dirty="0" err="1" smtClean="0"/>
              <a:t>addRoot</a:t>
            </a:r>
            <a:r>
              <a:rPr lang="en-US" dirty="0" smtClean="0"/>
              <a:t>(</a:t>
            </a:r>
            <a:r>
              <a:rPr lang="en-US" i="1" dirty="0" err="1" smtClean="0"/>
              <a:t>ContextTemplate</a:t>
            </a:r>
            <a:r>
              <a:rPr lang="en-US" dirty="0" smtClean="0"/>
              <a:t>) </a:t>
            </a:r>
            <a:r>
              <a:rPr lang="en-US" dirty="0"/>
              <a:t>adds a new root template</a:t>
            </a:r>
            <a:r>
              <a:rPr lang="en-US" dirty="0" smtClean="0"/>
              <a:t>.</a:t>
            </a:r>
          </a:p>
          <a:p>
            <a:pPr lvl="1">
              <a:lnSpc>
                <a:spcPct val="120000"/>
              </a:lnSpc>
            </a:pPr>
            <a:r>
              <a:rPr lang="en-US" dirty="0"/>
              <a:t>Method </a:t>
            </a:r>
            <a:r>
              <a:rPr lang="en-US" i="1" dirty="0" err="1" smtClean="0"/>
              <a:t>getTemplateByName</a:t>
            </a:r>
            <a:r>
              <a:rPr lang="en-US" dirty="0" smtClean="0"/>
              <a:t>(</a:t>
            </a:r>
            <a:r>
              <a:rPr lang="en-US" i="1" dirty="0" smtClean="0"/>
              <a:t>String</a:t>
            </a:r>
            <a:r>
              <a:rPr lang="en-US" dirty="0" smtClean="0"/>
              <a:t>) </a:t>
            </a:r>
            <a:r>
              <a:rPr lang="en-US" dirty="0"/>
              <a:t>retrieves a </a:t>
            </a:r>
            <a:r>
              <a:rPr lang="en-US" i="1" dirty="0" err="1" smtClean="0"/>
              <a:t>ConextTemplate</a:t>
            </a:r>
            <a:r>
              <a:rPr lang="en-US" dirty="0" smtClean="0"/>
              <a:t> </a:t>
            </a:r>
            <a:r>
              <a:rPr lang="en-US" dirty="0"/>
              <a:t>given a name.</a:t>
            </a:r>
            <a:endParaRPr lang="en-US" dirty="0" smtClean="0"/>
          </a:p>
          <a:p>
            <a:pPr>
              <a:lnSpc>
                <a:spcPct val="120000"/>
              </a:lnSpc>
            </a:pPr>
            <a:r>
              <a:rPr lang="en-US" i="1" dirty="0" err="1" smtClean="0"/>
              <a:t>ContextTemplateSchema</a:t>
            </a:r>
            <a:r>
              <a:rPr lang="en-US" dirty="0" smtClean="0"/>
              <a:t> </a:t>
            </a:r>
            <a:r>
              <a:rPr lang="en-US" dirty="0"/>
              <a:t>is then managed by </a:t>
            </a:r>
            <a:r>
              <a:rPr lang="en-US" i="1" dirty="0" err="1" smtClean="0"/>
              <a:t>CTSManager</a:t>
            </a:r>
            <a:r>
              <a:rPr lang="en-US" dirty="0" smtClean="0"/>
              <a:t>. </a:t>
            </a:r>
            <a:r>
              <a:rPr lang="en-US" i="1" dirty="0" err="1"/>
              <a:t>CTSManager</a:t>
            </a:r>
            <a:r>
              <a:rPr lang="en-US" dirty="0" smtClean="0"/>
              <a:t> has some main </a:t>
            </a:r>
            <a:r>
              <a:rPr lang="en-US" dirty="0"/>
              <a:t>methods as follows</a:t>
            </a:r>
            <a:r>
              <a:rPr lang="en-US" dirty="0" smtClean="0"/>
              <a:t>:</a:t>
            </a:r>
          </a:p>
          <a:p>
            <a:pPr lvl="1">
              <a:lnSpc>
                <a:spcPct val="120000"/>
              </a:lnSpc>
            </a:pPr>
            <a:r>
              <a:rPr lang="en-US" dirty="0"/>
              <a:t>Method </a:t>
            </a:r>
            <a:r>
              <a:rPr lang="en-US" i="1" dirty="0" smtClean="0"/>
              <a:t>setup</a:t>
            </a:r>
            <a:r>
              <a:rPr lang="en-US" dirty="0" smtClean="0"/>
              <a:t>(</a:t>
            </a:r>
            <a:r>
              <a:rPr lang="en-US" i="1" dirty="0" err="1" smtClean="0"/>
              <a:t>DataConfig</a:t>
            </a:r>
            <a:r>
              <a:rPr lang="en-US" dirty="0" smtClean="0"/>
              <a:t>) initializes </a:t>
            </a:r>
            <a:r>
              <a:rPr lang="en-US" i="1" dirty="0" err="1" smtClean="0"/>
              <a:t>ContextTemplateSchema</a:t>
            </a:r>
            <a:r>
              <a:rPr lang="en-US" dirty="0" smtClean="0"/>
              <a:t> </a:t>
            </a:r>
            <a:r>
              <a:rPr lang="en-US" dirty="0"/>
              <a:t>according to </a:t>
            </a:r>
            <a:r>
              <a:rPr lang="en-US" dirty="0" smtClean="0"/>
              <a:t>data configuration.</a:t>
            </a:r>
          </a:p>
          <a:p>
            <a:pPr lvl="1">
              <a:lnSpc>
                <a:spcPct val="120000"/>
              </a:lnSpc>
            </a:pPr>
            <a:r>
              <a:rPr lang="en-US" dirty="0"/>
              <a:t>Method </a:t>
            </a:r>
            <a:r>
              <a:rPr lang="en-US" i="1" dirty="0" err="1" smtClean="0"/>
              <a:t>commitCTSchema</a:t>
            </a:r>
            <a:r>
              <a:rPr lang="en-US" dirty="0" smtClean="0"/>
              <a:t>() </a:t>
            </a:r>
            <a:r>
              <a:rPr lang="en-US" dirty="0"/>
              <a:t>verifies and saves </a:t>
            </a:r>
            <a:r>
              <a:rPr lang="en-US" i="1" dirty="0" err="1" smtClean="0"/>
              <a:t>ContextTemplateSchema</a:t>
            </a:r>
            <a:r>
              <a:rPr lang="en-US" dirty="0" smtClean="0"/>
              <a:t> </a:t>
            </a:r>
            <a:r>
              <a:rPr lang="en-US" dirty="0"/>
              <a:t>to database</a:t>
            </a:r>
            <a:r>
              <a:rPr lang="en-US" dirty="0" smtClean="0"/>
              <a:t>.</a:t>
            </a:r>
          </a:p>
          <a:p>
            <a:pPr lvl="1">
              <a:lnSpc>
                <a:spcPct val="120000"/>
              </a:lnSpc>
            </a:pPr>
            <a:r>
              <a:rPr lang="en-US" dirty="0"/>
              <a:t>Method </a:t>
            </a:r>
            <a:r>
              <a:rPr lang="en-US" i="1" dirty="0" err="1" smtClean="0"/>
              <a:t>getCTSchema</a:t>
            </a:r>
            <a:r>
              <a:rPr lang="en-US" dirty="0" smtClean="0"/>
              <a:t>() returns </a:t>
            </a:r>
            <a:r>
              <a:rPr lang="en-US" i="1" dirty="0" err="1" smtClean="0"/>
              <a:t>ContextTemplateSchema</a:t>
            </a:r>
            <a:r>
              <a:rPr lang="en-US" dirty="0" smtClean="0"/>
              <a:t>.</a:t>
            </a:r>
          </a:p>
          <a:p>
            <a:pPr lvl="1">
              <a:lnSpc>
                <a:spcPct val="120000"/>
              </a:lnSpc>
            </a:pPr>
            <a:r>
              <a:rPr lang="en-US" dirty="0"/>
              <a:t>Each </a:t>
            </a:r>
            <a:r>
              <a:rPr lang="en-US" i="1" dirty="0" smtClean="0"/>
              <a:t>Context</a:t>
            </a:r>
            <a:r>
              <a:rPr lang="en-US" dirty="0" smtClean="0"/>
              <a:t> </a:t>
            </a:r>
            <a:r>
              <a:rPr lang="en-US" dirty="0"/>
              <a:t>is always associated with a </a:t>
            </a:r>
            <a:r>
              <a:rPr lang="en-US" i="1" dirty="0" err="1" smtClean="0"/>
              <a:t>ContextTemplate</a:t>
            </a:r>
            <a:r>
              <a:rPr lang="en-US" dirty="0" smtClean="0"/>
              <a:t> </a:t>
            </a:r>
            <a:r>
              <a:rPr lang="en-US" dirty="0"/>
              <a:t>and a </a:t>
            </a:r>
            <a:r>
              <a:rPr lang="en-US" i="1" dirty="0" err="1" smtClean="0"/>
              <a:t>ContextValue</a:t>
            </a:r>
            <a:r>
              <a:rPr lang="en-US" dirty="0" smtClean="0"/>
              <a:t>. </a:t>
            </a:r>
            <a:r>
              <a:rPr lang="en-US" dirty="0"/>
              <a:t>So a </a:t>
            </a:r>
            <a:r>
              <a:rPr lang="en-US" i="1" dirty="0" smtClean="0"/>
              <a:t>Context</a:t>
            </a:r>
            <a:r>
              <a:rPr lang="en-US" dirty="0" smtClean="0"/>
              <a:t> </a:t>
            </a:r>
            <a:r>
              <a:rPr lang="en-US" dirty="0"/>
              <a:t>is stored in database as a </a:t>
            </a:r>
            <a:r>
              <a:rPr lang="en-US" i="1" dirty="0" smtClean="0"/>
              <a:t>Profile</a:t>
            </a:r>
            <a:r>
              <a:rPr lang="en-US" dirty="0" smtClean="0"/>
              <a:t> </a:t>
            </a:r>
            <a:r>
              <a:rPr lang="en-US" dirty="0"/>
              <a:t>which contains a </a:t>
            </a:r>
            <a:r>
              <a:rPr lang="en-US" i="1" dirty="0" err="1" smtClean="0"/>
              <a:t>ContextTemplate</a:t>
            </a:r>
            <a:r>
              <a:rPr lang="en-US" dirty="0" smtClean="0"/>
              <a:t> </a:t>
            </a:r>
            <a:r>
              <a:rPr lang="en-US" dirty="0"/>
              <a:t>and a </a:t>
            </a:r>
            <a:r>
              <a:rPr lang="en-US" i="1" dirty="0" err="1" smtClean="0"/>
              <a:t>ContextValue</a:t>
            </a:r>
            <a:r>
              <a:rPr lang="en-US" dirty="0" smtClean="0"/>
              <a:t>. Therefore</a:t>
            </a:r>
            <a:r>
              <a:rPr lang="en-US" dirty="0"/>
              <a:t>, </a:t>
            </a:r>
            <a:r>
              <a:rPr lang="en-US" i="1" dirty="0" err="1" smtClean="0"/>
              <a:t>CTSManager</a:t>
            </a:r>
            <a:r>
              <a:rPr lang="en-US" dirty="0" smtClean="0"/>
              <a:t> </a:t>
            </a:r>
            <a:r>
              <a:rPr lang="en-US" dirty="0"/>
              <a:t>provides method </a:t>
            </a:r>
            <a:r>
              <a:rPr lang="en-US" i="1" dirty="0" err="1" smtClean="0"/>
              <a:t>profileOf</a:t>
            </a:r>
            <a:r>
              <a:rPr lang="en-US" dirty="0" smtClean="0"/>
              <a:t>(</a:t>
            </a:r>
            <a:r>
              <a:rPr lang="en-US" i="1" dirty="0" err="1" smtClean="0"/>
              <a:t>ContextTemplate</a:t>
            </a:r>
            <a:r>
              <a:rPr lang="en-US" dirty="0" smtClean="0"/>
              <a:t>, </a:t>
            </a:r>
            <a:r>
              <a:rPr lang="en-US" i="1" dirty="0" err="1" smtClean="0"/>
              <a:t>ContextValue</a:t>
            </a:r>
            <a:r>
              <a:rPr lang="en-US" dirty="0" smtClean="0"/>
              <a:t>) </a:t>
            </a:r>
            <a:r>
              <a:rPr lang="en-US" dirty="0"/>
              <a:t>to retrieve a </a:t>
            </a:r>
            <a:r>
              <a:rPr lang="en-US" i="1" dirty="0" smtClean="0"/>
              <a:t>Context</a:t>
            </a:r>
            <a:r>
              <a:rPr lang="en-US" dirty="0" smtClean="0"/>
              <a:t>.</a:t>
            </a:r>
          </a:p>
          <a:p>
            <a:pPr lvl="1">
              <a:lnSpc>
                <a:spcPct val="120000"/>
              </a:lnSpc>
            </a:pP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1908899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26</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623" y="1110753"/>
            <a:ext cx="5476190" cy="407428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22" y="2074564"/>
            <a:ext cx="5585713" cy="2146666"/>
          </a:xfrm>
          <a:prstGeom prst="rect">
            <a:avLst/>
          </a:prstGeom>
        </p:spPr>
      </p:pic>
      <p:sp>
        <p:nvSpPr>
          <p:cNvPr id="11" name="TextBox 10"/>
          <p:cNvSpPr txBox="1"/>
          <p:nvPr/>
        </p:nvSpPr>
        <p:spPr>
          <a:xfrm>
            <a:off x="575330" y="4473540"/>
            <a:ext cx="489749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An example of Hierarchical </a:t>
            </a:r>
            <a:r>
              <a:rPr lang="en-US" sz="2000" dirty="0">
                <a:latin typeface="Times New Roman" panose="02020603050405020304" pitchFamily="18" charset="0"/>
                <a:cs typeface="Times New Roman" panose="02020603050405020304" pitchFamily="18" charset="0"/>
              </a:rPr>
              <a:t>context </a:t>
            </a:r>
            <a:r>
              <a:rPr lang="en-US" sz="2000" dirty="0" smtClean="0">
                <a:latin typeface="Times New Roman" panose="02020603050405020304" pitchFamily="18" charset="0"/>
                <a:cs typeface="Times New Roman" panose="02020603050405020304" pitchFamily="18" charset="0"/>
              </a:rPr>
              <a:t>templates</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7598989" y="5414945"/>
            <a:ext cx="3169457"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Context information diagram</a:t>
            </a:r>
          </a:p>
        </p:txBody>
      </p:sp>
    </p:spTree>
    <p:extLst>
      <p:ext uri="{BB962C8B-B14F-4D97-AF65-F5344CB8AC3E}">
        <p14:creationId xmlns:p14="http://schemas.microsoft.com/office/powerpoint/2010/main" val="1035601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134471" y="914398"/>
            <a:ext cx="7153835" cy="5441951"/>
          </a:xfrm>
        </p:spPr>
        <p:txBody>
          <a:bodyPr>
            <a:normAutofit fontScale="92500"/>
          </a:bodyPr>
          <a:lstStyle/>
          <a:p>
            <a:pPr marL="0" indent="0" algn="ctr">
              <a:buNone/>
            </a:pPr>
            <a:r>
              <a:rPr lang="en-US" b="1" i="1" dirty="0" smtClean="0"/>
              <a:t>Parser</a:t>
            </a:r>
            <a:r>
              <a:rPr lang="en-US" b="1" dirty="0" smtClean="0"/>
              <a:t> package</a:t>
            </a:r>
          </a:p>
          <a:p>
            <a:r>
              <a:rPr lang="en-US" i="1" dirty="0" smtClean="0"/>
              <a:t>Parser</a:t>
            </a:r>
            <a:r>
              <a:rPr lang="en-US" dirty="0" smtClean="0"/>
              <a:t> </a:t>
            </a:r>
            <a:r>
              <a:rPr lang="en-US" dirty="0"/>
              <a:t>package aims to support </a:t>
            </a:r>
            <a:r>
              <a:rPr lang="en-US" i="1" dirty="0" smtClean="0"/>
              <a:t>Data</a:t>
            </a:r>
            <a:r>
              <a:rPr lang="en-US" dirty="0" smtClean="0"/>
              <a:t> </a:t>
            </a:r>
            <a:r>
              <a:rPr lang="en-US" dirty="0"/>
              <a:t>package. Concretely, </a:t>
            </a:r>
            <a:r>
              <a:rPr lang="en-US" i="1" dirty="0" smtClean="0"/>
              <a:t>Dataset</a:t>
            </a:r>
            <a:r>
              <a:rPr lang="en-US" dirty="0" smtClean="0"/>
              <a:t> </a:t>
            </a:r>
            <a:r>
              <a:rPr lang="en-US" dirty="0"/>
              <a:t>is created from database by </a:t>
            </a:r>
            <a:r>
              <a:rPr lang="en-US" i="1" dirty="0" err="1" smtClean="0"/>
              <a:t>DatasetParser</a:t>
            </a:r>
            <a:r>
              <a:rPr lang="en-US" dirty="0" smtClean="0"/>
              <a:t> </a:t>
            </a:r>
            <a:r>
              <a:rPr lang="en-US" dirty="0"/>
              <a:t>which is the core interface of </a:t>
            </a:r>
            <a:r>
              <a:rPr lang="en-US" i="1" dirty="0" smtClean="0"/>
              <a:t>Parser</a:t>
            </a:r>
            <a:r>
              <a:rPr lang="en-US" dirty="0" smtClean="0"/>
              <a:t> </a:t>
            </a:r>
            <a:r>
              <a:rPr lang="en-US" dirty="0"/>
              <a:t>package</a:t>
            </a:r>
            <a:r>
              <a:rPr lang="en-US" dirty="0" smtClean="0"/>
              <a:t>. Followings are basic methods of </a:t>
            </a:r>
            <a:r>
              <a:rPr lang="en-US" i="1" dirty="0" err="1" smtClean="0"/>
              <a:t>DatasetParser</a:t>
            </a:r>
            <a:r>
              <a:rPr lang="en-US" dirty="0" smtClean="0"/>
              <a:t>:</a:t>
            </a:r>
          </a:p>
          <a:p>
            <a:pPr lvl="1"/>
            <a:r>
              <a:rPr lang="en-US" dirty="0" smtClean="0"/>
              <a:t>Method </a:t>
            </a:r>
            <a:r>
              <a:rPr lang="en-US" i="1" dirty="0" smtClean="0"/>
              <a:t>parse</a:t>
            </a:r>
            <a:r>
              <a:rPr lang="en-US" dirty="0" smtClean="0"/>
              <a:t>(</a:t>
            </a:r>
            <a:r>
              <a:rPr lang="en-US" i="1" dirty="0" err="1" smtClean="0"/>
              <a:t>DataConfig</a:t>
            </a:r>
            <a:r>
              <a:rPr lang="en-US" dirty="0" smtClean="0"/>
              <a:t>):</a:t>
            </a:r>
            <a:r>
              <a:rPr lang="en-US" i="1" dirty="0" smtClean="0"/>
              <a:t>Dataset</a:t>
            </a:r>
            <a:r>
              <a:rPr lang="en-US" dirty="0" smtClean="0"/>
              <a:t> takes </a:t>
            </a:r>
            <a:r>
              <a:rPr lang="en-US" dirty="0"/>
              <a:t>database configurations </a:t>
            </a:r>
            <a:r>
              <a:rPr lang="en-US" dirty="0" smtClean="0"/>
              <a:t>as </a:t>
            </a:r>
            <a:r>
              <a:rPr lang="en-US" dirty="0"/>
              <a:t>input parameter to create </a:t>
            </a:r>
            <a:r>
              <a:rPr lang="en-US" i="1" dirty="0" smtClean="0"/>
              <a:t>Dataset</a:t>
            </a:r>
            <a:r>
              <a:rPr lang="en-US" dirty="0" smtClean="0"/>
              <a:t>.</a:t>
            </a:r>
          </a:p>
          <a:p>
            <a:pPr lvl="1"/>
            <a:r>
              <a:rPr lang="en-US" dirty="0"/>
              <a:t>Method </a:t>
            </a:r>
            <a:r>
              <a:rPr lang="en-US" i="1" dirty="0" smtClean="0"/>
              <a:t>support</a:t>
            </a:r>
            <a:r>
              <a:rPr lang="en-US" dirty="0" smtClean="0"/>
              <a:t>(</a:t>
            </a:r>
            <a:r>
              <a:rPr lang="en-US" i="1" dirty="0" err="1" smtClean="0"/>
              <a:t>DataDriver</a:t>
            </a:r>
            <a:r>
              <a:rPr lang="en-US" dirty="0" smtClean="0"/>
              <a:t>) </a:t>
            </a:r>
            <a:r>
              <a:rPr lang="en-US" dirty="0"/>
              <a:t>checks whether or not a given </a:t>
            </a:r>
            <a:r>
              <a:rPr lang="en-US" i="1" dirty="0" err="1" smtClean="0"/>
              <a:t>DatasetParser</a:t>
            </a:r>
            <a:r>
              <a:rPr lang="en-US" dirty="0" smtClean="0"/>
              <a:t> </a:t>
            </a:r>
            <a:r>
              <a:rPr lang="en-US" dirty="0"/>
              <a:t>supports the kind of </a:t>
            </a:r>
            <a:r>
              <a:rPr lang="en-US" dirty="0" smtClean="0"/>
              <a:t>database.</a:t>
            </a:r>
          </a:p>
          <a:p>
            <a:r>
              <a:rPr lang="en-US" i="1" dirty="0" smtClean="0"/>
              <a:t>Snapshot</a:t>
            </a:r>
            <a:r>
              <a:rPr lang="en-US" dirty="0" smtClean="0"/>
              <a:t> </a:t>
            </a:r>
            <a:r>
              <a:rPr lang="en-US" dirty="0"/>
              <a:t>and </a:t>
            </a:r>
            <a:r>
              <a:rPr lang="en-US" i="1" dirty="0" smtClean="0"/>
              <a:t>Scanner</a:t>
            </a:r>
            <a:r>
              <a:rPr lang="en-US" dirty="0" smtClean="0"/>
              <a:t>, </a:t>
            </a:r>
            <a:r>
              <a:rPr lang="en-US" dirty="0"/>
              <a:t>two common implementations of </a:t>
            </a:r>
            <a:r>
              <a:rPr lang="en-US" i="1" dirty="0" smtClean="0"/>
              <a:t>Dataset</a:t>
            </a:r>
            <a:r>
              <a:rPr lang="en-US" dirty="0" smtClean="0"/>
              <a:t>, </a:t>
            </a:r>
            <a:r>
              <a:rPr lang="en-US" dirty="0"/>
              <a:t>are parsed by </a:t>
            </a:r>
            <a:r>
              <a:rPr lang="en-US" i="1" dirty="0" err="1" smtClean="0"/>
              <a:t>SnapshotParser</a:t>
            </a:r>
            <a:r>
              <a:rPr lang="en-US" dirty="0" smtClean="0"/>
              <a:t> </a:t>
            </a:r>
            <a:r>
              <a:rPr lang="en-US" dirty="0"/>
              <a:t>and </a:t>
            </a:r>
            <a:r>
              <a:rPr lang="en-US" i="1" dirty="0" err="1" smtClean="0"/>
              <a:t>ScannerParser</a:t>
            </a:r>
            <a:r>
              <a:rPr lang="en-US" dirty="0" smtClean="0"/>
              <a:t> </a:t>
            </a:r>
            <a:r>
              <a:rPr lang="en-US" dirty="0"/>
              <a:t>which are two inherited interfaces of </a:t>
            </a:r>
            <a:r>
              <a:rPr lang="en-US" i="1" dirty="0" err="1" smtClean="0"/>
              <a:t>DatasetParser</a:t>
            </a:r>
            <a:r>
              <a:rPr lang="en-US" dirty="0" smtClean="0"/>
              <a:t>, respectively.</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182" y="1184834"/>
            <a:ext cx="4452380" cy="3690475"/>
          </a:xfrm>
          <a:prstGeom prst="rect">
            <a:avLst/>
          </a:prstGeom>
        </p:spPr>
      </p:pic>
    </p:spTree>
    <p:extLst>
      <p:ext uri="{BB962C8B-B14F-4D97-AF65-F5344CB8AC3E}">
        <p14:creationId xmlns:p14="http://schemas.microsoft.com/office/powerpoint/2010/main" val="3660013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198783" y="914399"/>
            <a:ext cx="11661913" cy="5176066"/>
          </a:xfrm>
        </p:spPr>
        <p:txBody>
          <a:bodyPr>
            <a:normAutofit fontScale="77500" lnSpcReduction="20000"/>
          </a:bodyPr>
          <a:lstStyle/>
          <a:p>
            <a:pPr marL="0" indent="0" algn="ctr">
              <a:lnSpc>
                <a:spcPct val="120000"/>
              </a:lnSpc>
              <a:buNone/>
            </a:pPr>
            <a:r>
              <a:rPr lang="en-US" b="1" i="1" dirty="0" smtClean="0"/>
              <a:t>Evaluation</a:t>
            </a:r>
            <a:r>
              <a:rPr lang="en-US" b="1" dirty="0" smtClean="0"/>
              <a:t> package</a:t>
            </a:r>
          </a:p>
          <a:p>
            <a:pPr>
              <a:lnSpc>
                <a:spcPct val="120000"/>
              </a:lnSpc>
            </a:pPr>
            <a:r>
              <a:rPr lang="en-US" i="1" dirty="0" smtClean="0"/>
              <a:t>Evaluator</a:t>
            </a:r>
            <a:r>
              <a:rPr lang="en-US" dirty="0" smtClean="0"/>
              <a:t> </a:t>
            </a:r>
            <a:r>
              <a:rPr lang="en-US" dirty="0"/>
              <a:t>is the core class of </a:t>
            </a:r>
            <a:r>
              <a:rPr lang="en-US" i="1" dirty="0" smtClean="0"/>
              <a:t>Evaluation</a:t>
            </a:r>
            <a:r>
              <a:rPr lang="en-US" dirty="0" smtClean="0"/>
              <a:t> </a:t>
            </a:r>
            <a:r>
              <a:rPr lang="en-US" dirty="0"/>
              <a:t>package. </a:t>
            </a:r>
            <a:r>
              <a:rPr lang="en-US" i="1" dirty="0" smtClean="0"/>
              <a:t>Evaluator</a:t>
            </a:r>
            <a:r>
              <a:rPr lang="en-US" dirty="0" smtClean="0"/>
              <a:t> </a:t>
            </a:r>
            <a:r>
              <a:rPr lang="en-US" dirty="0"/>
              <a:t>class configures and feeds </a:t>
            </a:r>
            <a:r>
              <a:rPr lang="en-US" i="1" dirty="0" smtClean="0"/>
              <a:t>Dataset</a:t>
            </a:r>
            <a:r>
              <a:rPr lang="en-US" dirty="0" smtClean="0"/>
              <a:t> </a:t>
            </a:r>
            <a:r>
              <a:rPr lang="en-US" dirty="0"/>
              <a:t>to </a:t>
            </a:r>
            <a:r>
              <a:rPr lang="en-US" i="1" dirty="0" smtClean="0"/>
              <a:t>Recommender</a:t>
            </a:r>
            <a:r>
              <a:rPr lang="en-US" dirty="0"/>
              <a:t> class. After that </a:t>
            </a:r>
            <a:r>
              <a:rPr lang="en-US" i="1" dirty="0" smtClean="0"/>
              <a:t>Evaluator</a:t>
            </a:r>
            <a:r>
              <a:rPr lang="en-US" dirty="0" smtClean="0"/>
              <a:t> </a:t>
            </a:r>
            <a:r>
              <a:rPr lang="en-US" dirty="0"/>
              <a:t>activates two main methods of </a:t>
            </a:r>
            <a:r>
              <a:rPr lang="en-US" i="1" dirty="0" smtClean="0"/>
              <a:t>Recommender</a:t>
            </a:r>
            <a:r>
              <a:rPr lang="en-US" dirty="0" smtClean="0"/>
              <a:t>, </a:t>
            </a:r>
            <a:r>
              <a:rPr lang="en-US" dirty="0"/>
              <a:t>namely </a:t>
            </a:r>
            <a:r>
              <a:rPr lang="en-US" i="1" dirty="0" smtClean="0"/>
              <a:t>Recommender</a:t>
            </a:r>
            <a:r>
              <a:rPr lang="en-US" dirty="0" smtClean="0"/>
              <a:t>::</a:t>
            </a:r>
            <a:r>
              <a:rPr lang="en-US" i="1" dirty="0" smtClean="0"/>
              <a:t>estimate</a:t>
            </a:r>
            <a:r>
              <a:rPr lang="en-US" dirty="0" smtClean="0"/>
              <a:t>() </a:t>
            </a:r>
            <a:r>
              <a:rPr lang="en-US" dirty="0"/>
              <a:t>and </a:t>
            </a:r>
            <a:r>
              <a:rPr lang="en-US" i="1" dirty="0" smtClean="0"/>
              <a:t>Recommender</a:t>
            </a:r>
            <a:r>
              <a:rPr lang="en-US" dirty="0" smtClean="0"/>
              <a:t>::</a:t>
            </a:r>
            <a:r>
              <a:rPr lang="en-US" i="1" dirty="0" smtClean="0"/>
              <a:t>recommend</a:t>
            </a:r>
            <a:r>
              <a:rPr lang="en-US" dirty="0" smtClean="0"/>
              <a:t>().</a:t>
            </a:r>
          </a:p>
          <a:p>
            <a:pPr>
              <a:lnSpc>
                <a:spcPct val="120000"/>
              </a:lnSpc>
            </a:pPr>
            <a:r>
              <a:rPr lang="en-US" i="1" dirty="0" smtClean="0"/>
              <a:t>Evaluator</a:t>
            </a:r>
            <a:r>
              <a:rPr lang="en-US" dirty="0" smtClean="0"/>
              <a:t> </a:t>
            </a:r>
            <a:r>
              <a:rPr lang="en-US" dirty="0"/>
              <a:t>is the bridge between </a:t>
            </a:r>
            <a:r>
              <a:rPr lang="en-US" i="1" dirty="0" smtClean="0"/>
              <a:t>Dataset</a:t>
            </a:r>
            <a:r>
              <a:rPr lang="en-US" dirty="0" smtClean="0"/>
              <a:t> </a:t>
            </a:r>
            <a:r>
              <a:rPr lang="en-US" dirty="0"/>
              <a:t>and </a:t>
            </a:r>
            <a:r>
              <a:rPr lang="en-US" i="1" dirty="0" smtClean="0"/>
              <a:t>Recommender</a:t>
            </a:r>
            <a:r>
              <a:rPr lang="en-US" dirty="0" smtClean="0"/>
              <a:t> </a:t>
            </a:r>
            <a:r>
              <a:rPr lang="en-US" dirty="0"/>
              <a:t>and it has six roles</a:t>
            </a:r>
            <a:r>
              <a:rPr lang="en-US" dirty="0" smtClean="0"/>
              <a:t>:</a:t>
            </a:r>
          </a:p>
          <a:p>
            <a:pPr marL="640080" lvl="1" indent="-320040">
              <a:lnSpc>
                <a:spcPct val="120000"/>
              </a:lnSpc>
              <a:buFont typeface="+mj-lt"/>
              <a:buAutoNum type="arabicPeriod"/>
            </a:pPr>
            <a:r>
              <a:rPr lang="en-US" dirty="0"/>
              <a:t>It is a loader which loads and configures </a:t>
            </a:r>
            <a:r>
              <a:rPr lang="en-US" i="1" dirty="0" smtClean="0"/>
              <a:t>Dataset</a:t>
            </a:r>
            <a:r>
              <a:rPr lang="en-US" dirty="0" smtClean="0"/>
              <a:t>.</a:t>
            </a:r>
          </a:p>
          <a:p>
            <a:pPr marL="640080" lvl="1" indent="-320040">
              <a:lnSpc>
                <a:spcPct val="120000"/>
              </a:lnSpc>
              <a:buFont typeface="+mj-lt"/>
              <a:buAutoNum type="arabicPeriod"/>
            </a:pPr>
            <a:r>
              <a:rPr lang="en-US" dirty="0"/>
              <a:t>It is an executor which calls methods </a:t>
            </a:r>
            <a:r>
              <a:rPr lang="en-US" i="1" dirty="0" smtClean="0"/>
              <a:t>Recommender</a:t>
            </a:r>
            <a:r>
              <a:rPr lang="en-US" dirty="0" smtClean="0"/>
              <a:t>::</a:t>
            </a:r>
            <a:r>
              <a:rPr lang="en-US" i="1" dirty="0" smtClean="0"/>
              <a:t>estimate</a:t>
            </a:r>
            <a:r>
              <a:rPr lang="en-US" dirty="0" smtClean="0"/>
              <a:t>() </a:t>
            </a:r>
            <a:r>
              <a:rPr lang="en-US" dirty="0"/>
              <a:t>and </a:t>
            </a:r>
            <a:r>
              <a:rPr lang="en-US" i="1" dirty="0" smtClean="0"/>
              <a:t>Recommender</a:t>
            </a:r>
            <a:r>
              <a:rPr lang="en-US" dirty="0" smtClean="0"/>
              <a:t>::</a:t>
            </a:r>
            <a:r>
              <a:rPr lang="en-US" i="1" dirty="0" smtClean="0"/>
              <a:t>recommend</a:t>
            </a:r>
            <a:r>
              <a:rPr lang="en-US" dirty="0" smtClean="0"/>
              <a:t>().</a:t>
            </a:r>
          </a:p>
          <a:p>
            <a:pPr marL="640080" lvl="1" indent="-320040">
              <a:lnSpc>
                <a:spcPct val="120000"/>
              </a:lnSpc>
              <a:buFont typeface="+mj-lt"/>
              <a:buAutoNum type="arabicPeriod"/>
            </a:pPr>
            <a:r>
              <a:rPr lang="en-US" dirty="0"/>
              <a:t>It is an analyzer which analyzes and translates the result of algorithm execution into the form of evaluation metrics. The execution result is output of method </a:t>
            </a:r>
            <a:r>
              <a:rPr lang="en-US" i="1" dirty="0" smtClean="0"/>
              <a:t>Recommender</a:t>
            </a:r>
            <a:r>
              <a:rPr lang="en-US" dirty="0" smtClean="0"/>
              <a:t>::</a:t>
            </a:r>
            <a:r>
              <a:rPr lang="en-US" i="1" dirty="0" smtClean="0"/>
              <a:t>estimate</a:t>
            </a:r>
            <a:r>
              <a:rPr lang="en-US" dirty="0" smtClean="0"/>
              <a:t>() </a:t>
            </a:r>
            <a:r>
              <a:rPr lang="en-US" dirty="0"/>
              <a:t>or </a:t>
            </a:r>
            <a:r>
              <a:rPr lang="en-US" i="1" dirty="0" smtClean="0"/>
              <a:t>Recommender</a:t>
            </a:r>
            <a:r>
              <a:rPr lang="en-US" dirty="0" smtClean="0"/>
              <a:t>::</a:t>
            </a:r>
            <a:r>
              <a:rPr lang="en-US" i="1" dirty="0" smtClean="0"/>
              <a:t>recommend</a:t>
            </a:r>
            <a:r>
              <a:rPr lang="en-US" dirty="0" smtClean="0"/>
              <a:t>(). </a:t>
            </a:r>
            <a:r>
              <a:rPr lang="en-US" dirty="0"/>
              <a:t>Evaluation metric is represented by </a:t>
            </a:r>
            <a:r>
              <a:rPr lang="en-US" i="1" dirty="0" smtClean="0"/>
              <a:t>Metric</a:t>
            </a:r>
            <a:r>
              <a:rPr lang="en-US" dirty="0" smtClean="0"/>
              <a:t> </a:t>
            </a:r>
            <a:r>
              <a:rPr lang="en-US" dirty="0"/>
              <a:t>interface</a:t>
            </a:r>
            <a:r>
              <a:rPr lang="en-US" dirty="0" smtClean="0"/>
              <a:t>.</a:t>
            </a:r>
          </a:p>
          <a:p>
            <a:pPr marL="640080" lvl="1" indent="-320040">
              <a:lnSpc>
                <a:spcPct val="120000"/>
              </a:lnSpc>
              <a:buFont typeface="+mj-lt"/>
              <a:buAutoNum type="arabicPeriod"/>
            </a:pPr>
            <a:r>
              <a:rPr lang="en-US" dirty="0"/>
              <a:t>It is a registry. If external applications require receiving result from </a:t>
            </a:r>
            <a:r>
              <a:rPr lang="en-US" i="1" dirty="0" smtClean="0"/>
              <a:t>Evaluator</a:t>
            </a:r>
            <a:r>
              <a:rPr lang="en-US" dirty="0" smtClean="0"/>
              <a:t>, </a:t>
            </a:r>
            <a:r>
              <a:rPr lang="en-US" dirty="0"/>
              <a:t>they need to register with </a:t>
            </a:r>
            <a:r>
              <a:rPr lang="en-US" dirty="0" smtClean="0"/>
              <a:t>it </a:t>
            </a:r>
            <a:r>
              <a:rPr lang="en-US" dirty="0"/>
              <a:t>and implement </a:t>
            </a:r>
            <a:r>
              <a:rPr lang="en-US" i="1" dirty="0" err="1" smtClean="0"/>
              <a:t>EvaluatorListener</a:t>
            </a:r>
            <a:r>
              <a:rPr lang="en-US" dirty="0" smtClean="0"/>
              <a:t> </a:t>
            </a:r>
            <a:r>
              <a:rPr lang="en-US" dirty="0"/>
              <a:t>interface</a:t>
            </a:r>
            <a:r>
              <a:rPr lang="en-US" dirty="0" smtClean="0"/>
              <a:t>.</a:t>
            </a:r>
          </a:p>
          <a:p>
            <a:pPr marL="640080" lvl="1" indent="-320040">
              <a:lnSpc>
                <a:spcPct val="120000"/>
              </a:lnSpc>
              <a:buFont typeface="+mj-lt"/>
              <a:buAutoNum type="arabicPeriod"/>
            </a:pPr>
            <a:r>
              <a:rPr lang="en-US" dirty="0"/>
              <a:t>Whenever it finishes a call of method </a:t>
            </a:r>
            <a:r>
              <a:rPr lang="en-US" i="1" dirty="0" smtClean="0"/>
              <a:t>Recommender</a:t>
            </a:r>
            <a:r>
              <a:rPr lang="en-US" dirty="0" smtClean="0"/>
              <a:t>::</a:t>
            </a:r>
            <a:r>
              <a:rPr lang="en-US" i="1" dirty="0" smtClean="0"/>
              <a:t>estimate</a:t>
            </a:r>
            <a:r>
              <a:rPr lang="en-US" dirty="0" smtClean="0"/>
              <a:t>() </a:t>
            </a:r>
            <a:r>
              <a:rPr lang="en-US" dirty="0"/>
              <a:t>or </a:t>
            </a:r>
            <a:r>
              <a:rPr lang="en-US" i="1" dirty="0" smtClean="0"/>
              <a:t>Recommender</a:t>
            </a:r>
            <a:r>
              <a:rPr lang="en-US" dirty="0" smtClean="0"/>
              <a:t>::</a:t>
            </a:r>
            <a:r>
              <a:rPr lang="en-US" i="1" dirty="0" smtClean="0"/>
              <a:t>recommend</a:t>
            </a:r>
            <a:r>
              <a:rPr lang="en-US" dirty="0" smtClean="0"/>
              <a:t>(), </a:t>
            </a:r>
            <a:r>
              <a:rPr lang="en-US" dirty="0"/>
              <a:t>it issues a so-called evaluation event and send back evaluation metrics to external applications after executing algorithm. So it is also a provider. The evaluation event is wrapped by </a:t>
            </a:r>
            <a:r>
              <a:rPr lang="en-US" i="1" dirty="0" err="1" smtClean="0"/>
              <a:t>EvaluatorEvent</a:t>
            </a:r>
            <a:r>
              <a:rPr lang="en-US" dirty="0" smtClean="0"/>
              <a:t> </a:t>
            </a:r>
            <a:r>
              <a:rPr lang="en-US" dirty="0"/>
              <a:t>class</a:t>
            </a:r>
            <a:r>
              <a:rPr lang="en-US" dirty="0" smtClean="0"/>
              <a:t>.</a:t>
            </a:r>
          </a:p>
          <a:p>
            <a:pPr marL="640080" lvl="1" indent="-320040">
              <a:lnSpc>
                <a:spcPct val="120000"/>
              </a:lnSpc>
              <a:buFont typeface="+mj-lt"/>
              <a:buAutoNum type="arabicPeriod"/>
            </a:pPr>
            <a:r>
              <a:rPr lang="en-US" dirty="0"/>
              <a:t>It works as a service which allows scientists to start, pause, resume, and stop the evaluation </a:t>
            </a:r>
            <a:r>
              <a:rPr lang="en-US" dirty="0" smtClean="0"/>
              <a:t>process.</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3422286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121025" y="914398"/>
            <a:ext cx="6400799" cy="5441951"/>
          </a:xfrm>
        </p:spPr>
        <p:txBody>
          <a:bodyPr>
            <a:normAutofit fontScale="85000" lnSpcReduction="20000"/>
          </a:bodyPr>
          <a:lstStyle/>
          <a:p>
            <a:pPr marL="0" indent="0" algn="ctr">
              <a:lnSpc>
                <a:spcPct val="120000"/>
              </a:lnSpc>
              <a:buNone/>
            </a:pPr>
            <a:r>
              <a:rPr lang="en-US" b="1" i="1" dirty="0" smtClean="0"/>
              <a:t>Evaluation</a:t>
            </a:r>
            <a:r>
              <a:rPr lang="en-US" b="1" dirty="0" smtClean="0"/>
              <a:t> package</a:t>
            </a:r>
          </a:p>
          <a:p>
            <a:pPr>
              <a:lnSpc>
                <a:spcPct val="120000"/>
              </a:lnSpc>
            </a:pPr>
            <a:r>
              <a:rPr lang="en-US" i="1" dirty="0" smtClean="0"/>
              <a:t>Evaluator</a:t>
            </a:r>
            <a:r>
              <a:rPr lang="en-US" dirty="0" smtClean="0"/>
              <a:t> </a:t>
            </a:r>
            <a:r>
              <a:rPr lang="en-US" dirty="0"/>
              <a:t>has four most important methods</a:t>
            </a:r>
            <a:r>
              <a:rPr lang="en-US" dirty="0" smtClean="0"/>
              <a:t>:</a:t>
            </a:r>
          </a:p>
          <a:p>
            <a:pPr lvl="1">
              <a:lnSpc>
                <a:spcPct val="120000"/>
              </a:lnSpc>
            </a:pPr>
            <a:r>
              <a:rPr lang="en-US" dirty="0"/>
              <a:t>Method </a:t>
            </a:r>
            <a:r>
              <a:rPr lang="en-US" i="1" dirty="0" smtClean="0"/>
              <a:t>evaluate</a:t>
            </a:r>
            <a:r>
              <a:rPr lang="en-US" dirty="0" smtClean="0"/>
              <a:t> () </a:t>
            </a:r>
            <a:r>
              <a:rPr lang="en-US" dirty="0"/>
              <a:t>performs main </a:t>
            </a:r>
            <a:r>
              <a:rPr lang="en-US" dirty="0" smtClean="0"/>
              <a:t>tasks, </a:t>
            </a:r>
            <a:r>
              <a:rPr lang="en-US" dirty="0"/>
              <a:t>which loads </a:t>
            </a:r>
            <a:r>
              <a:rPr lang="en-US" i="1" dirty="0" smtClean="0"/>
              <a:t>Dataset</a:t>
            </a:r>
            <a:r>
              <a:rPr lang="en-US" dirty="0" smtClean="0"/>
              <a:t> </a:t>
            </a:r>
            <a:r>
              <a:rPr lang="en-US" dirty="0"/>
              <a:t>and activates method </a:t>
            </a:r>
            <a:r>
              <a:rPr lang="en-US" i="1" dirty="0" smtClean="0"/>
              <a:t>Recommender</a:t>
            </a:r>
            <a:r>
              <a:rPr lang="en-US" dirty="0" smtClean="0"/>
              <a:t>::</a:t>
            </a:r>
            <a:r>
              <a:rPr lang="en-US" i="1" dirty="0" smtClean="0"/>
              <a:t>estimate</a:t>
            </a:r>
            <a:r>
              <a:rPr lang="en-US" dirty="0" smtClean="0"/>
              <a:t>() </a:t>
            </a:r>
            <a:r>
              <a:rPr lang="en-US" dirty="0"/>
              <a:t>or </a:t>
            </a:r>
            <a:r>
              <a:rPr lang="en-US" i="1" dirty="0" smtClean="0"/>
              <a:t>Recommender</a:t>
            </a:r>
            <a:r>
              <a:rPr lang="en-US" dirty="0" smtClean="0"/>
              <a:t>::</a:t>
            </a:r>
            <a:r>
              <a:rPr lang="en-US" i="1" dirty="0" smtClean="0"/>
              <a:t>recommend</a:t>
            </a:r>
            <a:r>
              <a:rPr lang="en-US" dirty="0" smtClean="0"/>
              <a:t>().</a:t>
            </a:r>
          </a:p>
          <a:p>
            <a:pPr lvl="1">
              <a:lnSpc>
                <a:spcPct val="120000"/>
              </a:lnSpc>
            </a:pPr>
            <a:r>
              <a:rPr lang="en-US" dirty="0"/>
              <a:t>Method </a:t>
            </a:r>
            <a:r>
              <a:rPr lang="en-US" i="1" dirty="0" smtClean="0"/>
              <a:t>analyze</a:t>
            </a:r>
            <a:r>
              <a:rPr lang="en-US" dirty="0" smtClean="0"/>
              <a:t>() </a:t>
            </a:r>
            <a:r>
              <a:rPr lang="en-US" dirty="0"/>
              <a:t>is responsible for analyzing the result returned by method </a:t>
            </a:r>
            <a:r>
              <a:rPr lang="en-US" i="1" dirty="0" smtClean="0"/>
              <a:t>Recommender</a:t>
            </a:r>
            <a:r>
              <a:rPr lang="en-US" dirty="0" smtClean="0"/>
              <a:t>::</a:t>
            </a:r>
            <a:r>
              <a:rPr lang="en-US" i="1" dirty="0" smtClean="0"/>
              <a:t>estimate</a:t>
            </a:r>
            <a:r>
              <a:rPr lang="en-US" dirty="0" smtClean="0"/>
              <a:t>() </a:t>
            </a:r>
            <a:r>
              <a:rPr lang="en-US" dirty="0"/>
              <a:t>or </a:t>
            </a:r>
            <a:r>
              <a:rPr lang="en-US" i="1" dirty="0" smtClean="0"/>
              <a:t>Recommender</a:t>
            </a:r>
            <a:r>
              <a:rPr lang="en-US" dirty="0" smtClean="0"/>
              <a:t>::</a:t>
            </a:r>
            <a:r>
              <a:rPr lang="en-US" i="1" dirty="0" smtClean="0"/>
              <a:t>recommend</a:t>
            </a:r>
            <a:r>
              <a:rPr lang="en-US" dirty="0" smtClean="0"/>
              <a:t>() </a:t>
            </a:r>
            <a:r>
              <a:rPr lang="en-US" dirty="0"/>
              <a:t>so as to translate such result into evaluation metric</a:t>
            </a:r>
            <a:r>
              <a:rPr lang="en-US" dirty="0" smtClean="0"/>
              <a:t>.</a:t>
            </a:r>
          </a:p>
          <a:p>
            <a:pPr lvl="1">
              <a:lnSpc>
                <a:spcPct val="120000"/>
              </a:lnSpc>
            </a:pPr>
            <a:r>
              <a:rPr lang="en-US" dirty="0"/>
              <a:t>Method </a:t>
            </a:r>
            <a:r>
              <a:rPr lang="en-US" i="1" dirty="0" smtClean="0"/>
              <a:t>issue</a:t>
            </a:r>
            <a:r>
              <a:rPr lang="en-US" dirty="0" smtClean="0"/>
              <a:t>() </a:t>
            </a:r>
            <a:r>
              <a:rPr lang="en-US" dirty="0"/>
              <a:t>issues an evaluation event and sends back evaluation metrics to external applications.</a:t>
            </a:r>
            <a:endParaRPr lang="en-US" dirty="0" smtClean="0"/>
          </a:p>
          <a:p>
            <a:pPr>
              <a:lnSpc>
                <a:spcPct val="120000"/>
              </a:lnSpc>
            </a:pPr>
            <a:r>
              <a:rPr lang="en-US" i="1" dirty="0" smtClean="0"/>
              <a:t>Evaluator</a:t>
            </a:r>
            <a:r>
              <a:rPr lang="en-US" dirty="0" smtClean="0"/>
              <a:t> </a:t>
            </a:r>
            <a:r>
              <a:rPr lang="en-US" dirty="0"/>
              <a:t>is associated tightly with </a:t>
            </a:r>
            <a:r>
              <a:rPr lang="en-US" i="1" dirty="0" smtClean="0"/>
              <a:t>Recommender</a:t>
            </a:r>
            <a:r>
              <a:rPr lang="en-US" dirty="0" smtClean="0"/>
              <a:t>, </a:t>
            </a:r>
            <a:r>
              <a:rPr lang="en-US" i="1" dirty="0" smtClean="0"/>
              <a:t>Dataset</a:t>
            </a:r>
            <a:r>
              <a:rPr lang="en-US" dirty="0" smtClean="0"/>
              <a:t>, </a:t>
            </a:r>
            <a:r>
              <a:rPr lang="en-US" i="1" dirty="0" smtClean="0"/>
              <a:t>Metrics</a:t>
            </a:r>
            <a:r>
              <a:rPr lang="en-US" dirty="0" smtClean="0"/>
              <a:t>, </a:t>
            </a:r>
            <a:r>
              <a:rPr lang="en-US" dirty="0"/>
              <a:t>and </a:t>
            </a:r>
            <a:r>
              <a:rPr lang="en-US" i="1" dirty="0" err="1" smtClean="0"/>
              <a:t>EvaluationListener</a:t>
            </a:r>
            <a:r>
              <a:rPr lang="en-US" dirty="0" smtClean="0"/>
              <a:t>.</a:t>
            </a:r>
          </a:p>
          <a:p>
            <a:pPr>
              <a:lnSpc>
                <a:spcPct val="120000"/>
              </a:lnSpc>
            </a:pP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489" y="1474770"/>
            <a:ext cx="5357143" cy="3047620"/>
          </a:xfrm>
          <a:prstGeom prst="rect">
            <a:avLst/>
          </a:prstGeom>
        </p:spPr>
      </p:pic>
      <p:sp>
        <p:nvSpPr>
          <p:cNvPr id="8" name="Rectangle 7"/>
          <p:cNvSpPr/>
          <p:nvPr/>
        </p:nvSpPr>
        <p:spPr>
          <a:xfrm>
            <a:off x="8251849" y="4562731"/>
            <a:ext cx="246253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Evaluator diagram</a:t>
            </a:r>
          </a:p>
        </p:txBody>
      </p:sp>
    </p:spTree>
    <p:extLst>
      <p:ext uri="{BB962C8B-B14F-4D97-AF65-F5344CB8AC3E}">
        <p14:creationId xmlns:p14="http://schemas.microsoft.com/office/powerpoint/2010/main" val="1705725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General description</a:t>
            </a:r>
          </a:p>
          <a:p>
            <a:pPr marL="514350" indent="-514350">
              <a:buFont typeface="+mj-lt"/>
              <a:buAutoNum type="arabicPeriod"/>
            </a:pPr>
            <a:r>
              <a:rPr lang="en-US" dirty="0" smtClean="0"/>
              <a:t>Core classes and interfaces</a:t>
            </a:r>
          </a:p>
          <a:p>
            <a:pPr marL="514350" indent="-514350">
              <a:buFont typeface="+mj-lt"/>
              <a:buAutoNum type="arabicPeriod"/>
            </a:pPr>
            <a:r>
              <a:rPr lang="en-US" dirty="0" smtClean="0"/>
              <a:t>Tutorial on </a:t>
            </a:r>
            <a:r>
              <a:rPr lang="en-US" dirty="0" err="1" smtClean="0"/>
              <a:t>Hudup</a:t>
            </a:r>
            <a:endParaRPr lang="en-US" dirty="0" smtClean="0"/>
          </a:p>
          <a:p>
            <a:pPr marL="514350" indent="-514350">
              <a:buFont typeface="+mj-lt"/>
              <a:buAutoNum type="arabicPeriod"/>
            </a:pPr>
            <a:r>
              <a:rPr lang="en-US" dirty="0" smtClean="0"/>
              <a:t>Conclusions</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Date Placeholder 5"/>
          <p:cNvSpPr>
            <a:spLocks noGrp="1"/>
          </p:cNvSpPr>
          <p:nvPr>
            <p:ph type="dt" sz="half" idx="10"/>
          </p:nvPr>
        </p:nvSpPr>
        <p:spPr/>
        <p:txBody>
          <a:bodyPr/>
          <a:lstStyle/>
          <a:p>
            <a:fld id="{B4256077-FCE5-4761-AB21-26740ABCBCFC}" type="datetime1">
              <a:rPr lang="en-US" smtClean="0"/>
              <a:t>9/5/2017</a:t>
            </a:fld>
            <a:endParaRPr lang="en-US"/>
          </a:p>
        </p:txBody>
      </p:sp>
    </p:spTree>
    <p:extLst>
      <p:ext uri="{BB962C8B-B14F-4D97-AF65-F5344CB8AC3E}">
        <p14:creationId xmlns:p14="http://schemas.microsoft.com/office/powerpoint/2010/main" val="3112241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p:txBody>
          <a:bodyPr/>
          <a:lstStyle/>
          <a:p>
            <a:pPr marL="0" indent="0" algn="ctr">
              <a:buNone/>
            </a:pPr>
            <a:r>
              <a:rPr lang="en-US" b="1" i="1" dirty="0" smtClean="0"/>
              <a:t>Evaluation</a:t>
            </a:r>
            <a:r>
              <a:rPr lang="en-US" b="1" dirty="0" smtClean="0"/>
              <a:t> package</a:t>
            </a:r>
          </a:p>
          <a:p>
            <a:r>
              <a:rPr lang="en-US" i="1" dirty="0" smtClean="0"/>
              <a:t>Metric</a:t>
            </a:r>
            <a:r>
              <a:rPr lang="en-US" dirty="0" smtClean="0"/>
              <a:t> </a:t>
            </a:r>
            <a:r>
              <a:rPr lang="en-US" dirty="0"/>
              <a:t>interface specifies the final result of algorithm evaluation. </a:t>
            </a:r>
            <a:r>
              <a:rPr lang="en-US" dirty="0" smtClean="0"/>
              <a:t>Recall that there </a:t>
            </a:r>
            <a:r>
              <a:rPr lang="en-US" dirty="0"/>
              <a:t>are two kinds of </a:t>
            </a:r>
            <a:r>
              <a:rPr lang="en-US" dirty="0" smtClean="0"/>
              <a:t>result:</a:t>
            </a:r>
          </a:p>
          <a:p>
            <a:pPr lvl="1"/>
            <a:r>
              <a:rPr lang="en-US" dirty="0"/>
              <a:t>Recommendation result is represented by the output of method </a:t>
            </a:r>
            <a:r>
              <a:rPr lang="en-US" i="1" dirty="0" smtClean="0"/>
              <a:t>Recommender</a:t>
            </a:r>
            <a:r>
              <a:rPr lang="en-US" dirty="0" smtClean="0"/>
              <a:t>::</a:t>
            </a:r>
            <a:r>
              <a:rPr lang="en-US" i="1" dirty="0" smtClean="0"/>
              <a:t>estimate</a:t>
            </a:r>
            <a:r>
              <a:rPr lang="en-US" dirty="0" smtClean="0"/>
              <a:t>() </a:t>
            </a:r>
            <a:r>
              <a:rPr lang="en-US" dirty="0"/>
              <a:t>or </a:t>
            </a:r>
            <a:r>
              <a:rPr lang="en-US" i="1" dirty="0" smtClean="0"/>
              <a:t>Recommender</a:t>
            </a:r>
            <a:r>
              <a:rPr lang="en-US" dirty="0" smtClean="0"/>
              <a:t>::</a:t>
            </a:r>
            <a:r>
              <a:rPr lang="en-US" i="1" dirty="0" smtClean="0"/>
              <a:t>recommend</a:t>
            </a:r>
            <a:r>
              <a:rPr lang="en-US" dirty="0" smtClean="0"/>
              <a:t>().</a:t>
            </a:r>
          </a:p>
          <a:p>
            <a:pPr lvl="1"/>
            <a:r>
              <a:rPr lang="en-US" dirty="0"/>
              <a:t>Evaluation result is represented by </a:t>
            </a:r>
            <a:r>
              <a:rPr lang="en-US" i="1" dirty="0" smtClean="0"/>
              <a:t>Metric</a:t>
            </a:r>
            <a:r>
              <a:rPr lang="en-US" dirty="0" smtClean="0"/>
              <a:t> </a:t>
            </a:r>
            <a:r>
              <a:rPr lang="en-US" dirty="0"/>
              <a:t>interface which is the output of </a:t>
            </a:r>
            <a:r>
              <a:rPr lang="en-US" i="1" dirty="0" smtClean="0"/>
              <a:t>Evaluator</a:t>
            </a:r>
            <a:r>
              <a:rPr lang="en-US" dirty="0" smtClean="0"/>
              <a:t>::</a:t>
            </a:r>
            <a:r>
              <a:rPr lang="en-US" i="1" dirty="0" smtClean="0"/>
              <a:t>analyze</a:t>
            </a:r>
            <a:r>
              <a:rPr lang="en-US" dirty="0" smtClean="0"/>
              <a:t>().</a:t>
            </a:r>
          </a:p>
          <a:p>
            <a:r>
              <a:rPr lang="en-US" dirty="0"/>
              <a:t>Followings are essential methods of </a:t>
            </a:r>
            <a:r>
              <a:rPr lang="en-US" i="1" dirty="0" smtClean="0"/>
              <a:t>Metric</a:t>
            </a:r>
            <a:r>
              <a:rPr lang="en-US" dirty="0" smtClean="0"/>
              <a:t>:</a:t>
            </a:r>
          </a:p>
          <a:p>
            <a:pPr lvl="1"/>
            <a:r>
              <a:rPr lang="en-US" dirty="0"/>
              <a:t>Method </a:t>
            </a:r>
            <a:r>
              <a:rPr lang="en-US" i="1" dirty="0" err="1" smtClean="0"/>
              <a:t>recalc</a:t>
            </a:r>
            <a:r>
              <a:rPr lang="en-US" dirty="0" smtClean="0"/>
              <a:t>(</a:t>
            </a:r>
            <a:r>
              <a:rPr lang="en-US" i="1" dirty="0" smtClean="0"/>
              <a:t>Object</a:t>
            </a:r>
            <a:r>
              <a:rPr lang="en-US" dirty="0" smtClean="0"/>
              <a:t>[]) </a:t>
            </a:r>
            <a:r>
              <a:rPr lang="en-US" dirty="0"/>
              <a:t>is the most important one expressing how to calculate a concrete </a:t>
            </a:r>
            <a:r>
              <a:rPr lang="en-US" i="1" dirty="0" smtClean="0"/>
              <a:t>Metric</a:t>
            </a:r>
            <a:r>
              <a:rPr lang="en-US" dirty="0" smtClean="0"/>
              <a:t>. </a:t>
            </a:r>
            <a:r>
              <a:rPr lang="en-US" dirty="0"/>
              <a:t>It is called by </a:t>
            </a:r>
            <a:r>
              <a:rPr lang="en-US" i="1" dirty="0" smtClean="0"/>
              <a:t>Evaluator</a:t>
            </a:r>
            <a:r>
              <a:rPr lang="en-US" dirty="0" smtClean="0"/>
              <a:t>::</a:t>
            </a:r>
            <a:r>
              <a:rPr lang="en-US" i="1" dirty="0" smtClean="0"/>
              <a:t>analyze</a:t>
            </a:r>
            <a:r>
              <a:rPr lang="en-US" dirty="0" smtClean="0"/>
              <a:t>().</a:t>
            </a:r>
          </a:p>
          <a:p>
            <a:pPr lvl="1"/>
            <a:r>
              <a:rPr lang="en-US" dirty="0"/>
              <a:t>Methods </a:t>
            </a:r>
            <a:r>
              <a:rPr lang="en-US" i="1" dirty="0" err="1" smtClean="0"/>
              <a:t>getAccumValue</a:t>
            </a:r>
            <a:r>
              <a:rPr lang="en-US" dirty="0" smtClean="0"/>
              <a:t>() </a:t>
            </a:r>
            <a:r>
              <a:rPr lang="en-US" dirty="0"/>
              <a:t>and </a:t>
            </a:r>
            <a:r>
              <a:rPr lang="en-US" i="1" dirty="0" err="1" smtClean="0"/>
              <a:t>getCurrentValue</a:t>
            </a:r>
            <a:r>
              <a:rPr lang="en-US" dirty="0" smtClean="0"/>
              <a:t>() </a:t>
            </a:r>
            <a:r>
              <a:rPr lang="en-US" dirty="0"/>
              <a:t>return accumulative value and current value of metric.</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30</a:t>
            </a:fld>
            <a:endParaRPr lang="en-US"/>
          </a:p>
        </p:txBody>
      </p:sp>
    </p:spTree>
    <p:extLst>
      <p:ext uri="{BB962C8B-B14F-4D97-AF65-F5344CB8AC3E}">
        <p14:creationId xmlns:p14="http://schemas.microsoft.com/office/powerpoint/2010/main" val="3484699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443752" y="979378"/>
            <a:ext cx="5446059" cy="5176066"/>
          </a:xfrm>
        </p:spPr>
        <p:txBody>
          <a:bodyPr/>
          <a:lstStyle/>
          <a:p>
            <a:pPr marL="0" indent="0" algn="ctr">
              <a:buNone/>
            </a:pPr>
            <a:r>
              <a:rPr lang="en-US" b="1" i="1" dirty="0" smtClean="0"/>
              <a:t>Evaluation</a:t>
            </a:r>
            <a:r>
              <a:rPr lang="en-US" b="1" dirty="0" smtClean="0"/>
              <a:t> package</a:t>
            </a:r>
          </a:p>
          <a:p>
            <a:r>
              <a:rPr lang="en-US" dirty="0" smtClean="0"/>
              <a:t>The </a:t>
            </a:r>
            <a:r>
              <a:rPr lang="en-US" dirty="0"/>
              <a:t>abstract class of </a:t>
            </a:r>
            <a:r>
              <a:rPr lang="en-US" i="1" dirty="0" smtClean="0"/>
              <a:t>Metric</a:t>
            </a:r>
            <a:r>
              <a:rPr lang="en-US" dirty="0" smtClean="0"/>
              <a:t> </a:t>
            </a:r>
            <a:r>
              <a:rPr lang="en-US" dirty="0"/>
              <a:t>interface is </a:t>
            </a:r>
            <a:r>
              <a:rPr lang="en-US" i="1" dirty="0" err="1" smtClean="0"/>
              <a:t>AbstractMetric</a:t>
            </a:r>
            <a:r>
              <a:rPr lang="en-US" dirty="0" smtClean="0"/>
              <a:t>. </a:t>
            </a:r>
            <a:r>
              <a:rPr lang="en-US" dirty="0"/>
              <a:t>Three implemented classes of </a:t>
            </a:r>
            <a:r>
              <a:rPr lang="en-US" i="1" dirty="0" smtClean="0"/>
              <a:t>Metric</a:t>
            </a:r>
            <a:r>
              <a:rPr lang="en-US" dirty="0" smtClean="0"/>
              <a:t> </a:t>
            </a:r>
            <a:r>
              <a:rPr lang="en-US" dirty="0"/>
              <a:t>which inherit from </a:t>
            </a:r>
            <a:r>
              <a:rPr lang="en-US" i="1" dirty="0" err="1" smtClean="0"/>
              <a:t>AbstractMetric</a:t>
            </a:r>
            <a:r>
              <a:rPr lang="en-US" dirty="0" smtClean="0"/>
              <a:t> </a:t>
            </a:r>
            <a:r>
              <a:rPr lang="en-US" dirty="0"/>
              <a:t>are </a:t>
            </a:r>
            <a:r>
              <a:rPr lang="en-US" i="1" dirty="0" err="1" smtClean="0"/>
              <a:t>DefaultMetric</a:t>
            </a:r>
            <a:r>
              <a:rPr lang="en-US" dirty="0" smtClean="0"/>
              <a:t>, </a:t>
            </a:r>
            <a:r>
              <a:rPr lang="en-US" i="1" dirty="0" err="1" smtClean="0"/>
              <a:t>MetaMetric</a:t>
            </a:r>
            <a:r>
              <a:rPr lang="en-US" dirty="0" smtClean="0"/>
              <a:t>, </a:t>
            </a:r>
            <a:r>
              <a:rPr lang="en-US" dirty="0"/>
              <a:t>and </a:t>
            </a:r>
            <a:r>
              <a:rPr lang="en-US" i="1" dirty="0" err="1" smtClean="0"/>
              <a:t>MetricWrapper</a:t>
            </a:r>
            <a:r>
              <a:rPr lang="en-US" dirty="0" smtClean="0"/>
              <a:t>.</a:t>
            </a:r>
          </a:p>
          <a:p>
            <a:r>
              <a:rPr lang="en-US" dirty="0"/>
              <a:t>The </a:t>
            </a:r>
            <a:r>
              <a:rPr lang="en-US" i="1" dirty="0" smtClean="0"/>
              <a:t>Metrics</a:t>
            </a:r>
            <a:r>
              <a:rPr lang="en-US" dirty="0" smtClean="0"/>
              <a:t> </a:t>
            </a:r>
            <a:r>
              <a:rPr lang="en-US" dirty="0"/>
              <a:t>class manages a list of </a:t>
            </a:r>
            <a:r>
              <a:rPr lang="en-US" i="1" dirty="0" smtClean="0"/>
              <a:t>Metric</a:t>
            </a:r>
            <a:r>
              <a:rPr lang="en-US" dirty="0" smtClean="0"/>
              <a:t> </a:t>
            </a:r>
            <a:r>
              <a:rPr lang="en-US" dirty="0"/>
              <a:t>(s). It uses </a:t>
            </a:r>
            <a:r>
              <a:rPr lang="en-US" i="1" dirty="0" err="1" smtClean="0"/>
              <a:t>MetricWrapper</a:t>
            </a:r>
            <a:r>
              <a:rPr lang="en-US" dirty="0" smtClean="0"/>
              <a:t> </a:t>
            </a:r>
            <a:r>
              <a:rPr lang="en-US" dirty="0"/>
              <a:t>for sophisticated management tasks.</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756" y="979378"/>
            <a:ext cx="5047620" cy="3833333"/>
          </a:xfrm>
          <a:prstGeom prst="rect">
            <a:avLst/>
          </a:prstGeom>
        </p:spPr>
      </p:pic>
      <p:sp>
        <p:nvSpPr>
          <p:cNvPr id="8" name="Rectangle 7"/>
          <p:cNvSpPr/>
          <p:nvPr/>
        </p:nvSpPr>
        <p:spPr>
          <a:xfrm>
            <a:off x="7665423" y="5013617"/>
            <a:ext cx="2544286"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Metrics diagram</a:t>
            </a:r>
          </a:p>
        </p:txBody>
      </p:sp>
    </p:spTree>
    <p:extLst>
      <p:ext uri="{BB962C8B-B14F-4D97-AF65-F5344CB8AC3E}">
        <p14:creationId xmlns:p14="http://schemas.microsoft.com/office/powerpoint/2010/main" val="32077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212035" y="914398"/>
            <a:ext cx="11582400" cy="5441951"/>
          </a:xfrm>
        </p:spPr>
        <p:txBody>
          <a:bodyPr>
            <a:normAutofit fontScale="92500" lnSpcReduction="20000"/>
          </a:bodyPr>
          <a:lstStyle/>
          <a:p>
            <a:pPr marL="0" indent="0" algn="ctr">
              <a:lnSpc>
                <a:spcPct val="120000"/>
              </a:lnSpc>
              <a:buNone/>
            </a:pPr>
            <a:r>
              <a:rPr lang="en-US" b="1" i="1" dirty="0" smtClean="0"/>
              <a:t>Evaluation</a:t>
            </a:r>
            <a:r>
              <a:rPr lang="en-US" b="1" dirty="0" smtClean="0"/>
              <a:t> package</a:t>
            </a:r>
          </a:p>
          <a:p>
            <a:pPr>
              <a:lnSpc>
                <a:spcPct val="120000"/>
              </a:lnSpc>
            </a:pPr>
            <a:r>
              <a:rPr lang="en-US" dirty="0" smtClean="0"/>
              <a:t>Two </a:t>
            </a:r>
            <a:r>
              <a:rPr lang="en-US" dirty="0"/>
              <a:t>default metrics inherited from </a:t>
            </a:r>
            <a:r>
              <a:rPr lang="en-US" i="1" dirty="0" err="1" smtClean="0"/>
              <a:t>DefaultMetric</a:t>
            </a:r>
            <a:r>
              <a:rPr lang="en-US" dirty="0" smtClean="0"/>
              <a:t> </a:t>
            </a:r>
            <a:r>
              <a:rPr lang="en-US" dirty="0"/>
              <a:t>class are </a:t>
            </a:r>
            <a:r>
              <a:rPr lang="en-US" i="1" dirty="0" err="1" smtClean="0"/>
              <a:t>TimeMetric</a:t>
            </a:r>
            <a:r>
              <a:rPr lang="en-US" dirty="0" smtClean="0"/>
              <a:t> </a:t>
            </a:r>
            <a:r>
              <a:rPr lang="en-US" dirty="0"/>
              <a:t>class and </a:t>
            </a:r>
            <a:r>
              <a:rPr lang="en-US" i="1" dirty="0" smtClean="0"/>
              <a:t>Accuracy</a:t>
            </a:r>
            <a:r>
              <a:rPr lang="en-US" dirty="0" smtClean="0"/>
              <a:t> </a:t>
            </a:r>
            <a:r>
              <a:rPr lang="en-US" dirty="0"/>
              <a:t>class. </a:t>
            </a:r>
            <a:r>
              <a:rPr lang="en-US" i="1" dirty="0" err="1" smtClean="0"/>
              <a:t>TimeMetric</a:t>
            </a:r>
            <a:r>
              <a:rPr lang="en-US" dirty="0" smtClean="0"/>
              <a:t> </a:t>
            </a:r>
            <a:r>
              <a:rPr lang="en-US" dirty="0"/>
              <a:t>measures the speed of </a:t>
            </a:r>
            <a:r>
              <a:rPr lang="en-US" dirty="0" smtClean="0"/>
              <a:t>algorithm.</a:t>
            </a:r>
          </a:p>
          <a:p>
            <a:pPr>
              <a:lnSpc>
                <a:spcPct val="120000"/>
              </a:lnSpc>
            </a:pPr>
            <a:r>
              <a:rPr lang="en-US" i="1" dirty="0" smtClean="0"/>
              <a:t>Accuracy</a:t>
            </a:r>
            <a:r>
              <a:rPr lang="en-US" dirty="0" smtClean="0"/>
              <a:t> </a:t>
            </a:r>
            <a:r>
              <a:rPr lang="en-US" dirty="0"/>
              <a:t>reflects goodness and efficiency of recommendation algorithms. There are three types of </a:t>
            </a:r>
            <a:r>
              <a:rPr lang="en-US" dirty="0" smtClean="0"/>
              <a:t>accuracy </a:t>
            </a:r>
            <a:r>
              <a:rPr lang="en-US" dirty="0"/>
              <a:t>(</a:t>
            </a:r>
            <a:r>
              <a:rPr lang="en-US" dirty="0" err="1"/>
              <a:t>Herlocker</a:t>
            </a:r>
            <a:r>
              <a:rPr lang="en-US" dirty="0"/>
              <a:t> et al., 2004, pp. </a:t>
            </a:r>
            <a:r>
              <a:rPr lang="en-US" dirty="0" smtClean="0"/>
              <a:t>20-33):</a:t>
            </a:r>
          </a:p>
          <a:p>
            <a:pPr lvl="1">
              <a:lnSpc>
                <a:spcPct val="120000"/>
              </a:lnSpc>
            </a:pPr>
            <a:r>
              <a:rPr lang="en-US" dirty="0"/>
              <a:t>Predictive accuracy, represented by </a:t>
            </a:r>
            <a:r>
              <a:rPr lang="en-US" i="1" dirty="0" err="1" smtClean="0"/>
              <a:t>PredictiveAccuracy</a:t>
            </a:r>
            <a:r>
              <a:rPr lang="en-US" dirty="0" smtClean="0"/>
              <a:t> </a:t>
            </a:r>
            <a:r>
              <a:rPr lang="en-US" dirty="0"/>
              <a:t>class, measures how close predicted ratings returned from methods </a:t>
            </a:r>
            <a:r>
              <a:rPr lang="en-US" i="1" dirty="0" smtClean="0"/>
              <a:t>Recommender</a:t>
            </a:r>
            <a:r>
              <a:rPr lang="en-US" dirty="0" smtClean="0"/>
              <a:t>::</a:t>
            </a:r>
            <a:r>
              <a:rPr lang="en-US" i="1" dirty="0" smtClean="0"/>
              <a:t>estimate</a:t>
            </a:r>
            <a:r>
              <a:rPr lang="en-US" dirty="0" smtClean="0"/>
              <a:t>() </a:t>
            </a:r>
            <a:r>
              <a:rPr lang="en-US" dirty="0"/>
              <a:t>and </a:t>
            </a:r>
            <a:r>
              <a:rPr lang="en-US" i="1" dirty="0" smtClean="0"/>
              <a:t>Recommender</a:t>
            </a:r>
            <a:r>
              <a:rPr lang="en-US" dirty="0" smtClean="0"/>
              <a:t>::</a:t>
            </a:r>
            <a:r>
              <a:rPr lang="en-US" i="1" dirty="0" smtClean="0"/>
              <a:t>recommend</a:t>
            </a:r>
            <a:r>
              <a:rPr lang="en-US" dirty="0" smtClean="0"/>
              <a:t>() </a:t>
            </a:r>
            <a:r>
              <a:rPr lang="en-US" dirty="0"/>
              <a:t>are to the true user </a:t>
            </a:r>
            <a:r>
              <a:rPr lang="en-US" dirty="0" smtClean="0"/>
              <a:t>ratings. </a:t>
            </a:r>
            <a:r>
              <a:rPr lang="en-US" i="1" dirty="0" smtClean="0"/>
              <a:t>MAE</a:t>
            </a:r>
            <a:r>
              <a:rPr lang="en-US" dirty="0" smtClean="0"/>
              <a:t>, </a:t>
            </a:r>
            <a:r>
              <a:rPr lang="en-US" i="1" dirty="0" smtClean="0"/>
              <a:t>MSE</a:t>
            </a:r>
            <a:r>
              <a:rPr lang="en-US" dirty="0" smtClean="0"/>
              <a:t>, </a:t>
            </a:r>
            <a:r>
              <a:rPr lang="en-US" i="1" dirty="0" smtClean="0"/>
              <a:t>RMSE</a:t>
            </a:r>
            <a:r>
              <a:rPr lang="en-US" dirty="0" smtClean="0"/>
              <a:t> are </a:t>
            </a:r>
            <a:r>
              <a:rPr lang="en-US" dirty="0"/>
              <a:t>typical predictive accuracy metrics</a:t>
            </a:r>
            <a:r>
              <a:rPr lang="en-US" dirty="0" smtClean="0"/>
              <a:t>.</a:t>
            </a:r>
          </a:p>
          <a:p>
            <a:pPr lvl="1">
              <a:lnSpc>
                <a:spcPct val="120000"/>
              </a:lnSpc>
            </a:pPr>
            <a:r>
              <a:rPr lang="en-US" dirty="0"/>
              <a:t>Classification accuracy, represented by </a:t>
            </a:r>
            <a:r>
              <a:rPr lang="en-US" i="1" dirty="0" err="1" smtClean="0"/>
              <a:t>ClassificationAccuracy</a:t>
            </a:r>
            <a:r>
              <a:rPr lang="en-US" dirty="0" smtClean="0"/>
              <a:t> </a:t>
            </a:r>
            <a:r>
              <a:rPr lang="en-US" dirty="0"/>
              <a:t>class, measures the frequency that methods </a:t>
            </a:r>
            <a:r>
              <a:rPr lang="en-US" i="1" dirty="0" smtClean="0"/>
              <a:t>Recommender</a:t>
            </a:r>
            <a:r>
              <a:rPr lang="en-US" dirty="0" smtClean="0"/>
              <a:t>::</a:t>
            </a:r>
            <a:r>
              <a:rPr lang="en-US" i="1" dirty="0" smtClean="0"/>
              <a:t>estimate</a:t>
            </a:r>
            <a:r>
              <a:rPr lang="en-US" dirty="0" smtClean="0"/>
              <a:t>() </a:t>
            </a:r>
            <a:r>
              <a:rPr lang="en-US" dirty="0"/>
              <a:t>and </a:t>
            </a:r>
            <a:r>
              <a:rPr lang="en-US" i="1" dirty="0" smtClean="0"/>
              <a:t>Recommender</a:t>
            </a:r>
            <a:r>
              <a:rPr lang="en-US" dirty="0" smtClean="0"/>
              <a:t>::</a:t>
            </a:r>
            <a:r>
              <a:rPr lang="en-US" i="1" dirty="0" smtClean="0"/>
              <a:t>recommend</a:t>
            </a:r>
            <a:r>
              <a:rPr lang="en-US" dirty="0" smtClean="0"/>
              <a:t>() </a:t>
            </a:r>
            <a:r>
              <a:rPr lang="en-US" dirty="0"/>
              <a:t>make correct or incorrect </a:t>
            </a:r>
            <a:r>
              <a:rPr lang="en-US" dirty="0" smtClean="0"/>
              <a:t>recommendation. </a:t>
            </a:r>
            <a:r>
              <a:rPr lang="en-US" i="1" dirty="0" smtClean="0"/>
              <a:t>Precision</a:t>
            </a:r>
            <a:r>
              <a:rPr lang="en-US" dirty="0" smtClean="0"/>
              <a:t> </a:t>
            </a:r>
            <a:r>
              <a:rPr lang="en-US" dirty="0"/>
              <a:t>and </a:t>
            </a:r>
            <a:r>
              <a:rPr lang="en-US" i="1" dirty="0" smtClean="0"/>
              <a:t>Recall</a:t>
            </a:r>
            <a:r>
              <a:rPr lang="en-US" dirty="0" smtClean="0"/>
              <a:t> are </a:t>
            </a:r>
            <a:r>
              <a:rPr lang="en-US" dirty="0"/>
              <a:t>typical classification accuracy metrics</a:t>
            </a:r>
            <a:r>
              <a:rPr lang="en-US" dirty="0" smtClean="0"/>
              <a:t>.</a:t>
            </a:r>
          </a:p>
          <a:p>
            <a:pPr lvl="1">
              <a:lnSpc>
                <a:spcPct val="120000"/>
              </a:lnSpc>
            </a:pPr>
            <a:r>
              <a:rPr lang="en-US" dirty="0"/>
              <a:t>Correlation accuracy, represented by </a:t>
            </a:r>
            <a:r>
              <a:rPr lang="en-US" i="1" dirty="0" err="1" smtClean="0"/>
              <a:t>CorrelationAccuracy</a:t>
            </a:r>
            <a:r>
              <a:rPr lang="en-US" dirty="0" smtClean="0"/>
              <a:t> </a:t>
            </a:r>
            <a:r>
              <a:rPr lang="en-US" dirty="0"/>
              <a:t>class, measures the ability that method </a:t>
            </a:r>
            <a:r>
              <a:rPr lang="en-US" i="1" dirty="0" smtClean="0"/>
              <a:t>Recommender</a:t>
            </a:r>
            <a:r>
              <a:rPr lang="en-US" dirty="0" smtClean="0"/>
              <a:t>::</a:t>
            </a:r>
            <a:r>
              <a:rPr lang="en-US" i="1" dirty="0" smtClean="0"/>
              <a:t>recommend</a:t>
            </a:r>
            <a:r>
              <a:rPr lang="en-US" dirty="0" smtClean="0"/>
              <a:t>() </a:t>
            </a:r>
            <a:r>
              <a:rPr lang="en-US" dirty="0"/>
              <a:t>makes the ordering of recommended items which is similar to the ordering of </a:t>
            </a:r>
            <a:r>
              <a:rPr lang="en-US" dirty="0" smtClean="0"/>
              <a:t>user’s </a:t>
            </a:r>
            <a:r>
              <a:rPr lang="en-US" dirty="0"/>
              <a:t>favorite items. </a:t>
            </a:r>
            <a:r>
              <a:rPr lang="en-US" i="1" dirty="0" smtClean="0"/>
              <a:t>NDPM</a:t>
            </a:r>
            <a:r>
              <a:rPr lang="en-US" dirty="0" smtClean="0"/>
              <a:t>, </a:t>
            </a:r>
            <a:r>
              <a:rPr lang="en-US" i="1" dirty="0" smtClean="0"/>
              <a:t>Spearman</a:t>
            </a:r>
            <a:r>
              <a:rPr lang="en-US" dirty="0" smtClean="0"/>
              <a:t>, </a:t>
            </a:r>
            <a:r>
              <a:rPr lang="en-US" i="1" dirty="0" smtClean="0"/>
              <a:t>Pearson</a:t>
            </a:r>
            <a:r>
              <a:rPr lang="en-US" dirty="0" smtClean="0"/>
              <a:t> are </a:t>
            </a:r>
            <a:r>
              <a:rPr lang="en-US" dirty="0"/>
              <a:t>typical correlation accuracy metrics.</a:t>
            </a:r>
          </a:p>
          <a:p>
            <a:pPr lvl="1">
              <a:lnSpc>
                <a:spcPct val="120000"/>
              </a:lnSpc>
            </a:pP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32</a:t>
            </a:fld>
            <a:endParaRPr lang="en-US"/>
          </a:p>
        </p:txBody>
      </p:sp>
    </p:spTree>
    <p:extLst>
      <p:ext uri="{BB962C8B-B14F-4D97-AF65-F5344CB8AC3E}">
        <p14:creationId xmlns:p14="http://schemas.microsoft.com/office/powerpoint/2010/main" val="2955751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2757" y="1027855"/>
            <a:ext cx="5238096" cy="4552380"/>
          </a:xfrm>
        </p:spPr>
      </p:pic>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33</a:t>
            </a:fld>
            <a:endParaRPr lang="en-US"/>
          </a:p>
        </p:txBody>
      </p:sp>
      <p:sp>
        <p:nvSpPr>
          <p:cNvPr id="8" name="Rectangle 7"/>
          <p:cNvSpPr/>
          <p:nvPr/>
        </p:nvSpPr>
        <p:spPr>
          <a:xfrm>
            <a:off x="8050889" y="4730416"/>
            <a:ext cx="2670924"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Default metrics diagram</a:t>
            </a:r>
          </a:p>
        </p:txBody>
      </p:sp>
    </p:spTree>
    <p:extLst>
      <p:ext uri="{BB962C8B-B14F-4D97-AF65-F5344CB8AC3E}">
        <p14:creationId xmlns:p14="http://schemas.microsoft.com/office/powerpoint/2010/main" val="2774519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80683" y="914399"/>
            <a:ext cx="7117976" cy="5176066"/>
          </a:xfrm>
        </p:spPr>
        <p:txBody>
          <a:bodyPr>
            <a:normAutofit fontScale="77500" lnSpcReduction="20000"/>
          </a:bodyPr>
          <a:lstStyle/>
          <a:p>
            <a:pPr marL="320040" indent="-320040">
              <a:lnSpc>
                <a:spcPct val="120000"/>
              </a:lnSpc>
              <a:buFont typeface="+mj-lt"/>
              <a:buAutoNum type="arabicPeriod"/>
            </a:pPr>
            <a:r>
              <a:rPr lang="en-US" i="1" dirty="0" smtClean="0"/>
              <a:t>Evaluator</a:t>
            </a:r>
            <a:r>
              <a:rPr lang="en-US" dirty="0" smtClean="0"/>
              <a:t> </a:t>
            </a:r>
            <a:r>
              <a:rPr lang="en-US" dirty="0"/>
              <a:t>calls </a:t>
            </a:r>
            <a:r>
              <a:rPr lang="en-US" i="1" dirty="0" smtClean="0"/>
              <a:t>Evaluator</a:t>
            </a:r>
            <a:r>
              <a:rPr lang="en-US" dirty="0" smtClean="0"/>
              <a:t>::</a:t>
            </a:r>
            <a:r>
              <a:rPr lang="en-US" i="1" dirty="0" smtClean="0"/>
              <a:t>evaluate</a:t>
            </a:r>
            <a:r>
              <a:rPr lang="en-US" dirty="0" smtClean="0"/>
              <a:t>() </a:t>
            </a:r>
            <a:r>
              <a:rPr lang="en-US" dirty="0"/>
              <a:t>method to load and feed </a:t>
            </a:r>
            <a:r>
              <a:rPr lang="en-US" i="1" dirty="0" smtClean="0"/>
              <a:t>Dataset</a:t>
            </a:r>
            <a:r>
              <a:rPr lang="en-US" dirty="0" smtClean="0"/>
              <a:t> </a:t>
            </a:r>
            <a:r>
              <a:rPr lang="en-US" dirty="0"/>
              <a:t>to </a:t>
            </a:r>
            <a:r>
              <a:rPr lang="en-US" i="1" dirty="0" smtClean="0"/>
              <a:t>Recommender</a:t>
            </a:r>
            <a:r>
              <a:rPr lang="en-US" dirty="0" smtClean="0"/>
              <a:t>.</a:t>
            </a:r>
          </a:p>
          <a:p>
            <a:pPr marL="320040" indent="-320040">
              <a:lnSpc>
                <a:spcPct val="120000"/>
              </a:lnSpc>
              <a:buFont typeface="+mj-lt"/>
              <a:buAutoNum type="arabicPeriod"/>
            </a:pPr>
            <a:r>
              <a:rPr lang="en-US" dirty="0"/>
              <a:t>Method </a:t>
            </a:r>
            <a:r>
              <a:rPr lang="en-US" i="1" dirty="0" smtClean="0"/>
              <a:t>Recommender</a:t>
            </a:r>
            <a:r>
              <a:rPr lang="en-US" dirty="0" smtClean="0"/>
              <a:t>::</a:t>
            </a:r>
            <a:r>
              <a:rPr lang="en-US" i="1" dirty="0" smtClean="0"/>
              <a:t>estimate</a:t>
            </a:r>
            <a:r>
              <a:rPr lang="en-US" dirty="0" smtClean="0"/>
              <a:t>() </a:t>
            </a:r>
            <a:r>
              <a:rPr lang="en-US" dirty="0"/>
              <a:t>or </a:t>
            </a:r>
            <a:r>
              <a:rPr lang="en-US" i="1" dirty="0" smtClean="0"/>
              <a:t>Recommender</a:t>
            </a:r>
            <a:r>
              <a:rPr lang="en-US" dirty="0" smtClean="0"/>
              <a:t>::</a:t>
            </a:r>
            <a:r>
              <a:rPr lang="en-US" i="1" dirty="0" smtClean="0"/>
              <a:t>recommend</a:t>
            </a:r>
            <a:r>
              <a:rPr lang="en-US" dirty="0" smtClean="0"/>
              <a:t>() </a:t>
            </a:r>
            <a:r>
              <a:rPr lang="en-US" dirty="0"/>
              <a:t>is executed by </a:t>
            </a:r>
            <a:r>
              <a:rPr lang="en-US" i="1" dirty="0" smtClean="0"/>
              <a:t>Evaluator</a:t>
            </a:r>
            <a:r>
              <a:rPr lang="en-US" dirty="0" smtClean="0"/>
              <a:t>::</a:t>
            </a:r>
            <a:r>
              <a:rPr lang="en-US" i="1" dirty="0" smtClean="0"/>
              <a:t>evaluate</a:t>
            </a:r>
            <a:r>
              <a:rPr lang="en-US" dirty="0" smtClean="0"/>
              <a:t>() </a:t>
            </a:r>
            <a:r>
              <a:rPr lang="en-US" dirty="0"/>
              <a:t>method to perform recommendation task</a:t>
            </a:r>
            <a:r>
              <a:rPr lang="en-US" dirty="0" smtClean="0"/>
              <a:t>.</a:t>
            </a:r>
          </a:p>
          <a:p>
            <a:pPr marL="320040" indent="-320040">
              <a:lnSpc>
                <a:spcPct val="120000"/>
              </a:lnSpc>
              <a:buFont typeface="+mj-lt"/>
              <a:buAutoNum type="arabicPeriod"/>
            </a:pPr>
            <a:r>
              <a:rPr lang="en-US" dirty="0"/>
              <a:t>Method </a:t>
            </a:r>
            <a:r>
              <a:rPr lang="en-US" i="1" dirty="0" smtClean="0"/>
              <a:t>Evaluator</a:t>
            </a:r>
            <a:r>
              <a:rPr lang="en-US" dirty="0" smtClean="0"/>
              <a:t>::</a:t>
            </a:r>
            <a:r>
              <a:rPr lang="en-US" i="1" dirty="0" smtClean="0"/>
              <a:t>analyze</a:t>
            </a:r>
            <a:r>
              <a:rPr lang="en-US" dirty="0" smtClean="0"/>
              <a:t>() </a:t>
            </a:r>
            <a:r>
              <a:rPr lang="en-US" dirty="0"/>
              <a:t>analyzes the result returned by method </a:t>
            </a:r>
            <a:r>
              <a:rPr lang="en-US" i="1" dirty="0" smtClean="0"/>
              <a:t>Recommender</a:t>
            </a:r>
            <a:r>
              <a:rPr lang="en-US" dirty="0" smtClean="0"/>
              <a:t>::</a:t>
            </a:r>
            <a:r>
              <a:rPr lang="en-US" i="1" dirty="0" smtClean="0"/>
              <a:t>estimate</a:t>
            </a:r>
            <a:r>
              <a:rPr lang="en-US" dirty="0" smtClean="0"/>
              <a:t>() </a:t>
            </a:r>
            <a:r>
              <a:rPr lang="en-US" dirty="0"/>
              <a:t>or </a:t>
            </a:r>
            <a:r>
              <a:rPr lang="en-US" i="1" dirty="0" smtClean="0"/>
              <a:t>Recommender</a:t>
            </a:r>
            <a:r>
              <a:rPr lang="en-US" dirty="0" smtClean="0"/>
              <a:t>::</a:t>
            </a:r>
            <a:r>
              <a:rPr lang="en-US" i="1" dirty="0" smtClean="0"/>
              <a:t>recommend</a:t>
            </a:r>
            <a:r>
              <a:rPr lang="en-US" dirty="0" smtClean="0"/>
              <a:t>() </a:t>
            </a:r>
            <a:r>
              <a:rPr lang="en-US" dirty="0"/>
              <a:t>and translates such result into </a:t>
            </a:r>
            <a:r>
              <a:rPr lang="en-US" i="1" dirty="0" smtClean="0"/>
              <a:t>Metric</a:t>
            </a:r>
            <a:r>
              <a:rPr lang="en-US" dirty="0" smtClean="0"/>
              <a:t>. </a:t>
            </a:r>
            <a:r>
              <a:rPr lang="en-US" dirty="0"/>
              <a:t>The </a:t>
            </a:r>
            <a:r>
              <a:rPr lang="en-US" i="1" dirty="0" smtClean="0"/>
              <a:t>Metrics</a:t>
            </a:r>
            <a:r>
              <a:rPr lang="en-US" dirty="0" smtClean="0"/>
              <a:t> </a:t>
            </a:r>
            <a:r>
              <a:rPr lang="en-US" dirty="0"/>
              <a:t>class manages a list of </a:t>
            </a:r>
            <a:r>
              <a:rPr lang="en-US" i="1" dirty="0" smtClean="0"/>
              <a:t>Metric</a:t>
            </a:r>
            <a:r>
              <a:rPr lang="en-US" dirty="0" smtClean="0"/>
              <a:t> </a:t>
            </a:r>
            <a:r>
              <a:rPr lang="en-US" dirty="0"/>
              <a:t>(s</a:t>
            </a:r>
            <a:r>
              <a:rPr lang="en-US" dirty="0" smtClean="0"/>
              <a:t>).</a:t>
            </a:r>
          </a:p>
          <a:p>
            <a:pPr marL="320040" indent="-320040">
              <a:lnSpc>
                <a:spcPct val="120000"/>
              </a:lnSpc>
              <a:buFont typeface="+mj-lt"/>
              <a:buAutoNum type="arabicPeriod"/>
            </a:pPr>
            <a:r>
              <a:rPr lang="en-US" dirty="0"/>
              <a:t>External applications that implement </a:t>
            </a:r>
            <a:r>
              <a:rPr lang="en-US" i="1" dirty="0" err="1" smtClean="0"/>
              <a:t>EvaluatorListener</a:t>
            </a:r>
            <a:r>
              <a:rPr lang="en-US" dirty="0" smtClean="0"/>
              <a:t> </a:t>
            </a:r>
            <a:r>
              <a:rPr lang="en-US" dirty="0"/>
              <a:t>interface register with </a:t>
            </a:r>
            <a:r>
              <a:rPr lang="en-US" i="1" dirty="0" smtClean="0"/>
              <a:t>Evaluator</a:t>
            </a:r>
            <a:r>
              <a:rPr lang="en-US" dirty="0" smtClean="0"/>
              <a:t> </a:t>
            </a:r>
            <a:r>
              <a:rPr lang="en-US" dirty="0"/>
              <a:t>by calling </a:t>
            </a:r>
            <a:r>
              <a:rPr lang="en-US" i="1" dirty="0" smtClean="0"/>
              <a:t>Evaluator</a:t>
            </a:r>
            <a:r>
              <a:rPr lang="en-US" dirty="0" smtClean="0"/>
              <a:t>::</a:t>
            </a:r>
            <a:r>
              <a:rPr lang="en-US" i="1" dirty="0" err="1" smtClean="0"/>
              <a:t>addListener</a:t>
            </a:r>
            <a:r>
              <a:rPr lang="en-US" dirty="0" smtClean="0"/>
              <a:t>() </a:t>
            </a:r>
            <a:r>
              <a:rPr lang="en-US" dirty="0"/>
              <a:t>method</a:t>
            </a:r>
            <a:r>
              <a:rPr lang="en-US" dirty="0" smtClean="0"/>
              <a:t>.</a:t>
            </a:r>
          </a:p>
          <a:p>
            <a:pPr marL="320040" indent="-320040">
              <a:lnSpc>
                <a:spcPct val="120000"/>
              </a:lnSpc>
              <a:buFont typeface="+mj-lt"/>
              <a:buAutoNum type="arabicPeriod"/>
            </a:pPr>
            <a:r>
              <a:rPr lang="en-US" dirty="0"/>
              <a:t>Method </a:t>
            </a:r>
            <a:r>
              <a:rPr lang="en-US" i="1" dirty="0" smtClean="0"/>
              <a:t>Evaluator</a:t>
            </a:r>
            <a:r>
              <a:rPr lang="en-US" dirty="0" smtClean="0"/>
              <a:t>::</a:t>
            </a:r>
            <a:r>
              <a:rPr lang="en-US" i="1" dirty="0"/>
              <a:t>issue</a:t>
            </a:r>
            <a:r>
              <a:rPr lang="en-US" dirty="0"/>
              <a:t>() sends </a:t>
            </a:r>
            <a:r>
              <a:rPr lang="en-US" i="1" dirty="0" smtClean="0"/>
              <a:t>Metrics</a:t>
            </a:r>
            <a:r>
              <a:rPr lang="en-US" dirty="0" smtClean="0"/>
              <a:t> </a:t>
            </a:r>
            <a:r>
              <a:rPr lang="en-US" dirty="0"/>
              <a:t>to external applications.</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788" y="1675636"/>
            <a:ext cx="4761904" cy="2495238"/>
          </a:xfrm>
          <a:prstGeom prst="rect">
            <a:avLst/>
          </a:prstGeom>
        </p:spPr>
      </p:pic>
      <p:sp>
        <p:nvSpPr>
          <p:cNvPr id="8" name="Rectangle 7"/>
          <p:cNvSpPr/>
          <p:nvPr/>
        </p:nvSpPr>
        <p:spPr>
          <a:xfrm>
            <a:off x="8610600" y="4535252"/>
            <a:ext cx="2251129"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Evaluation process</a:t>
            </a:r>
          </a:p>
        </p:txBody>
      </p:sp>
    </p:spTree>
    <p:extLst>
      <p:ext uri="{BB962C8B-B14F-4D97-AF65-F5344CB8AC3E}">
        <p14:creationId xmlns:p14="http://schemas.microsoft.com/office/powerpoint/2010/main" val="1823347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94130" y="914398"/>
            <a:ext cx="8727142" cy="5441951"/>
          </a:xfrm>
        </p:spPr>
        <p:txBody>
          <a:bodyPr>
            <a:normAutofit fontScale="85000" lnSpcReduction="10000"/>
          </a:bodyPr>
          <a:lstStyle/>
          <a:p>
            <a:pPr marL="0" indent="0">
              <a:lnSpc>
                <a:spcPct val="120000"/>
              </a:lnSpc>
              <a:buNone/>
            </a:pPr>
            <a:r>
              <a:rPr lang="en-US" b="1" i="1" dirty="0" smtClean="0"/>
              <a:t>Client</a:t>
            </a:r>
            <a:r>
              <a:rPr lang="en-US" b="1" dirty="0" smtClean="0"/>
              <a:t> </a:t>
            </a:r>
            <a:r>
              <a:rPr lang="en-US" b="1" dirty="0"/>
              <a:t>package </a:t>
            </a:r>
            <a:r>
              <a:rPr lang="en-US" dirty="0"/>
              <a:t>defines classes and interfaces necessary to client-server </a:t>
            </a:r>
            <a:r>
              <a:rPr lang="en-US" dirty="0" smtClean="0"/>
              <a:t>network</a:t>
            </a:r>
            <a:r>
              <a:rPr lang="en-US" dirty="0"/>
              <a:t>:</a:t>
            </a:r>
          </a:p>
          <a:p>
            <a:pPr>
              <a:lnSpc>
                <a:spcPct val="120000"/>
              </a:lnSpc>
            </a:pPr>
            <a:r>
              <a:rPr lang="en-US" i="1" dirty="0" smtClean="0"/>
              <a:t>Request</a:t>
            </a:r>
            <a:r>
              <a:rPr lang="en-US" dirty="0" smtClean="0"/>
              <a:t> </a:t>
            </a:r>
            <a:r>
              <a:rPr lang="en-US" dirty="0"/>
              <a:t>class represents user </a:t>
            </a:r>
            <a:r>
              <a:rPr lang="en-US" dirty="0" smtClean="0"/>
              <a:t>request. </a:t>
            </a:r>
            <a:r>
              <a:rPr lang="fr-FR" dirty="0"/>
              <a:t>User </a:t>
            </a:r>
            <a:r>
              <a:rPr lang="fr-FR" dirty="0" err="1"/>
              <a:t>request</a:t>
            </a:r>
            <a:r>
              <a:rPr lang="fr-FR" dirty="0"/>
              <a:t> </a:t>
            </a:r>
            <a:r>
              <a:rPr lang="fr-FR" dirty="0" err="1"/>
              <a:t>includes</a:t>
            </a:r>
            <a:r>
              <a:rPr lang="fr-FR" dirty="0"/>
              <a:t> </a:t>
            </a:r>
            <a:r>
              <a:rPr lang="fr-FR" dirty="0" err="1"/>
              <a:t>recommendation</a:t>
            </a:r>
            <a:r>
              <a:rPr lang="fr-FR" dirty="0"/>
              <a:t> </a:t>
            </a:r>
            <a:r>
              <a:rPr lang="fr-FR" dirty="0" err="1"/>
              <a:t>request</a:t>
            </a:r>
            <a:r>
              <a:rPr lang="fr-FR" dirty="0"/>
              <a:t>, </a:t>
            </a:r>
            <a:r>
              <a:rPr lang="fr-FR" dirty="0" err="1"/>
              <a:t>retrieval</a:t>
            </a:r>
            <a:r>
              <a:rPr lang="fr-FR" dirty="0"/>
              <a:t> </a:t>
            </a:r>
            <a:r>
              <a:rPr lang="fr-FR" dirty="0" err="1"/>
              <a:t>request</a:t>
            </a:r>
            <a:r>
              <a:rPr lang="fr-FR" dirty="0"/>
              <a:t>, update </a:t>
            </a:r>
            <a:r>
              <a:rPr lang="fr-FR" dirty="0" err="1" smtClean="0"/>
              <a:t>request</a:t>
            </a:r>
            <a:r>
              <a:rPr lang="fr-FR" dirty="0" smtClean="0"/>
              <a:t>.</a:t>
            </a:r>
          </a:p>
          <a:p>
            <a:pPr>
              <a:lnSpc>
                <a:spcPct val="120000"/>
              </a:lnSpc>
            </a:pPr>
            <a:r>
              <a:rPr lang="en-US" i="1" dirty="0" smtClean="0"/>
              <a:t>Response</a:t>
            </a:r>
            <a:r>
              <a:rPr lang="en-US" dirty="0" smtClean="0"/>
              <a:t> </a:t>
            </a:r>
            <a:r>
              <a:rPr lang="en-US" dirty="0"/>
              <a:t>class represents result of recommendation </a:t>
            </a:r>
            <a:r>
              <a:rPr lang="en-US" dirty="0" smtClean="0"/>
              <a:t>process.</a:t>
            </a:r>
          </a:p>
          <a:p>
            <a:pPr>
              <a:lnSpc>
                <a:spcPct val="120000"/>
              </a:lnSpc>
            </a:pPr>
            <a:r>
              <a:rPr lang="en-US" i="1" dirty="0" smtClean="0"/>
              <a:t>Protocol</a:t>
            </a:r>
            <a:r>
              <a:rPr lang="en-US" dirty="0" smtClean="0"/>
              <a:t> </a:t>
            </a:r>
            <a:r>
              <a:rPr lang="en-US" dirty="0"/>
              <a:t>interface specifies methods to create </a:t>
            </a:r>
            <a:r>
              <a:rPr lang="en-US" i="1" dirty="0" smtClean="0"/>
              <a:t>Request</a:t>
            </a:r>
            <a:r>
              <a:rPr lang="en-US" dirty="0" smtClean="0"/>
              <a:t> </a:t>
            </a:r>
            <a:r>
              <a:rPr lang="en-US" dirty="0"/>
              <a:t>in many possible cases. </a:t>
            </a:r>
            <a:r>
              <a:rPr lang="en-US" i="1" dirty="0" smtClean="0"/>
              <a:t>Protocol</a:t>
            </a:r>
            <a:r>
              <a:rPr lang="en-US" dirty="0" smtClean="0"/>
              <a:t> </a:t>
            </a:r>
            <a:r>
              <a:rPr lang="en-US" dirty="0"/>
              <a:t>establishes an interaction protocol of </a:t>
            </a:r>
            <a:r>
              <a:rPr lang="en-US" dirty="0" err="1"/>
              <a:t>Hudup</a:t>
            </a:r>
            <a:r>
              <a:rPr lang="en-US" dirty="0"/>
              <a:t> client-server network, which is named </a:t>
            </a:r>
            <a:r>
              <a:rPr lang="en-US" dirty="0" smtClean="0"/>
              <a:t>“</a:t>
            </a:r>
            <a:r>
              <a:rPr lang="en-US" dirty="0" err="1" smtClean="0"/>
              <a:t>hdp</a:t>
            </a:r>
            <a:r>
              <a:rPr lang="en-US" dirty="0" smtClean="0"/>
              <a:t>”.</a:t>
            </a:r>
          </a:p>
          <a:p>
            <a:pPr>
              <a:lnSpc>
                <a:spcPct val="120000"/>
              </a:lnSpc>
            </a:pPr>
            <a:r>
              <a:rPr lang="en-US" i="1" dirty="0" smtClean="0"/>
              <a:t>Service</a:t>
            </a:r>
            <a:r>
              <a:rPr lang="en-US" dirty="0" smtClean="0"/>
              <a:t> </a:t>
            </a:r>
            <a:r>
              <a:rPr lang="en-US" dirty="0"/>
              <a:t>interface specifies methods to serve user requests. Storage service and recommender service </a:t>
            </a:r>
            <a:r>
              <a:rPr lang="en-US" dirty="0" smtClean="0"/>
              <a:t>implement </a:t>
            </a:r>
            <a:r>
              <a:rPr lang="en-US" i="1" dirty="0" smtClean="0"/>
              <a:t>Service</a:t>
            </a:r>
            <a:r>
              <a:rPr lang="en-US" dirty="0" smtClean="0"/>
              <a:t> </a:t>
            </a:r>
            <a:r>
              <a:rPr lang="en-US" dirty="0"/>
              <a:t>interface</a:t>
            </a:r>
            <a:r>
              <a:rPr lang="en-US" dirty="0" smtClean="0"/>
              <a:t>.</a:t>
            </a:r>
          </a:p>
          <a:p>
            <a:pPr>
              <a:lnSpc>
                <a:spcPct val="120000"/>
              </a:lnSpc>
            </a:pPr>
            <a:r>
              <a:rPr lang="en-US" i="1" dirty="0" smtClean="0"/>
              <a:t>Server</a:t>
            </a:r>
            <a:r>
              <a:rPr lang="en-US" dirty="0" smtClean="0"/>
              <a:t> </a:t>
            </a:r>
            <a:r>
              <a:rPr lang="en-US" dirty="0"/>
              <a:t>interface defines abstract model of recommendation server. </a:t>
            </a:r>
            <a:r>
              <a:rPr lang="en-US" i="1" dirty="0" smtClean="0"/>
              <a:t>Server</a:t>
            </a:r>
            <a:r>
              <a:rPr lang="en-US" dirty="0" smtClean="0"/>
              <a:t> </a:t>
            </a:r>
            <a:r>
              <a:rPr lang="en-US" dirty="0"/>
              <a:t>is responsible for creating </a:t>
            </a:r>
            <a:r>
              <a:rPr lang="en-US" i="1" dirty="0" smtClean="0"/>
              <a:t>Service</a:t>
            </a:r>
            <a:r>
              <a:rPr lang="en-US" dirty="0" smtClean="0"/>
              <a:t> </a:t>
            </a:r>
            <a:r>
              <a:rPr lang="en-US" dirty="0"/>
              <a:t>to serve user requests. </a:t>
            </a:r>
            <a:r>
              <a:rPr lang="en-US" dirty="0" smtClean="0"/>
              <a:t>Both </a:t>
            </a:r>
            <a:r>
              <a:rPr lang="en-US" i="1" dirty="0" smtClean="0"/>
              <a:t>Server</a:t>
            </a:r>
            <a:r>
              <a:rPr lang="en-US" dirty="0" smtClean="0"/>
              <a:t> </a:t>
            </a:r>
            <a:r>
              <a:rPr lang="en-US" dirty="0"/>
              <a:t>and </a:t>
            </a:r>
            <a:r>
              <a:rPr lang="en-US" i="1" dirty="0" smtClean="0"/>
              <a:t>Service</a:t>
            </a:r>
            <a:r>
              <a:rPr lang="en-US" dirty="0" smtClean="0"/>
              <a:t> </a:t>
            </a:r>
            <a:r>
              <a:rPr lang="en-US" dirty="0"/>
              <a:t>constitute a proper recommendation server.</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6776" y="1186967"/>
            <a:ext cx="3071428" cy="2761905"/>
          </a:xfrm>
          <a:prstGeom prst="rect">
            <a:avLst/>
          </a:prstGeom>
        </p:spPr>
      </p:pic>
    </p:spTree>
    <p:extLst>
      <p:ext uri="{BB962C8B-B14F-4D97-AF65-F5344CB8AC3E}">
        <p14:creationId xmlns:p14="http://schemas.microsoft.com/office/powerpoint/2010/main" val="7189469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Core </a:t>
            </a:r>
            <a:r>
              <a:rPr lang="en-US" dirty="0"/>
              <a:t>classes and interfaces</a:t>
            </a:r>
          </a:p>
        </p:txBody>
      </p:sp>
      <p:sp>
        <p:nvSpPr>
          <p:cNvPr id="3" name="Content Placeholder 2"/>
          <p:cNvSpPr>
            <a:spLocks noGrp="1"/>
          </p:cNvSpPr>
          <p:nvPr>
            <p:ph idx="1"/>
          </p:nvPr>
        </p:nvSpPr>
        <p:spPr>
          <a:xfrm>
            <a:off x="134472" y="914398"/>
            <a:ext cx="6885324" cy="5441951"/>
          </a:xfrm>
        </p:spPr>
        <p:txBody>
          <a:bodyPr>
            <a:normAutofit fontScale="77500" lnSpcReduction="20000"/>
          </a:bodyPr>
          <a:lstStyle/>
          <a:p>
            <a:pPr marL="0" indent="0">
              <a:lnSpc>
                <a:spcPct val="120000"/>
              </a:lnSpc>
              <a:buNone/>
            </a:pPr>
            <a:r>
              <a:rPr lang="en-US" b="1" i="1" dirty="0" smtClean="0"/>
              <a:t>Server</a:t>
            </a:r>
            <a:r>
              <a:rPr lang="en-US" b="1" dirty="0" smtClean="0"/>
              <a:t> </a:t>
            </a:r>
            <a:r>
              <a:rPr lang="en-US" b="1" dirty="0"/>
              <a:t>package </a:t>
            </a:r>
            <a:r>
              <a:rPr lang="en-US" dirty="0"/>
              <a:t>focuses on implementing recommendation </a:t>
            </a:r>
            <a:r>
              <a:rPr lang="en-US" dirty="0" smtClean="0"/>
              <a:t>server:</a:t>
            </a:r>
            <a:endParaRPr lang="en-US" dirty="0"/>
          </a:p>
          <a:p>
            <a:pPr>
              <a:lnSpc>
                <a:spcPct val="120000"/>
              </a:lnSpc>
            </a:pPr>
            <a:r>
              <a:rPr lang="en-US" i="1" dirty="0" err="1" smtClean="0"/>
              <a:t>DefaultService</a:t>
            </a:r>
            <a:r>
              <a:rPr lang="en-US" dirty="0" smtClean="0"/>
              <a:t> </a:t>
            </a:r>
            <a:r>
              <a:rPr lang="en-US" dirty="0"/>
              <a:t>class is default implementation of </a:t>
            </a:r>
            <a:r>
              <a:rPr lang="en-US" i="1" dirty="0" smtClean="0"/>
              <a:t>Client</a:t>
            </a:r>
            <a:r>
              <a:rPr lang="en-US" dirty="0" smtClean="0"/>
              <a:t>::</a:t>
            </a:r>
            <a:r>
              <a:rPr lang="en-US" i="1" dirty="0" smtClean="0"/>
              <a:t>Service</a:t>
            </a:r>
            <a:r>
              <a:rPr lang="en-US" dirty="0" smtClean="0"/>
              <a:t> </a:t>
            </a:r>
            <a:r>
              <a:rPr lang="en-US" dirty="0"/>
              <a:t>interface. </a:t>
            </a:r>
            <a:r>
              <a:rPr lang="en-US" i="1" dirty="0" err="1" smtClean="0"/>
              <a:t>DefaultService</a:t>
            </a:r>
            <a:r>
              <a:rPr lang="en-US" dirty="0" smtClean="0"/>
              <a:t> </a:t>
            </a:r>
            <a:r>
              <a:rPr lang="en-US" dirty="0"/>
              <a:t>uses </a:t>
            </a:r>
            <a:r>
              <a:rPr lang="en-US" i="1" dirty="0" smtClean="0"/>
              <a:t>Recommender</a:t>
            </a:r>
            <a:r>
              <a:rPr lang="en-US" dirty="0" smtClean="0"/>
              <a:t> </a:t>
            </a:r>
            <a:r>
              <a:rPr lang="en-US" dirty="0"/>
              <a:t>and </a:t>
            </a:r>
            <a:r>
              <a:rPr lang="en-US" i="1" dirty="0" smtClean="0"/>
              <a:t>Data</a:t>
            </a:r>
            <a:r>
              <a:rPr lang="en-US" dirty="0" smtClean="0"/>
              <a:t>::</a:t>
            </a:r>
            <a:r>
              <a:rPr lang="en-US" i="1" dirty="0" smtClean="0"/>
              <a:t>Provider</a:t>
            </a:r>
            <a:r>
              <a:rPr lang="en-US" dirty="0" smtClean="0"/>
              <a:t> </a:t>
            </a:r>
            <a:r>
              <a:rPr lang="en-US" dirty="0"/>
              <a:t>for processing recommendation request and update request, respectively</a:t>
            </a:r>
            <a:r>
              <a:rPr lang="en-US" dirty="0" smtClean="0"/>
              <a:t>.</a:t>
            </a:r>
          </a:p>
          <a:p>
            <a:pPr>
              <a:lnSpc>
                <a:spcPct val="120000"/>
              </a:lnSpc>
            </a:pPr>
            <a:r>
              <a:rPr lang="en-US" i="1" dirty="0" err="1" smtClean="0"/>
              <a:t>DefaultServer</a:t>
            </a:r>
            <a:r>
              <a:rPr lang="en-US" dirty="0" smtClean="0"/>
              <a:t> </a:t>
            </a:r>
            <a:r>
              <a:rPr lang="en-US" dirty="0"/>
              <a:t>class is default implementation of </a:t>
            </a:r>
            <a:r>
              <a:rPr lang="en-US" i="1" dirty="0" smtClean="0"/>
              <a:t>Client</a:t>
            </a:r>
            <a:r>
              <a:rPr lang="en-US" dirty="0" smtClean="0"/>
              <a:t>::</a:t>
            </a:r>
            <a:r>
              <a:rPr lang="en-US" i="1" dirty="0" smtClean="0"/>
              <a:t>Server</a:t>
            </a:r>
            <a:r>
              <a:rPr lang="en-US" dirty="0" smtClean="0"/>
              <a:t> </a:t>
            </a:r>
            <a:r>
              <a:rPr lang="en-US" dirty="0"/>
              <a:t>interface. </a:t>
            </a:r>
            <a:r>
              <a:rPr lang="en-US" i="1" dirty="0" err="1" smtClean="0"/>
              <a:t>DefaultServer</a:t>
            </a:r>
            <a:r>
              <a:rPr lang="en-US" dirty="0" smtClean="0"/>
              <a:t> </a:t>
            </a:r>
            <a:r>
              <a:rPr lang="en-US" dirty="0"/>
              <a:t>creates and manages </a:t>
            </a:r>
            <a:r>
              <a:rPr lang="en-US" i="1" dirty="0" err="1" smtClean="0"/>
              <a:t>DefaultService</a:t>
            </a:r>
            <a:r>
              <a:rPr lang="en-US" dirty="0" smtClean="0"/>
              <a:t>.</a:t>
            </a:r>
          </a:p>
          <a:p>
            <a:pPr>
              <a:lnSpc>
                <a:spcPct val="120000"/>
              </a:lnSpc>
            </a:pPr>
            <a:r>
              <a:rPr lang="en-US" i="1" dirty="0" smtClean="0"/>
              <a:t>Transaction</a:t>
            </a:r>
            <a:r>
              <a:rPr lang="en-US" dirty="0" smtClean="0"/>
              <a:t> </a:t>
            </a:r>
            <a:r>
              <a:rPr lang="en-US" dirty="0"/>
              <a:t>interface represents transaction </a:t>
            </a:r>
            <a:r>
              <a:rPr lang="en-US" dirty="0" smtClean="0"/>
              <a:t>layer. </a:t>
            </a:r>
            <a:r>
              <a:rPr lang="en-US" i="1" dirty="0" smtClean="0"/>
              <a:t>Transaction</a:t>
            </a:r>
            <a:r>
              <a:rPr lang="en-US" dirty="0" smtClean="0"/>
              <a:t> </a:t>
            </a:r>
            <a:r>
              <a:rPr lang="en-US" dirty="0"/>
              <a:t>is responsible for managing concurrence data accesses</a:t>
            </a:r>
            <a:r>
              <a:rPr lang="en-US" dirty="0" smtClean="0"/>
              <a:t>.</a:t>
            </a:r>
          </a:p>
          <a:p>
            <a:pPr>
              <a:lnSpc>
                <a:spcPct val="120000"/>
              </a:lnSpc>
            </a:pPr>
            <a:r>
              <a:rPr lang="en-US" i="1" dirty="0" err="1" smtClean="0"/>
              <a:t>ActiveMeasure</a:t>
            </a:r>
            <a:r>
              <a:rPr lang="en-US" dirty="0" smtClean="0"/>
              <a:t> </a:t>
            </a:r>
            <a:r>
              <a:rPr lang="en-US" dirty="0"/>
              <a:t>interface specifies how to measure the active degree of </a:t>
            </a:r>
            <a:r>
              <a:rPr lang="en-US" i="1" dirty="0" err="1" smtClean="0"/>
              <a:t>DefaultServer</a:t>
            </a:r>
            <a:r>
              <a:rPr lang="en-US" dirty="0"/>
              <a:t> </a:t>
            </a:r>
            <a:r>
              <a:rPr lang="en-US" dirty="0" smtClean="0"/>
              <a:t>to support balancing.</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606" y="1498579"/>
            <a:ext cx="4857142" cy="2342858"/>
          </a:xfrm>
          <a:prstGeom prst="rect">
            <a:avLst/>
          </a:prstGeom>
        </p:spPr>
      </p:pic>
    </p:spTree>
    <p:extLst>
      <p:ext uri="{BB962C8B-B14F-4D97-AF65-F5344CB8AC3E}">
        <p14:creationId xmlns:p14="http://schemas.microsoft.com/office/powerpoint/2010/main" val="36051276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228600" y="914398"/>
            <a:ext cx="6811921" cy="5441951"/>
          </a:xfrm>
        </p:spPr>
        <p:txBody>
          <a:bodyPr>
            <a:normAutofit fontScale="92500" lnSpcReduction="20000"/>
          </a:bodyPr>
          <a:lstStyle/>
          <a:p>
            <a:pPr marL="0" indent="0">
              <a:lnSpc>
                <a:spcPct val="120000"/>
              </a:lnSpc>
              <a:buNone/>
            </a:pPr>
            <a:r>
              <a:rPr lang="en-US" b="1" i="1" dirty="0" smtClean="0"/>
              <a:t>Listener</a:t>
            </a:r>
            <a:r>
              <a:rPr lang="en-US" b="1" dirty="0" smtClean="0"/>
              <a:t> </a:t>
            </a:r>
            <a:r>
              <a:rPr lang="en-US" b="1" dirty="0"/>
              <a:t>package </a:t>
            </a:r>
            <a:r>
              <a:rPr lang="en-US" dirty="0"/>
              <a:t>focuses on implementing listener and </a:t>
            </a:r>
            <a:r>
              <a:rPr lang="en-US" dirty="0" smtClean="0"/>
              <a:t>balancer:</a:t>
            </a:r>
            <a:endParaRPr lang="en-US" dirty="0"/>
          </a:p>
          <a:p>
            <a:pPr>
              <a:lnSpc>
                <a:spcPct val="120000"/>
              </a:lnSpc>
            </a:pPr>
            <a:r>
              <a:rPr lang="en-US" i="1" dirty="0" smtClean="0"/>
              <a:t>Listener</a:t>
            </a:r>
            <a:r>
              <a:rPr lang="en-US" dirty="0" smtClean="0"/>
              <a:t> </a:t>
            </a:r>
            <a:r>
              <a:rPr lang="en-US" dirty="0"/>
              <a:t>class represents a listener, </a:t>
            </a:r>
            <a:r>
              <a:rPr lang="en-US" dirty="0" smtClean="0"/>
              <a:t>which is deployed </a:t>
            </a:r>
            <a:r>
              <a:rPr lang="en-US" dirty="0"/>
              <a:t>in interface layer to distributed environment. </a:t>
            </a:r>
            <a:r>
              <a:rPr lang="en-US" i="1" dirty="0" smtClean="0"/>
              <a:t>Listener</a:t>
            </a:r>
            <a:r>
              <a:rPr lang="en-US" dirty="0" smtClean="0"/>
              <a:t> </a:t>
            </a:r>
            <a:r>
              <a:rPr lang="en-US" dirty="0"/>
              <a:t>is responsible for dispatching user requests to its proper binding </a:t>
            </a:r>
            <a:r>
              <a:rPr lang="en-US" i="1" dirty="0" smtClean="0"/>
              <a:t>Server</a:t>
            </a:r>
            <a:r>
              <a:rPr lang="en-US" dirty="0" smtClean="0"/>
              <a:t>::</a:t>
            </a:r>
            <a:r>
              <a:rPr lang="en-US" i="1" dirty="0" err="1" smtClean="0"/>
              <a:t>DefaultServer</a:t>
            </a:r>
            <a:r>
              <a:rPr lang="en-US" dirty="0" smtClean="0"/>
              <a:t>.</a:t>
            </a:r>
          </a:p>
          <a:p>
            <a:r>
              <a:rPr lang="en-US" i="1" dirty="0" smtClean="0"/>
              <a:t>Delegator</a:t>
            </a:r>
            <a:r>
              <a:rPr lang="en-US" dirty="0" smtClean="0"/>
              <a:t> </a:t>
            </a:r>
            <a:r>
              <a:rPr lang="en-US" dirty="0"/>
              <a:t>class implements </a:t>
            </a:r>
            <a:r>
              <a:rPr lang="en-US" i="1" dirty="0" smtClean="0"/>
              <a:t>Client</a:t>
            </a:r>
            <a:r>
              <a:rPr lang="en-US" dirty="0" smtClean="0"/>
              <a:t>::</a:t>
            </a:r>
            <a:r>
              <a:rPr lang="en-US" i="1" dirty="0" smtClean="0"/>
              <a:t>Protocol</a:t>
            </a:r>
            <a:r>
              <a:rPr lang="en-US" dirty="0" smtClean="0"/>
              <a:t>. </a:t>
            </a:r>
            <a:r>
              <a:rPr lang="en-US" dirty="0"/>
              <a:t>Each time </a:t>
            </a:r>
            <a:r>
              <a:rPr lang="en-US" i="1" dirty="0" smtClean="0"/>
              <a:t>Listener</a:t>
            </a:r>
            <a:r>
              <a:rPr lang="en-US" dirty="0" smtClean="0"/>
              <a:t> </a:t>
            </a:r>
            <a:r>
              <a:rPr lang="en-US" dirty="0"/>
              <a:t>receives a user request, it creates a respective </a:t>
            </a:r>
            <a:r>
              <a:rPr lang="en-US" i="1" dirty="0" smtClean="0"/>
              <a:t>Delegator</a:t>
            </a:r>
            <a:r>
              <a:rPr lang="en-US" dirty="0" smtClean="0"/>
              <a:t> </a:t>
            </a:r>
            <a:r>
              <a:rPr lang="en-US" dirty="0"/>
              <a:t>and passes such request to </a:t>
            </a:r>
            <a:r>
              <a:rPr lang="en-US" i="1" dirty="0" smtClean="0"/>
              <a:t>Delegator.</a:t>
            </a:r>
            <a:r>
              <a:rPr lang="en-US" dirty="0" smtClean="0"/>
              <a:t> Then, </a:t>
            </a:r>
            <a:r>
              <a:rPr lang="en-US" i="1" dirty="0"/>
              <a:t>Delegator</a:t>
            </a:r>
            <a:r>
              <a:rPr lang="en-US" dirty="0"/>
              <a:t> </a:t>
            </a:r>
            <a:r>
              <a:rPr lang="en-US" dirty="0" smtClean="0"/>
              <a:t>handles and processes such request.</a:t>
            </a:r>
          </a:p>
          <a:p>
            <a:r>
              <a:rPr lang="en-US" i="1" dirty="0" smtClean="0"/>
              <a:t>Balancer</a:t>
            </a:r>
            <a:r>
              <a:rPr lang="en-US" dirty="0" smtClean="0"/>
              <a:t> </a:t>
            </a:r>
            <a:r>
              <a:rPr lang="en-US" dirty="0"/>
              <a:t>class represents a balancer to support balancing function while it inherits all other functions of </a:t>
            </a:r>
            <a:r>
              <a:rPr lang="en-US" i="1" dirty="0" smtClean="0"/>
              <a:t>Listener</a:t>
            </a:r>
            <a:r>
              <a:rPr lang="en-US" dirty="0" smtClean="0"/>
              <a: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779" y="1568792"/>
            <a:ext cx="4666666" cy="2342858"/>
          </a:xfrm>
          <a:prstGeom prst="rect">
            <a:avLst/>
          </a:prstGeom>
        </p:spPr>
      </p:pic>
    </p:spTree>
    <p:extLst>
      <p:ext uri="{BB962C8B-B14F-4D97-AF65-F5344CB8AC3E}">
        <p14:creationId xmlns:p14="http://schemas.microsoft.com/office/powerpoint/2010/main" val="1535662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Core classes and interfaces</a:t>
            </a:r>
          </a:p>
        </p:txBody>
      </p:sp>
      <p:sp>
        <p:nvSpPr>
          <p:cNvPr id="3" name="Content Placeholder 2"/>
          <p:cNvSpPr>
            <a:spLocks noGrp="1"/>
          </p:cNvSpPr>
          <p:nvPr>
            <p:ph idx="1"/>
          </p:nvPr>
        </p:nvSpPr>
        <p:spPr>
          <a:xfrm>
            <a:off x="94130" y="914399"/>
            <a:ext cx="7046259" cy="5176066"/>
          </a:xfrm>
        </p:spPr>
        <p:txBody>
          <a:bodyPr>
            <a:normAutofit fontScale="92500" lnSpcReduction="10000"/>
          </a:bodyPr>
          <a:lstStyle/>
          <a:p>
            <a:pPr>
              <a:lnSpc>
                <a:spcPct val="110000"/>
              </a:lnSpc>
            </a:pPr>
            <a:r>
              <a:rPr lang="en-US" b="1" i="1" dirty="0" smtClean="0"/>
              <a:t>Plugin</a:t>
            </a:r>
            <a:r>
              <a:rPr lang="en-US" i="1" dirty="0" smtClean="0"/>
              <a:t> </a:t>
            </a:r>
            <a:r>
              <a:rPr lang="en-US" b="1" dirty="0" smtClean="0"/>
              <a:t>package</a:t>
            </a:r>
            <a:r>
              <a:rPr lang="en-US" dirty="0" smtClean="0"/>
              <a:t> has two main </a:t>
            </a:r>
            <a:r>
              <a:rPr lang="en-US" dirty="0"/>
              <a:t>interfaces such as </a:t>
            </a:r>
            <a:r>
              <a:rPr lang="en-US" i="1" dirty="0" err="1" smtClean="0"/>
              <a:t>PluginManager</a:t>
            </a:r>
            <a:r>
              <a:rPr lang="en-US" dirty="0"/>
              <a:t> and </a:t>
            </a:r>
            <a:r>
              <a:rPr lang="en-US" i="1" dirty="0" err="1" smtClean="0"/>
              <a:t>RegisterTable</a:t>
            </a:r>
            <a:r>
              <a:rPr lang="en-US" dirty="0"/>
              <a:t>. Method </a:t>
            </a:r>
            <a:r>
              <a:rPr lang="en-US" i="1" dirty="0" smtClean="0"/>
              <a:t>discover</a:t>
            </a:r>
            <a:r>
              <a:rPr lang="en-US" dirty="0" smtClean="0"/>
              <a:t>() </a:t>
            </a:r>
            <a:r>
              <a:rPr lang="en-US" dirty="0"/>
              <a:t>of </a:t>
            </a:r>
            <a:r>
              <a:rPr lang="en-US" i="1" dirty="0" err="1" smtClean="0"/>
              <a:t>PluginManager</a:t>
            </a:r>
            <a:r>
              <a:rPr lang="en-US" dirty="0" smtClean="0"/>
              <a:t> </a:t>
            </a:r>
            <a:r>
              <a:rPr lang="en-US" dirty="0"/>
              <a:t>is executed at starting time of </a:t>
            </a:r>
            <a:r>
              <a:rPr lang="en-US" dirty="0" err="1"/>
              <a:t>Hudup</a:t>
            </a:r>
            <a:r>
              <a:rPr lang="en-US" dirty="0"/>
              <a:t>, which automatically discovers all algorithms that implement </a:t>
            </a:r>
            <a:r>
              <a:rPr lang="en-US" i="1" dirty="0" err="1" smtClean="0"/>
              <a:t>Alg</a:t>
            </a:r>
            <a:r>
              <a:rPr lang="en-US" dirty="0" smtClean="0"/>
              <a:t> </a:t>
            </a:r>
            <a:r>
              <a:rPr lang="en-US" dirty="0"/>
              <a:t>interface and registers such algorithms in </a:t>
            </a:r>
            <a:r>
              <a:rPr lang="en-US" i="1" dirty="0" err="1" smtClean="0"/>
              <a:t>RegisterTable</a:t>
            </a:r>
            <a:r>
              <a:rPr lang="en-US" dirty="0" smtClean="0"/>
              <a:t>.</a:t>
            </a:r>
          </a:p>
          <a:p>
            <a:pPr>
              <a:lnSpc>
                <a:spcPct val="110000"/>
              </a:lnSpc>
            </a:pPr>
            <a:r>
              <a:rPr lang="en-US" i="1" dirty="0" err="1" smtClean="0"/>
              <a:t>RegisterTable</a:t>
            </a:r>
            <a:r>
              <a:rPr lang="en-US" dirty="0" smtClean="0"/>
              <a:t> </a:t>
            </a:r>
            <a:r>
              <a:rPr lang="en-US" dirty="0"/>
              <a:t>provides two important methods </a:t>
            </a:r>
            <a:r>
              <a:rPr lang="en-US" dirty="0" smtClean="0"/>
              <a:t>as </a:t>
            </a:r>
            <a:r>
              <a:rPr lang="en-US" dirty="0"/>
              <a:t>follows</a:t>
            </a:r>
            <a:r>
              <a:rPr lang="en-US" dirty="0" smtClean="0"/>
              <a:t>:</a:t>
            </a:r>
          </a:p>
          <a:p>
            <a:pPr lvl="1">
              <a:lnSpc>
                <a:spcPct val="110000"/>
              </a:lnSpc>
            </a:pPr>
            <a:r>
              <a:rPr lang="en-US" dirty="0"/>
              <a:t>Method </a:t>
            </a:r>
            <a:r>
              <a:rPr lang="en-US" i="1" dirty="0" smtClean="0"/>
              <a:t>register</a:t>
            </a:r>
            <a:r>
              <a:rPr lang="en-US" dirty="0" smtClean="0"/>
              <a:t>(</a:t>
            </a:r>
            <a:r>
              <a:rPr lang="en-US" i="1" dirty="0" err="1" smtClean="0"/>
              <a:t>Alg</a:t>
            </a:r>
            <a:r>
              <a:rPr lang="en-US" dirty="0" smtClean="0"/>
              <a:t>) </a:t>
            </a:r>
            <a:r>
              <a:rPr lang="en-US" dirty="0"/>
              <a:t>registers a given algorithm</a:t>
            </a:r>
            <a:r>
              <a:rPr lang="en-US" dirty="0" smtClean="0"/>
              <a:t>.</a:t>
            </a:r>
          </a:p>
          <a:p>
            <a:pPr lvl="1">
              <a:lnSpc>
                <a:spcPct val="110000"/>
              </a:lnSpc>
            </a:pPr>
            <a:r>
              <a:rPr lang="en-US" dirty="0"/>
              <a:t>Method </a:t>
            </a:r>
            <a:r>
              <a:rPr lang="en-US" i="1" dirty="0" smtClean="0"/>
              <a:t>query</a:t>
            </a:r>
            <a:r>
              <a:rPr lang="en-US" dirty="0" smtClean="0"/>
              <a:t>(</a:t>
            </a:r>
            <a:r>
              <a:rPr lang="en-US" i="1" dirty="0" smtClean="0"/>
              <a:t>String</a:t>
            </a:r>
            <a:r>
              <a:rPr lang="en-US" dirty="0" smtClean="0"/>
              <a:t>) </a:t>
            </a:r>
            <a:r>
              <a:rPr lang="en-US" dirty="0"/>
              <a:t>retrieves an algorithm by its name. </a:t>
            </a:r>
            <a:r>
              <a:rPr lang="en-US" dirty="0" smtClean="0"/>
              <a:t>This method is </a:t>
            </a:r>
            <a:r>
              <a:rPr lang="en-US" dirty="0"/>
              <a:t>often called by </a:t>
            </a:r>
            <a:r>
              <a:rPr lang="en-US" i="1" dirty="0" smtClean="0"/>
              <a:t>Evaluation</a:t>
            </a:r>
            <a:r>
              <a:rPr lang="en-US" dirty="0" smtClean="0"/>
              <a:t>::</a:t>
            </a:r>
            <a:r>
              <a:rPr lang="en-US" i="1" dirty="0" smtClean="0"/>
              <a:t>Evaluator</a:t>
            </a:r>
            <a:r>
              <a:rPr lang="en-US" dirty="0" smtClean="0"/>
              <a:t> </a:t>
            </a:r>
            <a:r>
              <a:rPr lang="en-US" dirty="0"/>
              <a:t>and </a:t>
            </a:r>
            <a:r>
              <a:rPr lang="en-US" i="1" dirty="0" smtClean="0"/>
              <a:t>Client</a:t>
            </a:r>
            <a:r>
              <a:rPr lang="en-US" dirty="0" smtClean="0"/>
              <a:t>::</a:t>
            </a:r>
            <a:r>
              <a:rPr lang="en-US" i="1" dirty="0" smtClean="0"/>
              <a:t>Service</a:t>
            </a:r>
            <a:r>
              <a:rPr lang="en-US" dirty="0" smtClean="0"/>
              <a:t>.</a:t>
            </a:r>
          </a:p>
          <a:p>
            <a:pPr lvl="1">
              <a:lnSpc>
                <a:spcPct val="110000"/>
              </a:lnSpc>
            </a:pP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227" y="1194927"/>
            <a:ext cx="4693333" cy="3499047"/>
          </a:xfrm>
          <a:prstGeom prst="rect">
            <a:avLst/>
          </a:prstGeom>
        </p:spPr>
      </p:pic>
    </p:spTree>
    <p:extLst>
      <p:ext uri="{BB962C8B-B14F-4D97-AF65-F5344CB8AC3E}">
        <p14:creationId xmlns:p14="http://schemas.microsoft.com/office/powerpoint/2010/main" val="27883107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Tutorial on </a:t>
            </a:r>
            <a:r>
              <a:rPr lang="en-US" dirty="0" err="1" smtClean="0"/>
              <a:t>Hudup</a:t>
            </a:r>
            <a:endParaRPr lang="en-US" dirty="0"/>
          </a:p>
        </p:txBody>
      </p:sp>
      <p:sp>
        <p:nvSpPr>
          <p:cNvPr id="3" name="Content Placeholder 2"/>
          <p:cNvSpPr>
            <a:spLocks noGrp="1"/>
          </p:cNvSpPr>
          <p:nvPr>
            <p:ph idx="1"/>
          </p:nvPr>
        </p:nvSpPr>
        <p:spPr/>
        <p:txBody>
          <a:bodyPr/>
          <a:lstStyle/>
          <a:p>
            <a:r>
              <a:rPr lang="en-US" dirty="0"/>
              <a:t>Suppose you want to set up Green Fall algorithm - a collaborative filtering algorithm based on mining frequent </a:t>
            </a:r>
            <a:r>
              <a:rPr lang="en-US" dirty="0" err="1"/>
              <a:t>itemsets</a:t>
            </a:r>
            <a:r>
              <a:rPr lang="en-US" dirty="0"/>
              <a:t>. You save a lot of efforts and resources when taking advantages of the proposed framework</a:t>
            </a:r>
            <a:r>
              <a:rPr lang="en-US" dirty="0" smtClean="0"/>
              <a:t>.</a:t>
            </a:r>
          </a:p>
          <a:p>
            <a:r>
              <a:rPr lang="en-US" dirty="0"/>
              <a:t>This tutorial has three simple steps to </a:t>
            </a:r>
            <a:r>
              <a:rPr lang="en-US" b="1" dirty="0"/>
              <a:t>implement</a:t>
            </a:r>
            <a:r>
              <a:rPr lang="en-US" dirty="0"/>
              <a:t>, </a:t>
            </a:r>
            <a:r>
              <a:rPr lang="en-US" b="1" dirty="0"/>
              <a:t>evaluate</a:t>
            </a:r>
            <a:r>
              <a:rPr lang="en-US" dirty="0"/>
              <a:t>, and </a:t>
            </a:r>
            <a:r>
              <a:rPr lang="en-US" b="1" dirty="0"/>
              <a:t>deploy</a:t>
            </a:r>
            <a:r>
              <a:rPr lang="en-US" dirty="0"/>
              <a:t> your custom algorithm, corresponding to three stages aforementioned in section </a:t>
            </a:r>
            <a:r>
              <a:rPr lang="en-US" dirty="0" smtClean="0"/>
              <a:t>such </a:t>
            </a:r>
            <a:r>
              <a:rPr lang="en-US" dirty="0"/>
              <a:t>as base stage, evaluation stage, and simulation stage</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39</a:t>
            </a:fld>
            <a:endParaRPr lang="en-US"/>
          </a:p>
        </p:txBody>
      </p:sp>
    </p:spTree>
    <p:extLst>
      <p:ext uri="{BB962C8B-B14F-4D97-AF65-F5344CB8AC3E}">
        <p14:creationId xmlns:p14="http://schemas.microsoft.com/office/powerpoint/2010/main" val="3569604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a:t>You need to develop a recommendation solution for online-sale website. You, a scientist, invent a new algorithm after researching many years. Your solution is excellent and very useful and so you are very excited but:</a:t>
            </a:r>
          </a:p>
          <a:p>
            <a:pPr marL="320040" indent="-320040">
              <a:buFont typeface="+mj-lt"/>
              <a:buAutoNum type="arabicPeriod"/>
            </a:pPr>
            <a:r>
              <a:rPr lang="en-US" dirty="0" smtClean="0"/>
              <a:t>You </a:t>
            </a:r>
            <a:r>
              <a:rPr lang="en-US" dirty="0"/>
              <a:t>cope with complicated computations when analyzing big data and there are a variety of heterogeneous models in recommendation study</a:t>
            </a:r>
            <a:r>
              <a:rPr lang="en-US" dirty="0" smtClean="0"/>
              <a:t>.</a:t>
            </a:r>
          </a:p>
          <a:p>
            <a:pPr marL="320040" indent="-320040">
              <a:buFont typeface="+mj-lt"/>
              <a:buAutoNum type="arabicPeriod"/>
            </a:pPr>
            <a:r>
              <a:rPr lang="en-US" dirty="0"/>
              <a:t>It is impossible for you to evaluate your algorithm according to standard metrics</a:t>
            </a:r>
            <a:r>
              <a:rPr lang="en-US" dirty="0" smtClean="0"/>
              <a:t>.</a:t>
            </a:r>
          </a:p>
          <a:p>
            <a:pPr marL="320040" indent="-320040">
              <a:buFont typeface="+mj-lt"/>
              <a:buAutoNum type="arabicPeriod"/>
            </a:pPr>
            <a:r>
              <a:rPr lang="en-US" dirty="0"/>
              <a:t>There is no simulation environment or simulator for you to test feasibility of your algorithm.</a:t>
            </a:r>
          </a:p>
        </p:txBody>
      </p:sp>
      <p:sp>
        <p:nvSpPr>
          <p:cNvPr id="4" name="Date Placeholder 3"/>
          <p:cNvSpPr>
            <a:spLocks noGrp="1"/>
          </p:cNvSpPr>
          <p:nvPr>
            <p:ph type="dt" sz="half" idx="10"/>
          </p:nvPr>
        </p:nvSpPr>
        <p:spPr/>
        <p:txBody>
          <a:bodyPr/>
          <a:lstStyle/>
          <a:p>
            <a:fld id="{782EF53B-7B8A-4B2C-9C38-D546873DBA06}"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6497269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Tutorial on </a:t>
            </a:r>
            <a:r>
              <a:rPr lang="en-US" dirty="0" err="1" smtClean="0"/>
              <a:t>Hudup</a:t>
            </a:r>
            <a:r>
              <a:rPr lang="en-US" dirty="0" smtClean="0"/>
              <a:t> </a:t>
            </a:r>
            <a:r>
              <a:rPr lang="en-US" dirty="0"/>
              <a:t>– Implementing algorithm</a:t>
            </a: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You </a:t>
            </a:r>
            <a:r>
              <a:rPr lang="en-US" dirty="0"/>
              <a:t>create the Java project named Green Fall and import the core Java library package </a:t>
            </a:r>
            <a:r>
              <a:rPr lang="en-US" dirty="0" smtClean="0"/>
              <a:t>“hudup-core.jar” </a:t>
            </a:r>
            <a:r>
              <a:rPr lang="en-US" dirty="0"/>
              <a:t>into Green Fall </a:t>
            </a:r>
            <a:r>
              <a:rPr lang="en-US" dirty="0" smtClean="0"/>
              <a:t>project.</a:t>
            </a:r>
          </a:p>
          <a:p>
            <a:pPr marL="514350" indent="-514350">
              <a:buFont typeface="+mj-lt"/>
              <a:buAutoNum type="arabicPeriod"/>
            </a:pPr>
            <a:r>
              <a:rPr lang="en-US" dirty="0"/>
              <a:t>You create the </a:t>
            </a:r>
            <a:r>
              <a:rPr lang="en-US" i="1" dirty="0" err="1" smtClean="0"/>
              <a:t>GreenFall</a:t>
            </a:r>
            <a:r>
              <a:rPr lang="en-US" dirty="0" smtClean="0"/>
              <a:t> </a:t>
            </a:r>
            <a:r>
              <a:rPr lang="en-US" dirty="0"/>
              <a:t>class inheriting from </a:t>
            </a:r>
            <a:r>
              <a:rPr lang="en-US" i="1" dirty="0" err="1" smtClean="0"/>
              <a:t>ModelBasedCF</a:t>
            </a:r>
            <a:r>
              <a:rPr lang="en-US" dirty="0" smtClean="0"/>
              <a:t> </a:t>
            </a:r>
            <a:r>
              <a:rPr lang="en-US" dirty="0"/>
              <a:t>class because Green Fall is model-based recommendation algorithm</a:t>
            </a:r>
            <a:r>
              <a:rPr lang="en-US" dirty="0" smtClean="0"/>
              <a:t>.</a:t>
            </a:r>
          </a:p>
          <a:p>
            <a:pPr marL="514350" indent="-514350">
              <a:buFont typeface="+mj-lt"/>
              <a:buAutoNum type="arabicPeriod"/>
            </a:pPr>
            <a:r>
              <a:rPr lang="en-US" dirty="0" smtClean="0"/>
              <a:t>You </a:t>
            </a:r>
            <a:r>
              <a:rPr lang="en-US" dirty="0"/>
              <a:t>create </a:t>
            </a:r>
            <a:r>
              <a:rPr lang="en-US" dirty="0" smtClean="0"/>
              <a:t>the knowledge </a:t>
            </a:r>
            <a:r>
              <a:rPr lang="en-US" dirty="0"/>
              <a:t>base </a:t>
            </a:r>
            <a:r>
              <a:rPr lang="en-US" i="1" dirty="0" err="1" smtClean="0"/>
              <a:t>GreenFallKB</a:t>
            </a:r>
            <a:r>
              <a:rPr lang="en-US" dirty="0" smtClean="0"/>
              <a:t> </a:t>
            </a:r>
            <a:r>
              <a:rPr lang="en-US" dirty="0"/>
              <a:t>derived directly from </a:t>
            </a:r>
            <a:r>
              <a:rPr lang="en-US" i="1" dirty="0" err="1" smtClean="0"/>
              <a:t>KBase</a:t>
            </a:r>
            <a:r>
              <a:rPr lang="en-US" dirty="0"/>
              <a:t>. </a:t>
            </a:r>
            <a:r>
              <a:rPr lang="en-US" i="1" dirty="0" err="1" smtClean="0"/>
              <a:t>GreenFallKB</a:t>
            </a:r>
            <a:r>
              <a:rPr lang="en-US" dirty="0" smtClean="0"/>
              <a:t> </a:t>
            </a:r>
            <a:r>
              <a:rPr lang="en-US" dirty="0"/>
              <a:t>will contains frequent </a:t>
            </a:r>
            <a:r>
              <a:rPr lang="en-US" dirty="0" err="1" smtClean="0"/>
              <a:t>itemsets</a:t>
            </a:r>
            <a:r>
              <a:rPr lang="en-US" dirty="0" smtClean="0"/>
              <a:t> </a:t>
            </a:r>
            <a:r>
              <a:rPr lang="en-US" dirty="0"/>
              <a:t>and so you must override the </a:t>
            </a:r>
            <a:r>
              <a:rPr lang="en-US" i="1" dirty="0" err="1" smtClean="0"/>
              <a:t>GreenFallKB</a:t>
            </a:r>
            <a:r>
              <a:rPr lang="en-US" dirty="0" smtClean="0"/>
              <a:t>::</a:t>
            </a:r>
            <a:r>
              <a:rPr lang="en-US" i="1" dirty="0" smtClean="0"/>
              <a:t>learn</a:t>
            </a:r>
            <a:r>
              <a:rPr lang="en-US" dirty="0" smtClean="0"/>
              <a:t>() </a:t>
            </a:r>
            <a:r>
              <a:rPr lang="en-US" dirty="0"/>
              <a:t>method to mine frequent </a:t>
            </a:r>
            <a:r>
              <a:rPr lang="en-US" dirty="0" err="1"/>
              <a:t>itemsets</a:t>
            </a:r>
            <a:r>
              <a:rPr lang="en-US" dirty="0"/>
              <a:t> from </a:t>
            </a:r>
            <a:r>
              <a:rPr lang="en-US" i="1" dirty="0" smtClean="0"/>
              <a:t>Dataset</a:t>
            </a:r>
            <a:r>
              <a:rPr lang="en-US" dirty="0" smtClean="0"/>
              <a:t>.</a:t>
            </a:r>
          </a:p>
          <a:p>
            <a:pPr marL="514350" indent="-514350">
              <a:buFont typeface="+mj-lt"/>
              <a:buAutoNum type="arabicPeriod"/>
            </a:pPr>
            <a:r>
              <a:rPr lang="en-US" dirty="0" smtClean="0"/>
              <a:t>You implement </a:t>
            </a:r>
            <a:r>
              <a:rPr lang="en-US" dirty="0"/>
              <a:t>your idea in two methods </a:t>
            </a:r>
            <a:r>
              <a:rPr lang="en-US" i="1" dirty="0" smtClean="0"/>
              <a:t>estimate</a:t>
            </a:r>
            <a:r>
              <a:rPr lang="en-US" dirty="0" smtClean="0"/>
              <a:t>() </a:t>
            </a:r>
            <a:r>
              <a:rPr lang="en-US" dirty="0"/>
              <a:t>and </a:t>
            </a:r>
            <a:r>
              <a:rPr lang="en-US" i="1" dirty="0" smtClean="0"/>
              <a:t>recommend</a:t>
            </a:r>
            <a:r>
              <a:rPr lang="en-US" dirty="0" smtClean="0"/>
              <a:t>() </a:t>
            </a:r>
            <a:r>
              <a:rPr lang="en-US" dirty="0"/>
              <a:t>of </a:t>
            </a:r>
            <a:r>
              <a:rPr lang="en-US" i="1" dirty="0" err="1" smtClean="0"/>
              <a:t>GreenFall</a:t>
            </a:r>
            <a:r>
              <a:rPr lang="en-US" dirty="0" smtClean="0"/>
              <a:t>.</a:t>
            </a:r>
          </a:p>
          <a:p>
            <a:pPr marL="0" indent="0">
              <a:buNone/>
            </a:pPr>
            <a:r>
              <a:rPr lang="en-US" dirty="0" smtClean="0"/>
              <a:t>Two next slides </a:t>
            </a:r>
            <a:r>
              <a:rPr lang="en-US" dirty="0"/>
              <a:t>shows abstract code of </a:t>
            </a:r>
            <a:r>
              <a:rPr lang="en-US" i="1" dirty="0" err="1" smtClean="0"/>
              <a:t>GreenFallKB</a:t>
            </a:r>
            <a:r>
              <a:rPr lang="en-US" dirty="0" smtClean="0"/>
              <a:t> and </a:t>
            </a:r>
            <a:r>
              <a:rPr lang="en-US" i="1" dirty="0" err="1" smtClean="0"/>
              <a:t>GreenFall</a:t>
            </a:r>
            <a:r>
              <a:rPr lang="en-US" dirty="0" smtClean="0"/>
              <a: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40</a:t>
            </a:fld>
            <a:endParaRPr lang="en-US"/>
          </a:p>
        </p:txBody>
      </p:sp>
    </p:spTree>
    <p:extLst>
      <p:ext uri="{BB962C8B-B14F-4D97-AF65-F5344CB8AC3E}">
        <p14:creationId xmlns:p14="http://schemas.microsoft.com/office/powerpoint/2010/main" val="10805520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Tutorial on </a:t>
            </a:r>
            <a:r>
              <a:rPr lang="en-US" dirty="0" err="1"/>
              <a:t>Hudup</a:t>
            </a:r>
            <a:r>
              <a:rPr lang="en-US" dirty="0"/>
              <a:t> – Implementing algorithm</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41</a:t>
            </a:fld>
            <a:endParaRPr lang="en-US"/>
          </a:p>
        </p:txBody>
      </p:sp>
      <p:pic>
        <p:nvPicPr>
          <p:cNvPr id="7" name="Picture 6"/>
          <p:cNvPicPr>
            <a:picLocks noChangeAspect="1"/>
          </p:cNvPicPr>
          <p:nvPr/>
        </p:nvPicPr>
        <p:blipFill>
          <a:blip r:embed="rId2"/>
          <a:stretch>
            <a:fillRect/>
          </a:stretch>
        </p:blipFill>
        <p:spPr>
          <a:xfrm>
            <a:off x="773906" y="1337447"/>
            <a:ext cx="10644188" cy="3757613"/>
          </a:xfrm>
          <a:prstGeom prst="rect">
            <a:avLst/>
          </a:prstGeom>
        </p:spPr>
      </p:pic>
      <p:sp>
        <p:nvSpPr>
          <p:cNvPr id="8" name="TextBox 7"/>
          <p:cNvSpPr txBox="1"/>
          <p:nvPr/>
        </p:nvSpPr>
        <p:spPr>
          <a:xfrm>
            <a:off x="4975412" y="5356373"/>
            <a:ext cx="2193421"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GreenFallKB.java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8779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333" y="0"/>
            <a:ext cx="6053667" cy="6858000"/>
          </a:xfrm>
          <a:prstGeom prst="rect">
            <a:avLst/>
          </a:prstGeom>
        </p:spPr>
      </p:pic>
      <p:sp>
        <p:nvSpPr>
          <p:cNvPr id="9" name="Rectangle 8"/>
          <p:cNvSpPr/>
          <p:nvPr/>
        </p:nvSpPr>
        <p:spPr>
          <a:xfrm>
            <a:off x="7108236" y="376443"/>
            <a:ext cx="5083764"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4.1. Tutorial on </a:t>
            </a:r>
            <a:r>
              <a:rPr lang="en-US" b="1" dirty="0" err="1">
                <a:latin typeface="Times New Roman" panose="02020603050405020304" pitchFamily="18" charset="0"/>
                <a:cs typeface="Times New Roman" panose="02020603050405020304" pitchFamily="18" charset="0"/>
              </a:rPr>
              <a:t>Hudup</a:t>
            </a:r>
            <a:r>
              <a:rPr lang="en-US" b="1" dirty="0">
                <a:latin typeface="Times New Roman" panose="02020603050405020304" pitchFamily="18" charset="0"/>
                <a:cs typeface="Times New Roman" panose="02020603050405020304" pitchFamily="18" charset="0"/>
              </a:rPr>
              <a:t> – Implementing algorithm</a:t>
            </a:r>
          </a:p>
        </p:txBody>
      </p:sp>
      <p:sp>
        <p:nvSpPr>
          <p:cNvPr id="10" name="TextBox 9"/>
          <p:cNvSpPr txBox="1"/>
          <p:nvPr/>
        </p:nvSpPr>
        <p:spPr>
          <a:xfrm>
            <a:off x="8153400" y="5411791"/>
            <a:ext cx="1823128"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GreenFall.java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5222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Tutorial on </a:t>
            </a:r>
            <a:r>
              <a:rPr lang="en-US" dirty="0" err="1"/>
              <a:t>Hudup</a:t>
            </a:r>
            <a:r>
              <a:rPr lang="en-US" dirty="0"/>
              <a:t> – Implementing algorithm</a:t>
            </a:r>
          </a:p>
        </p:txBody>
      </p:sp>
      <p:sp>
        <p:nvSpPr>
          <p:cNvPr id="3" name="Content Placeholder 2"/>
          <p:cNvSpPr>
            <a:spLocks noGrp="1"/>
          </p:cNvSpPr>
          <p:nvPr>
            <p:ph idx="1"/>
          </p:nvPr>
        </p:nvSpPr>
        <p:spPr/>
        <p:txBody>
          <a:bodyPr>
            <a:normAutofit fontScale="92500"/>
          </a:bodyPr>
          <a:lstStyle/>
          <a:p>
            <a:pPr>
              <a:lnSpc>
                <a:spcPct val="110000"/>
              </a:lnSpc>
            </a:pPr>
            <a:r>
              <a:rPr lang="en-US" dirty="0" smtClean="0"/>
              <a:t>Methods </a:t>
            </a:r>
            <a:r>
              <a:rPr lang="en-US" i="1" dirty="0" err="1" smtClean="0"/>
              <a:t>GreenFall</a:t>
            </a:r>
            <a:r>
              <a:rPr lang="en-US" dirty="0" smtClean="0"/>
              <a:t>::</a:t>
            </a:r>
            <a:r>
              <a:rPr lang="en-US" i="1" dirty="0" smtClean="0"/>
              <a:t>estimate</a:t>
            </a:r>
            <a:r>
              <a:rPr lang="en-US" dirty="0" smtClean="0"/>
              <a:t>() </a:t>
            </a:r>
            <a:r>
              <a:rPr lang="en-US" dirty="0"/>
              <a:t>and </a:t>
            </a:r>
            <a:r>
              <a:rPr lang="en-US" i="1" dirty="0" err="1" smtClean="0"/>
              <a:t>GreenFall</a:t>
            </a:r>
            <a:r>
              <a:rPr lang="en-US" dirty="0" smtClean="0"/>
              <a:t>::</a:t>
            </a:r>
            <a:r>
              <a:rPr lang="en-US" i="1" dirty="0" smtClean="0"/>
              <a:t>recommend</a:t>
            </a:r>
            <a:r>
              <a:rPr lang="en-US" dirty="0" smtClean="0"/>
              <a:t>() </a:t>
            </a:r>
            <a:r>
              <a:rPr lang="en-US" dirty="0"/>
              <a:t>apply frequent </a:t>
            </a:r>
            <a:r>
              <a:rPr lang="en-US" dirty="0" err="1"/>
              <a:t>itemsets</a:t>
            </a:r>
            <a:r>
              <a:rPr lang="en-US" dirty="0"/>
              <a:t> resulted from </a:t>
            </a:r>
            <a:r>
              <a:rPr lang="en-US" i="1" dirty="0" err="1" smtClean="0"/>
              <a:t>GreenFallKB</a:t>
            </a:r>
            <a:r>
              <a:rPr lang="en-US" dirty="0" smtClean="0"/>
              <a:t> </a:t>
            </a:r>
            <a:r>
              <a:rPr lang="en-US" dirty="0"/>
              <a:t>into estimating rating values of given items and producing recommended items of given user, respectively. All things you do manually are to implement these two methods</a:t>
            </a:r>
            <a:r>
              <a:rPr lang="en-US" dirty="0" smtClean="0"/>
              <a:t>.</a:t>
            </a:r>
          </a:p>
          <a:p>
            <a:pPr>
              <a:lnSpc>
                <a:spcPct val="110000"/>
              </a:lnSpc>
            </a:pPr>
            <a:r>
              <a:rPr lang="en-US" dirty="0"/>
              <a:t>The short name of Green Fall algorithm is </a:t>
            </a:r>
            <a:r>
              <a:rPr lang="en-US" dirty="0" smtClean="0"/>
              <a:t>“</a:t>
            </a:r>
            <a:r>
              <a:rPr lang="en-US" dirty="0" err="1" smtClean="0"/>
              <a:t>gfall</a:t>
            </a:r>
            <a:r>
              <a:rPr lang="en-US" dirty="0" smtClean="0"/>
              <a:t>” </a:t>
            </a:r>
            <a:r>
              <a:rPr lang="en-US" dirty="0"/>
              <a:t>as the returned value of </a:t>
            </a:r>
            <a:r>
              <a:rPr lang="en-US" i="1" dirty="0" err="1" smtClean="0"/>
              <a:t>getName</a:t>
            </a:r>
            <a:r>
              <a:rPr lang="en-US" dirty="0" smtClean="0"/>
              <a:t>() method.</a:t>
            </a:r>
          </a:p>
          <a:p>
            <a:pPr>
              <a:lnSpc>
                <a:spcPct val="110000"/>
              </a:lnSpc>
            </a:pPr>
            <a:r>
              <a:rPr lang="en-US" dirty="0"/>
              <a:t>Now you compile the Green Fall project and compress it into the Java package </a:t>
            </a:r>
            <a:r>
              <a:rPr lang="en-US" dirty="0" smtClean="0"/>
              <a:t>“gfall.jar”.</a:t>
            </a:r>
          </a:p>
          <a:p>
            <a:pPr>
              <a:lnSpc>
                <a:spcPct val="110000"/>
              </a:lnSpc>
            </a:pPr>
            <a:r>
              <a:rPr lang="en-US" dirty="0" smtClean="0"/>
              <a:t>Subsequently</a:t>
            </a:r>
            <a:r>
              <a:rPr lang="en-US" dirty="0"/>
              <a:t>, you put the package </a:t>
            </a:r>
            <a:r>
              <a:rPr lang="en-US" dirty="0" smtClean="0"/>
              <a:t>“gfall.jar” </a:t>
            </a:r>
            <a:r>
              <a:rPr lang="en-US" dirty="0"/>
              <a:t>into library directory of </a:t>
            </a:r>
            <a:r>
              <a:rPr lang="en-US" dirty="0" err="1"/>
              <a:t>Hudup</a:t>
            </a:r>
            <a:r>
              <a:rPr lang="en-US" dirty="0"/>
              <a:t> so that </a:t>
            </a:r>
            <a:r>
              <a:rPr lang="en-US" i="1" dirty="0" err="1" smtClean="0"/>
              <a:t>PluginManager</a:t>
            </a:r>
            <a:r>
              <a:rPr lang="en-US" dirty="0" smtClean="0"/>
              <a:t> </a:t>
            </a:r>
            <a:r>
              <a:rPr lang="en-US" dirty="0"/>
              <a:t>can discover and register Green Fall algorithm in </a:t>
            </a:r>
            <a:r>
              <a:rPr lang="en-US" i="1" dirty="0" err="1" smtClean="0"/>
              <a:t>RegisterTable</a:t>
            </a:r>
            <a:r>
              <a:rPr lang="en-US" dirty="0" smtClean="0"/>
              <a: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43</a:t>
            </a:fld>
            <a:endParaRPr lang="en-US"/>
          </a:p>
        </p:txBody>
      </p:sp>
    </p:spTree>
    <p:extLst>
      <p:ext uri="{BB962C8B-B14F-4D97-AF65-F5344CB8AC3E}">
        <p14:creationId xmlns:p14="http://schemas.microsoft.com/office/powerpoint/2010/main" val="28293205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Tutorial on </a:t>
            </a:r>
            <a:r>
              <a:rPr lang="en-US" dirty="0" err="1" smtClean="0"/>
              <a:t>Hudup</a:t>
            </a:r>
            <a:r>
              <a:rPr lang="en-US" dirty="0" smtClean="0"/>
              <a:t> </a:t>
            </a:r>
            <a:r>
              <a:rPr lang="en-US" dirty="0"/>
              <a:t>– Evaluating algorithm</a:t>
            </a:r>
          </a:p>
        </p:txBody>
      </p:sp>
      <p:sp>
        <p:nvSpPr>
          <p:cNvPr id="3" name="Content Placeholder 2"/>
          <p:cNvSpPr>
            <a:spLocks noGrp="1"/>
          </p:cNvSpPr>
          <p:nvPr>
            <p:ph idx="1"/>
          </p:nvPr>
        </p:nvSpPr>
        <p:spPr>
          <a:xfrm>
            <a:off x="591671" y="914399"/>
            <a:ext cx="4867835" cy="5176066"/>
          </a:xfrm>
        </p:spPr>
        <p:txBody>
          <a:bodyPr/>
          <a:lstStyle/>
          <a:p>
            <a:r>
              <a:rPr lang="en-US" dirty="0"/>
              <a:t>Secondly, you open </a:t>
            </a:r>
            <a:r>
              <a:rPr lang="en-US" i="1" dirty="0" smtClean="0"/>
              <a:t>Evaluator</a:t>
            </a:r>
            <a:r>
              <a:rPr lang="en-US" dirty="0" smtClean="0"/>
              <a:t> GUI to </a:t>
            </a:r>
            <a:r>
              <a:rPr lang="en-US" dirty="0"/>
              <a:t>assess Green Fall algorithm</a:t>
            </a:r>
            <a:r>
              <a:rPr lang="en-US" dirty="0" smtClean="0"/>
              <a:t>.</a:t>
            </a:r>
          </a:p>
          <a:p>
            <a:r>
              <a:rPr lang="en-US" dirty="0" smtClean="0"/>
              <a:t>The </a:t>
            </a:r>
            <a:r>
              <a:rPr lang="en-US" i="1" dirty="0" smtClean="0"/>
              <a:t>Evaluator</a:t>
            </a:r>
            <a:r>
              <a:rPr lang="en-US" dirty="0" smtClean="0"/>
              <a:t> </a:t>
            </a:r>
            <a:r>
              <a:rPr lang="en-US" dirty="0"/>
              <a:t>discovers the Green Fall algorithm via the name </a:t>
            </a:r>
            <a:r>
              <a:rPr lang="en-US" dirty="0" smtClean="0"/>
              <a:t>“</a:t>
            </a:r>
            <a:r>
              <a:rPr lang="en-US" dirty="0" err="1" smtClean="0"/>
              <a:t>gfall</a:t>
            </a:r>
            <a:r>
              <a:rPr lang="en-US" dirty="0" smtClean="0"/>
              <a:t>” by calling </a:t>
            </a:r>
            <a:r>
              <a:rPr lang="en-US" i="1" dirty="0" err="1" smtClean="0"/>
              <a:t>RegisterTable</a:t>
            </a:r>
            <a:r>
              <a:rPr lang="en-US" dirty="0" smtClean="0"/>
              <a:t>::query(“</a:t>
            </a:r>
            <a:r>
              <a:rPr lang="en-US" dirty="0" err="1" smtClean="0"/>
              <a:t>gfall</a:t>
            </a:r>
            <a:r>
              <a:rPr lang="en-US" dirty="0" smtClean="0"/>
              <a: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385" y="1044357"/>
            <a:ext cx="5944430" cy="4858428"/>
          </a:xfrm>
          <a:prstGeom prst="rect">
            <a:avLst/>
          </a:prstGeom>
        </p:spPr>
      </p:pic>
    </p:spTree>
    <p:extLst>
      <p:ext uri="{BB962C8B-B14F-4D97-AF65-F5344CB8AC3E}">
        <p14:creationId xmlns:p14="http://schemas.microsoft.com/office/powerpoint/2010/main" val="7736864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Tutorial on </a:t>
            </a:r>
            <a:r>
              <a:rPr lang="en-US" dirty="0" err="1"/>
              <a:t>Hudup</a:t>
            </a:r>
            <a:r>
              <a:rPr lang="en-US" dirty="0"/>
              <a:t> – Evaluating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130" y="914399"/>
                <a:ext cx="4927020" cy="5176066"/>
              </a:xfrm>
            </p:spPr>
            <p:txBody>
              <a:bodyPr>
                <a:normAutofit fontScale="92500"/>
              </a:bodyPr>
              <a:lstStyle/>
              <a:p>
                <a:r>
                  <a:rPr lang="en-US" dirty="0" smtClean="0"/>
                  <a:t>Four important pre-defined metrics are used: </a:t>
                </a:r>
                <a:r>
                  <a:rPr lang="en-US" i="1" dirty="0" smtClean="0"/>
                  <a:t>MAE</a:t>
                </a:r>
                <a:r>
                  <a:rPr lang="en-US" dirty="0" smtClean="0"/>
                  <a:t>, </a:t>
                </a:r>
                <a:r>
                  <a:rPr lang="en-US" i="1" dirty="0" smtClean="0"/>
                  <a:t>Precision</a:t>
                </a:r>
                <a:r>
                  <a:rPr lang="en-US" dirty="0" smtClean="0"/>
                  <a:t>, </a:t>
                </a:r>
                <a:r>
                  <a:rPr lang="en-US" i="1" dirty="0" smtClean="0"/>
                  <a:t>Recall</a:t>
                </a:r>
                <a:r>
                  <a:rPr lang="en-US" dirty="0" smtClean="0"/>
                  <a:t>, </a:t>
                </a:r>
                <a:r>
                  <a:rPr lang="en-US" dirty="0"/>
                  <a:t>and </a:t>
                </a:r>
                <a:r>
                  <a:rPr lang="en-US" i="1" dirty="0" err="1" smtClean="0"/>
                  <a:t>TimeMetric</a:t>
                </a:r>
                <a:r>
                  <a:rPr lang="en-US" dirty="0" smtClean="0"/>
                  <a:t>.</a:t>
                </a:r>
              </a:p>
              <a:p>
                <a:r>
                  <a:rPr lang="en-US" i="1" dirty="0" smtClean="0"/>
                  <a:t>Evaluator</a:t>
                </a:r>
                <a:r>
                  <a:rPr lang="en-US" dirty="0" smtClean="0"/>
                  <a:t> </a:t>
                </a:r>
                <a:r>
                  <a:rPr lang="en-US" dirty="0"/>
                  <a:t>allows you to define custom metrics. Suppose we create a new metric called </a:t>
                </a:r>
                <a:r>
                  <a:rPr lang="en-US" i="1" dirty="0" smtClean="0"/>
                  <a:t>MSE</a:t>
                </a:r>
                <a:r>
                  <a:rPr lang="en-US" dirty="0" smtClean="0"/>
                  <a:t>.</a:t>
                </a:r>
              </a:p>
              <a:p>
                <a:r>
                  <a:rPr lang="en-US" dirty="0" smtClean="0"/>
                  <a:t>We have </a:t>
                </a:r>
                <a14:m>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oMath>
                </a14:m>
                <a:r>
                  <a:rPr lang="en-US" dirty="0"/>
                  <a:t> </a:t>
                </a:r>
                <a:r>
                  <a:rPr lang="en-US" dirty="0" smtClean="0"/>
                  <a:t>where </a:t>
                </a:r>
                <a:r>
                  <a:rPr lang="en-US" i="1" dirty="0" smtClean="0"/>
                  <a:t>n</a:t>
                </a:r>
                <a:r>
                  <a:rPr lang="en-US" dirty="0" smtClean="0"/>
                  <a:t> </a:t>
                </a:r>
                <a:r>
                  <a:rPr lang="en-US" dirty="0"/>
                  <a:t>is the total number of recommended items while </a:t>
                </a:r>
                <a:r>
                  <a:rPr lang="en-US" i="1" dirty="0" smtClean="0"/>
                  <a:t>p</a:t>
                </a:r>
                <a:r>
                  <a:rPr lang="en-US" i="1" baseline="-25000" dirty="0" smtClean="0"/>
                  <a:t>i</a:t>
                </a:r>
                <a:r>
                  <a:rPr lang="en-US" dirty="0" smtClean="0"/>
                  <a:t> </a:t>
                </a:r>
                <a:r>
                  <a:rPr lang="en-US" dirty="0"/>
                  <a:t>and </a:t>
                </a:r>
                <a:r>
                  <a:rPr lang="en-US" i="1" dirty="0" smtClean="0"/>
                  <a:t>v</a:t>
                </a:r>
                <a:r>
                  <a:rPr lang="en-US" i="1" baseline="-25000" dirty="0" smtClean="0"/>
                  <a:t>i</a:t>
                </a:r>
                <a:r>
                  <a:rPr lang="en-US" dirty="0" smtClean="0"/>
                  <a:t> </a:t>
                </a:r>
                <a:r>
                  <a:rPr lang="en-US" dirty="0"/>
                  <a:t>are predictive rating and true rating of item </a:t>
                </a:r>
                <a:r>
                  <a:rPr lang="en-US" i="1" dirty="0" err="1" smtClean="0"/>
                  <a:t>i</a:t>
                </a:r>
                <a:r>
                  <a:rPr lang="en-US" dirty="0" smtClean="0"/>
                  <a:t>, </a:t>
                </a:r>
                <a:r>
                  <a:rPr lang="en-US" dirty="0"/>
                  <a:t>respectively.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130" y="914399"/>
                <a:ext cx="4927020" cy="5176066"/>
              </a:xfrm>
              <a:blipFill rotWithShape="0">
                <a:blip r:embed="rId2"/>
                <a:stretch>
                  <a:fillRect l="-1854" t="-1060" r="-21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726" y="1239929"/>
            <a:ext cx="6963747" cy="4525006"/>
          </a:xfrm>
          <a:prstGeom prst="rect">
            <a:avLst/>
          </a:prstGeom>
        </p:spPr>
      </p:pic>
    </p:spTree>
    <p:extLst>
      <p:ext uri="{BB962C8B-B14F-4D97-AF65-F5344CB8AC3E}">
        <p14:creationId xmlns:p14="http://schemas.microsoft.com/office/powerpoint/2010/main" val="35216585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Tutorial on </a:t>
            </a:r>
            <a:r>
              <a:rPr lang="en-US" dirty="0" err="1"/>
              <a:t>Hudup</a:t>
            </a:r>
            <a:r>
              <a:rPr lang="en-US" dirty="0"/>
              <a:t> – Evaluating algorithm</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313" y="1056944"/>
            <a:ext cx="4115374" cy="4744112"/>
          </a:xfrm>
          <a:prstGeom prst="rect">
            <a:avLst/>
          </a:prstGeom>
        </p:spPr>
      </p:pic>
      <p:sp>
        <p:nvSpPr>
          <p:cNvPr id="8" name="Rectangle 7"/>
          <p:cNvSpPr/>
          <p:nvPr/>
        </p:nvSpPr>
        <p:spPr>
          <a:xfrm>
            <a:off x="2562282" y="5948167"/>
            <a:ext cx="7067436" cy="400110"/>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Evaluator lists evaluation result </a:t>
            </a:r>
            <a:r>
              <a:rPr lang="en-US" sz="2000" b="1" dirty="0" smtClean="0">
                <a:latin typeface="Times New Roman" panose="02020603050405020304" pitchFamily="18" charset="0"/>
                <a:cs typeface="Times New Roman" panose="02020603050405020304" pitchFamily="18" charset="0"/>
              </a:rPr>
              <a:t>of Green </a:t>
            </a:r>
            <a:r>
              <a:rPr lang="en-US" sz="2000" b="1" dirty="0">
                <a:latin typeface="Times New Roman" panose="02020603050405020304" pitchFamily="18" charset="0"/>
                <a:cs typeface="Times New Roman" panose="02020603050405020304" pitchFamily="18" charset="0"/>
              </a:rPr>
              <a:t>Fall algorithm</a:t>
            </a:r>
          </a:p>
        </p:txBody>
      </p:sp>
    </p:spTree>
    <p:extLst>
      <p:ext uri="{BB962C8B-B14F-4D97-AF65-F5344CB8AC3E}">
        <p14:creationId xmlns:p14="http://schemas.microsoft.com/office/powerpoint/2010/main" val="38719596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Tutorial on </a:t>
            </a:r>
            <a:r>
              <a:rPr lang="en-US" dirty="0" err="1"/>
              <a:t>Hudup</a:t>
            </a:r>
            <a:r>
              <a:rPr lang="en-US" dirty="0"/>
              <a:t> – Evaluating algorithm</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1246880" y="483738"/>
            <a:ext cx="5349986" cy="6167346"/>
          </a:xfrm>
        </p:spPr>
      </p:pic>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47</a:t>
            </a:fld>
            <a:endParaRPr lang="en-US"/>
          </a:p>
        </p:txBody>
      </p:sp>
      <p:sp>
        <p:nvSpPr>
          <p:cNvPr id="8" name="Rectangle 7"/>
          <p:cNvSpPr/>
          <p:nvPr/>
        </p:nvSpPr>
        <p:spPr>
          <a:xfrm>
            <a:off x="7294023" y="1803462"/>
            <a:ext cx="3929667" cy="707886"/>
          </a:xfrm>
          <a:prstGeom prst="rect">
            <a:avLst/>
          </a:prstGeom>
        </p:spPr>
        <p:txBody>
          <a:bodyPr wrap="none">
            <a:spAutoFit/>
          </a:bodyPr>
          <a:lstStyle/>
          <a:p>
            <a:pPr algn="ctr"/>
            <a:r>
              <a:rPr lang="en-US" sz="2000" b="1" dirty="0">
                <a:latin typeface="Times New Roman" panose="02020603050405020304" pitchFamily="18" charset="0"/>
                <a:cs typeface="Times New Roman" panose="02020603050405020304" pitchFamily="18" charset="0"/>
              </a:rPr>
              <a:t>Evaluator lists evaluation result </a:t>
            </a:r>
            <a:r>
              <a:rPr lang="en-US" sz="2000" b="1" dirty="0" smtClean="0">
                <a:latin typeface="Times New Roman" panose="02020603050405020304" pitchFamily="18" charset="0"/>
                <a:cs typeface="Times New Roman" panose="02020603050405020304" pitchFamily="18" charset="0"/>
              </a:rPr>
              <a:t>of</a:t>
            </a:r>
          </a:p>
          <a:p>
            <a:pPr algn="ctr"/>
            <a:r>
              <a:rPr lang="en-US" sz="2000" b="1" dirty="0" smtClean="0">
                <a:latin typeface="Times New Roman" panose="02020603050405020304" pitchFamily="18" charset="0"/>
                <a:cs typeface="Times New Roman" panose="02020603050405020304" pitchFamily="18" charset="0"/>
              </a:rPr>
              <a:t>Green </a:t>
            </a:r>
            <a:r>
              <a:rPr lang="en-US" sz="2000" b="1" dirty="0">
                <a:latin typeface="Times New Roman" panose="02020603050405020304" pitchFamily="18" charset="0"/>
                <a:cs typeface="Times New Roman" panose="02020603050405020304" pitchFamily="18" charset="0"/>
              </a:rPr>
              <a:t>Fall algorithm</a:t>
            </a:r>
          </a:p>
        </p:txBody>
      </p:sp>
    </p:spTree>
    <p:extLst>
      <p:ext uri="{BB962C8B-B14F-4D97-AF65-F5344CB8AC3E}">
        <p14:creationId xmlns:p14="http://schemas.microsoft.com/office/powerpoint/2010/main" val="1518809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a:t>
            </a:r>
            <a:r>
              <a:rPr lang="en-US" dirty="0"/>
              <a:t>Tutorial on </a:t>
            </a:r>
            <a:r>
              <a:rPr lang="en-US" dirty="0" err="1"/>
              <a:t>Hudup</a:t>
            </a:r>
            <a:r>
              <a:rPr lang="en-US" dirty="0"/>
              <a:t> – </a:t>
            </a:r>
            <a:r>
              <a:rPr lang="en-US" dirty="0" smtClean="0"/>
              <a:t>Deploying </a:t>
            </a:r>
            <a:r>
              <a:rPr lang="en-US" dirty="0"/>
              <a:t>algorithm</a:t>
            </a:r>
          </a:p>
        </p:txBody>
      </p:sp>
      <p:sp>
        <p:nvSpPr>
          <p:cNvPr id="3" name="Content Placeholder 2"/>
          <p:cNvSpPr>
            <a:spLocks noGrp="1"/>
          </p:cNvSpPr>
          <p:nvPr>
            <p:ph idx="1"/>
          </p:nvPr>
        </p:nvSpPr>
        <p:spPr>
          <a:xfrm>
            <a:off x="134471" y="914399"/>
            <a:ext cx="5526741" cy="5176066"/>
          </a:xfrm>
        </p:spPr>
        <p:txBody>
          <a:bodyPr>
            <a:normAutofit fontScale="92500" lnSpcReduction="10000"/>
          </a:bodyPr>
          <a:lstStyle/>
          <a:p>
            <a:pPr>
              <a:lnSpc>
                <a:spcPct val="110000"/>
              </a:lnSpc>
            </a:pPr>
            <a:r>
              <a:rPr lang="en-US" i="1" dirty="0" smtClean="0"/>
              <a:t>Recommender</a:t>
            </a:r>
            <a:r>
              <a:rPr lang="en-US" dirty="0" smtClean="0"/>
              <a:t> </a:t>
            </a:r>
            <a:r>
              <a:rPr lang="en-US" dirty="0"/>
              <a:t>module, a recommendation server, supports you to deploy and test Green Fall algorithm in real-time application</a:t>
            </a:r>
            <a:r>
              <a:rPr lang="en-US" dirty="0" smtClean="0"/>
              <a:t>.</a:t>
            </a:r>
          </a:p>
          <a:p>
            <a:pPr>
              <a:lnSpc>
                <a:spcPct val="110000"/>
              </a:lnSpc>
            </a:pPr>
            <a:r>
              <a:rPr lang="en-US" dirty="0"/>
              <a:t>When you put the package </a:t>
            </a:r>
            <a:r>
              <a:rPr lang="en-US" dirty="0" smtClean="0"/>
              <a:t>“gfall.jar” </a:t>
            </a:r>
            <a:r>
              <a:rPr lang="en-US" dirty="0"/>
              <a:t>into library directory of </a:t>
            </a:r>
            <a:r>
              <a:rPr lang="en-US" dirty="0" err="1"/>
              <a:t>Hudup</a:t>
            </a:r>
            <a:r>
              <a:rPr lang="en-US" dirty="0"/>
              <a:t>, </a:t>
            </a:r>
            <a:r>
              <a:rPr lang="en-US" i="1" dirty="0" smtClean="0"/>
              <a:t>Recommender</a:t>
            </a:r>
            <a:r>
              <a:rPr lang="en-US" dirty="0" smtClean="0"/>
              <a:t> </a:t>
            </a:r>
            <a:r>
              <a:rPr lang="en-US" dirty="0"/>
              <a:t>automatically discovers and deploys Green Fall on </a:t>
            </a:r>
            <a:r>
              <a:rPr lang="en-US" dirty="0" smtClean="0"/>
              <a:t>server.</a:t>
            </a:r>
          </a:p>
          <a:p>
            <a:pPr>
              <a:lnSpc>
                <a:spcPct val="110000"/>
              </a:lnSpc>
            </a:pPr>
            <a:r>
              <a:rPr lang="en-US" i="1" dirty="0" smtClean="0"/>
              <a:t>Recommender</a:t>
            </a:r>
            <a:r>
              <a:rPr lang="en-US" dirty="0" smtClean="0"/>
              <a:t> </a:t>
            </a:r>
            <a:r>
              <a:rPr lang="en-US" dirty="0"/>
              <a:t>allows you to configure Green Fall for particular purposes. </a:t>
            </a:r>
            <a:r>
              <a:rPr lang="en-US" i="1" dirty="0" smtClean="0"/>
              <a:t>Recommender</a:t>
            </a:r>
            <a:r>
              <a:rPr lang="en-US" dirty="0" smtClean="0"/>
              <a:t> </a:t>
            </a:r>
            <a:r>
              <a:rPr lang="en-US" dirty="0"/>
              <a:t>serves client requests at server port 10151.</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6798" y="1594784"/>
            <a:ext cx="6173061" cy="3815295"/>
          </a:xfrm>
          <a:prstGeom prst="rect">
            <a:avLst/>
          </a:prstGeom>
        </p:spPr>
      </p:pic>
    </p:spTree>
    <p:extLst>
      <p:ext uri="{BB962C8B-B14F-4D97-AF65-F5344CB8AC3E}">
        <p14:creationId xmlns:p14="http://schemas.microsoft.com/office/powerpoint/2010/main" val="16002322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a:t>
            </a:r>
            <a:r>
              <a:rPr lang="en-US" dirty="0"/>
              <a:t>Tutorial on </a:t>
            </a:r>
            <a:r>
              <a:rPr lang="en-US" dirty="0" err="1"/>
              <a:t>Hudup</a:t>
            </a:r>
            <a:r>
              <a:rPr lang="en-US" dirty="0"/>
              <a:t> – Deploying algorithm</a:t>
            </a:r>
          </a:p>
        </p:txBody>
      </p:sp>
      <p:sp>
        <p:nvSpPr>
          <p:cNvPr id="3" name="Content Placeholder 2"/>
          <p:cNvSpPr>
            <a:spLocks noGrp="1"/>
          </p:cNvSpPr>
          <p:nvPr>
            <p:ph idx="1"/>
          </p:nvPr>
        </p:nvSpPr>
        <p:spPr>
          <a:xfrm>
            <a:off x="672354" y="914399"/>
            <a:ext cx="4854388" cy="5176066"/>
          </a:xfrm>
        </p:spPr>
        <p:txBody>
          <a:bodyPr/>
          <a:lstStyle/>
          <a:p>
            <a:r>
              <a:rPr lang="en-US" dirty="0"/>
              <a:t>You start up and configure </a:t>
            </a:r>
            <a:r>
              <a:rPr lang="en-US" i="1" dirty="0" smtClean="0"/>
              <a:t>Listener</a:t>
            </a:r>
            <a:r>
              <a:rPr lang="en-US" dirty="0" smtClean="0"/>
              <a:t> </a:t>
            </a:r>
            <a:r>
              <a:rPr lang="en-US" dirty="0"/>
              <a:t>to connect with </a:t>
            </a:r>
            <a:r>
              <a:rPr lang="en-US" i="1" dirty="0" smtClean="0"/>
              <a:t>Recommender</a:t>
            </a:r>
            <a:r>
              <a:rPr lang="en-US" dirty="0" smtClean="0"/>
              <a:t>.</a:t>
            </a:r>
          </a:p>
          <a:p>
            <a:r>
              <a:rPr lang="en-US" i="1" dirty="0" smtClean="0"/>
              <a:t>Listener</a:t>
            </a:r>
            <a:r>
              <a:rPr lang="en-US" dirty="0" smtClean="0"/>
              <a:t> </a:t>
            </a:r>
            <a:r>
              <a:rPr lang="en-US" dirty="0"/>
              <a:t>connects with </a:t>
            </a:r>
            <a:r>
              <a:rPr lang="en-US" i="1" dirty="0" smtClean="0"/>
              <a:t>Recommender</a:t>
            </a:r>
            <a:r>
              <a:rPr lang="en-US" dirty="0" smtClean="0"/>
              <a:t> </a:t>
            </a:r>
            <a:r>
              <a:rPr lang="en-US" dirty="0"/>
              <a:t>through server port 10151 and it serves client requests at listener port 10152.</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854" y="1082174"/>
            <a:ext cx="5641492" cy="5144218"/>
          </a:xfrm>
          <a:prstGeom prst="rect">
            <a:avLst/>
          </a:prstGeom>
        </p:spPr>
      </p:pic>
    </p:spTree>
    <p:extLst>
      <p:ext uri="{BB962C8B-B14F-4D97-AF65-F5344CB8AC3E}">
        <p14:creationId xmlns:p14="http://schemas.microsoft.com/office/powerpoint/2010/main" val="28961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dirty="0"/>
              <a:t>The innovative product </a:t>
            </a:r>
            <a:r>
              <a:rPr lang="en-US" dirty="0" err="1"/>
              <a:t>Hudup</a:t>
            </a:r>
            <a:r>
              <a:rPr lang="en-US" dirty="0"/>
              <a:t> supports you to solve perfectly three difficulties above and so following are your achievements:</a:t>
            </a:r>
          </a:p>
          <a:p>
            <a:pPr marL="320040" indent="-320040">
              <a:lnSpc>
                <a:spcPct val="120000"/>
              </a:lnSpc>
              <a:buFont typeface="+mj-lt"/>
              <a:buAutoNum type="arabicPeriod"/>
            </a:pPr>
            <a:r>
              <a:rPr lang="en-US" dirty="0" smtClean="0"/>
              <a:t>Realizing </a:t>
            </a:r>
            <a:r>
              <a:rPr lang="en-US" dirty="0"/>
              <a:t>your solution is very fast and easy</a:t>
            </a:r>
            <a:r>
              <a:rPr lang="en-US" dirty="0" smtClean="0"/>
              <a:t>.</a:t>
            </a:r>
          </a:p>
          <a:p>
            <a:pPr marL="320040" indent="-320040">
              <a:lnSpc>
                <a:spcPct val="120000"/>
              </a:lnSpc>
              <a:buFont typeface="+mj-lt"/>
              <a:buAutoNum type="arabicPeriod"/>
            </a:pPr>
            <a:r>
              <a:rPr lang="en-US" dirty="0"/>
              <a:t>Evaluating your solution according to standard metrics by the best way</a:t>
            </a:r>
            <a:r>
              <a:rPr lang="en-US" dirty="0" smtClean="0"/>
              <a:t>.</a:t>
            </a:r>
          </a:p>
          <a:p>
            <a:pPr marL="320040" indent="-320040">
              <a:lnSpc>
                <a:spcPct val="120000"/>
              </a:lnSpc>
              <a:buFont typeface="+mj-lt"/>
              <a:buAutoNum type="arabicPeriod"/>
            </a:pPr>
            <a:r>
              <a:rPr lang="en-US" dirty="0"/>
              <a:t>Determining feasibility of your algorithm in real-time applications</a:t>
            </a:r>
            <a:r>
              <a:rPr lang="en-US" dirty="0" smtClean="0"/>
              <a:t>.</a:t>
            </a:r>
          </a:p>
          <a:p>
            <a:pPr marL="0" indent="0">
              <a:lnSpc>
                <a:spcPct val="120000"/>
              </a:lnSpc>
              <a:buNone/>
            </a:pPr>
            <a:endParaRPr lang="en-US" dirty="0" smtClean="0"/>
          </a:p>
          <a:p>
            <a:pPr marL="0" indent="0">
              <a:lnSpc>
                <a:spcPct val="120000"/>
              </a:lnSpc>
              <a:buNone/>
            </a:pPr>
            <a:r>
              <a:rPr lang="en-US" dirty="0" err="1" smtClean="0"/>
              <a:t>Hudup</a:t>
            </a:r>
            <a:r>
              <a:rPr lang="en-US" dirty="0" smtClean="0"/>
              <a:t> </a:t>
            </a:r>
            <a:r>
              <a:rPr lang="en-US" dirty="0"/>
              <a:t>proposes three solution stages for developing a recommendation </a:t>
            </a:r>
            <a:r>
              <a:rPr lang="en-US" dirty="0" smtClean="0"/>
              <a:t>algorithm:</a:t>
            </a:r>
          </a:p>
          <a:p>
            <a:pPr marL="320040" indent="-320040">
              <a:lnSpc>
                <a:spcPct val="120000"/>
              </a:lnSpc>
              <a:buAutoNum type="arabicPeriod"/>
            </a:pPr>
            <a:r>
              <a:rPr lang="en-US" u="sng" dirty="0" smtClean="0"/>
              <a:t>Base stage </a:t>
            </a:r>
            <a:r>
              <a:rPr lang="en-US" dirty="0"/>
              <a:t>builds up algorithm model and data model to help you to create new software with lowest cost</a:t>
            </a:r>
            <a:r>
              <a:rPr lang="en-US" dirty="0" smtClean="0"/>
              <a:t>.</a:t>
            </a:r>
          </a:p>
          <a:p>
            <a:pPr marL="320040" indent="-320040">
              <a:lnSpc>
                <a:spcPct val="120000"/>
              </a:lnSpc>
              <a:buAutoNum type="arabicPeriod"/>
            </a:pPr>
            <a:r>
              <a:rPr lang="en-US" u="sng" dirty="0" smtClean="0"/>
              <a:t>Evaluation stage </a:t>
            </a:r>
            <a:r>
              <a:rPr lang="en-US" dirty="0"/>
              <a:t>builds up evaluation metrics and algorithm evaluator to help you to assess your own algorithm</a:t>
            </a:r>
            <a:r>
              <a:rPr lang="en-US" dirty="0" smtClean="0"/>
              <a:t>.</a:t>
            </a:r>
          </a:p>
          <a:p>
            <a:pPr marL="320040" indent="-320040">
              <a:lnSpc>
                <a:spcPct val="120000"/>
              </a:lnSpc>
              <a:buAutoNum type="arabicPeriod"/>
            </a:pPr>
            <a:r>
              <a:rPr lang="en-US" u="sng" dirty="0" smtClean="0"/>
              <a:t>Simulation stage </a:t>
            </a:r>
            <a:r>
              <a:rPr lang="en-US" dirty="0"/>
              <a:t>builds up recommendation server (simulator), which helps you to test feasibility of your algorithm.</a:t>
            </a:r>
          </a:p>
          <a:p>
            <a:pPr marL="0" indent="0">
              <a:lnSpc>
                <a:spcPct val="120000"/>
              </a:lnSpc>
              <a:buNone/>
            </a:pPr>
            <a:r>
              <a:rPr lang="en-US" dirty="0" smtClean="0"/>
              <a:t>Moreover, </a:t>
            </a:r>
            <a:r>
              <a:rPr lang="en-US" dirty="0" err="1" smtClean="0"/>
              <a:t>Hudup</a:t>
            </a:r>
            <a:r>
              <a:rPr lang="en-US" dirty="0" smtClean="0"/>
              <a:t> </a:t>
            </a:r>
            <a:r>
              <a:rPr lang="en-US" dirty="0"/>
              <a:t>has another preeminent function which is to provide two optimized algorithms so that it is convenient for you to assess and compare different solutions.</a:t>
            </a:r>
            <a:endParaRPr lang="en-US" dirty="0" smtClean="0"/>
          </a:p>
          <a:p>
            <a:pPr marL="320040" indent="-320040">
              <a:lnSpc>
                <a:spcPct val="120000"/>
              </a:lnSpc>
              <a:buFont typeface="+mj-lt"/>
              <a:buAutoNum type="arabicPeriod"/>
            </a:pPr>
            <a:endParaRPr lang="en-US" dirty="0"/>
          </a:p>
        </p:txBody>
      </p:sp>
      <p:sp>
        <p:nvSpPr>
          <p:cNvPr id="4" name="Date Placeholder 3"/>
          <p:cNvSpPr>
            <a:spLocks noGrp="1"/>
          </p:cNvSpPr>
          <p:nvPr>
            <p:ph type="dt" sz="half" idx="10"/>
          </p:nvPr>
        </p:nvSpPr>
        <p:spPr/>
        <p:txBody>
          <a:bodyPr/>
          <a:lstStyle/>
          <a:p>
            <a:fld id="{30F7F502-2759-4FF9-B27C-31FDCFA95212}"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8457125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Tutorial on </a:t>
            </a:r>
            <a:r>
              <a:rPr lang="en-US" dirty="0" err="1"/>
              <a:t>Hudup</a:t>
            </a:r>
            <a:r>
              <a:rPr lang="en-US" dirty="0"/>
              <a:t> – Deploying algorithm</a:t>
            </a:r>
          </a:p>
        </p:txBody>
      </p:sp>
      <p:sp>
        <p:nvSpPr>
          <p:cNvPr id="3" name="Content Placeholder 2"/>
          <p:cNvSpPr>
            <a:spLocks noGrp="1"/>
          </p:cNvSpPr>
          <p:nvPr>
            <p:ph idx="1"/>
          </p:nvPr>
        </p:nvSpPr>
        <p:spPr>
          <a:xfrm>
            <a:off x="645460" y="914399"/>
            <a:ext cx="5392270" cy="5176066"/>
          </a:xfrm>
        </p:spPr>
        <p:txBody>
          <a:bodyPr/>
          <a:lstStyle/>
          <a:p>
            <a:r>
              <a:rPr lang="en-US" dirty="0"/>
              <a:t>Consequently, you configure </a:t>
            </a:r>
            <a:r>
              <a:rPr lang="en-US" i="1" dirty="0" smtClean="0"/>
              <a:t>Evaluator</a:t>
            </a:r>
            <a:r>
              <a:rPr lang="en-US" dirty="0" smtClean="0"/>
              <a:t> </a:t>
            </a:r>
            <a:r>
              <a:rPr lang="en-US" dirty="0"/>
              <a:t>to connect with </a:t>
            </a:r>
            <a:r>
              <a:rPr lang="en-US" i="1" dirty="0" smtClean="0"/>
              <a:t>Listener</a:t>
            </a:r>
            <a:r>
              <a:rPr lang="en-US" dirty="0" smtClean="0"/>
              <a:t> through </a:t>
            </a:r>
            <a:r>
              <a:rPr lang="en-US" dirty="0"/>
              <a:t>listener port 10152, </a:t>
            </a:r>
            <a:r>
              <a:rPr lang="en-US" dirty="0" smtClean="0"/>
              <a:t>complied </a:t>
            </a:r>
            <a:r>
              <a:rPr lang="en-US" dirty="0"/>
              <a:t>with </a:t>
            </a:r>
            <a:r>
              <a:rPr lang="en-US" dirty="0" smtClean="0"/>
              <a:t>basic </a:t>
            </a:r>
            <a:r>
              <a:rPr lang="en-US" dirty="0"/>
              <a:t>socket protocol.</a:t>
            </a:r>
            <a:endParaRPr lang="en-US" dirty="0" smtClean="0"/>
          </a:p>
          <a:p>
            <a:r>
              <a:rPr lang="en-US" dirty="0"/>
              <a:t>Now </a:t>
            </a:r>
            <a:r>
              <a:rPr lang="en-US" i="1" dirty="0" smtClean="0"/>
              <a:t>Listener</a:t>
            </a:r>
            <a:r>
              <a:rPr lang="en-US" dirty="0" smtClean="0"/>
              <a:t> </a:t>
            </a:r>
            <a:r>
              <a:rPr lang="en-US" dirty="0"/>
              <a:t>becomes a bridge between </a:t>
            </a:r>
            <a:r>
              <a:rPr lang="en-US" i="1" dirty="0" smtClean="0"/>
              <a:t>Evaluator</a:t>
            </a:r>
            <a:r>
              <a:rPr lang="en-US" dirty="0" smtClean="0"/>
              <a:t> </a:t>
            </a:r>
            <a:r>
              <a:rPr lang="en-US" dirty="0"/>
              <a:t>and </a:t>
            </a:r>
            <a:r>
              <a:rPr lang="en-US" i="1" dirty="0"/>
              <a:t>Recommender</a:t>
            </a:r>
            <a:r>
              <a:rPr lang="en-US" dirty="0"/>
              <a:t>, which allows </a:t>
            </a:r>
            <a:r>
              <a:rPr lang="en-US" i="1" dirty="0" smtClean="0"/>
              <a:t>Evaluator</a:t>
            </a:r>
            <a:r>
              <a:rPr lang="en-US" dirty="0" smtClean="0"/>
              <a:t> </a:t>
            </a:r>
            <a:r>
              <a:rPr lang="en-US" dirty="0"/>
              <a:t>to call Green Fall algorithm deployed remotely in </a:t>
            </a:r>
            <a:r>
              <a:rPr lang="en-US" i="1" dirty="0" smtClean="0"/>
              <a:t>Recommender</a:t>
            </a:r>
            <a:r>
              <a:rPr lang="en-US" dirty="0" smtClean="0"/>
              <a: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50</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929" y="903479"/>
            <a:ext cx="4961312" cy="5452871"/>
          </a:xfrm>
          <a:prstGeom prst="rect">
            <a:avLst/>
          </a:prstGeom>
        </p:spPr>
      </p:pic>
    </p:spTree>
    <p:extLst>
      <p:ext uri="{BB962C8B-B14F-4D97-AF65-F5344CB8AC3E}">
        <p14:creationId xmlns:p14="http://schemas.microsoft.com/office/powerpoint/2010/main" val="21886693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751"/>
            <a:ext cx="10515600" cy="660486"/>
          </a:xfrm>
        </p:spPr>
        <p:txBody>
          <a:bodyPr/>
          <a:lstStyle/>
          <a:p>
            <a:r>
              <a:rPr lang="en-US" dirty="0"/>
              <a:t>4.3. Tutorial on </a:t>
            </a:r>
            <a:r>
              <a:rPr lang="en-US" dirty="0" err="1"/>
              <a:t>Hudup</a:t>
            </a:r>
            <a:r>
              <a:rPr lang="en-US" dirty="0"/>
              <a:t> – Deploying algorithm</a:t>
            </a:r>
          </a:p>
        </p:txBody>
      </p:sp>
      <p:sp>
        <p:nvSpPr>
          <p:cNvPr id="3" name="Content Placeholder 2"/>
          <p:cNvSpPr>
            <a:spLocks noGrp="1"/>
          </p:cNvSpPr>
          <p:nvPr>
            <p:ph idx="1"/>
          </p:nvPr>
        </p:nvSpPr>
        <p:spPr>
          <a:xfrm>
            <a:off x="255494" y="914399"/>
            <a:ext cx="6427694" cy="5176066"/>
          </a:xfrm>
        </p:spPr>
        <p:txBody>
          <a:bodyPr>
            <a:normAutofit fontScale="92500" lnSpcReduction="20000"/>
          </a:bodyPr>
          <a:lstStyle/>
          <a:p>
            <a:pPr>
              <a:lnSpc>
                <a:spcPct val="110000"/>
              </a:lnSpc>
            </a:pPr>
            <a:r>
              <a:rPr lang="en-US" dirty="0"/>
              <a:t>Now you use </a:t>
            </a:r>
            <a:r>
              <a:rPr lang="en-US" i="1" dirty="0" smtClean="0"/>
              <a:t>Evaluator</a:t>
            </a:r>
            <a:r>
              <a:rPr lang="en-US" dirty="0" smtClean="0"/>
              <a:t> </a:t>
            </a:r>
            <a:r>
              <a:rPr lang="en-US" dirty="0"/>
              <a:t>to test Green Fall algorithm via client-server environment with cooperation of </a:t>
            </a:r>
            <a:r>
              <a:rPr lang="en-US" i="1" dirty="0" smtClean="0"/>
              <a:t>Evaluator</a:t>
            </a:r>
            <a:r>
              <a:rPr lang="en-US" dirty="0" smtClean="0"/>
              <a:t>, </a:t>
            </a:r>
            <a:r>
              <a:rPr lang="en-US" i="1" dirty="0" smtClean="0"/>
              <a:t>Listener</a:t>
            </a:r>
            <a:r>
              <a:rPr lang="en-US" dirty="0" smtClean="0"/>
              <a:t>, </a:t>
            </a:r>
            <a:r>
              <a:rPr lang="en-US" dirty="0"/>
              <a:t>and </a:t>
            </a:r>
            <a:r>
              <a:rPr lang="en-US" i="1" dirty="0" smtClean="0"/>
              <a:t>Recommender</a:t>
            </a:r>
            <a:r>
              <a:rPr lang="en-US" dirty="0" smtClean="0"/>
              <a:t>.</a:t>
            </a:r>
          </a:p>
          <a:p>
            <a:pPr>
              <a:lnSpc>
                <a:spcPct val="110000"/>
              </a:lnSpc>
            </a:pPr>
            <a:r>
              <a:rPr lang="en-US" dirty="0" smtClean="0"/>
              <a:t>Next figure shows </a:t>
            </a:r>
            <a:r>
              <a:rPr lang="en-US" dirty="0"/>
              <a:t>again the evaluation result of Green Fall algorithm from remote execution</a:t>
            </a:r>
            <a:r>
              <a:rPr lang="en-US" dirty="0" smtClean="0"/>
              <a:t>.</a:t>
            </a:r>
          </a:p>
          <a:p>
            <a:pPr>
              <a:lnSpc>
                <a:spcPct val="110000"/>
              </a:lnSpc>
            </a:pPr>
            <a:r>
              <a:rPr lang="en-US" i="1" dirty="0" smtClean="0"/>
              <a:t>Evaluator</a:t>
            </a:r>
            <a:r>
              <a:rPr lang="en-US" dirty="0" smtClean="0"/>
              <a:t> </a:t>
            </a:r>
            <a:r>
              <a:rPr lang="en-US" dirty="0"/>
              <a:t>interacts with </a:t>
            </a:r>
            <a:r>
              <a:rPr lang="en-US" i="1" dirty="0" smtClean="0"/>
              <a:t>Listener</a:t>
            </a:r>
            <a:r>
              <a:rPr lang="en-US" dirty="0" smtClean="0"/>
              <a:t> </a:t>
            </a:r>
            <a:r>
              <a:rPr lang="en-US" dirty="0"/>
              <a:t>through listener port 10152 and </a:t>
            </a:r>
            <a:r>
              <a:rPr lang="en-US" i="1" dirty="0" smtClean="0"/>
              <a:t>Listener</a:t>
            </a:r>
            <a:r>
              <a:rPr lang="en-US" dirty="0" smtClean="0"/>
              <a:t>, </a:t>
            </a:r>
            <a:r>
              <a:rPr lang="en-US" dirty="0"/>
              <a:t>in turn, interacts with </a:t>
            </a:r>
            <a:r>
              <a:rPr lang="en-US" i="1" dirty="0" smtClean="0"/>
              <a:t>Recommender</a:t>
            </a:r>
            <a:r>
              <a:rPr lang="en-US" dirty="0" smtClean="0"/>
              <a:t> </a:t>
            </a:r>
            <a:r>
              <a:rPr lang="en-US" dirty="0"/>
              <a:t>through server port 10151. Due to network transportation, the speed of Green Fall algorithm is </a:t>
            </a:r>
            <a:r>
              <a:rPr lang="en-US" dirty="0" smtClean="0"/>
              <a:t>decreased.</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8058" y="711237"/>
            <a:ext cx="4938449" cy="5692934"/>
          </a:xfrm>
          <a:prstGeom prst="rect">
            <a:avLst/>
          </a:prstGeom>
        </p:spPr>
      </p:pic>
    </p:spTree>
    <p:extLst>
      <p:ext uri="{BB962C8B-B14F-4D97-AF65-F5344CB8AC3E}">
        <p14:creationId xmlns:p14="http://schemas.microsoft.com/office/powerpoint/2010/main" val="18401104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Conclusions</a:t>
            </a:r>
            <a:endParaRPr lang="en-US" dirty="0"/>
          </a:p>
        </p:txBody>
      </p:sp>
      <p:sp>
        <p:nvSpPr>
          <p:cNvPr id="3" name="Content Placeholder 2"/>
          <p:cNvSpPr>
            <a:spLocks noGrp="1"/>
          </p:cNvSpPr>
          <p:nvPr>
            <p:ph idx="1"/>
          </p:nvPr>
        </p:nvSpPr>
        <p:spPr>
          <a:xfrm>
            <a:off x="838200" y="914398"/>
            <a:ext cx="10515600" cy="5441951"/>
          </a:xfrm>
        </p:spPr>
        <p:txBody>
          <a:bodyPr>
            <a:normAutofit fontScale="85000" lnSpcReduction="20000"/>
          </a:bodyPr>
          <a:lstStyle/>
          <a:p>
            <a:pPr>
              <a:lnSpc>
                <a:spcPct val="120000"/>
              </a:lnSpc>
            </a:pPr>
            <a:r>
              <a:rPr lang="en-US" dirty="0"/>
              <a:t>In general, it is easy for you to implement, evaluate and deploy your solution by taking advantages of the proposed framework. Most tasks are configured via friendly GUI. Complicated operations are processed by services and you only focus on realizing your ideas. </a:t>
            </a:r>
            <a:r>
              <a:rPr lang="en-US" dirty="0" smtClean="0"/>
              <a:t>Moreover</a:t>
            </a:r>
            <a:r>
              <a:rPr lang="en-US" dirty="0"/>
              <a:t>, </a:t>
            </a:r>
            <a:r>
              <a:rPr lang="en-US" dirty="0" err="1" smtClean="0"/>
              <a:t>Hudup</a:t>
            </a:r>
            <a:r>
              <a:rPr lang="en-US" dirty="0" smtClean="0"/>
              <a:t> </a:t>
            </a:r>
            <a:r>
              <a:rPr lang="en-US" dirty="0"/>
              <a:t>is not only used for e-commercial software but also applied into any application in which recommendation is necessary</a:t>
            </a:r>
            <a:r>
              <a:rPr lang="en-US" dirty="0" smtClean="0"/>
              <a:t>.</a:t>
            </a:r>
          </a:p>
          <a:p>
            <a:pPr>
              <a:lnSpc>
                <a:spcPct val="120000"/>
              </a:lnSpc>
            </a:pPr>
            <a:r>
              <a:rPr lang="en-US" dirty="0"/>
              <a:t>The framework has 6 most essential components (classes and interfaces) such as </a:t>
            </a:r>
            <a:r>
              <a:rPr lang="en-US" i="1" dirty="0" smtClean="0"/>
              <a:t>Algorithm</a:t>
            </a:r>
            <a:r>
              <a:rPr lang="en-US" dirty="0" smtClean="0"/>
              <a:t>::</a:t>
            </a:r>
            <a:r>
              <a:rPr lang="en-US" i="1" dirty="0" smtClean="0"/>
              <a:t>Recommender</a:t>
            </a:r>
            <a:r>
              <a:rPr lang="en-US" dirty="0" smtClean="0"/>
              <a:t>, </a:t>
            </a:r>
            <a:r>
              <a:rPr lang="en-US" i="1" dirty="0" smtClean="0"/>
              <a:t>Data</a:t>
            </a:r>
            <a:r>
              <a:rPr lang="en-US" dirty="0" smtClean="0"/>
              <a:t>::</a:t>
            </a:r>
            <a:r>
              <a:rPr lang="en-US" i="1" dirty="0" smtClean="0"/>
              <a:t>Dataset</a:t>
            </a:r>
            <a:r>
              <a:rPr lang="en-US" dirty="0" smtClean="0"/>
              <a:t>, </a:t>
            </a:r>
            <a:r>
              <a:rPr lang="en-US" i="1" dirty="0" smtClean="0"/>
              <a:t>Data</a:t>
            </a:r>
            <a:r>
              <a:rPr lang="en-US" dirty="0" smtClean="0"/>
              <a:t>::</a:t>
            </a:r>
            <a:r>
              <a:rPr lang="en-US" i="1" dirty="0" err="1" smtClean="0"/>
              <a:t>KBase</a:t>
            </a:r>
            <a:r>
              <a:rPr lang="en-US" dirty="0" smtClean="0"/>
              <a:t>, </a:t>
            </a:r>
            <a:r>
              <a:rPr lang="en-US" i="1" dirty="0" smtClean="0"/>
              <a:t>Evaluation</a:t>
            </a:r>
            <a:r>
              <a:rPr lang="en-US" dirty="0" smtClean="0"/>
              <a:t>::</a:t>
            </a:r>
            <a:r>
              <a:rPr lang="en-US" i="1" dirty="0" smtClean="0"/>
              <a:t>Evaluator</a:t>
            </a:r>
            <a:r>
              <a:rPr lang="en-US" dirty="0" smtClean="0"/>
              <a:t>, </a:t>
            </a:r>
            <a:r>
              <a:rPr lang="en-US" i="1" dirty="0" smtClean="0"/>
              <a:t>Evaluation</a:t>
            </a:r>
            <a:r>
              <a:rPr lang="en-US" dirty="0" smtClean="0"/>
              <a:t>::</a:t>
            </a:r>
            <a:r>
              <a:rPr lang="en-US" i="1" dirty="0" smtClean="0"/>
              <a:t>Metric</a:t>
            </a:r>
            <a:r>
              <a:rPr lang="en-US" dirty="0" smtClean="0"/>
              <a:t>, </a:t>
            </a:r>
            <a:r>
              <a:rPr lang="en-US" dirty="0"/>
              <a:t>and </a:t>
            </a:r>
            <a:r>
              <a:rPr lang="en-US" i="1" dirty="0" smtClean="0"/>
              <a:t>Client</a:t>
            </a:r>
            <a:r>
              <a:rPr lang="en-US" dirty="0" smtClean="0"/>
              <a:t>::</a:t>
            </a:r>
            <a:r>
              <a:rPr lang="en-US" i="1" dirty="0" smtClean="0"/>
              <a:t>Service</a:t>
            </a:r>
            <a:r>
              <a:rPr lang="en-US" dirty="0" smtClean="0"/>
              <a:t>. </a:t>
            </a:r>
            <a:r>
              <a:rPr lang="en-US" dirty="0"/>
              <a:t>Each component has individual aspects and roles. They are both strongly interactive and independent so that the general architecture achieves two goals</a:t>
            </a:r>
            <a:r>
              <a:rPr lang="en-US" dirty="0" smtClean="0"/>
              <a:t>:</a:t>
            </a:r>
          </a:p>
          <a:p>
            <a:pPr lvl="1">
              <a:lnSpc>
                <a:spcPct val="120000"/>
              </a:lnSpc>
            </a:pPr>
            <a:r>
              <a:rPr lang="en-US" dirty="0"/>
              <a:t>Coherency: The algorithm execution and evaluation are processed continuously and completely</a:t>
            </a:r>
            <a:r>
              <a:rPr lang="en-US" dirty="0" smtClean="0"/>
              <a:t>.</a:t>
            </a:r>
          </a:p>
          <a:p>
            <a:pPr lvl="1">
              <a:lnSpc>
                <a:spcPct val="120000"/>
              </a:lnSpc>
            </a:pPr>
            <a:r>
              <a:rPr lang="en-US" dirty="0"/>
              <a:t>Flexibility: The framework provides the high level of customization to researchers so that they realize easily their ideas.</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52</a:t>
            </a:fld>
            <a:endParaRPr lang="en-US"/>
          </a:p>
        </p:txBody>
      </p:sp>
    </p:spTree>
    <p:extLst>
      <p:ext uri="{BB962C8B-B14F-4D97-AF65-F5344CB8AC3E}">
        <p14:creationId xmlns:p14="http://schemas.microsoft.com/office/powerpoint/2010/main" val="9192436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Conclusions</a:t>
            </a:r>
          </a:p>
        </p:txBody>
      </p:sp>
      <p:sp>
        <p:nvSpPr>
          <p:cNvPr id="3" name="Content Placeholder 2"/>
          <p:cNvSpPr>
            <a:spLocks noGrp="1"/>
          </p:cNvSpPr>
          <p:nvPr>
            <p:ph idx="1"/>
          </p:nvPr>
        </p:nvSpPr>
        <p:spPr>
          <a:xfrm>
            <a:off x="838200" y="914398"/>
            <a:ext cx="10515600" cy="5441951"/>
          </a:xfrm>
        </p:spPr>
        <p:txBody>
          <a:bodyPr>
            <a:normAutofit fontScale="85000" lnSpcReduction="20000"/>
          </a:bodyPr>
          <a:lstStyle/>
          <a:p>
            <a:pPr>
              <a:lnSpc>
                <a:spcPct val="120000"/>
              </a:lnSpc>
            </a:pPr>
            <a:r>
              <a:rPr lang="en-US" dirty="0"/>
              <a:t>In recommendation domain, there is the problem that experimental rating databases such as </a:t>
            </a:r>
            <a:r>
              <a:rPr lang="en-US" dirty="0" err="1"/>
              <a:t>Movielens</a:t>
            </a:r>
            <a:r>
              <a:rPr lang="en-US" dirty="0"/>
              <a:t> </a:t>
            </a:r>
            <a:r>
              <a:rPr lang="en-US" dirty="0" smtClean="0"/>
              <a:t>(</a:t>
            </a:r>
            <a:r>
              <a:rPr lang="en-US" dirty="0" err="1" smtClean="0"/>
              <a:t>GroupLens</a:t>
            </a:r>
            <a:r>
              <a:rPr lang="en-US" dirty="0" smtClean="0"/>
              <a:t>, 1998), </a:t>
            </a:r>
            <a:r>
              <a:rPr lang="en-US" dirty="0"/>
              <a:t>Jester Joke, and Book Crossing are heterogeneous. This problem makes researchers into trouble; they cannot focus on their creative ideas.</a:t>
            </a:r>
            <a:endParaRPr lang="en-US" dirty="0" smtClean="0"/>
          </a:p>
          <a:p>
            <a:pPr>
              <a:lnSpc>
                <a:spcPct val="120000"/>
              </a:lnSpc>
            </a:pPr>
            <a:r>
              <a:rPr lang="en-US" i="1" dirty="0" smtClean="0"/>
              <a:t>Dataset</a:t>
            </a:r>
            <a:r>
              <a:rPr lang="en-US" dirty="0" smtClean="0"/>
              <a:t> </a:t>
            </a:r>
            <a:r>
              <a:rPr lang="en-US" dirty="0"/>
              <a:t>gives the solution to this problem when it proposes an abstract model of heterogeneous rating database. Researchers </a:t>
            </a:r>
            <a:r>
              <a:rPr lang="en-US" dirty="0" smtClean="0"/>
              <a:t>don’t </a:t>
            </a:r>
            <a:r>
              <a:rPr lang="en-US" dirty="0"/>
              <a:t>need to consider what </a:t>
            </a:r>
            <a:r>
              <a:rPr lang="en-US" i="1" dirty="0" smtClean="0"/>
              <a:t>Dataset</a:t>
            </a:r>
            <a:r>
              <a:rPr lang="en-US" dirty="0" smtClean="0"/>
              <a:t> </a:t>
            </a:r>
            <a:r>
              <a:rPr lang="en-US" dirty="0"/>
              <a:t>and how to read it. The infrastructure is responsible for building up dataset from physical devices</a:t>
            </a:r>
            <a:r>
              <a:rPr lang="en-US" dirty="0" smtClean="0"/>
              <a:t>.</a:t>
            </a:r>
          </a:p>
          <a:p>
            <a:pPr>
              <a:lnSpc>
                <a:spcPct val="120000"/>
              </a:lnSpc>
            </a:pPr>
            <a:r>
              <a:rPr lang="en-US" dirty="0"/>
              <a:t>Similarly, </a:t>
            </a:r>
            <a:r>
              <a:rPr lang="en-US" i="1" dirty="0" smtClean="0"/>
              <a:t>Recommender</a:t>
            </a:r>
            <a:r>
              <a:rPr lang="en-US" dirty="0" smtClean="0"/>
              <a:t> </a:t>
            </a:r>
            <a:r>
              <a:rPr lang="en-US" dirty="0"/>
              <a:t>is abstract model of any recommendation algorithm. Researchers only need to implement their ideas in methods </a:t>
            </a:r>
            <a:r>
              <a:rPr lang="en-US" i="1" dirty="0" smtClean="0"/>
              <a:t>Recommender</a:t>
            </a:r>
            <a:r>
              <a:rPr lang="en-US" dirty="0" smtClean="0"/>
              <a:t>::</a:t>
            </a:r>
            <a:r>
              <a:rPr lang="en-US" i="1" dirty="0" smtClean="0"/>
              <a:t>estimate</a:t>
            </a:r>
            <a:r>
              <a:rPr lang="en-US" dirty="0" smtClean="0"/>
              <a:t>() </a:t>
            </a:r>
            <a:r>
              <a:rPr lang="en-US" dirty="0"/>
              <a:t>and </a:t>
            </a:r>
            <a:r>
              <a:rPr lang="en-US" i="1" dirty="0" smtClean="0"/>
              <a:t>Recommender</a:t>
            </a:r>
            <a:r>
              <a:rPr lang="en-US" dirty="0" smtClean="0"/>
              <a:t>::</a:t>
            </a:r>
            <a:r>
              <a:rPr lang="en-US" i="1" dirty="0" smtClean="0"/>
              <a:t>recommend</a:t>
            </a:r>
            <a:r>
              <a:rPr lang="en-US" dirty="0" smtClean="0"/>
              <a:t>().</a:t>
            </a:r>
          </a:p>
          <a:p>
            <a:pPr>
              <a:lnSpc>
                <a:spcPct val="120000"/>
              </a:lnSpc>
            </a:pPr>
            <a:r>
              <a:rPr lang="en-US" dirty="0"/>
              <a:t>The flexibility also leads to ability of high customization. For instance, </a:t>
            </a:r>
            <a:r>
              <a:rPr lang="en-US" i="1" dirty="0" smtClean="0"/>
              <a:t>Evaluation</a:t>
            </a:r>
            <a:r>
              <a:rPr lang="en-US" dirty="0" smtClean="0"/>
              <a:t>::</a:t>
            </a:r>
            <a:r>
              <a:rPr lang="en-US" i="1" dirty="0" smtClean="0"/>
              <a:t>Metric</a:t>
            </a:r>
            <a:r>
              <a:rPr lang="en-US" dirty="0" smtClean="0"/>
              <a:t> </a:t>
            </a:r>
            <a:r>
              <a:rPr lang="en-US" dirty="0"/>
              <a:t>interface represents any evaluation metric. Researchers can totally define their own metrics following specifications of </a:t>
            </a:r>
            <a:r>
              <a:rPr lang="en-US" i="1" dirty="0" smtClean="0"/>
              <a:t>Evaluation</a:t>
            </a:r>
            <a:r>
              <a:rPr lang="en-US" dirty="0" smtClean="0"/>
              <a:t>::</a:t>
            </a:r>
            <a:r>
              <a:rPr lang="en-US" i="1" dirty="0" smtClean="0"/>
              <a:t>Metric</a:t>
            </a:r>
            <a:r>
              <a:rPr lang="en-US" dirty="0" smtClean="0"/>
              <a:t>.</a:t>
            </a:r>
            <a:endParaRPr lang="en-US" dirty="0"/>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53</a:t>
            </a:fld>
            <a:endParaRPr lang="en-US"/>
          </a:p>
        </p:txBody>
      </p:sp>
    </p:spTree>
    <p:extLst>
      <p:ext uri="{BB962C8B-B14F-4D97-AF65-F5344CB8AC3E}">
        <p14:creationId xmlns:p14="http://schemas.microsoft.com/office/powerpoint/2010/main" val="17810583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Conclusions</a:t>
            </a:r>
          </a:p>
        </p:txBody>
      </p:sp>
      <p:sp>
        <p:nvSpPr>
          <p:cNvPr id="3" name="Content Placeholder 2"/>
          <p:cNvSpPr>
            <a:spLocks noGrp="1"/>
          </p:cNvSpPr>
          <p:nvPr>
            <p:ph idx="1"/>
          </p:nvPr>
        </p:nvSpPr>
        <p:spPr>
          <a:xfrm>
            <a:off x="838200" y="914398"/>
            <a:ext cx="10515600" cy="5441951"/>
          </a:xfrm>
        </p:spPr>
        <p:txBody>
          <a:bodyPr>
            <a:normAutofit lnSpcReduction="10000"/>
          </a:bodyPr>
          <a:lstStyle/>
          <a:p>
            <a:pPr>
              <a:lnSpc>
                <a:spcPct val="110000"/>
              </a:lnSpc>
            </a:pPr>
            <a:r>
              <a:rPr lang="en-US" dirty="0"/>
              <a:t>Finally, in this abstract architecture, we aim to normalize such 6 components as 6 standards for recommendation study. Such standards are used for study of software engineering. For instance, the manifest of </a:t>
            </a:r>
            <a:r>
              <a:rPr lang="en-US" i="1" dirty="0" err="1" smtClean="0"/>
              <a:t>KBase</a:t>
            </a:r>
            <a:r>
              <a:rPr lang="en-US" dirty="0" smtClean="0"/>
              <a:t> </a:t>
            </a:r>
            <a:r>
              <a:rPr lang="en-US" dirty="0"/>
              <a:t>has following aspects</a:t>
            </a:r>
            <a:r>
              <a:rPr lang="en-US" dirty="0" smtClean="0"/>
              <a:t>:</a:t>
            </a:r>
          </a:p>
          <a:p>
            <a:pPr lvl="1">
              <a:lnSpc>
                <a:spcPct val="110000"/>
              </a:lnSpc>
            </a:pPr>
            <a:r>
              <a:rPr lang="en-US" dirty="0"/>
              <a:t>The methods </a:t>
            </a:r>
            <a:r>
              <a:rPr lang="en-US" i="1" dirty="0" smtClean="0"/>
              <a:t>load</a:t>
            </a:r>
            <a:r>
              <a:rPr lang="en-US" dirty="0" smtClean="0"/>
              <a:t>() </a:t>
            </a:r>
            <a:r>
              <a:rPr lang="en-US" dirty="0"/>
              <a:t>and </a:t>
            </a:r>
            <a:r>
              <a:rPr lang="en-US" i="1" dirty="0" smtClean="0"/>
              <a:t>save</a:t>
            </a:r>
            <a:r>
              <a:rPr lang="en-US" dirty="0" smtClean="0"/>
              <a:t>() </a:t>
            </a:r>
            <a:r>
              <a:rPr lang="en-US" dirty="0"/>
              <a:t>indicate that </a:t>
            </a:r>
            <a:r>
              <a:rPr lang="en-US" i="1" dirty="0" err="1" smtClean="0"/>
              <a:t>KBase</a:t>
            </a:r>
            <a:r>
              <a:rPr lang="en-US" dirty="0" smtClean="0"/>
              <a:t> </a:t>
            </a:r>
            <a:r>
              <a:rPr lang="en-US" dirty="0"/>
              <a:t>can be loaded from and saved to storage system. They </a:t>
            </a:r>
            <a:r>
              <a:rPr lang="en-US" dirty="0" smtClean="0"/>
              <a:t>don’t </a:t>
            </a:r>
            <a:r>
              <a:rPr lang="en-US" dirty="0"/>
              <a:t>specify how to load and store </a:t>
            </a:r>
            <a:r>
              <a:rPr lang="en-US" i="1" dirty="0" err="1" smtClean="0"/>
              <a:t>KBase</a:t>
            </a:r>
            <a:r>
              <a:rPr lang="en-US" dirty="0" smtClean="0"/>
              <a:t>. They </a:t>
            </a:r>
            <a:r>
              <a:rPr lang="en-US" dirty="0"/>
              <a:t>are rules with which the infrastructure must comply</a:t>
            </a:r>
            <a:r>
              <a:rPr lang="en-US" dirty="0" smtClean="0"/>
              <a:t>.</a:t>
            </a:r>
          </a:p>
          <a:p>
            <a:pPr lvl="1">
              <a:lnSpc>
                <a:spcPct val="110000"/>
              </a:lnSpc>
            </a:pPr>
            <a:r>
              <a:rPr lang="en-US" dirty="0"/>
              <a:t>Similarly, method </a:t>
            </a:r>
            <a:r>
              <a:rPr lang="en-US" i="1" dirty="0" smtClean="0"/>
              <a:t>learn</a:t>
            </a:r>
            <a:r>
              <a:rPr lang="en-US" dirty="0" smtClean="0"/>
              <a:t>() </a:t>
            </a:r>
            <a:r>
              <a:rPr lang="en-US" dirty="0"/>
              <a:t>tells us that </a:t>
            </a:r>
            <a:r>
              <a:rPr lang="en-US" i="1" dirty="0" err="1" smtClean="0"/>
              <a:t>KBase</a:t>
            </a:r>
            <a:r>
              <a:rPr lang="en-US" dirty="0" smtClean="0"/>
              <a:t> </a:t>
            </a:r>
            <a:r>
              <a:rPr lang="en-US" dirty="0"/>
              <a:t>can be learned by any approaches: machine learning, data mining, artificial intelligence, statistics, etc.</a:t>
            </a:r>
            <a:endParaRPr lang="en-US" dirty="0" smtClean="0"/>
          </a:p>
          <a:p>
            <a:pPr>
              <a:lnSpc>
                <a:spcPct val="110000"/>
              </a:lnSpc>
            </a:pPr>
            <a:r>
              <a:rPr lang="en-US" dirty="0" err="1"/>
              <a:t>Hudup</a:t>
            </a:r>
            <a:r>
              <a:rPr lang="en-US" dirty="0"/>
              <a:t> framework is ongoing; more features and utilities are supported in future but its two goals, coherency and flexibility, are keeping constant.</a:t>
            </a:r>
          </a:p>
        </p:txBody>
      </p:sp>
      <p:sp>
        <p:nvSpPr>
          <p:cNvPr id="4" name="Date Placeholder 3"/>
          <p:cNvSpPr>
            <a:spLocks noGrp="1"/>
          </p:cNvSpPr>
          <p:nvPr>
            <p:ph type="dt" sz="half" idx="10"/>
          </p:nvPr>
        </p:nvSpPr>
        <p:spPr/>
        <p:txBody>
          <a:bodyPr/>
          <a:lstStyle/>
          <a:p>
            <a:fld id="{3EEB3CE0-3365-4D33-9CDA-C9105419F587}"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54</a:t>
            </a:fld>
            <a:endParaRPr lang="en-US"/>
          </a:p>
        </p:txBody>
      </p:sp>
    </p:spTree>
    <p:extLst>
      <p:ext uri="{BB962C8B-B14F-4D97-AF65-F5344CB8AC3E}">
        <p14:creationId xmlns:p14="http://schemas.microsoft.com/office/powerpoint/2010/main" val="26874869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smtClean="0"/>
              <a:t>Thank you for attention</a:t>
            </a:r>
            <a:endParaRPr lang="en-US" sz="5000"/>
          </a:p>
        </p:txBody>
      </p:sp>
      <p:sp>
        <p:nvSpPr>
          <p:cNvPr id="4" name="Slide Number Placeholder 3"/>
          <p:cNvSpPr>
            <a:spLocks noGrp="1"/>
          </p:cNvSpPr>
          <p:nvPr>
            <p:ph type="sldNum" sz="quarter" idx="12"/>
          </p:nvPr>
        </p:nvSpPr>
        <p:spPr/>
        <p:txBody>
          <a:bodyPr/>
          <a:lstStyle/>
          <a:p>
            <a:fld id="{5DB5036F-1FF2-46C4-8D2B-59C7E3B91952}" type="slidenum">
              <a:rPr lang="en-US" smtClean="0"/>
              <a:pPr/>
              <a:t>55</a:t>
            </a:fld>
            <a:endParaRPr lang="en-US"/>
          </a:p>
        </p:txBody>
      </p:sp>
      <p:sp>
        <p:nvSpPr>
          <p:cNvPr id="3" name="Footer Placeholder 2"/>
          <p:cNvSpPr>
            <a:spLocks noGrp="1"/>
          </p:cNvSpPr>
          <p:nvPr>
            <p:ph type="ftr" sz="quarter" idx="11"/>
          </p:nvPr>
        </p:nvSpPr>
        <p:spPr/>
        <p:txBody>
          <a:bodyPr/>
          <a:lstStyle/>
          <a:p>
            <a:r>
              <a:rPr lang="en-US" smtClean="0"/>
              <a:t>A Framework of E-commercial Recommendation Algorithms</a:t>
            </a:r>
            <a:endParaRPr lang="en-US"/>
          </a:p>
        </p:txBody>
      </p:sp>
      <p:sp>
        <p:nvSpPr>
          <p:cNvPr id="5" name="Date Placeholder 4"/>
          <p:cNvSpPr>
            <a:spLocks noGrp="1"/>
          </p:cNvSpPr>
          <p:nvPr>
            <p:ph type="dt" sz="half" idx="10"/>
          </p:nvPr>
        </p:nvSpPr>
        <p:spPr/>
        <p:txBody>
          <a:bodyPr/>
          <a:lstStyle/>
          <a:p>
            <a:fld id="{39E6CBA3-8684-4C96-9217-14A2C0AF1531}" type="datetime1">
              <a:rPr lang="en-US" smtClean="0"/>
              <a:t>9/5/2017</a:t>
            </a:fld>
            <a:endParaRPr lang="en-US"/>
          </a:p>
        </p:txBody>
      </p:sp>
    </p:spTree>
    <p:extLst>
      <p:ext uri="{BB962C8B-B14F-4D97-AF65-F5344CB8AC3E}">
        <p14:creationId xmlns:p14="http://schemas.microsoft.com/office/powerpoint/2010/main" val="13266088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a:xfrm>
            <a:off x="333935" y="827119"/>
            <a:ext cx="11524130" cy="5480584"/>
          </a:xfrm>
        </p:spPr>
        <p:txBody>
          <a:bodyPr>
            <a:normAutofit fontScale="55000" lnSpcReduction="20000"/>
          </a:bodyPr>
          <a:lstStyle/>
          <a:p>
            <a:pPr>
              <a:lnSpc>
                <a:spcPct val="120000"/>
              </a:lnSpc>
              <a:buFont typeface="+mj-lt"/>
              <a:buAutoNum type="arabicPeriod"/>
            </a:pPr>
            <a:r>
              <a:rPr lang="en-US" dirty="0" err="1"/>
              <a:t>Brozovsky</a:t>
            </a:r>
            <a:r>
              <a:rPr lang="en-US" dirty="0"/>
              <a:t>, L. (2006). </a:t>
            </a:r>
            <a:r>
              <a:rPr lang="en-US" dirty="0" err="1"/>
              <a:t>Colfi</a:t>
            </a:r>
            <a:r>
              <a:rPr lang="en-US" dirty="0"/>
              <a:t> - recommender system for a dating service</a:t>
            </a:r>
            <a:r>
              <a:rPr lang="en-US" dirty="0" smtClean="0"/>
              <a:t>.</a:t>
            </a:r>
            <a:endParaRPr lang="en-US" dirty="0"/>
          </a:p>
          <a:p>
            <a:pPr>
              <a:lnSpc>
                <a:spcPct val="120000"/>
              </a:lnSpc>
              <a:buFont typeface="+mj-lt"/>
              <a:buAutoNum type="arabicPeriod"/>
            </a:pPr>
            <a:r>
              <a:rPr lang="en-US" dirty="0" err="1"/>
              <a:t>Caraciolo</a:t>
            </a:r>
            <a:r>
              <a:rPr lang="en-US" dirty="0"/>
              <a:t>, M., </a:t>
            </a:r>
            <a:r>
              <a:rPr lang="en-US" dirty="0" err="1"/>
              <a:t>Melo</a:t>
            </a:r>
            <a:r>
              <a:rPr lang="en-US" dirty="0"/>
              <a:t>, B., and </a:t>
            </a:r>
            <a:r>
              <a:rPr lang="en-US" dirty="0" err="1"/>
              <a:t>Caspirro</a:t>
            </a:r>
            <a:r>
              <a:rPr lang="en-US" dirty="0"/>
              <a:t>, R. (2011). Crab - recommender systems in python</a:t>
            </a:r>
            <a:r>
              <a:rPr lang="en-US" dirty="0" smtClean="0"/>
              <a:t>.</a:t>
            </a:r>
            <a:endParaRPr lang="en-US" dirty="0"/>
          </a:p>
          <a:p>
            <a:pPr>
              <a:lnSpc>
                <a:spcPct val="120000"/>
              </a:lnSpc>
              <a:buFont typeface="+mj-lt"/>
              <a:buAutoNum type="arabicPeriod"/>
            </a:pPr>
            <a:r>
              <a:rPr lang="en-US" dirty="0"/>
              <a:t>Chen, T., Zhang, W., Lu, Q., Chen, K., </a:t>
            </a:r>
            <a:r>
              <a:rPr lang="en-US" dirty="0" err="1"/>
              <a:t>Zheng</a:t>
            </a:r>
            <a:r>
              <a:rPr lang="en-US" dirty="0"/>
              <a:t>, Z., Yu, Y., and Yang, D. (2012). </a:t>
            </a:r>
            <a:r>
              <a:rPr lang="en-US" dirty="0" err="1"/>
              <a:t>Svdfeature</a:t>
            </a:r>
            <a:r>
              <a:rPr lang="en-US" dirty="0"/>
              <a:t>: A toolkit for feature-based collaborative filtering</a:t>
            </a:r>
            <a:r>
              <a:rPr lang="en-US" dirty="0" smtClean="0"/>
              <a:t>.</a:t>
            </a:r>
            <a:endParaRPr lang="en-US" dirty="0"/>
          </a:p>
          <a:p>
            <a:pPr>
              <a:lnSpc>
                <a:spcPct val="120000"/>
              </a:lnSpc>
              <a:buFont typeface="+mj-lt"/>
              <a:buAutoNum type="arabicPeriod"/>
            </a:pPr>
            <a:r>
              <a:rPr lang="en-US" dirty="0" err="1"/>
              <a:t>Dato</a:t>
            </a:r>
            <a:r>
              <a:rPr lang="en-US" dirty="0"/>
              <a:t>-Team (2013). </a:t>
            </a:r>
            <a:r>
              <a:rPr lang="en-US" dirty="0" err="1"/>
              <a:t>Graphlab</a:t>
            </a:r>
            <a:r>
              <a:rPr lang="en-US" dirty="0"/>
              <a:t> create tm</a:t>
            </a:r>
            <a:r>
              <a:rPr lang="en-US" dirty="0" smtClean="0"/>
              <a:t>.</a:t>
            </a:r>
            <a:endParaRPr lang="en-US" dirty="0"/>
          </a:p>
          <a:p>
            <a:pPr>
              <a:lnSpc>
                <a:spcPct val="120000"/>
              </a:lnSpc>
              <a:buFont typeface="+mj-lt"/>
              <a:buAutoNum type="arabicPeriod"/>
            </a:pPr>
            <a:r>
              <a:rPr lang="en-US" dirty="0"/>
              <a:t>Duong, T. Q. (2008). UML 2 and Rational Rose 2003, volume 8 of Analyzing and Designing Enterprise Information System. SAHARA, Ho Chi Minh, Vietnam</a:t>
            </a:r>
            <a:r>
              <a:rPr lang="en-US" dirty="0" smtClean="0"/>
              <a:t>.</a:t>
            </a:r>
            <a:endParaRPr lang="en-US" dirty="0"/>
          </a:p>
          <a:p>
            <a:pPr>
              <a:lnSpc>
                <a:spcPct val="120000"/>
              </a:lnSpc>
              <a:buFont typeface="+mj-lt"/>
              <a:buAutoNum type="arabicPeriod"/>
            </a:pPr>
            <a:r>
              <a:rPr lang="en-US" dirty="0"/>
              <a:t>ECMA (2013). The JSON Data Interchange Format. Geneva, Swiss, 1 edition</a:t>
            </a:r>
            <a:r>
              <a:rPr lang="en-US" dirty="0" smtClean="0"/>
              <a:t>.</a:t>
            </a:r>
            <a:endParaRPr lang="en-US" dirty="0"/>
          </a:p>
          <a:p>
            <a:pPr>
              <a:lnSpc>
                <a:spcPct val="120000"/>
              </a:lnSpc>
              <a:buFont typeface="+mj-lt"/>
              <a:buAutoNum type="arabicPeriod"/>
            </a:pPr>
            <a:r>
              <a:rPr lang="en-US" dirty="0" err="1"/>
              <a:t>Ekstrand</a:t>
            </a:r>
            <a:r>
              <a:rPr lang="en-US" dirty="0"/>
              <a:t>, M., </a:t>
            </a:r>
            <a:r>
              <a:rPr lang="en-US" dirty="0" err="1"/>
              <a:t>Kluver</a:t>
            </a:r>
            <a:r>
              <a:rPr lang="en-US" dirty="0"/>
              <a:t>, D., He, L., Kolb, J., Ludwig, M., and He, Y. (2013). </a:t>
            </a:r>
            <a:r>
              <a:rPr lang="en-US" dirty="0" err="1"/>
              <a:t>Lenskit</a:t>
            </a:r>
            <a:r>
              <a:rPr lang="en-US" dirty="0"/>
              <a:t> - open-source tools for recommender systems</a:t>
            </a:r>
            <a:r>
              <a:rPr lang="en-US" dirty="0" smtClean="0"/>
              <a:t>.</a:t>
            </a:r>
            <a:endParaRPr lang="en-US" dirty="0"/>
          </a:p>
          <a:p>
            <a:pPr>
              <a:lnSpc>
                <a:spcPct val="120000"/>
              </a:lnSpc>
              <a:buFont typeface="+mj-lt"/>
              <a:buAutoNum type="arabicPeriod"/>
            </a:pPr>
            <a:r>
              <a:rPr lang="en-US" dirty="0" err="1"/>
              <a:t>Gantner</a:t>
            </a:r>
            <a:r>
              <a:rPr lang="en-US" dirty="0"/>
              <a:t>, Z., </a:t>
            </a:r>
            <a:r>
              <a:rPr lang="en-US" dirty="0" err="1"/>
              <a:t>Rendle</a:t>
            </a:r>
            <a:r>
              <a:rPr lang="en-US" dirty="0"/>
              <a:t>, S., </a:t>
            </a:r>
            <a:r>
              <a:rPr lang="en-US" dirty="0" err="1"/>
              <a:t>Drumond</a:t>
            </a:r>
            <a:r>
              <a:rPr lang="en-US" dirty="0"/>
              <a:t>, L., and </a:t>
            </a:r>
            <a:r>
              <a:rPr lang="en-US" dirty="0" err="1"/>
              <a:t>Freudenthaler</a:t>
            </a:r>
            <a:r>
              <a:rPr lang="en-US" dirty="0"/>
              <a:t>, C. (2013). </a:t>
            </a:r>
            <a:r>
              <a:rPr lang="en-US" dirty="0" err="1"/>
              <a:t>Mymedialite</a:t>
            </a:r>
            <a:r>
              <a:rPr lang="en-US" dirty="0"/>
              <a:t> recommender system library</a:t>
            </a:r>
            <a:r>
              <a:rPr lang="en-US" dirty="0" smtClean="0"/>
              <a:t>.</a:t>
            </a:r>
            <a:endParaRPr lang="en-US" dirty="0"/>
          </a:p>
          <a:p>
            <a:pPr>
              <a:lnSpc>
                <a:spcPct val="120000"/>
              </a:lnSpc>
              <a:buFont typeface="+mj-lt"/>
              <a:buAutoNum type="arabicPeriod"/>
            </a:pPr>
            <a:r>
              <a:rPr lang="en-US" dirty="0" err="1"/>
              <a:t>GroupLens</a:t>
            </a:r>
            <a:r>
              <a:rPr lang="en-US" dirty="0"/>
              <a:t> (1998). </a:t>
            </a:r>
            <a:r>
              <a:rPr lang="en-US" dirty="0" err="1"/>
              <a:t>Movielens</a:t>
            </a:r>
            <a:r>
              <a:rPr lang="en-US" dirty="0"/>
              <a:t> datasets</a:t>
            </a:r>
            <a:r>
              <a:rPr lang="en-US" dirty="0" smtClean="0"/>
              <a:t>.</a:t>
            </a:r>
            <a:endParaRPr lang="en-US" dirty="0"/>
          </a:p>
          <a:p>
            <a:pPr>
              <a:lnSpc>
                <a:spcPct val="120000"/>
              </a:lnSpc>
              <a:buFont typeface="+mj-lt"/>
              <a:buAutoNum type="arabicPeriod"/>
            </a:pPr>
            <a:r>
              <a:rPr lang="en-US" dirty="0" err="1"/>
              <a:t>Hahsler</a:t>
            </a:r>
            <a:r>
              <a:rPr lang="en-US" dirty="0"/>
              <a:t>, M. (2014). </a:t>
            </a:r>
            <a:r>
              <a:rPr lang="en-US" dirty="0" err="1"/>
              <a:t>recommenderlab</a:t>
            </a:r>
            <a:r>
              <a:rPr lang="en-US" dirty="0"/>
              <a:t>: Lab for developing and testing recommender algorithms</a:t>
            </a:r>
            <a:r>
              <a:rPr lang="en-US" dirty="0" smtClean="0"/>
              <a:t>.</a:t>
            </a:r>
            <a:endParaRPr lang="en-US" dirty="0"/>
          </a:p>
          <a:p>
            <a:pPr>
              <a:lnSpc>
                <a:spcPct val="120000"/>
              </a:lnSpc>
              <a:buFont typeface="+mj-lt"/>
              <a:buAutoNum type="arabicPeriod"/>
            </a:pPr>
            <a:r>
              <a:rPr lang="en-US" dirty="0" err="1"/>
              <a:t>Herlocker</a:t>
            </a:r>
            <a:r>
              <a:rPr lang="en-US" dirty="0"/>
              <a:t>, J. L., </a:t>
            </a:r>
            <a:r>
              <a:rPr lang="en-US" dirty="0" err="1"/>
              <a:t>Konstan</a:t>
            </a:r>
            <a:r>
              <a:rPr lang="en-US" dirty="0"/>
              <a:t>, J. A., </a:t>
            </a:r>
            <a:r>
              <a:rPr lang="en-US" dirty="0" err="1"/>
              <a:t>Terveen</a:t>
            </a:r>
            <a:r>
              <a:rPr lang="en-US" dirty="0"/>
              <a:t>, L. G., and </a:t>
            </a:r>
            <a:r>
              <a:rPr lang="en-US" dirty="0" err="1"/>
              <a:t>Riedl</a:t>
            </a:r>
            <a:r>
              <a:rPr lang="en-US" dirty="0"/>
              <a:t>, J. T. (2004). Evaluating collaborative filtering recommender systems. ACM Transactions on Information Systems (TOIS), 22(1):5–53</a:t>
            </a:r>
            <a:r>
              <a:rPr lang="en-US" dirty="0" smtClean="0"/>
              <a:t>.</a:t>
            </a:r>
            <a:endParaRPr lang="en-US" dirty="0"/>
          </a:p>
          <a:p>
            <a:pPr>
              <a:lnSpc>
                <a:spcPct val="120000"/>
              </a:lnSpc>
              <a:buFont typeface="+mj-lt"/>
              <a:buAutoNum type="arabicPeriod"/>
            </a:pPr>
            <a:r>
              <a:rPr lang="en-US" dirty="0" err="1"/>
              <a:t>Lemire</a:t>
            </a:r>
            <a:r>
              <a:rPr lang="en-US" dirty="0"/>
              <a:t>, D. (2003). </a:t>
            </a:r>
            <a:r>
              <a:rPr lang="en-US" dirty="0" err="1"/>
              <a:t>Cofi</a:t>
            </a:r>
            <a:r>
              <a:rPr lang="en-US" dirty="0"/>
              <a:t>: A java-based collaborative filtering library</a:t>
            </a:r>
            <a:r>
              <a:rPr lang="en-US" dirty="0" smtClean="0"/>
              <a:t>.</a:t>
            </a:r>
            <a:endParaRPr lang="en-US" dirty="0"/>
          </a:p>
          <a:p>
            <a:pPr>
              <a:lnSpc>
                <a:spcPct val="120000"/>
              </a:lnSpc>
              <a:buFont typeface="+mj-lt"/>
              <a:buAutoNum type="arabicPeriod"/>
            </a:pPr>
            <a:r>
              <a:rPr lang="en-US" dirty="0"/>
              <a:t>Lew, D. and Sowell, B. (2007). Carleton recommender systems</a:t>
            </a:r>
            <a:r>
              <a:rPr lang="en-US" dirty="0" smtClean="0"/>
              <a:t>.</a:t>
            </a:r>
            <a:endParaRPr lang="en-US" dirty="0"/>
          </a:p>
          <a:p>
            <a:pPr>
              <a:lnSpc>
                <a:spcPct val="120000"/>
              </a:lnSpc>
              <a:buFont typeface="+mj-lt"/>
              <a:buAutoNum type="arabicPeriod"/>
            </a:pPr>
            <a:r>
              <a:rPr lang="en-US" dirty="0"/>
              <a:t>Mahout-Team (2013). Apache mahout tm</a:t>
            </a:r>
            <a:r>
              <a:rPr lang="en-US" dirty="0" smtClean="0"/>
              <a:t>.</a:t>
            </a:r>
            <a:endParaRPr lang="en-US" dirty="0"/>
          </a:p>
          <a:p>
            <a:pPr>
              <a:lnSpc>
                <a:spcPct val="120000"/>
              </a:lnSpc>
              <a:buFont typeface="+mj-lt"/>
              <a:buAutoNum type="arabicPeriod"/>
            </a:pPr>
            <a:r>
              <a:rPr lang="en-US" dirty="0"/>
              <a:t>Microsoft, </a:t>
            </a:r>
            <a:r>
              <a:rPr lang="en-US" dirty="0" err="1"/>
              <a:t>MyMediaPC</a:t>
            </a:r>
            <a:r>
              <a:rPr lang="en-US" dirty="0"/>
              <a:t>, </a:t>
            </a:r>
            <a:r>
              <a:rPr lang="en-US" dirty="0" err="1"/>
              <a:t>RichHanbidge</a:t>
            </a:r>
            <a:r>
              <a:rPr lang="en-US" dirty="0"/>
              <a:t>, MyMediaWp2Lead, MyMediaWp3Lead, MyMediaWp4Lead, and MyMediaWp5Lead (2013). </a:t>
            </a:r>
            <a:r>
              <a:rPr lang="en-US" dirty="0" err="1"/>
              <a:t>Mymedia</a:t>
            </a:r>
            <a:r>
              <a:rPr lang="en-US" dirty="0"/>
              <a:t> dynamic personalization and recommendation software framework toolkit</a:t>
            </a:r>
            <a:r>
              <a:rPr lang="en-US" dirty="0" smtClean="0"/>
              <a:t>.</a:t>
            </a:r>
            <a:endParaRPr lang="en-US" dirty="0"/>
          </a:p>
          <a:p>
            <a:pPr>
              <a:lnSpc>
                <a:spcPct val="120000"/>
              </a:lnSpc>
              <a:buFont typeface="+mj-lt"/>
              <a:buAutoNum type="arabicPeriod"/>
            </a:pPr>
            <a:r>
              <a:rPr lang="en-US" dirty="0"/>
              <a:t>Oracle (2014). Java language</a:t>
            </a:r>
            <a:r>
              <a:rPr lang="en-US" dirty="0" smtClean="0"/>
              <a:t>.</a:t>
            </a:r>
            <a:endParaRPr lang="en-US" dirty="0"/>
          </a:p>
          <a:p>
            <a:pPr>
              <a:lnSpc>
                <a:spcPct val="120000"/>
              </a:lnSpc>
              <a:buFont typeface="+mj-lt"/>
              <a:buAutoNum type="arabicPeriod"/>
            </a:pPr>
            <a:r>
              <a:rPr lang="en-US" dirty="0"/>
              <a:t>Ricci, F., </a:t>
            </a:r>
            <a:r>
              <a:rPr lang="en-US" dirty="0" err="1"/>
              <a:t>Rokach</a:t>
            </a:r>
            <a:r>
              <a:rPr lang="en-US" dirty="0"/>
              <a:t>, L., </a:t>
            </a:r>
            <a:r>
              <a:rPr lang="en-US" dirty="0" err="1"/>
              <a:t>Shapira</a:t>
            </a:r>
            <a:r>
              <a:rPr lang="en-US" dirty="0"/>
              <a:t>, B., and Kantor, P. B. (2011). Recommender Systems Handbook. Springer</a:t>
            </a:r>
            <a:r>
              <a:rPr lang="en-US" dirty="0" smtClean="0"/>
              <a:t>.</a:t>
            </a:r>
            <a:endParaRPr lang="en-US" dirty="0"/>
          </a:p>
          <a:p>
            <a:pPr>
              <a:lnSpc>
                <a:spcPct val="120000"/>
              </a:lnSpc>
              <a:buFont typeface="+mj-lt"/>
              <a:buAutoNum type="arabicPeriod"/>
            </a:pPr>
            <a:r>
              <a:rPr lang="en-US" dirty="0"/>
              <a:t>Smart-Agent-Technologies (2013). </a:t>
            </a:r>
            <a:r>
              <a:rPr lang="en-US" dirty="0" err="1"/>
              <a:t>easyrec</a:t>
            </a:r>
            <a:r>
              <a:rPr lang="en-US" dirty="0" smtClean="0"/>
              <a:t>.</a:t>
            </a:r>
            <a:endParaRPr lang="en-US" dirty="0"/>
          </a:p>
          <a:p>
            <a:pPr>
              <a:lnSpc>
                <a:spcPct val="120000"/>
              </a:lnSpc>
              <a:buFont typeface="+mj-lt"/>
              <a:buAutoNum type="arabicPeriod"/>
            </a:pPr>
            <a:r>
              <a:rPr lang="en-US" dirty="0" err="1"/>
              <a:t>Telematica-Instituut</a:t>
            </a:r>
            <a:r>
              <a:rPr lang="en-US" dirty="0"/>
              <a:t> (2007). </a:t>
            </a:r>
            <a:r>
              <a:rPr lang="en-US" dirty="0" err="1"/>
              <a:t>Duine</a:t>
            </a:r>
            <a:r>
              <a:rPr lang="en-US" dirty="0"/>
              <a:t> framework</a:t>
            </a:r>
            <a:r>
              <a:rPr lang="en-US" dirty="0" smtClean="0"/>
              <a:t>.</a:t>
            </a:r>
            <a:endParaRPr lang="en-US" dirty="0"/>
          </a:p>
          <a:p>
            <a:pPr>
              <a:lnSpc>
                <a:spcPct val="120000"/>
              </a:lnSpc>
              <a:buFont typeface="+mj-lt"/>
              <a:buAutoNum type="arabicPeriod"/>
            </a:pPr>
            <a:r>
              <a:rPr lang="en-US" dirty="0" err="1"/>
              <a:t>Vogoo</a:t>
            </a:r>
            <a:r>
              <a:rPr lang="en-US" dirty="0"/>
              <a:t>-Team and DROUX, S. (2008). </a:t>
            </a:r>
            <a:r>
              <a:rPr lang="en-US" dirty="0" err="1"/>
              <a:t>Vogoo</a:t>
            </a:r>
            <a:r>
              <a:rPr lang="en-US" dirty="0"/>
              <a:t> </a:t>
            </a:r>
            <a:r>
              <a:rPr lang="en-US" dirty="0" err="1"/>
              <a:t>php</a:t>
            </a:r>
            <a:r>
              <a:rPr lang="en-US" dirty="0"/>
              <a:t> lib.</a:t>
            </a:r>
          </a:p>
        </p:txBody>
      </p:sp>
      <p:sp>
        <p:nvSpPr>
          <p:cNvPr id="4" name="Slide Number Placeholder 3"/>
          <p:cNvSpPr>
            <a:spLocks noGrp="1"/>
          </p:cNvSpPr>
          <p:nvPr>
            <p:ph type="sldNum" sz="quarter" idx="12"/>
          </p:nvPr>
        </p:nvSpPr>
        <p:spPr/>
        <p:txBody>
          <a:bodyPr/>
          <a:lstStyle/>
          <a:p>
            <a:fld id="{5DB5036F-1FF2-46C4-8D2B-59C7E3B91952}"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Date Placeholder 5"/>
          <p:cNvSpPr>
            <a:spLocks noGrp="1"/>
          </p:cNvSpPr>
          <p:nvPr>
            <p:ph type="dt" sz="half" idx="10"/>
          </p:nvPr>
        </p:nvSpPr>
        <p:spPr/>
        <p:txBody>
          <a:bodyPr/>
          <a:lstStyle/>
          <a:p>
            <a:fld id="{F81E09AF-4444-4E4B-A2A8-3C50E7932A3E}" type="datetime1">
              <a:rPr lang="en-US" smtClean="0"/>
              <a:t>9/5/2017</a:t>
            </a:fld>
            <a:endParaRPr lang="en-US"/>
          </a:p>
        </p:txBody>
      </p:sp>
    </p:spTree>
    <p:extLst>
      <p:ext uri="{BB962C8B-B14F-4D97-AF65-F5344CB8AC3E}">
        <p14:creationId xmlns:p14="http://schemas.microsoft.com/office/powerpoint/2010/main" val="2311167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172277" y="914398"/>
            <a:ext cx="11767931" cy="5441951"/>
          </a:xfrm>
        </p:spPr>
        <p:txBody>
          <a:bodyPr>
            <a:noAutofit/>
          </a:bodyPr>
          <a:lstStyle/>
          <a:p>
            <a:pPr marL="0" indent="0">
              <a:lnSpc>
                <a:spcPct val="120000"/>
              </a:lnSpc>
              <a:buNone/>
            </a:pPr>
            <a:r>
              <a:rPr lang="en-US" sz="1600" dirty="0"/>
              <a:t>There are now some open source </a:t>
            </a:r>
            <a:r>
              <a:rPr lang="en-US" sz="1600" dirty="0" err="1"/>
              <a:t>softwares</a:t>
            </a:r>
            <a:r>
              <a:rPr lang="en-US" sz="1600" dirty="0"/>
              <a:t> similar to my </a:t>
            </a:r>
            <a:r>
              <a:rPr lang="en-US" sz="1600" dirty="0" smtClean="0"/>
              <a:t>product, as follows:</a:t>
            </a:r>
            <a:endParaRPr lang="en-US" sz="1600" dirty="0"/>
          </a:p>
          <a:p>
            <a:pPr>
              <a:lnSpc>
                <a:spcPct val="120000"/>
              </a:lnSpc>
            </a:pPr>
            <a:r>
              <a:rPr lang="en-US" sz="1600" i="1" dirty="0" smtClean="0"/>
              <a:t>Carleton</a:t>
            </a:r>
            <a:r>
              <a:rPr lang="en-US" sz="1600" dirty="0" smtClean="0"/>
              <a:t> </a:t>
            </a:r>
            <a:r>
              <a:rPr lang="en-US" sz="1600" dirty="0"/>
              <a:t>(Lew and Sowell, 2007) </a:t>
            </a:r>
            <a:r>
              <a:rPr lang="en-US" sz="1600" dirty="0" smtClean="0"/>
              <a:t>is </a:t>
            </a:r>
            <a:r>
              <a:rPr lang="en-US" sz="1600" dirty="0"/>
              <a:t>developed by Carleton College, Minnesota, USA. </a:t>
            </a:r>
            <a:r>
              <a:rPr lang="en-US" sz="1600" dirty="0" smtClean="0"/>
              <a:t>The </a:t>
            </a:r>
            <a:r>
              <a:rPr lang="en-US" sz="1600" dirty="0"/>
              <a:t>significant feature of Carleton is to recommend courses to student based on their school reports. The schema of programming classes in Carleton is clear</a:t>
            </a:r>
            <a:r>
              <a:rPr lang="en-US" sz="1600" dirty="0" smtClean="0"/>
              <a:t>.</a:t>
            </a:r>
          </a:p>
          <a:p>
            <a:pPr>
              <a:lnSpc>
                <a:spcPct val="120000"/>
              </a:lnSpc>
            </a:pPr>
            <a:r>
              <a:rPr lang="en-US" sz="1600" i="1" dirty="0" err="1" smtClean="0"/>
              <a:t>Cofi</a:t>
            </a:r>
            <a:r>
              <a:rPr lang="en-US" sz="1600" dirty="0"/>
              <a:t> (</a:t>
            </a:r>
            <a:r>
              <a:rPr lang="en-US" sz="1600" dirty="0" err="1"/>
              <a:t>Lemire</a:t>
            </a:r>
            <a:r>
              <a:rPr lang="en-US" sz="1600" dirty="0"/>
              <a:t>, 2003) simply implements and evaluates some recommendation algorithms. </a:t>
            </a:r>
            <a:r>
              <a:rPr lang="en-US" sz="1600" dirty="0" smtClean="0"/>
              <a:t>It </a:t>
            </a:r>
            <a:r>
              <a:rPr lang="en-US" sz="1600" dirty="0"/>
              <a:t>is written by Java language </a:t>
            </a:r>
            <a:r>
              <a:rPr lang="en-US" sz="1600" dirty="0" smtClean="0"/>
              <a:t>and </a:t>
            </a:r>
            <a:r>
              <a:rPr lang="en-US" sz="1600" dirty="0"/>
              <a:t>it works on various platforms. This is the strong point of </a:t>
            </a:r>
            <a:r>
              <a:rPr lang="en-US" sz="1600" dirty="0" err="1"/>
              <a:t>Cofi</a:t>
            </a:r>
            <a:r>
              <a:rPr lang="en-US" sz="1600" dirty="0"/>
              <a:t>.</a:t>
            </a:r>
            <a:endParaRPr lang="en-US" sz="1600" dirty="0" smtClean="0"/>
          </a:p>
          <a:p>
            <a:pPr>
              <a:lnSpc>
                <a:spcPct val="120000"/>
              </a:lnSpc>
            </a:pPr>
            <a:r>
              <a:rPr lang="en-US" sz="1600" i="1" dirty="0" err="1" smtClean="0"/>
              <a:t>Colfi</a:t>
            </a:r>
            <a:r>
              <a:rPr lang="en-US" sz="1600" dirty="0"/>
              <a:t> (</a:t>
            </a:r>
            <a:r>
              <a:rPr lang="en-US" sz="1600" dirty="0" err="1"/>
              <a:t>Brozovsky</a:t>
            </a:r>
            <a:r>
              <a:rPr lang="en-US" sz="1600" dirty="0"/>
              <a:t>, 2006) </a:t>
            </a:r>
            <a:r>
              <a:rPr lang="en-US" sz="1600" dirty="0" smtClean="0"/>
              <a:t>is </a:t>
            </a:r>
            <a:r>
              <a:rPr lang="en-US" sz="1600" dirty="0"/>
              <a:t>developed by Professor Lukas </a:t>
            </a:r>
            <a:r>
              <a:rPr lang="en-US" sz="1600" dirty="0" err="1"/>
              <a:t>Brozovsky</a:t>
            </a:r>
            <a:r>
              <a:rPr lang="en-US" sz="1600" dirty="0"/>
              <a:t>, Charles University in Prague, Czech Republic. </a:t>
            </a:r>
            <a:r>
              <a:rPr lang="en-US" sz="1600" dirty="0" smtClean="0"/>
              <a:t>The </a:t>
            </a:r>
            <a:r>
              <a:rPr lang="en-US" sz="1600" dirty="0"/>
              <a:t>recommendation server is simple and aims to research purposes. </a:t>
            </a:r>
            <a:r>
              <a:rPr lang="en-US" sz="1600" dirty="0" smtClean="0"/>
              <a:t>The </a:t>
            </a:r>
            <a:r>
              <a:rPr lang="en-US" sz="1600" dirty="0"/>
              <a:t>prominent aspect of </a:t>
            </a:r>
            <a:r>
              <a:rPr lang="en-US" sz="1600" dirty="0" err="1"/>
              <a:t>Colfi</a:t>
            </a:r>
            <a:r>
              <a:rPr lang="en-US" sz="1600" dirty="0"/>
              <a:t> is to support dating service via client-server interaction</a:t>
            </a:r>
            <a:r>
              <a:rPr lang="en-US" sz="1600" dirty="0" smtClean="0"/>
              <a:t>.</a:t>
            </a:r>
          </a:p>
          <a:p>
            <a:pPr>
              <a:lnSpc>
                <a:spcPct val="120000"/>
              </a:lnSpc>
            </a:pPr>
            <a:r>
              <a:rPr lang="en-US" sz="1600" i="1" dirty="0" smtClean="0"/>
              <a:t>Crab </a:t>
            </a:r>
            <a:r>
              <a:rPr lang="en-US" sz="1600" dirty="0"/>
              <a:t>(</a:t>
            </a:r>
            <a:r>
              <a:rPr lang="en-US" sz="1600" dirty="0" err="1"/>
              <a:t>Caraciolo</a:t>
            </a:r>
            <a:r>
              <a:rPr lang="en-US" sz="1600" dirty="0"/>
              <a:t> et al., 2011) </a:t>
            </a:r>
            <a:r>
              <a:rPr lang="en-US" sz="1600" dirty="0" smtClean="0"/>
              <a:t>is </a:t>
            </a:r>
            <a:r>
              <a:rPr lang="en-US" sz="1600" dirty="0"/>
              <a:t>recommendation </a:t>
            </a:r>
            <a:r>
              <a:rPr lang="en-US" sz="1600" dirty="0" smtClean="0"/>
              <a:t>server, developed </a:t>
            </a:r>
            <a:r>
              <a:rPr lang="en-US" sz="1600" dirty="0"/>
              <a:t>at </a:t>
            </a:r>
            <a:r>
              <a:rPr lang="en-US" sz="1600" dirty="0" err="1"/>
              <a:t>Muricoca</a:t>
            </a:r>
            <a:r>
              <a:rPr lang="en-US" sz="1600" dirty="0"/>
              <a:t> Labs. The strong point of Crab is to build up a recommendation engine inside the server along with algorithm evaluation mechanism. </a:t>
            </a:r>
            <a:r>
              <a:rPr lang="en-US" sz="1600" dirty="0" smtClean="0"/>
              <a:t>Most </a:t>
            </a:r>
            <a:r>
              <a:rPr lang="en-US" sz="1600" dirty="0"/>
              <a:t>of built-in algorithms </a:t>
            </a:r>
            <a:r>
              <a:rPr lang="en-US" sz="1600" dirty="0" smtClean="0"/>
              <a:t>are </a:t>
            </a:r>
            <a:r>
              <a:rPr lang="en-US" sz="1600" dirty="0"/>
              <a:t>SVD algorithm and nearest-neighbor algorithms</a:t>
            </a:r>
            <a:r>
              <a:rPr lang="en-US" sz="1600" dirty="0" smtClean="0"/>
              <a:t>.</a:t>
            </a:r>
          </a:p>
          <a:p>
            <a:pPr>
              <a:lnSpc>
                <a:spcPct val="120000"/>
              </a:lnSpc>
            </a:pPr>
            <a:r>
              <a:rPr lang="en-US" sz="1600" i="1" dirty="0" err="1" smtClean="0"/>
              <a:t>Duine</a:t>
            </a:r>
            <a:r>
              <a:rPr lang="en-US" sz="1600" dirty="0"/>
              <a:t> (</a:t>
            </a:r>
            <a:r>
              <a:rPr lang="en-US" sz="1600" dirty="0" err="1"/>
              <a:t>Telematica-Instituut</a:t>
            </a:r>
            <a:r>
              <a:rPr lang="en-US" sz="1600" dirty="0"/>
              <a:t>, 2007) is developed by </a:t>
            </a:r>
            <a:r>
              <a:rPr lang="en-US" sz="1600" dirty="0" err="1"/>
              <a:t>Telematica</a:t>
            </a:r>
            <a:r>
              <a:rPr lang="en-US" sz="1600" dirty="0"/>
              <a:t> Institute, </a:t>
            </a:r>
            <a:r>
              <a:rPr lang="en-US" sz="1600" dirty="0" err="1"/>
              <a:t>Novay</a:t>
            </a:r>
            <a:r>
              <a:rPr lang="en-US" sz="1600" dirty="0"/>
              <a:t>. This is really a solid recommendation framework. Its architecture is very powerful and flexible. The strong point of </a:t>
            </a:r>
            <a:r>
              <a:rPr lang="en-US" sz="1600" dirty="0" err="1"/>
              <a:t>Duine</a:t>
            </a:r>
            <a:r>
              <a:rPr lang="en-US" sz="1600" dirty="0"/>
              <a:t> is to improve performance of recommendation engine</a:t>
            </a:r>
            <a:r>
              <a:rPr lang="en-US" sz="1600" dirty="0" smtClean="0"/>
              <a:t>.</a:t>
            </a:r>
          </a:p>
          <a:p>
            <a:pPr>
              <a:lnSpc>
                <a:spcPct val="120000"/>
              </a:lnSpc>
            </a:pPr>
            <a:r>
              <a:rPr lang="en-US" sz="1600" i="1" dirty="0" err="1" smtClean="0"/>
              <a:t>easyrec</a:t>
            </a:r>
            <a:r>
              <a:rPr lang="en-US" sz="1600" dirty="0"/>
              <a:t> (Smart-Agent-Technologies, 2013) </a:t>
            </a:r>
            <a:r>
              <a:rPr lang="en-US" sz="1600" dirty="0" smtClean="0"/>
              <a:t>is </a:t>
            </a:r>
            <a:r>
              <a:rPr lang="en-US" sz="1600" dirty="0"/>
              <a:t>developed by </a:t>
            </a:r>
            <a:r>
              <a:rPr lang="en-US" sz="1600" dirty="0" err="1"/>
              <a:t>IntelliJ</a:t>
            </a:r>
            <a:r>
              <a:rPr lang="en-US" sz="1600" dirty="0"/>
              <a:t> IDEA and Research Studios Austria, </a:t>
            </a:r>
            <a:r>
              <a:rPr lang="en-US" sz="1600" dirty="0" err="1"/>
              <a:t>Forschungsgesellschaft</a:t>
            </a:r>
            <a:r>
              <a:rPr lang="en-US" sz="1600" dirty="0"/>
              <a:t> </a:t>
            </a:r>
            <a:r>
              <a:rPr lang="en-US" sz="1600" dirty="0" err="1"/>
              <a:t>mbH</a:t>
            </a:r>
            <a:r>
              <a:rPr lang="en-US" sz="1600" dirty="0"/>
              <a:t>. Strong points of </a:t>
            </a:r>
            <a:r>
              <a:rPr lang="en-US" sz="1600" dirty="0" err="1"/>
              <a:t>easyrec</a:t>
            </a:r>
            <a:r>
              <a:rPr lang="en-US" sz="1600" dirty="0"/>
              <a:t> are convenience in use, supporting consultancy via internet, and allowing users to embed recommendation engine into a website in order to call functions of </a:t>
            </a:r>
            <a:r>
              <a:rPr lang="en-US" sz="1600" dirty="0" err="1"/>
              <a:t>easyrec</a:t>
            </a:r>
            <a:r>
              <a:rPr lang="en-US" sz="1600" dirty="0"/>
              <a:t> from such </a:t>
            </a:r>
            <a:r>
              <a:rPr lang="en-US" sz="1600" dirty="0" smtClean="0"/>
              <a:t>website.</a:t>
            </a:r>
          </a:p>
          <a:p>
            <a:pPr>
              <a:lnSpc>
                <a:spcPct val="120000"/>
              </a:lnSpc>
            </a:pPr>
            <a:r>
              <a:rPr lang="en-US" sz="1600" i="1" dirty="0" err="1" smtClean="0"/>
              <a:t>GraphLab</a:t>
            </a:r>
            <a:r>
              <a:rPr lang="en-US" sz="1600" dirty="0"/>
              <a:t> (</a:t>
            </a:r>
            <a:r>
              <a:rPr lang="en-US" sz="1600" dirty="0" err="1"/>
              <a:t>Dato</a:t>
            </a:r>
            <a:r>
              <a:rPr lang="en-US" sz="1600" dirty="0"/>
              <a:t>-Team, 2013) </a:t>
            </a:r>
            <a:r>
              <a:rPr lang="en-US" sz="1600" dirty="0" smtClean="0"/>
              <a:t>is </a:t>
            </a:r>
            <a:r>
              <a:rPr lang="en-US" sz="1600" dirty="0"/>
              <a:t>a multi-functional toolkit which supports collaborative filtering, clustering, computer vision, graph analysis, etc. It is sponsored by Office of Naval Research, Army Research Office, DARPA and Intel. </a:t>
            </a:r>
            <a:r>
              <a:rPr lang="en-US" sz="1600" dirty="0" err="1"/>
              <a:t>GraphLab</a:t>
            </a:r>
            <a:r>
              <a:rPr lang="en-US" sz="1600" dirty="0"/>
              <a:t> is very large and multi-functional.</a:t>
            </a:r>
            <a:endParaRPr lang="en-US" sz="1600" dirty="0" smtClean="0"/>
          </a:p>
          <a:p>
            <a:pPr>
              <a:lnSpc>
                <a:spcPct val="120000"/>
              </a:lnSpc>
            </a:pPr>
            <a:endParaRPr lang="en-US" sz="1600" dirty="0"/>
          </a:p>
        </p:txBody>
      </p:sp>
      <p:sp>
        <p:nvSpPr>
          <p:cNvPr id="4" name="Date Placeholder 3"/>
          <p:cNvSpPr>
            <a:spLocks noGrp="1"/>
          </p:cNvSpPr>
          <p:nvPr>
            <p:ph type="dt" sz="half" idx="10"/>
          </p:nvPr>
        </p:nvSpPr>
        <p:spPr/>
        <p:txBody>
          <a:bodyPr/>
          <a:lstStyle/>
          <a:p>
            <a:fld id="{E66BF930-AC7B-4E94-8DD7-836F2998D1D4}"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685151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198783" y="914398"/>
            <a:ext cx="11701669" cy="5441951"/>
          </a:xfrm>
        </p:spPr>
        <p:txBody>
          <a:bodyPr>
            <a:normAutofit/>
          </a:bodyPr>
          <a:lstStyle/>
          <a:p>
            <a:pPr>
              <a:lnSpc>
                <a:spcPct val="120000"/>
              </a:lnSpc>
            </a:pPr>
            <a:r>
              <a:rPr lang="en-US" sz="1600" i="1" dirty="0" err="1" smtClean="0"/>
              <a:t>LensKit</a:t>
            </a:r>
            <a:r>
              <a:rPr lang="en-US" sz="1600" dirty="0"/>
              <a:t> (</a:t>
            </a:r>
            <a:r>
              <a:rPr lang="en-US" sz="1600" dirty="0" err="1"/>
              <a:t>Ekstrand</a:t>
            </a:r>
            <a:r>
              <a:rPr lang="en-US" sz="1600" dirty="0"/>
              <a:t> et al., 2013) is developed by research group </a:t>
            </a:r>
            <a:r>
              <a:rPr lang="en-US" sz="1600" dirty="0" err="1"/>
              <a:t>GroupLen</a:t>
            </a:r>
            <a:r>
              <a:rPr lang="en-US" sz="1600" dirty="0"/>
              <a:t>, University of Minnesota, Twin Cities, USA. It </a:t>
            </a:r>
            <a:r>
              <a:rPr lang="en-US" sz="1600" dirty="0" smtClean="0"/>
              <a:t>works </a:t>
            </a:r>
            <a:r>
              <a:rPr lang="en-US" sz="1600" dirty="0"/>
              <a:t>on various platforms. The strong point of </a:t>
            </a:r>
            <a:r>
              <a:rPr lang="en-US" sz="1600" dirty="0" err="1"/>
              <a:t>LensKit</a:t>
            </a:r>
            <a:r>
              <a:rPr lang="en-US" sz="1600" dirty="0"/>
              <a:t> is to support developers to construct and evaluate recommendation algorithms very well</a:t>
            </a:r>
            <a:r>
              <a:rPr lang="en-US" sz="1600" dirty="0" smtClean="0"/>
              <a:t>.</a:t>
            </a:r>
          </a:p>
          <a:p>
            <a:pPr>
              <a:lnSpc>
                <a:spcPct val="120000"/>
              </a:lnSpc>
            </a:pPr>
            <a:r>
              <a:rPr lang="en-US" sz="1600" i="1" dirty="0" smtClean="0"/>
              <a:t>Mahout</a:t>
            </a:r>
            <a:r>
              <a:rPr lang="en-US" sz="1600" dirty="0"/>
              <a:t> (Mahout-Team, 2013) </a:t>
            </a:r>
            <a:r>
              <a:rPr lang="en-US" sz="1600" dirty="0" smtClean="0"/>
              <a:t>is </a:t>
            </a:r>
            <a:r>
              <a:rPr lang="en-US" sz="1600" dirty="0"/>
              <a:t>developed by Apache Software Foundation. It is a multi-functional toolkit which supports data mining and machine learning, in which some recommendation algorithms like nearest-neighbor algorithms are </a:t>
            </a:r>
            <a:r>
              <a:rPr lang="en-US" sz="1600" dirty="0" smtClean="0"/>
              <a:t>implemented.</a:t>
            </a:r>
          </a:p>
          <a:p>
            <a:pPr>
              <a:lnSpc>
                <a:spcPct val="120000"/>
              </a:lnSpc>
            </a:pPr>
            <a:r>
              <a:rPr lang="en-US" sz="1600" i="1" dirty="0" err="1" smtClean="0"/>
              <a:t>MyMedia</a:t>
            </a:r>
            <a:r>
              <a:rPr lang="en-US" sz="1600" dirty="0"/>
              <a:t> (Microsoft et al., 2013) </a:t>
            </a:r>
            <a:r>
              <a:rPr lang="en-US" sz="1600" dirty="0" smtClean="0"/>
              <a:t>is </a:t>
            </a:r>
            <a:r>
              <a:rPr lang="en-US" sz="1600" dirty="0"/>
              <a:t>a software that recommends customers media products such as movies and pictures. The preeminent feature of </a:t>
            </a:r>
            <a:r>
              <a:rPr lang="en-US" sz="1600" dirty="0" err="1"/>
              <a:t>MyMedia</a:t>
            </a:r>
            <a:r>
              <a:rPr lang="en-US" sz="1600" dirty="0"/>
              <a:t> is to focus on multimedia entertainment data when implementing social network mining algorithms, recommendation algorithms, and personalization algorithms</a:t>
            </a:r>
            <a:r>
              <a:rPr lang="en-US" sz="1600" dirty="0" smtClean="0"/>
              <a:t>.</a:t>
            </a:r>
          </a:p>
          <a:p>
            <a:pPr>
              <a:lnSpc>
                <a:spcPct val="120000"/>
              </a:lnSpc>
            </a:pPr>
            <a:r>
              <a:rPr lang="en-US" sz="1600" i="1" dirty="0" err="1" smtClean="0"/>
              <a:t>MyMediaLite</a:t>
            </a:r>
            <a:r>
              <a:rPr lang="en-US" sz="1600" dirty="0"/>
              <a:t> (</a:t>
            </a:r>
            <a:r>
              <a:rPr lang="en-US" sz="1600" dirty="0" err="1"/>
              <a:t>Gantner</a:t>
            </a:r>
            <a:r>
              <a:rPr lang="en-US" sz="1600" dirty="0"/>
              <a:t> et al., 2013) </a:t>
            </a:r>
            <a:r>
              <a:rPr lang="en-US" sz="1600" dirty="0" smtClean="0"/>
              <a:t>is </a:t>
            </a:r>
            <a:r>
              <a:rPr lang="en-US" sz="1600" dirty="0"/>
              <a:t>a small programming library which implements and evaluates recommendation algorithms. </a:t>
            </a:r>
            <a:r>
              <a:rPr lang="en-US" sz="1600" dirty="0" err="1"/>
              <a:t>MyMediaLite</a:t>
            </a:r>
            <a:r>
              <a:rPr lang="en-US" sz="1600" dirty="0"/>
              <a:t> is light-weight software but it implements many recommendation algorithms and evaluation metrics. Its architecture is clear</a:t>
            </a:r>
            <a:r>
              <a:rPr lang="en-US" sz="1600" dirty="0" smtClean="0"/>
              <a:t>.</a:t>
            </a:r>
          </a:p>
          <a:p>
            <a:pPr>
              <a:lnSpc>
                <a:spcPct val="120000"/>
              </a:lnSpc>
            </a:pPr>
            <a:r>
              <a:rPr lang="en-US" sz="1600" i="1" dirty="0" err="1" smtClean="0"/>
              <a:t>recommenderlab</a:t>
            </a:r>
            <a:r>
              <a:rPr lang="en-US" sz="1600" dirty="0"/>
              <a:t> (</a:t>
            </a:r>
            <a:r>
              <a:rPr lang="en-US" sz="1600" dirty="0" err="1"/>
              <a:t>Hahsler</a:t>
            </a:r>
            <a:r>
              <a:rPr lang="en-US" sz="1600" dirty="0"/>
              <a:t>, 2014) </a:t>
            </a:r>
            <a:r>
              <a:rPr lang="en-US" sz="1600" dirty="0" smtClean="0"/>
              <a:t>is </a:t>
            </a:r>
            <a:r>
              <a:rPr lang="en-US" sz="1600" dirty="0"/>
              <a:t>developed by developer Michael </a:t>
            </a:r>
            <a:r>
              <a:rPr lang="en-US" sz="1600" dirty="0" err="1"/>
              <a:t>Hahsler</a:t>
            </a:r>
            <a:r>
              <a:rPr lang="en-US" sz="1600" dirty="0"/>
              <a:t> and sponsored by NSF Industry/University Cooperative Research Center for Net-Centric Software </a:t>
            </a:r>
            <a:r>
              <a:rPr lang="en-US" sz="1600" dirty="0" smtClean="0"/>
              <a:t>&amp; </a:t>
            </a:r>
            <a:r>
              <a:rPr lang="en-US" sz="1600" dirty="0"/>
              <a:t>Systems. The </a:t>
            </a:r>
            <a:r>
              <a:rPr lang="en-US" sz="1600" dirty="0" err="1"/>
              <a:t>recommenderlab</a:t>
            </a:r>
            <a:r>
              <a:rPr lang="en-US" sz="1600" dirty="0"/>
              <a:t> is statistical extension package of R platform, which aims to build up a recommendation infrastructure based on R platform</a:t>
            </a:r>
            <a:r>
              <a:rPr lang="en-US" sz="1600" dirty="0" smtClean="0"/>
              <a:t>.</a:t>
            </a:r>
          </a:p>
          <a:p>
            <a:pPr>
              <a:lnSpc>
                <a:spcPct val="120000"/>
              </a:lnSpc>
            </a:pPr>
            <a:r>
              <a:rPr lang="en-US" sz="1600" i="1" dirty="0" err="1" smtClean="0"/>
              <a:t>SVDFeature</a:t>
            </a:r>
            <a:r>
              <a:rPr lang="en-US" sz="1600" dirty="0"/>
              <a:t> (Chen et al., 2012), written by programming language C++, is developed by developers </a:t>
            </a:r>
            <a:r>
              <a:rPr lang="en-US" sz="1600" dirty="0" err="1"/>
              <a:t>Tianqi</a:t>
            </a:r>
            <a:r>
              <a:rPr lang="en-US" sz="1600" dirty="0"/>
              <a:t> Chen, </a:t>
            </a:r>
            <a:r>
              <a:rPr lang="en-US" sz="1600" dirty="0" err="1"/>
              <a:t>Weinan</a:t>
            </a:r>
            <a:r>
              <a:rPr lang="en-US" sz="1600" dirty="0"/>
              <a:t> Zhang, </a:t>
            </a:r>
            <a:r>
              <a:rPr lang="en-US" sz="1600" dirty="0" err="1"/>
              <a:t>Qiuxia</a:t>
            </a:r>
            <a:r>
              <a:rPr lang="en-US" sz="1600" dirty="0"/>
              <a:t> Lu, </a:t>
            </a:r>
            <a:r>
              <a:rPr lang="en-US" sz="1600" dirty="0" err="1"/>
              <a:t>Kailong</a:t>
            </a:r>
            <a:r>
              <a:rPr lang="en-US" sz="1600" dirty="0"/>
              <a:t> Chen, Zhao </a:t>
            </a:r>
            <a:r>
              <a:rPr lang="en-US" sz="1600" dirty="0" err="1"/>
              <a:t>Zheng</a:t>
            </a:r>
            <a:r>
              <a:rPr lang="en-US" sz="1600" dirty="0"/>
              <a:t>, Yong Yu. SVD is a collaborative filtering algorithm which processes huge matrix very effectively in recommendation task. </a:t>
            </a:r>
            <a:r>
              <a:rPr lang="en-US" sz="1600" dirty="0" err="1"/>
              <a:t>SVDFeature</a:t>
            </a:r>
            <a:r>
              <a:rPr lang="en-US" sz="1600" dirty="0"/>
              <a:t> focuses on implementing SVD algorithm by the best way</a:t>
            </a:r>
            <a:r>
              <a:rPr lang="en-US" sz="1600" dirty="0" smtClean="0"/>
              <a:t>.</a:t>
            </a:r>
          </a:p>
          <a:p>
            <a:pPr>
              <a:lnSpc>
                <a:spcPct val="120000"/>
              </a:lnSpc>
            </a:pPr>
            <a:r>
              <a:rPr lang="en-US" sz="1600" i="1" dirty="0" err="1" smtClean="0"/>
              <a:t>Vogoo</a:t>
            </a:r>
            <a:r>
              <a:rPr lang="en-US" sz="1600" dirty="0"/>
              <a:t> (</a:t>
            </a:r>
            <a:r>
              <a:rPr lang="en-US" sz="1600" dirty="0" err="1"/>
              <a:t>Vogoo</a:t>
            </a:r>
            <a:r>
              <a:rPr lang="en-US" sz="1600" dirty="0"/>
              <a:t>-Team and DROUX, 2008) implements and deploys recommendation algorithm on webpage written by web programming language PHP. It is very fast and convenient for developers to build up e-commercial website that supports recommendation function.</a:t>
            </a:r>
          </a:p>
        </p:txBody>
      </p:sp>
      <p:sp>
        <p:nvSpPr>
          <p:cNvPr id="4" name="Date Placeholder 3"/>
          <p:cNvSpPr>
            <a:spLocks noGrp="1"/>
          </p:cNvSpPr>
          <p:nvPr>
            <p:ph type="dt" sz="half" idx="10"/>
          </p:nvPr>
        </p:nvSpPr>
        <p:spPr/>
        <p:txBody>
          <a:bodyPr/>
          <a:lstStyle/>
          <a:p>
            <a:fld id="{50368AFC-BA3F-4C58-926B-B1CAA12E2055}"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2511695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lstStyle/>
          <a:p>
            <a:r>
              <a:rPr lang="en-US" dirty="0"/>
              <a:t>After surveying 14 typical products, </a:t>
            </a:r>
            <a:r>
              <a:rPr lang="en-US" dirty="0" err="1" smtClean="0"/>
              <a:t>Hudup</a:t>
            </a:r>
            <a:r>
              <a:rPr lang="en-US" dirty="0" smtClean="0"/>
              <a:t> is </a:t>
            </a:r>
            <a:r>
              <a:rPr lang="en-US" dirty="0"/>
              <a:t>the unique and most optimal if the function to support scientists and software developers through 3 stages such as algorithm implementation, quality assessment and experiment is considered most</a:t>
            </a:r>
            <a:r>
              <a:rPr lang="en-US" dirty="0" smtClean="0"/>
              <a:t>.</a:t>
            </a:r>
          </a:p>
          <a:p>
            <a:r>
              <a:rPr lang="en-US" dirty="0"/>
              <a:t>Moreover the architecture of </a:t>
            </a:r>
            <a:r>
              <a:rPr lang="en-US" dirty="0" err="1" smtClean="0"/>
              <a:t>Hudup</a:t>
            </a:r>
            <a:r>
              <a:rPr lang="en-US" dirty="0" smtClean="0"/>
              <a:t> is </a:t>
            </a:r>
            <a:r>
              <a:rPr lang="en-US" dirty="0"/>
              <a:t>very flexible and highly customizable</a:t>
            </a:r>
            <a:r>
              <a:rPr lang="en-US" dirty="0" smtClean="0"/>
              <a:t>.</a:t>
            </a:r>
          </a:p>
          <a:p>
            <a:r>
              <a:rPr lang="en-US" dirty="0"/>
              <a:t>Evaluation metrics to qualify algorithms are standardized according to pre-defined templates so that it is possible for software developers to modify existing metrics and add new metrics</a:t>
            </a:r>
            <a:r>
              <a:rPr lang="en-US" dirty="0" smtClean="0"/>
              <a:t>.</a:t>
            </a:r>
          </a:p>
          <a:p>
            <a:r>
              <a:rPr lang="en-US" dirty="0"/>
              <a:t>The trial version of </a:t>
            </a:r>
            <a:r>
              <a:rPr lang="en-US" dirty="0" err="1"/>
              <a:t>Hudup</a:t>
            </a:r>
            <a:r>
              <a:rPr lang="en-US" dirty="0"/>
              <a:t> product is available at http://</a:t>
            </a:r>
            <a:r>
              <a:rPr lang="en-US" dirty="0" smtClean="0"/>
              <a:t>www.hudup.net</a:t>
            </a:r>
            <a:endParaRPr lang="en-US" dirty="0"/>
          </a:p>
        </p:txBody>
      </p:sp>
      <p:sp>
        <p:nvSpPr>
          <p:cNvPr id="4" name="Date Placeholder 3"/>
          <p:cNvSpPr>
            <a:spLocks noGrp="1"/>
          </p:cNvSpPr>
          <p:nvPr>
            <p:ph type="dt" sz="half" idx="10"/>
          </p:nvPr>
        </p:nvSpPr>
        <p:spPr/>
        <p:txBody>
          <a:bodyPr/>
          <a:lstStyle/>
          <a:p>
            <a:fld id="{114010F3-0722-487D-A142-B7CC7F85F8CC}"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4022567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General </a:t>
            </a:r>
            <a:r>
              <a:rPr lang="en-US" dirty="0"/>
              <a:t>description</a:t>
            </a:r>
          </a:p>
        </p:txBody>
      </p:sp>
      <p:sp>
        <p:nvSpPr>
          <p:cNvPr id="3" name="Content Placeholder 2"/>
          <p:cNvSpPr>
            <a:spLocks noGrp="1"/>
          </p:cNvSpPr>
          <p:nvPr>
            <p:ph idx="1"/>
          </p:nvPr>
        </p:nvSpPr>
        <p:spPr>
          <a:xfrm>
            <a:off x="121024" y="914398"/>
            <a:ext cx="6051176" cy="5441951"/>
          </a:xfrm>
        </p:spPr>
        <p:txBody>
          <a:bodyPr>
            <a:normAutofit fontScale="77500" lnSpcReduction="20000"/>
          </a:bodyPr>
          <a:lstStyle/>
          <a:p>
            <a:pPr marL="0" indent="0" algn="ctr">
              <a:lnSpc>
                <a:spcPct val="120000"/>
              </a:lnSpc>
              <a:buNone/>
            </a:pPr>
            <a:r>
              <a:rPr lang="en-US" b="1" dirty="0" smtClean="0"/>
              <a:t>General architecture of </a:t>
            </a:r>
            <a:r>
              <a:rPr lang="en-US" b="1" dirty="0" err="1" smtClean="0"/>
              <a:t>Hudup</a:t>
            </a:r>
            <a:endParaRPr lang="en-US" b="1" dirty="0" smtClean="0"/>
          </a:p>
          <a:p>
            <a:pPr>
              <a:lnSpc>
                <a:spcPct val="120000"/>
              </a:lnSpc>
            </a:pPr>
            <a:r>
              <a:rPr lang="en-US" i="1" dirty="0" smtClean="0"/>
              <a:t>Algorithm</a:t>
            </a:r>
            <a:r>
              <a:rPr lang="en-US" dirty="0" smtClean="0"/>
              <a:t>, </a:t>
            </a:r>
            <a:r>
              <a:rPr lang="en-US" i="1" dirty="0" smtClean="0"/>
              <a:t>Evaluator</a:t>
            </a:r>
            <a:r>
              <a:rPr lang="en-US" dirty="0" smtClean="0"/>
              <a:t> </a:t>
            </a:r>
            <a:r>
              <a:rPr lang="en-US" dirty="0"/>
              <a:t>and </a:t>
            </a:r>
            <a:r>
              <a:rPr lang="en-US" i="1" dirty="0" smtClean="0"/>
              <a:t>Recommender</a:t>
            </a:r>
            <a:r>
              <a:rPr lang="en-US" dirty="0" smtClean="0"/>
              <a:t> </a:t>
            </a:r>
            <a:r>
              <a:rPr lang="en-US" dirty="0"/>
              <a:t>are main modules. </a:t>
            </a:r>
            <a:r>
              <a:rPr lang="en-US" i="1" dirty="0" smtClean="0"/>
              <a:t>Algorithm</a:t>
            </a:r>
            <a:r>
              <a:rPr lang="en-US" dirty="0" smtClean="0"/>
              <a:t>, </a:t>
            </a:r>
            <a:r>
              <a:rPr lang="en-US" dirty="0"/>
              <a:t>the most important module, defines and implements abstract model of recommendation algorithms. </a:t>
            </a:r>
            <a:r>
              <a:rPr lang="en-US" i="1" dirty="0" smtClean="0"/>
              <a:t>Evaluator</a:t>
            </a:r>
            <a:r>
              <a:rPr lang="en-US" dirty="0" smtClean="0"/>
              <a:t> </a:t>
            </a:r>
            <a:r>
              <a:rPr lang="en-US" dirty="0"/>
              <a:t>is responsible for evaluating algorithms according to built-in evaluation metrics. </a:t>
            </a:r>
            <a:r>
              <a:rPr lang="en-US" i="1" dirty="0" smtClean="0"/>
              <a:t>Recommender</a:t>
            </a:r>
            <a:r>
              <a:rPr lang="en-US" dirty="0" smtClean="0"/>
              <a:t> </a:t>
            </a:r>
            <a:r>
              <a:rPr lang="en-US" dirty="0"/>
              <a:t>is the simulation environment called </a:t>
            </a:r>
            <a:r>
              <a:rPr lang="en-US" dirty="0" smtClean="0"/>
              <a:t>simulator </a:t>
            </a:r>
            <a:r>
              <a:rPr lang="en-US" dirty="0"/>
              <a:t>which helps users to test feasibility of their algorithms in real-time </a:t>
            </a:r>
            <a:r>
              <a:rPr lang="en-US" dirty="0" smtClean="0"/>
              <a:t>applications.</a:t>
            </a:r>
          </a:p>
          <a:p>
            <a:pPr>
              <a:lnSpc>
                <a:spcPct val="120000"/>
              </a:lnSpc>
            </a:pPr>
            <a:r>
              <a:rPr lang="en-US" i="1" dirty="0"/>
              <a:t>Plugin </a:t>
            </a:r>
            <a:r>
              <a:rPr lang="en-US" i="1" dirty="0" smtClean="0"/>
              <a:t>manager</a:t>
            </a:r>
            <a:r>
              <a:rPr lang="en-US" dirty="0" smtClean="0"/>
              <a:t>, </a:t>
            </a:r>
            <a:r>
              <a:rPr lang="en-US" dirty="0"/>
              <a:t>an auxiliary module, is responsible for discovering and managing registered recommendation </a:t>
            </a:r>
            <a:r>
              <a:rPr lang="en-US" dirty="0" smtClean="0"/>
              <a:t>algorithms.</a:t>
            </a:r>
          </a:p>
          <a:p>
            <a:pPr>
              <a:lnSpc>
                <a:spcPct val="120000"/>
              </a:lnSpc>
            </a:pPr>
            <a:r>
              <a:rPr lang="en-US" i="1" dirty="0" smtClean="0"/>
              <a:t>Parser</a:t>
            </a:r>
            <a:r>
              <a:rPr lang="en-US" dirty="0" smtClean="0"/>
              <a:t>, </a:t>
            </a:r>
            <a:r>
              <a:rPr lang="en-US" dirty="0"/>
              <a:t>which is an auxiliary module, is responsible for processing raw data</a:t>
            </a:r>
          </a:p>
        </p:txBody>
      </p:sp>
      <p:sp>
        <p:nvSpPr>
          <p:cNvPr id="4" name="Date Placeholder 3"/>
          <p:cNvSpPr>
            <a:spLocks noGrp="1"/>
          </p:cNvSpPr>
          <p:nvPr>
            <p:ph type="dt" sz="half" idx="10"/>
          </p:nvPr>
        </p:nvSpPr>
        <p:spPr/>
        <p:txBody>
          <a:bodyPr/>
          <a:lstStyle/>
          <a:p>
            <a:fld id="{C8FD5628-CDC1-460A-97FB-E947F1494DBB}"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A Framework of E-commercial Recommendation Algorithms</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188" y="0"/>
            <a:ext cx="5657144" cy="6400001"/>
          </a:xfrm>
          <a:prstGeom prst="rect">
            <a:avLst/>
          </a:prstGeom>
        </p:spPr>
      </p:pic>
    </p:spTree>
    <p:extLst>
      <p:ext uri="{BB962C8B-B14F-4D97-AF65-F5344CB8AC3E}">
        <p14:creationId xmlns:p14="http://schemas.microsoft.com/office/powerpoint/2010/main" val="211536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TotalTime>
  <Words>6654</Words>
  <Application>Microsoft Office PowerPoint</Application>
  <PresentationFormat>Widescreen</PresentationFormat>
  <Paragraphs>496</Paragraphs>
  <Slides>56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Cambria Math</vt:lpstr>
      <vt:lpstr>Times New Roman</vt:lpstr>
      <vt:lpstr>Office Theme</vt:lpstr>
      <vt:lpstr>Hudup – A Framework of E-commercial Recommendation Algorithms</vt:lpstr>
      <vt:lpstr>Abstract</vt:lpstr>
      <vt:lpstr>Table of contents</vt:lpstr>
      <vt:lpstr>1. Introduction</vt:lpstr>
      <vt:lpstr>1. Introduction</vt:lpstr>
      <vt:lpstr>1. Introduction</vt:lpstr>
      <vt:lpstr>1. Introduction</vt:lpstr>
      <vt:lpstr>1. Introduction</vt:lpstr>
      <vt:lpstr>2. General description</vt:lpstr>
      <vt:lpstr>2. General description</vt:lpstr>
      <vt:lpstr>2. General description</vt:lpstr>
      <vt:lpstr>2. General description</vt:lpstr>
      <vt:lpstr>2. General description</vt:lpstr>
      <vt:lpstr>2. General description</vt:lpstr>
      <vt:lpstr>2. General description</vt:lpstr>
      <vt:lpstr>2. General description</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3. Core classes and interfaces</vt:lpstr>
      <vt:lpstr>4. Tutorial on Hudup</vt:lpstr>
      <vt:lpstr>4.1. Tutorial on Hudup – Implementing algorithm</vt:lpstr>
      <vt:lpstr>4.1. Tutorial on Hudup – Implementing algorithm</vt:lpstr>
      <vt:lpstr>PowerPoint Presentation</vt:lpstr>
      <vt:lpstr>4.1. Tutorial on Hudup – Implementing algorithm</vt:lpstr>
      <vt:lpstr>4.2. Tutorial on Hudup – Evaluating algorithm</vt:lpstr>
      <vt:lpstr>4.2. Tutorial on Hudup – Evaluating algorithm</vt:lpstr>
      <vt:lpstr>4.2. Tutorial on Hudup – Evaluating algorithm</vt:lpstr>
      <vt:lpstr>4.2. Tutorial on Hudup – Evaluating algorithm</vt:lpstr>
      <vt:lpstr>4.3. Tutorial on Hudup – Deploying algorithm</vt:lpstr>
      <vt:lpstr>4.3. Tutorial on Hudup – Deploying algorithm</vt:lpstr>
      <vt:lpstr>4.3. Tutorial on Hudup – Deploying algorithm</vt:lpstr>
      <vt:lpstr>4.3. Tutorial on Hudup – Deploying algorithm</vt:lpstr>
      <vt:lpstr>5. Conclusions</vt:lpstr>
      <vt:lpstr>5. Conclusions</vt:lpstr>
      <vt:lpstr>5. Conclusions</vt:lpstr>
      <vt:lpstr>Thank you for attention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337</cp:revision>
  <dcterms:created xsi:type="dcterms:W3CDTF">2017-06-28T03:43:04Z</dcterms:created>
  <dcterms:modified xsi:type="dcterms:W3CDTF">2017-09-05T09:23:24Z</dcterms:modified>
</cp:coreProperties>
</file>