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51"/>
  </p:normalViewPr>
  <p:slideViewPr>
    <p:cSldViewPr snapToGrid="0">
      <p:cViewPr varScale="1">
        <p:scale>
          <a:sx n="115" d="100"/>
          <a:sy n="115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8393-4DFF-CA4E-FEF6-1F5E87B6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A31D3-2DD5-F8EA-623B-26EEC4DA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EAB7-0DAC-847F-5486-56B287E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D458-5329-2790-D9CE-42E5058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B4B8-38F8-EE90-CAC8-B7429A5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E01-A3AA-6E66-72D6-5E0EA93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F1391-7A49-D22F-BEEB-8122DC86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0C9DA-F039-D284-A0BA-697440D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1F5-9373-40D8-6DDA-CEC5E38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AC98-1F45-E606-2A52-4810F81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69C99-83F5-5D49-49BD-731AB4BA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BC58-9D40-F7AB-A669-BA1F56CB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0A3-0BFB-B7AF-E387-F44E0B8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6BFA-79CC-E8C1-275F-92C713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A897-CBE1-74F6-15DD-56BC684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8BDC-ED03-E849-CF74-D8F5643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44D9-455E-7853-FCE5-45522EE5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17FC-19C0-352E-CD41-F95AAD6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5231-01D3-3FF9-1BCE-4B6308FC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877C-F037-CA95-1463-9A7F025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E590-4D3C-0FDE-811B-3D7C70A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712B9-68DA-1993-42A9-F211A20A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9FC5-AEA8-7478-DA8C-33F5421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25E4-F666-601C-AC88-3706146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9A7C-E556-063B-2DDE-AD9512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9264-0B52-0923-5625-AA0F76D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BA34-AC62-FE45-7733-EA1D2BE3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33B8-CE87-8F83-F0FD-C6596A12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75150-D21F-38FE-1397-E70FA9F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8D1AD-0BE1-BD22-940D-E689AF7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64E2-9731-436A-E664-202A7FE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90CC-2307-FABF-C63A-A0F45B4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6C0AE-C960-2EA1-94A1-8104D8E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59F1A-7CF9-244C-3D6F-B0E010C4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2308F-8863-25CF-41B1-6E6BFC0C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EE0C2-CC2C-3AB4-D8BB-AC69878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4E8DD-1A04-E2E6-7134-D00ED7A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403BD-0D1B-D1D1-751E-1E069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F75A0-2A96-E39F-E898-24E4B67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4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53FA-EEB3-15A2-183F-65584F4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9AFA3-96A7-51DB-2573-D32617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16C91-B02D-A84A-AF4A-1C86C70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AF12-91BB-84A2-4F07-B6E7B8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BE51A-D28C-6BE7-A5B5-983C7390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806C0-1175-1764-8603-3745EFF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4FF52-6EE3-54E5-3E27-0F9AD50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411E-65E0-8902-D0B7-745AA3A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CEE86-4D61-7314-7B2F-5618C82E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31AD6-6017-4EF9-5472-16F34F8C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1461-13C1-F140-F2F1-BE673DA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2E7FE-D3A1-637C-F2EB-8852A19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BB10-8A16-90B6-5339-0AC393F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8AA0-BA08-3CA0-7810-F05A56A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9D3D1-1F0E-FCA6-0C5B-BB6FDE3A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C8DAB-15C7-2AEA-DBC2-76A2BD68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69B8-E335-C534-9626-22D38F1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5C5DC-15AF-42A5-13C8-EFD4A75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BE86B-6EA9-638A-00AB-F4F09AC3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035C5-8A85-8F42-68D9-45C0723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95BF-6C80-8C5C-584C-5135971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4C00-E1C9-93F6-E6A7-C6A4C2C1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5850A-67F5-274D-81A1-119160124C8A}" type="datetimeFigureOut">
              <a:rPr kumimoji="1" lang="zh-CN" altLang="en-US" smtClean="0"/>
              <a:t>2025/9/15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EF6D-79C3-FE37-7839-E120E300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C02C-5783-D01A-7C4E-425AE8B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172059/article/details/136518206" TargetMode="External"/><Relationship Id="rId2" Type="http://schemas.openxmlformats.org/officeDocument/2006/relationships/hyperlink" Target="https://www.runoob.com/fastapi/fastapi-request-respon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36332660/article/details/131024361" TargetMode="External"/><Relationship Id="rId4" Type="http://schemas.openxmlformats.org/officeDocument/2006/relationships/hyperlink" Target="https://blog.csdn.net/qq_41973632/article/details/14246416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A2FDF-B403-060E-260F-5D5E56CF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altLang="zh-CN" dirty="0"/>
            </a:b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SAIS AI Engineering Group Warmup Lab 2025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6DB6B-87FA-95D1-6D45-90F697A72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报告人：孙玮翌</a:t>
            </a:r>
            <a:endParaRPr kumimoji="1" lang="en-US" altLang="zh-CN" dirty="0"/>
          </a:p>
          <a:p>
            <a:r>
              <a:rPr kumimoji="1" lang="zh-CN" altLang="en-US" dirty="0"/>
              <a:t>报告时间：</a:t>
            </a:r>
            <a:r>
              <a:rPr kumimoji="1" lang="en-US" altLang="zh-CN" dirty="0"/>
              <a:t>2025-9-16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D819-43F1-D4AD-0B87-AE1D8C3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F31F-2147-2DF7-9359-3E21F4EA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 LM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i="0" dirty="0">
                <a:effectLst/>
                <a:latin typeface="-apple-system"/>
              </a:rPr>
              <a:t>DeepSeek-V3-0324 </a:t>
            </a:r>
            <a:r>
              <a:rPr lang="zh-CN" altLang="en-US" sz="1800" i="0" dirty="0">
                <a:effectLst/>
                <a:latin typeface="-apple-system"/>
              </a:rPr>
              <a:t>：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>
                <a:effectLst/>
                <a:latin typeface="-apple-system"/>
              </a:rPr>
              <a:t>Mixture of Experts</a:t>
            </a:r>
            <a:r>
              <a:rPr lang="zh-CN" altLang="en" sz="1800" i="0" dirty="0">
                <a:effectLst/>
                <a:latin typeface="-apple-system"/>
              </a:rPr>
              <a:t>，</a:t>
            </a:r>
            <a:r>
              <a:rPr lang="zh-CN" altLang="en-US" sz="1800" i="0" dirty="0">
                <a:effectLst/>
                <a:latin typeface="-apple-system"/>
              </a:rPr>
              <a:t>混合专家） </a:t>
            </a:r>
            <a:endParaRPr lang="en-US" altLang="zh-CN" sz="180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800" i="0" dirty="0">
                <a:effectLst/>
                <a:latin typeface="-apple-system"/>
              </a:rPr>
              <a:t>架构总参数 </a:t>
            </a:r>
            <a:r>
              <a:rPr lang="en-US" altLang="zh-CN" sz="1800" i="0" dirty="0">
                <a:effectLst/>
                <a:latin typeface="-apple-system"/>
              </a:rPr>
              <a:t>685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） </a:t>
            </a:r>
            <a:r>
              <a:rPr lang="zh-CN" altLang="en-US" sz="1800" i="0" dirty="0">
                <a:effectLst/>
                <a:latin typeface="-apple-system"/>
              </a:rPr>
              <a:t>激活参数 ≈ </a:t>
            </a:r>
            <a:r>
              <a:rPr lang="en-US" altLang="zh-CN" sz="1800" i="0" dirty="0">
                <a:effectLst/>
                <a:latin typeface="-apple-system"/>
              </a:rPr>
              <a:t>37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endParaRPr kumimoji="1" lang="en-US" altLang="zh-CN" sz="1800" dirty="0"/>
          </a:p>
          <a:p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b="0" i="0" dirty="0">
                <a:effectLst/>
                <a:latin typeface="-apple-system"/>
              </a:rPr>
              <a:t>gme-qwen2-vl-7b</a:t>
            </a:r>
            <a:r>
              <a:rPr lang="zh-CN" altLang="en-US" sz="1800" b="0" i="0" dirty="0">
                <a:effectLst/>
                <a:latin typeface="-apple-system"/>
              </a:rPr>
              <a:t>：</a:t>
            </a:r>
            <a:endParaRPr kumimoji="1" lang="en-US" altLang="zh-CN" sz="1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8118C7-66D2-4768-FDB3-E241862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3444"/>
              </p:ext>
            </p:extLst>
          </p:nvPr>
        </p:nvGraphicFramePr>
        <p:xfrm>
          <a:off x="838200" y="4001294"/>
          <a:ext cx="10515600" cy="206661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654953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979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6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8.29 B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406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激活参数量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 B（dense 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模型，无 </a:t>
                      </a:r>
                      <a:r>
                        <a:rPr lang="en">
                          <a:effectLst/>
                          <a:latin typeface="inherit"/>
                        </a:rPr>
                        <a:t>MoE）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上下文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32 768 tokens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单图最大视觉 </a:t>
                      </a:r>
                      <a:r>
                        <a:rPr lang="en">
                          <a:effectLst/>
                          <a:latin typeface="inherit"/>
                        </a:rPr>
                        <a:t>token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>
                          <a:effectLst/>
                          <a:latin typeface="inherit"/>
                        </a:rPr>
                        <a:t>1024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（动态分辨率，任意长宽）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8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输出维度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 dirty="0">
                          <a:effectLst/>
                          <a:latin typeface="inherit"/>
                        </a:rPr>
                        <a:t>3584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58B6-C069-5219-1FC3-2682641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FE97-5D41-AE44-9D5A-20FCD673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399"/>
          </a:xfrm>
        </p:spPr>
        <p:txBody>
          <a:bodyPr/>
          <a:lstStyle/>
          <a:p>
            <a:r>
              <a:rPr kumimoji="1" lang="zh-CN" altLang="en-US" dirty="0"/>
              <a:t>向量数据库：</a:t>
            </a:r>
            <a:r>
              <a:rPr kumimoji="1" lang="en-US" altLang="zh-CN" dirty="0"/>
              <a:t>FAISS</a:t>
            </a:r>
          </a:p>
          <a:p>
            <a:r>
              <a:rPr kumimoji="1" lang="zh-CN" altLang="en-US" dirty="0"/>
              <a:t>检索方法：</a:t>
            </a:r>
            <a:endParaRPr kumimoji="1" lang="en-US" altLang="zh-CN" dirty="0"/>
          </a:p>
          <a:p>
            <a:pPr lvl="1"/>
            <a:r>
              <a:rPr lang="en" altLang="zh-CN" dirty="0" err="1"/>
              <a:t>similarity_search_with_score</a:t>
            </a:r>
            <a:r>
              <a:rPr lang="zh-CN" altLang="en" dirty="0"/>
              <a:t>：</a:t>
            </a:r>
            <a:r>
              <a:rPr lang="zh-CN" altLang="en-US" dirty="0"/>
              <a:t>返回与查询最相似的 </a:t>
            </a:r>
            <a:r>
              <a:rPr lang="en" altLang="zh-CN" dirty="0" err="1"/>
              <a:t>top_k</a:t>
            </a:r>
            <a:r>
              <a:rPr lang="en" altLang="zh-CN" dirty="0"/>
              <a:t> </a:t>
            </a:r>
            <a:r>
              <a:rPr lang="zh-CN" altLang="en-US" dirty="0"/>
              <a:t>个文档，并附带相似度得分（</a:t>
            </a:r>
            <a:r>
              <a:rPr lang="en" altLang="zh-CN" dirty="0"/>
              <a:t>score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/>
              <a:t>score &lt; 0.5</a:t>
            </a:r>
            <a:r>
              <a:rPr lang="zh-CN" altLang="en" dirty="0"/>
              <a:t>：</a:t>
            </a:r>
            <a:r>
              <a:rPr lang="zh-CN" altLang="en-US" dirty="0"/>
              <a:t>仅保留相似度得分小于 </a:t>
            </a:r>
            <a:r>
              <a:rPr lang="en-US" altLang="zh-CN" dirty="0"/>
              <a:t>0.5 </a:t>
            </a:r>
            <a:r>
              <a:rPr lang="zh-CN" altLang="en-US" dirty="0"/>
              <a:t>的文档，作为过滤条件，认为这些文档更“相关”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047-B491-FCD8-1415-1D52C05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68F048-351D-9ACE-5779-575FA4A9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10284"/>
              </p:ext>
            </p:extLst>
          </p:nvPr>
        </p:nvGraphicFramePr>
        <p:xfrm>
          <a:off x="838200" y="1999898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5671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221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33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270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智能体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Dr.Hypothesis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根据患者病例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检索文献，生成诊断假设列表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患者病例文本 </a:t>
                      </a:r>
                      <a:r>
                        <a:rPr lang="en-US" altLang="zh-CN" dirty="0"/>
                        <a:t>+ </a:t>
                      </a:r>
                      <a:r>
                        <a:rPr lang="en" dirty="0"/>
                        <a:t>FAISS </a:t>
                      </a:r>
                      <a:r>
                        <a:rPr lang="zh-CN" altLang="en-US" dirty="0"/>
                        <a:t>检索结果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可能的诊断假设列表（文本）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4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Dr.Challenger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审核假设、找出潜在错误、提出替代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Dr.Hypothesis</a:t>
                      </a:r>
                      <a:r>
                        <a:rPr lang="en" dirty="0"/>
                        <a:t> </a:t>
                      </a:r>
                      <a:r>
                        <a:rPr lang="zh-CN" altLang="en-US" dirty="0"/>
                        <a:t>输出的诊断假设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修正建议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7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Dr.Clinical</a:t>
                      </a:r>
                      <a:r>
                        <a:rPr lang="en" b="1" dirty="0"/>
                        <a:t>-Reasoning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结合病例、假设及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的分析，生成最终诊断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患者病例 </a:t>
                      </a:r>
                      <a:r>
                        <a:rPr lang="en-US" altLang="zh-CN"/>
                        <a:t>+ </a:t>
                      </a:r>
                      <a:r>
                        <a:rPr lang="zh-CN" altLang="en-US"/>
                        <a:t>假设 </a:t>
                      </a:r>
                      <a:r>
                        <a:rPr lang="en-US" altLang="zh-CN"/>
                        <a:t>+ 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分析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最终诊断 </a:t>
                      </a:r>
                      <a:r>
                        <a:rPr lang="en" dirty="0"/>
                        <a:t>JSON（</a:t>
                      </a:r>
                      <a:r>
                        <a:rPr lang="zh-CN" altLang="en-US" dirty="0"/>
                        <a:t>含主诊断、次要诊断、鉴别诊断及依据）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38DAA-31AF-8883-ADE0-6C3A0743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5" t="2120" r="2958" b="1749"/>
          <a:stretch/>
        </p:blipFill>
        <p:spPr>
          <a:xfrm>
            <a:off x="2587083" y="66907"/>
            <a:ext cx="6445405" cy="67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BE3B-84CF-D706-BA47-D19AE564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AF3F-27FA-3CF0-11BA-4D23099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86C7D-E0E4-6450-E034-0DBB9581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21506" cy="2458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FA271-9D1C-3DE5-73B4-0C59755D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36" y="4209838"/>
            <a:ext cx="5925670" cy="19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7BF1-508A-52C2-B7C1-2288D69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相关链接：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529C6-A628-02BC-3BC0-859E9CB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546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Fastapi</a:t>
            </a:r>
            <a:r>
              <a:rPr lang="zh-CN" altLang="en-US" dirty="0"/>
              <a:t>使用：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https://www.runoob.com/fastapi/fastapi-request-response.html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本地化</a:t>
            </a:r>
            <a:r>
              <a:rPr lang="zh-CN" altLang="en-US" dirty="0"/>
              <a:t>部署（</a:t>
            </a:r>
            <a:r>
              <a:rPr lang="en" altLang="zh-CN" i="0" dirty="0">
                <a:solidFill>
                  <a:srgbClr val="4D4D4D"/>
                </a:solidFill>
                <a:effectLst/>
                <a:latin typeface="-apple-system"/>
              </a:rPr>
              <a:t>ASGI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服务</a:t>
            </a:r>
            <a:r>
              <a:rPr lang="zh-CN" altLang="en-US" dirty="0"/>
              <a:t>）：</a:t>
            </a:r>
            <a:r>
              <a:rPr lang="en" altLang="zh-CN" dirty="0">
                <a:hlinkClick r:id="rId3"/>
              </a:rPr>
              <a:t>https://blog.csdn.net/qq_39172059/article/details/136518206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blog.csdn.net</a:t>
            </a:r>
            <a:r>
              <a:rPr lang="en" altLang="zh-CN" dirty="0">
                <a:hlinkClick r:id="rId4"/>
              </a:rPr>
              <a:t>/qq_41973632/article/details/142464164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Git</a:t>
            </a:r>
            <a:r>
              <a:rPr lang="zh-CN" altLang="en" dirty="0"/>
              <a:t>安装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使用（</a:t>
            </a:r>
            <a:r>
              <a:rPr lang="en-US" altLang="zh-CN" dirty="0"/>
              <a:t>Mac OS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err="1">
                <a:hlinkClick r:id="rId5"/>
              </a:rPr>
              <a:t>blog.csdn.net</a:t>
            </a:r>
            <a:r>
              <a:rPr lang="en-US" altLang="zh-CN" dirty="0">
                <a:hlinkClick r:id="rId5"/>
              </a:rPr>
              <a:t>/qq_36332660/article/details/131024361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7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CC21-217A-5078-8C94-5FE394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Tips</a:t>
            </a:r>
            <a:r>
              <a:rPr kumimoji="1" lang="zh-CN" altLang="en-US"/>
              <a:t>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81AB8-2A0F-6321-09B1-03AAC3E8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减少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镜像体积：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" altLang="zh-CN" sz="1800" dirty="0"/>
              <a:t>apt-get install -y --no-install-recommends </a:t>
            </a:r>
            <a:r>
              <a:rPr lang="zh-CN" altLang="en-US" sz="1800" dirty="0"/>
              <a:t>只装必需包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" altLang="zh-CN" sz="1800" dirty="0">
                <a:effectLst/>
              </a:rPr>
              <a:t>rm -rf /var/lib/apt/lists/*</a:t>
            </a:r>
            <a:r>
              <a:rPr lang="zh-CN" altLang="en-US" sz="1800" dirty="0">
                <a:effectLst/>
              </a:rPr>
              <a:t> 清理</a:t>
            </a:r>
            <a:r>
              <a:rPr lang="en-US" altLang="zh-CN" sz="1800" dirty="0">
                <a:effectLst/>
              </a:rPr>
              <a:t>apt</a:t>
            </a:r>
            <a:r>
              <a:rPr lang="zh-CN" altLang="en-US" sz="1800" dirty="0">
                <a:effectLst/>
              </a:rPr>
              <a:t>安装缓存</a:t>
            </a:r>
            <a:endParaRPr lang="en-US" altLang="zh-CN" sz="1800" dirty="0">
              <a:effectLst/>
            </a:endParaRP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" altLang="zh-CN" sz="1800" dirty="0">
                <a:effectLst/>
              </a:rPr>
              <a:t>pip install --no-cache-</a:t>
            </a:r>
            <a:r>
              <a:rPr lang="en" altLang="zh-CN" sz="1800" dirty="0" err="1">
                <a:effectLst/>
              </a:rPr>
              <a:t>dir</a:t>
            </a:r>
            <a:r>
              <a:rPr lang="zh-CN" altLang="en-US" sz="1800" dirty="0">
                <a:effectLst/>
              </a:rPr>
              <a:t> </a:t>
            </a:r>
            <a:r>
              <a:rPr lang="zh-CN" altLang="en-US" sz="1800" dirty="0"/>
              <a:t>避免 </a:t>
            </a:r>
            <a:r>
              <a:rPr lang="en" altLang="zh-CN" sz="1800" dirty="0"/>
              <a:t>pip </a:t>
            </a:r>
            <a:r>
              <a:rPr lang="zh-CN" altLang="en-US" sz="1800" dirty="0"/>
              <a:t>缓存，减少镜像体积</a:t>
            </a:r>
            <a:r>
              <a:rPr kumimoji="1" lang="zh-CN" altLang="en-US" sz="1800" dirty="0"/>
              <a:t>  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252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390</Words>
  <Application>Microsoft Macintosh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inherit</vt:lpstr>
      <vt:lpstr>Arial</vt:lpstr>
      <vt:lpstr>Office 主题​​</vt:lpstr>
      <vt:lpstr> SAIS AI Engineering Group Warmup Lab 2025</vt:lpstr>
      <vt:lpstr>配置选择</vt:lpstr>
      <vt:lpstr>向量数据库的构建</vt:lpstr>
      <vt:lpstr>Agent设计</vt:lpstr>
      <vt:lpstr>PowerPoint 演示文稿</vt:lpstr>
      <vt:lpstr>Agent设计思想</vt:lpstr>
      <vt:lpstr>相关链接：  </vt:lpstr>
      <vt:lpstr>Tips：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2668640286@qq.com</dc:creator>
  <cp:lastModifiedBy>2668640286@qq.com</cp:lastModifiedBy>
  <cp:revision>4</cp:revision>
  <dcterms:created xsi:type="dcterms:W3CDTF">2025-09-14T11:28:26Z</dcterms:created>
  <dcterms:modified xsi:type="dcterms:W3CDTF">2025-09-15T12:19:04Z</dcterms:modified>
</cp:coreProperties>
</file>