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8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9.xml" Type="http://schemas.openxmlformats.org/officeDocument/2006/relationships/slide"/>
  <Relationship Id="rId11" Target="slides/slide10.xml" Type="http://schemas.openxmlformats.org/officeDocument/2006/relationships/slide"/>
  <Relationship Id="rId12" Target="slides/slide11.xml" Type="http://schemas.openxmlformats.org/officeDocument/2006/relationships/slide"/>
  <Relationship Id="rId13" Target="notesMasters/notesMaster1.xml" Type="http://schemas.openxmlformats.org/officeDocument/2006/relationships/notesMaster"/>
  <Relationship Id="rId14" Target="presProps.xml" Type="http://schemas.openxmlformats.org/officeDocument/2006/relationships/presProps"/>
  <Relationship Id="rId15" Target="viewProps.xml" Type="http://schemas.openxmlformats.org/officeDocument/2006/relationships/viewProps"/>
  <Relationship Id="rId16" Target="theme/theme1.xml" Type="http://schemas.openxmlformats.org/officeDocument/2006/relationships/theme"/>
  <Relationship Id="rId17" Target="tableStyles.xml" Type="http://schemas.openxmlformats.org/officeDocument/2006/relationships/tableStyles"/>
  <Relationship Id="rId18" Target="slides/slide12.xml" Type="http://schemas.openxmlformats.org/officeDocument/2006/relationships/slide"/>
  <Relationship Id="rId2" Target="slides/slide1.xml" Type="http://schemas.openxmlformats.org/officeDocument/2006/relationships/slide"/>
  <Relationship Id="rId3" Target="slides/slide2.xml" Type="http://schemas.openxmlformats.org/officeDocument/2006/relationships/slide"/>
  <Relationship Id="rId4" Target="slides/slide3.xml" Type="http://schemas.openxmlformats.org/officeDocument/2006/relationships/slide"/>
  <Relationship Id="rId5" Target="slides/slide4.xml" Type="http://schemas.openxmlformats.org/officeDocument/2006/relationships/slide"/>
  <Relationship Id="rId6" Target="slides/slide5.xml" Type="http://schemas.openxmlformats.org/officeDocument/2006/relationships/slide"/>
  <Relationship Id="rId7" Target="slides/slide6.xml" Type="http://schemas.openxmlformats.org/officeDocument/2006/relationships/slide"/>
  <Relationship Id="rId8" Target="slides/slide7.xml" Type="http://schemas.openxmlformats.org/officeDocument/2006/relationships/slide"/>
  <Relationship Id="rId9" Target="slides/slide8.xml" Type="http://schemas.openxmlformats.org/officeDocument/2006/relationships/slide"/>
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533;&#20809;&#31185;&#25216;\Projects\&#20992;&#20999;&#12289;&#24377;&#22841;&#27979;&#35797;\&#20849;&#32858;&#28966;\&#20849;&#32858;&#28966;&#27979;&#35797;\ROC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9979;&#36733;\&#38025;&#38025;\ROC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V3.2</a:t>
            </a:r>
            <a:r>
              <a:rPr lang="zh-CN" altLang="en-US"/>
              <a:t>弹夹复测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3220123095281086E-2"/>
          <c:y val="0.13571217929814214"/>
          <c:w val="0.95182474230850755"/>
          <c:h val="0.74138304961953483"/>
        </c:manualLayout>
      </c:layout>
      <c:lineChart>
        <c:grouping val="standard"/>
        <c:varyColors val="0"/>
        <c:ser>
          <c:idx val="0"/>
          <c:order val="0"/>
          <c:tx>
            <c:strRef>
              <c:f>弹夹!$B$87</c:f>
              <c:strCache>
                <c:ptCount val="1"/>
                <c:pt idx="0">
                  <c:v>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弹夹!$A$88:$A$102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弹夹!$B$88:$B$102</c:f>
              <c:numCache>
                <c:formatCode>General</c:formatCode>
                <c:ptCount val="15"/>
                <c:pt idx="0">
                  <c:v>758.37400839082397</c:v>
                </c:pt>
                <c:pt idx="1">
                  <c:v>732.27132008440003</c:v>
                </c:pt>
                <c:pt idx="2">
                  <c:v>760.32286572881503</c:v>
                </c:pt>
                <c:pt idx="3">
                  <c:v>731.13007765885902</c:v>
                </c:pt>
                <c:pt idx="4">
                  <c:v>754.208818228734</c:v>
                </c:pt>
                <c:pt idx="5">
                  <c:v>735.92164656933801</c:v>
                </c:pt>
                <c:pt idx="6">
                  <c:v>750.31383552429895</c:v>
                </c:pt>
                <c:pt idx="7">
                  <c:v>747.70090450016403</c:v>
                </c:pt>
                <c:pt idx="8">
                  <c:v>754.92638008843505</c:v>
                </c:pt>
                <c:pt idx="9">
                  <c:v>738.48712914844896</c:v>
                </c:pt>
                <c:pt idx="10">
                  <c:v>759.66092977223798</c:v>
                </c:pt>
                <c:pt idx="11">
                  <c:v>734.52697405783397</c:v>
                </c:pt>
                <c:pt idx="12">
                  <c:v>763.781667422189</c:v>
                </c:pt>
                <c:pt idx="13">
                  <c:v>739.31814328116002</c:v>
                </c:pt>
                <c:pt idx="14">
                  <c:v>749.80717727010199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FA-4E4B-A3B0-0B5D5A5DD7B7}"/>
            </c:ext>
          </c:extLst>
        </c:ser>
        <c:ser>
          <c:idx val="1"/>
          <c:order val="1"/>
          <c:tx>
            <c:strRef>
              <c:f>弹夹!$C$87</c:f>
              <c:strCache>
                <c:ptCount val="1"/>
                <c:pt idx="0">
                  <c:v>PR复测单包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弹夹!$A$88:$A$102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弹夹!$C$88:$C$102</c:f>
              <c:numCache>
                <c:formatCode>General</c:formatCode>
                <c:ptCount val="15"/>
                <c:pt idx="0">
                  <c:v>720.308635308205</c:v>
                </c:pt>
                <c:pt idx="1">
                  <c:v>715.35374888097397</c:v>
                </c:pt>
                <c:pt idx="2">
                  <c:v>718.13567711904705</c:v>
                </c:pt>
                <c:pt idx="3">
                  <c:v>718.621685803368</c:v>
                </c:pt>
                <c:pt idx="4">
                  <c:v>718.31721073791698</c:v>
                </c:pt>
                <c:pt idx="5">
                  <c:v>720.31467979048603</c:v>
                </c:pt>
                <c:pt idx="6">
                  <c:v>718.86526839988505</c:v>
                </c:pt>
                <c:pt idx="7">
                  <c:v>717.426936096433</c:v>
                </c:pt>
                <c:pt idx="8">
                  <c:v>718.49616226353601</c:v>
                </c:pt>
                <c:pt idx="9">
                  <c:v>718.785049442012</c:v>
                </c:pt>
                <c:pt idx="10">
                  <c:v>721.09961686423298</c:v>
                </c:pt>
                <c:pt idx="11">
                  <c:v>719.50152761396396</c:v>
                </c:pt>
                <c:pt idx="12">
                  <c:v>716.28789177552005</c:v>
                </c:pt>
                <c:pt idx="13">
                  <c:v>717.82792776919996</c:v>
                </c:pt>
                <c:pt idx="14">
                  <c:v>733.45049359845302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FA-4E4B-A3B0-0B5D5A5DD7B7}"/>
            </c:ext>
          </c:extLst>
        </c:ser>
        <c:ser>
          <c:idx val="2"/>
          <c:order val="2"/>
          <c:tx>
            <c:strRef>
              <c:f>弹夹!$D$87</c:f>
              <c:strCache>
                <c:ptCount val="1"/>
                <c:pt idx="0">
                  <c:v>PR复测双包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弹夹!$A$88:$A$102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弹夹!$D$88:$D$102</c:f>
              <c:numCache>
                <c:formatCode>General</c:formatCode>
                <c:ptCount val="15"/>
                <c:pt idx="0">
                  <c:v>756.74689456648298</c:v>
                </c:pt>
                <c:pt idx="1">
                  <c:v>735.89237718239394</c:v>
                </c:pt>
                <c:pt idx="2">
                  <c:v>753.40091146821305</c:v>
                </c:pt>
                <c:pt idx="3">
                  <c:v>736.44961695783104</c:v>
                </c:pt>
                <c:pt idx="4">
                  <c:v>758.99553707402004</c:v>
                </c:pt>
                <c:pt idx="5">
                  <c:v>745.44683383787003</c:v>
                </c:pt>
                <c:pt idx="6">
                  <c:v>756.09726829573799</c:v>
                </c:pt>
                <c:pt idx="7">
                  <c:v>734.53726472122503</c:v>
                </c:pt>
                <c:pt idx="8">
                  <c:v>753.03236599798799</c:v>
                </c:pt>
                <c:pt idx="9">
                  <c:v>738.810375406091</c:v>
                </c:pt>
                <c:pt idx="10">
                  <c:v>753.92498232272396</c:v>
                </c:pt>
                <c:pt idx="11">
                  <c:v>735.32372099541305</c:v>
                </c:pt>
                <c:pt idx="12">
                  <c:v>765.54149502195901</c:v>
                </c:pt>
                <c:pt idx="13">
                  <c:v>741.14567716759996</c:v>
                </c:pt>
                <c:pt idx="14">
                  <c:v>743.374584750287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FA-4E4B-A3B0-0B5D5A5DD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2391855"/>
        <c:axId val="1872392271"/>
      </c:lineChart>
      <c:catAx>
        <c:axId val="187239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2392271"/>
        <c:crosses val="autoZero"/>
        <c:auto val="1"/>
        <c:lblAlgn val="ctr"/>
        <c:lblOffset val="100"/>
        <c:noMultiLvlLbl val="0"/>
      </c:catAx>
      <c:valAx>
        <c:axId val="1872392271"/>
        <c:scaling>
          <c:orientation val="minMax"/>
          <c:min val="68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239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V4 PR</a:t>
            </a:r>
            <a:r>
              <a:rPr lang="zh-CN"/>
              <a:t>弹夹测试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设计值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Sheet2!$E$5:$E$19</c:f>
              <c:numCache>
                <c:formatCode>General</c:formatCode>
                <c:ptCount val="15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  <c:pt idx="4">
                  <c:v>700</c:v>
                </c:pt>
                <c:pt idx="5">
                  <c:v>750</c:v>
                </c:pt>
                <c:pt idx="6">
                  <c:v>750</c:v>
                </c:pt>
                <c:pt idx="7">
                  <c:v>750</c:v>
                </c:pt>
                <c:pt idx="8">
                  <c:v>750</c:v>
                </c:pt>
                <c:pt idx="9">
                  <c:v>800</c:v>
                </c:pt>
                <c:pt idx="10">
                  <c:v>800</c:v>
                </c:pt>
                <c:pt idx="11">
                  <c:v>800</c:v>
                </c:pt>
                <c:pt idx="12">
                  <c:v>800</c:v>
                </c:pt>
                <c:pt idx="13">
                  <c:v>800</c:v>
                </c:pt>
                <c:pt idx="1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6D-427F-8D35-520F333C23EF}"/>
            </c:ext>
          </c:extLst>
        </c:ser>
        <c:ser>
          <c:idx val="1"/>
          <c:order val="1"/>
          <c:tx>
            <c:strRef>
              <c:f>Sheet2!$F$4</c:f>
              <c:strCache>
                <c:ptCount val="1"/>
                <c:pt idx="0">
                  <c:v>x20 单包测试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Sheet2!$F$5:$F$19</c:f>
              <c:numCache>
                <c:formatCode>General</c:formatCode>
                <c:ptCount val="15"/>
                <c:pt idx="0">
                  <c:v>724.81131792919098</c:v>
                </c:pt>
                <c:pt idx="1">
                  <c:v>720.12272124100298</c:v>
                </c:pt>
                <c:pt idx="2">
                  <c:v>721.12735333861303</c:v>
                </c:pt>
                <c:pt idx="3">
                  <c:v>719.83413259721704</c:v>
                </c:pt>
                <c:pt idx="4">
                  <c:v>723.71991577527501</c:v>
                </c:pt>
                <c:pt idx="5">
                  <c:v>770.42965005751103</c:v>
                </c:pt>
                <c:pt idx="6">
                  <c:v>759.35871999379503</c:v>
                </c:pt>
                <c:pt idx="7">
                  <c:v>769.79070297735905</c:v>
                </c:pt>
                <c:pt idx="8">
                  <c:v>764.24467684926299</c:v>
                </c:pt>
                <c:pt idx="9">
                  <c:v>806.76397133002399</c:v>
                </c:pt>
                <c:pt idx="10">
                  <c:v>796.23426064348098</c:v>
                </c:pt>
                <c:pt idx="11">
                  <c:v>807.50180769442295</c:v>
                </c:pt>
                <c:pt idx="12">
                  <c:v>797.52877231677496</c:v>
                </c:pt>
                <c:pt idx="13">
                  <c:v>808.08550424087605</c:v>
                </c:pt>
                <c:pt idx="14">
                  <c:v>797.89564193539297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6D-427F-8D35-520F333C23EF}"/>
            </c:ext>
          </c:extLst>
        </c:ser>
        <c:ser>
          <c:idx val="2"/>
          <c:order val="2"/>
          <c:tx>
            <c:strRef>
              <c:f>Sheet2!$G$4</c:f>
              <c:strCache>
                <c:ptCount val="1"/>
                <c:pt idx="0">
                  <c:v>x50 横向拼接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Sheet2!$G$5:$G$19</c:f>
              <c:numCache>
                <c:formatCode>General</c:formatCode>
                <c:ptCount val="15"/>
                <c:pt idx="0">
                  <c:v>792.89953959104901</c:v>
                </c:pt>
                <c:pt idx="1">
                  <c:v>791.80814961346005</c:v>
                </c:pt>
                <c:pt idx="2">
                  <c:v>761.18540717450003</c:v>
                </c:pt>
                <c:pt idx="3">
                  <c:v>744.37467648985205</c:v>
                </c:pt>
                <c:pt idx="4">
                  <c:v>739.53579621567405</c:v>
                </c:pt>
                <c:pt idx="5">
                  <c:v>794.96673942944994</c:v>
                </c:pt>
                <c:pt idx="6">
                  <c:v>815.75144119746005</c:v>
                </c:pt>
                <c:pt idx="7">
                  <c:v>813.09638963915802</c:v>
                </c:pt>
                <c:pt idx="8">
                  <c:v>831.64132292751799</c:v>
                </c:pt>
                <c:pt idx="9">
                  <c:v>860.86083146118301</c:v>
                </c:pt>
                <c:pt idx="10">
                  <c:v>829.32830220511596</c:v>
                </c:pt>
                <c:pt idx="11">
                  <c:v>823.32945148003398</c:v>
                </c:pt>
                <c:pt idx="12">
                  <c:v>830.01231926310504</c:v>
                </c:pt>
                <c:pt idx="13">
                  <c:v>825.90691417634105</c:v>
                </c:pt>
                <c:pt idx="14">
                  <c:v>821.01337815834404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6D-427F-8D35-520F333C23EF}"/>
            </c:ext>
          </c:extLst>
        </c:ser>
        <c:ser>
          <c:idx val="3"/>
          <c:order val="3"/>
          <c:tx>
            <c:strRef>
              <c:f>Sheet2!$H$4</c:f>
              <c:strCache>
                <c:ptCount val="1"/>
                <c:pt idx="0">
                  <c:v>x50 纵向拼接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Sheet2!$H$5:$H$19</c:f>
              <c:numCache>
                <c:formatCode>General</c:formatCode>
                <c:ptCount val="15"/>
                <c:pt idx="0">
                  <c:v>750.92669691907395</c:v>
                </c:pt>
                <c:pt idx="1">
                  <c:v>753.08311803008098</c:v>
                </c:pt>
                <c:pt idx="2">
                  <c:v>752.47302822374695</c:v>
                </c:pt>
                <c:pt idx="3">
                  <c:v>753.31671622083502</c:v>
                </c:pt>
                <c:pt idx="4">
                  <c:v>759.53396877014995</c:v>
                </c:pt>
                <c:pt idx="5">
                  <c:v>808.29217645040205</c:v>
                </c:pt>
                <c:pt idx="6">
                  <c:v>814.59154640203201</c:v>
                </c:pt>
                <c:pt idx="7">
                  <c:v>802.94961991214495</c:v>
                </c:pt>
                <c:pt idx="8">
                  <c:v>795.708514774018</c:v>
                </c:pt>
                <c:pt idx="9">
                  <c:v>832.18932537797696</c:v>
                </c:pt>
                <c:pt idx="10">
                  <c:v>834.34392602767105</c:v>
                </c:pt>
                <c:pt idx="11">
                  <c:v>833.95663995285599</c:v>
                </c:pt>
                <c:pt idx="12">
                  <c:v>845.07924611355395</c:v>
                </c:pt>
                <c:pt idx="13">
                  <c:v>831.60640549088305</c:v>
                </c:pt>
                <c:pt idx="14">
                  <c:v>829.46104680751102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6D-427F-8D35-520F333C23EF}"/>
            </c:ext>
          </c:extLst>
        </c:ser>
        <c:ser>
          <c:idx val="4"/>
          <c:order val="4"/>
          <c:tx>
            <c:strRef>
              <c:f>Sheet2!$I$4</c:f>
              <c:strCache>
                <c:ptCount val="1"/>
                <c:pt idx="0">
                  <c:v>x50 横向拼接复测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Sheet2!$I$5:$I$19</c:f>
              <c:numCache>
                <c:formatCode>General</c:formatCode>
                <c:ptCount val="15"/>
                <c:pt idx="0">
                  <c:v>765.16873657412498</c:v>
                </c:pt>
                <c:pt idx="1">
                  <c:v>768.49628357549398</c:v>
                </c:pt>
                <c:pt idx="2">
                  <c:v>765.24465393847595</c:v>
                </c:pt>
                <c:pt idx="3">
                  <c:v>774.95046505955895</c:v>
                </c:pt>
                <c:pt idx="4">
                  <c:v>771.25446881396795</c:v>
                </c:pt>
                <c:pt idx="5">
                  <c:v>788.41488654771501</c:v>
                </c:pt>
                <c:pt idx="6">
                  <c:v>780.68289678470103</c:v>
                </c:pt>
                <c:pt idx="7">
                  <c:v>794.77717280639104</c:v>
                </c:pt>
                <c:pt idx="8">
                  <c:v>811.18949748651301</c:v>
                </c:pt>
                <c:pt idx="9">
                  <c:v>852.93533252000998</c:v>
                </c:pt>
                <c:pt idx="10">
                  <c:v>856.17790851351594</c:v>
                </c:pt>
                <c:pt idx="11">
                  <c:v>857.61521486018398</c:v>
                </c:pt>
                <c:pt idx="12">
                  <c:v>830.40779492871604</c:v>
                </c:pt>
                <c:pt idx="13">
                  <c:v>863.16905744153905</c:v>
                </c:pt>
                <c:pt idx="14">
                  <c:v>855.89692279863698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56D-427F-8D35-520F333C23EF}"/>
            </c:ext>
          </c:extLst>
        </c:ser>
        <c:ser>
          <c:idx val="5"/>
          <c:order val="5"/>
          <c:tx>
            <c:strRef>
              <c:f>Sheet2!$J$4</c:f>
              <c:strCache>
                <c:ptCount val="1"/>
                <c:pt idx="0">
                  <c:v>x50 单包测试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Sheet2!$D$5:$D$19</c:f>
              <c:strCache>
                <c:ptCount val="1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  <c:pt idx="6">
                  <c:v>P7</c:v>
                </c:pt>
                <c:pt idx="7">
                  <c:v>P8</c:v>
                </c:pt>
                <c:pt idx="8">
                  <c:v>P9</c:v>
                </c:pt>
                <c:pt idx="9">
                  <c:v>P10</c:v>
                </c:pt>
                <c:pt idx="10">
                  <c:v>P11</c:v>
                </c:pt>
                <c:pt idx="11">
                  <c:v>P12</c:v>
                </c:pt>
                <c:pt idx="12">
                  <c:v>P13</c:v>
                </c:pt>
                <c:pt idx="13">
                  <c:v>P14</c:v>
                </c:pt>
                <c:pt idx="14">
                  <c:v>P15</c:v>
                </c:pt>
              </c:strCache>
            </c:strRef>
          </c:cat>
          <c:val>
            <c:numRef>
              <c:f>Sheet2!$J$5:$J$19</c:f>
              <c:numCache>
                <c:formatCode>General</c:formatCode>
                <c:ptCount val="15"/>
                <c:pt idx="0">
                  <c:v>789.41451684878598</c:v>
                </c:pt>
                <c:pt idx="1">
                  <c:v>775.20188852198203</c:v>
                </c:pt>
                <c:pt idx="2">
                  <c:v>771.72462275925602</c:v>
                </c:pt>
                <c:pt idx="3">
                  <c:v>774.31789414580305</c:v>
                </c:pt>
                <c:pt idx="4">
                  <c:v>771.63492139204698</c:v>
                </c:pt>
                <c:pt idx="5">
                  <c:v>822.07061708297704</c:v>
                </c:pt>
                <c:pt idx="6">
                  <c:v>822.07205577107402</c:v>
                </c:pt>
                <c:pt idx="7">
                  <c:v>816.41878231317196</c:v>
                </c:pt>
                <c:pt idx="8">
                  <c:v>816.85162086591197</c:v>
                </c:pt>
                <c:pt idx="9">
                  <c:v>863.22538991299405</c:v>
                </c:pt>
                <c:pt idx="10">
                  <c:v>863.59294919630099</c:v>
                </c:pt>
                <c:pt idx="11">
                  <c:v>857.88122570733003</c:v>
                </c:pt>
                <c:pt idx="12">
                  <c:v>871.414755842967</c:v>
                </c:pt>
                <c:pt idx="13">
                  <c:v>861.68083139174496</c:v>
                </c:pt>
                <c:pt idx="14">
                  <c:v>859.25053937840198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56D-427F-8D35-520F333C2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4661247"/>
        <c:axId val="1974668735"/>
      </c:lineChart>
      <c:catAx>
        <c:axId val="197466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4668735"/>
        <c:crosses val="autoZero"/>
        <c:auto val="1"/>
        <c:lblAlgn val="ctr"/>
        <c:lblOffset val="100"/>
        <c:noMultiLvlLbl val="0"/>
      </c:catAx>
      <c:valAx>
        <c:axId val="1974668735"/>
        <c:scaling>
          <c:orientation val="minMax"/>
          <c:min val="6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466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CBBEF-257D-42AC-BD7F-A9E0CF5AD8B4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5C60-8AD4-4957-95D3-5658F89D9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65794-C6B6-4203-BDA1-8D8F6362B7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28178-95CF-4D86-AD06-96756898A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E29B2-41CC-4961-B122-53405FC55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84C35-2644-4C1C-8188-472BD053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D2984-E5D1-4A2D-A451-41ACAEEB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94E40-46F3-4EA6-81E3-137109A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BD73E-3242-4D54-A91E-44397991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0F5C4-F2D2-44C2-B580-1E7DB8314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A456-25C6-4810-947A-4038339E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D4EA-F67C-475B-B90F-E19C7192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C0834-D2C4-4EB8-921F-15C61C21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DDE1E-BE61-47BD-9BD5-D1CC37AE0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B05A2-9634-4F8E-B179-97B65DF54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F640-340C-4AD4-8281-982A71B1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F6E6-32B5-48D8-90B9-4B2D932C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3083-B27A-4A31-8F1B-1BC1858D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1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>
            <p:custDataLst>
              <p:tags r:id="rId1"/>
            </p:custDataLst>
          </p:nvPr>
        </p:nvSpPr>
        <p:spPr bwMode="auto">
          <a:xfrm>
            <a:off x="311574" y="233680"/>
            <a:ext cx="11579791" cy="5636316"/>
          </a:xfrm>
          <a:custGeom>
            <a:avLst/>
            <a:gdLst>
              <a:gd name="connsiteX0" fmla="*/ 0 w 8684821"/>
              <a:gd name="connsiteY0" fmla="*/ 0 h 5636316"/>
              <a:gd name="connsiteX1" fmla="*/ 8684821 w 8684821"/>
              <a:gd name="connsiteY1" fmla="*/ 0 h 5636316"/>
              <a:gd name="connsiteX2" fmla="*/ 8684821 w 8684821"/>
              <a:gd name="connsiteY2" fmla="*/ 5636316 h 5636316"/>
              <a:gd name="connsiteX3" fmla="*/ 0 w 8684821"/>
              <a:gd name="connsiteY3" fmla="*/ 5636316 h 5636316"/>
              <a:gd name="connsiteX4" fmla="*/ 0 w 8684821"/>
              <a:gd name="connsiteY4" fmla="*/ 0 h 5636316"/>
              <a:gd name="connsiteX0" fmla="*/ 8684821 w 8684821"/>
              <a:gd name="connsiteY0" fmla="*/ 0 h 5636316"/>
              <a:gd name="connsiteX1" fmla="*/ 8684821 w 8684821"/>
              <a:gd name="connsiteY1" fmla="*/ 5636316 h 5636316"/>
              <a:gd name="connsiteX2" fmla="*/ 0 w 8684821"/>
              <a:gd name="connsiteY2" fmla="*/ 5636316 h 5636316"/>
              <a:gd name="connsiteX3" fmla="*/ 0 w 8684821"/>
              <a:gd name="connsiteY3" fmla="*/ 0 h 5636316"/>
              <a:gd name="connsiteX0" fmla="*/ 8684821 w 8684821"/>
              <a:gd name="connsiteY0" fmla="*/ 5636316 h 5636316"/>
              <a:gd name="connsiteX1" fmla="*/ 0 w 8684821"/>
              <a:gd name="connsiteY1" fmla="*/ 5636316 h 5636316"/>
              <a:gd name="connsiteX2" fmla="*/ 0 w 8684821"/>
              <a:gd name="connsiteY2" fmla="*/ 0 h 5636316"/>
              <a:gd name="connsiteX0" fmla="*/ 0 w 0"/>
              <a:gd name="connsiteY0" fmla="*/ 5636316 h 5636316"/>
              <a:gd name="connsiteX1" fmla="*/ 0 w 0"/>
              <a:gd name="connsiteY1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0" fmla="*/ 0 w 8684821"/>
              <a:gd name="connsiteY0" fmla="*/ 5636316 h 5636316"/>
              <a:gd name="connsiteX1" fmla="*/ 0 w 8684821"/>
              <a:gd name="connsiteY1" fmla="*/ 0 h 5636316"/>
              <a:gd name="connsiteX2" fmla="*/ 8684821 w 8684821"/>
              <a:gd name="connsiteY2" fmla="*/ 0 h 5636316"/>
              <a:gd name="connsiteX3" fmla="*/ 8684821 w 8684821"/>
              <a:gd name="connsiteY3" fmla="*/ 4412595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0" fmla="*/ 0 w 8684843"/>
              <a:gd name="connsiteY0" fmla="*/ 5636316 h 5636316"/>
              <a:gd name="connsiteX1" fmla="*/ 0 w 8684843"/>
              <a:gd name="connsiteY1" fmla="*/ 0 h 5636316"/>
              <a:gd name="connsiteX2" fmla="*/ 8684821 w 8684843"/>
              <a:gd name="connsiteY2" fmla="*/ 0 h 5636316"/>
              <a:gd name="connsiteX3" fmla="*/ 8684821 w 8684843"/>
              <a:gd name="connsiteY3" fmla="*/ 4412595 h 5636316"/>
              <a:gd name="connsiteX4" fmla="*/ 7086785 w 8684843"/>
              <a:gd name="connsiteY4" fmla="*/ 5636316 h 5636316"/>
              <a:gd name="connsiteX5" fmla="*/ 0 w 8684843"/>
              <a:gd name="connsiteY5" fmla="*/ 5636316 h 5636316"/>
              <a:gd name="connsiteX6" fmla="*/ 0 w 8684843"/>
              <a:gd name="connsiteY6" fmla="*/ 0 h 563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4843" h="5636316">
                <a:moveTo>
                  <a:pt x="0" y="5636316"/>
                </a:moveTo>
                <a:lnTo>
                  <a:pt x="0" y="0"/>
                </a:lnTo>
                <a:lnTo>
                  <a:pt x="8684821" y="0"/>
                </a:lnTo>
                <a:lnTo>
                  <a:pt x="8684821" y="4412595"/>
                </a:lnTo>
                <a:cubicBezTo>
                  <a:pt x="8684821" y="4412595"/>
                  <a:pt x="8710016" y="5571530"/>
                  <a:pt x="7086785" y="5636316"/>
                </a:cubicBezTo>
                <a:lnTo>
                  <a:pt x="0" y="563631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4000">
                <a:srgbClr val="0073CB"/>
              </a:gs>
              <a:gs pos="0">
                <a:srgbClr val="0063C2"/>
              </a:gs>
              <a:gs pos="100000">
                <a:srgbClr val="03B8F1"/>
              </a:gs>
            </a:gsLst>
            <a:lin ang="2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04899" y="2052000"/>
            <a:ext cx="9984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04000" y="4608000"/>
            <a:ext cx="576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de-DE" dirty="0"/>
              <a:t>_</a:t>
            </a:r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04000" y="4878000"/>
            <a:ext cx="576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de-DE" dirty="0"/>
              <a:t>_Sector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104000" y="5148000"/>
            <a:ext cx="576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_</a:t>
            </a:r>
            <a:r>
              <a:rPr lang="en-US" sz="1600" dirty="0">
                <a:solidFill>
                  <a:srgbClr val="FFFFFF"/>
                </a:solidFill>
                <a:latin typeface="+mn-lt"/>
              </a:rPr>
              <a:t>November 01, 2018</a:t>
            </a:r>
          </a:p>
          <a:p>
            <a:pPr lvl="0"/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85800" y="6101080"/>
            <a:ext cx="8229600" cy="7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786" y="5715000"/>
            <a:ext cx="927579" cy="9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>
            <p:custDataLst>
              <p:tags r:id="rId1"/>
            </p:custDataLst>
          </p:nvPr>
        </p:nvSpPr>
        <p:spPr bwMode="auto">
          <a:xfrm>
            <a:off x="1" y="1"/>
            <a:ext cx="12192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63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1143000"/>
            <a:ext cx="4151376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3A9B0-85E5-43B0-86A2-175428C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3C3D-42CB-4E32-A88D-E41B648C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33B74-73AA-409A-88E4-BCFF9134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C8B34-5402-43DF-8DEA-C2EFB17D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73843-A2D0-4ECC-9862-052419A8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4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B038C-4425-4AAD-8CF9-670D8A60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47DF0-2271-4D2C-8E08-5A44CBDC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0EFF6-4EF8-4750-B256-6F2A924E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D71AC-B169-4135-80B5-E38779D7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FC88F-B7DA-4B9A-BA27-A7FDE79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1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B1AF7-291B-466B-A3A8-42C719C1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F9A8B-9D1D-40CD-B2CC-E29436AE7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1BA62-3E28-49F2-A837-4628B62E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84025-6A58-4AF3-AE9E-7839365D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F452B-71E8-42D6-BCDC-057CE9FF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CD325-EABB-486E-BADC-DF5F23F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4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20C3-AF04-47A6-8DB1-88EDD2D6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B9AE3-01DB-4867-BD8D-2673ADC9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859A4-7BD5-45F7-898C-8DBBA805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01892-E395-48C9-BE81-04BAE81A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D7DE9-BC47-44D9-A65D-A23793775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59E07-87E3-4777-9D46-F04E1F85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E330F-26AF-43C0-AC5F-18DAA82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532D57-648C-4FFE-8018-D12C6B4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C4379-D91B-409D-A9AE-53C01251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21EF7-8D6E-4D4F-B3F5-05B8A94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0D57D-07BC-4481-9041-996589C5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730CE-9B7A-4B6F-8CA4-E32C512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3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8B03E-332D-4315-B3AB-12904BA7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CFCC7-1A31-4987-9AD7-3F1E476C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02B68-46EC-4927-91CC-543AD41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5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4F18C-2AD5-4507-99A0-41F74F5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383B3-0495-47B0-91F4-D9C6AC66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AC4BBE-1035-4AB6-96BA-771B7D2B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B09ED-D573-4831-8D8B-064C6A64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6141C-FF15-4058-A4BA-7A154C1E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EDD27-1F95-4390-A9CF-1E76F5A0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35DC-83E7-464B-A3E8-1526D2BE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0E830-F7C2-4A09-83A1-0119694A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62AB8-00EC-41CD-9983-701B7146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43BF2-3EA4-4D6E-9230-D62343E4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792C5-2EE5-49EC-B6DC-C4495A04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6915-3D62-4F5B-BAEF-A05F8BD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9952A-7AEA-4846-9360-CC76B2B8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C12AF-90A8-4A02-8D95-E5201BE8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F83A4-0BB0-44BA-83FE-F187D75FA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3DDE-B3A1-4A0C-9E8F-1CD77BF9C24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B86C3-274E-4EDE-87E5-B6A14A1DB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66E3C-0CF6-41CE-A914-1D7856CCA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2306-D4F4-4C7A-858A-E7D9B31AD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</Relationships>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CE560C-C95B-442D-AE05-415FDB3567BC}"/>
              </a:ext>
            </a:extLst>
          </p:cNvPr>
          <p:cNvSpPr txBox="1"/>
          <p:nvPr/>
        </p:nvSpPr>
        <p:spPr>
          <a:xfrm>
            <a:off x="2466531" y="1614827"/>
            <a:ext cx="7109640" cy="1015663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ctr"/>
            <a:r>
              <a:rPr altLang="en-US" b="1" dirty="0" lang="zh-CN" sz="6000">
                <a:solidFill>
                  <a:schemeClr val="bg1"/>
                </a:solidFill>
                <a:cs typeface="+mn-ea"/>
                <a:sym typeface="+mn-lt"/>
              </a:rPr>
              <a:t>驭光共聚焦设备问题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95D291-33C8-42D8-93C9-426019977693}"/>
              </a:ext>
            </a:extLst>
          </p:cNvPr>
          <p:cNvSpPr txBox="1"/>
          <p:nvPr/>
        </p:nvSpPr>
        <p:spPr>
          <a:xfrm>
            <a:off x="5003392" y="4782121"/>
            <a:ext cx="2185214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b="1" dirty="0" lang="en-US" sz="240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r>
              <a:rPr altLang="en-US" b="1" dirty="0" lang="zh-CN" sz="240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altLang="zh-CN" b="1" dirty="0" lang="en-US" sz="240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altLang="en-US" b="1" dirty="0" lang="zh-CN" sz="240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altLang="zh-CN" b="1" dirty="0" lang="en-US" sz="2400">
                <a:solidFill>
                  <a:schemeClr val="bg1"/>
                </a:solidFill>
                <a:cs typeface="+mn-ea"/>
                <a:sym typeface="+mn-lt"/>
              </a:rPr>
              <a:t>25</a:t>
            </a:r>
            <a:r>
              <a:rPr altLang="en-US" b="1" dirty="0" lang="zh-CN" sz="240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2BB65F-5644-4CD2-AA44-D77FC34A251C}"/>
              </a:ext>
            </a:extLst>
          </p:cNvPr>
          <p:cNvSpPr txBox="1"/>
          <p:nvPr/>
        </p:nvSpPr>
        <p:spPr>
          <a:xfrm>
            <a:off x="4851800" y="3996678"/>
            <a:ext cx="2339102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dirty="0" lang="zh-CN" sz="2400">
                <a:solidFill>
                  <a:schemeClr val="bg1"/>
                </a:solidFill>
                <a:cs typeface="+mn-ea"/>
                <a:sym typeface="+mn-lt"/>
              </a:rPr>
              <a:t>孙国防、刘海华</a:t>
            </a:r>
          </a:p>
        </p:txBody>
      </p:sp>
    </p:spTree>
    <p:extLst>
      <p:ext uri="{BB962C8B-B14F-4D97-AF65-F5344CB8AC3E}">
        <p14:creationId xmlns:p14="http://schemas.microsoft.com/office/powerpoint/2010/main" val="28508519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74">
        <p:nvGrpSpPr>
          <p:cNvPr id="2" name="组合 1">
            <a:extLst>
              <a:ext uri="{FF2B5EF4-FFF2-40B4-BE49-F238E27FC236}">
                <a16:creationId xmlns:a16="http://schemas.microsoft.com/office/drawing/2014/main" id="{0D940923-A08E-4408-B5BA-B42F7C5CB423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EE6937F-0837-4371-8D07-39518E3FA460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75">
          <p:nvSpPr>
            <p:cNvPr id="4" name="文本框 3">
              <a:extLst>
                <a:ext uri="{FF2B5EF4-FFF2-40B4-BE49-F238E27FC236}">
                  <a16:creationId xmlns:a16="http://schemas.microsoft.com/office/drawing/2014/main" id="{016FEFCE-F209-4C2C-B0D0-670ADB5D3EF0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后续处理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A135862-0849-499D-8624-0E0ADF7D4EF4}"/>
              </a:ext>
            </a:extLst>
          </p:cNvPr>
          <p:cNvSpPr txBox="1"/>
          <p:nvPr/>
        </p:nvSpPr>
        <p:spPr>
          <a:xfrm>
            <a:off x="561975" y="1223992"/>
            <a:ext cx="11220450" cy="525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基恩士工程师王工今天上午过来更换新的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x20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倍镜头，发现波纹问题依然存在，因此不是镜头问题。</a:t>
            </a:r>
            <a:br>
              <a:rPr altLang="en-US" dirty="0" lang="zh-CN"/>
            </a:br>
            <a:endParaRPr altLang="zh-CN" dirty="0" lang="en-US"/>
          </a:p>
          <a:p>
            <a:pPr>
              <a:lnSpc>
                <a:spcPct val="125000"/>
              </a:lnSpc>
            </a:pP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后续王工将测试问题反馈给日本原厂（年前反馈），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月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8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号能收到日本方的反馈。</a:t>
            </a:r>
            <a:br>
              <a:rPr altLang="en-US" dirty="0" lang="zh-CN"/>
            </a:b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我们上午与王工沟通认为可能的原因有两个，机台问题和光路问题。针对这两种问题的解决方案如下：</a:t>
            </a:r>
            <a:br>
              <a:rPr altLang="en-US" dirty="0" lang="zh-CN"/>
            </a:b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1.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机台问题</a:t>
            </a:r>
            <a:br>
              <a:rPr altLang="en-US" dirty="0" lang="zh-CN"/>
            </a:b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（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1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）年后基恩士工程师与机台供应商一起过来排查机台问题。王工指出我们的设备存在机台前后不水平，气浮只有后面有用，气囊漏气等问题。另外王工会带原底座搭配我们的机台进行测试，看是否还会出现波纹问题。顺利的话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月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15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日前解决机台问题；</a:t>
            </a:r>
            <a:br>
              <a:rPr altLang="en-US" dirty="0" lang="zh-CN"/>
            </a:b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（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）王工找另一台同型号的设备，复测我们的样品，看是否也出现波纹；</a:t>
            </a:r>
            <a:br>
              <a:rPr altLang="en-US" dirty="0" lang="zh-CN"/>
            </a:b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光路问题</a:t>
            </a:r>
            <a:br>
              <a:rPr altLang="en-US" dirty="0" lang="zh-CN"/>
            </a:b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如机台排查无问题或机台维修之后仍不能正常使用，则需要将设备寄往日本维修，时间消耗上需要三个月以上。</a:t>
            </a:r>
            <a:br>
              <a:rPr altLang="en-US" dirty="0" lang="zh-CN"/>
            </a:br>
            <a:endParaRPr altLang="zh-CN" dirty="0" lang="en-US"/>
          </a:p>
          <a:p>
            <a:pPr>
              <a:lnSpc>
                <a:spcPct val="125000"/>
              </a:lnSpc>
            </a:pP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补充：</a:t>
            </a:r>
            <a:br>
              <a:rPr altLang="en-US" dirty="0" lang="zh-CN"/>
            </a:b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1.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我们找达到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2021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年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1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月</a:t>
            </a: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26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日的测试文件，发现一年前设备就有相同问题</a:t>
            </a:r>
            <a:br>
              <a:rPr altLang="en-US" dirty="0" lang="zh-CN"/>
            </a:br>
            <a:r>
              <a:rPr altLang="zh-CN" b="0" dirty="0" i="0" lang="en-US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2.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charset="-122" panose="020B0503020204020204" pitchFamily="34" typeface="Microsoft YaHei"/>
                <a:ea charset="-122" panose="020B0503020204020204" pitchFamily="34" typeface="Microsoft YaHei"/>
              </a:rPr>
              <a:t>设备维修完之后，建议联系第三方来进行性评估，如上海计量局</a:t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2359685716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029301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8B03E-332D-4315-B3AB-12904BA7E04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DBD3DDE-B3A1-4A0C-9E8F-1CD77BF9C24C}" type="datetimeFigureOut">
              <a:rPr altLang="en-US" lang="zh-CN" smtClean="0"/>
              <a:t>2022/2/10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CFCC7-1A31-4987-9AD7-3F1E476C3E9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02B68-46EC-4927-91CC-543AD41FE35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54342306-D4F4-4C7A-858A-E7D9B31ADBC9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280554054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14">
        <p:nvGrpSpPr>
          <p:cNvPr id="2" name="组合 1">
            <a:extLst>
              <a:ext uri="{FF2B5EF4-FFF2-40B4-BE49-F238E27FC236}">
                <a16:creationId xmlns:a16="http://schemas.microsoft.com/office/drawing/2014/main" id="{B2840B0F-1B35-4D3D-98A8-9AAEDCE12806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BE43346-DF85-49A2-8B07-BA276814A0BE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15">
          <p:nvSpPr>
            <p:cNvPr id="4" name="文本框 3">
              <a:extLst>
                <a:ext uri="{FF2B5EF4-FFF2-40B4-BE49-F238E27FC236}">
                  <a16:creationId xmlns:a16="http://schemas.microsoft.com/office/drawing/2014/main" id="{52DCF8B4-B158-490A-868A-C876FA874619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共聚焦测试问题</a:t>
              </a:r>
            </a:p>
          </p:txBody>
        </p:sp>
      </p:grpSp>
      <p:graphicFrame xmlns:p="http://schemas.openxmlformats.org/presentationml/2006/main">
        <p:nvGraphicFramePr>
          <p:cNvPr id="7" name="表格 6">
            <a:extLst xmlns:a="http://schemas.openxmlformats.org/drawingml/2006/main">
              <a:ext uri="{FF2B5EF4-FFF2-40B4-BE49-F238E27FC236}">
                <a16:creationId xmlns:a16="http://schemas.microsoft.com/office/drawing/2014/main" id="{86196A1A-6F95-457E-8B66-0151A2A0FEF9}"/>
              </a:ext>
            </a:extLst>
          </p:cNvPr>
          <p:cNvGraphicFramePr>
            <a:graphicFrameLocks xmlns:a="http://schemas.openxmlformats.org/drawingml/2006/main" noGrp="1"/>
          </p:cNvGraphicFramePr>
          <p:nvPr>
            <p:extLst>
              <p:ext uri="{D42A27DB-BD31-4B8C-83A1-F6EECF244321}">
                <p14:modId xmlns:p14="http://schemas.microsoft.com/office/powerpoint/2010/main" val="3739705292"/>
              </p:ext>
            </p:extLst>
          </p:nvPr>
        </p:nvGraphicFramePr>
        <p:xfrm>
          <a:off xmlns:a="http://schemas.openxmlformats.org/drawingml/2006/main" x="1878920" y="1345649"/>
          <a:ext xmlns:a="http://schemas.openxmlformats.org/drawingml/2006/main" cx="8074363" cy="4477705"/>
        </p:xfrm>
        <a:graphic xmlns:a="http://schemas.openxmlformats.org/drawingml/2006/main">
          <a:graphicData uri="http://schemas.openxmlformats.org/drawingml/2006/table">
            <a:tbl>
              <a:tblPr/>
              <a:tblGrid>
                <a:gridCol w="387957">
                  <a:extLst>
                    <a:ext uri="{9D8B030D-6E8A-4147-A177-3AD203B41FA5}">
                      <a16:colId xmlns:a16="http://schemas.microsoft.com/office/drawing/2014/main" val="1282526269"/>
                    </a:ext>
                  </a:extLst>
                </a:gridCol>
                <a:gridCol w="4145944">
                  <a:extLst>
                    <a:ext uri="{9D8B030D-6E8A-4147-A177-3AD203B41FA5}">
                      <a16:colId xmlns:a16="http://schemas.microsoft.com/office/drawing/2014/main" val="636148580"/>
                    </a:ext>
                  </a:extLst>
                </a:gridCol>
                <a:gridCol w="3540462">
                  <a:extLst>
                    <a:ext uri="{9D8B030D-6E8A-4147-A177-3AD203B41FA5}">
                      <a16:colId xmlns:a16="http://schemas.microsoft.com/office/drawing/2014/main" val="2267306049"/>
                    </a:ext>
                  </a:extLst>
                </a:gridCol>
              </a:tblGrid>
              <a:tr h="26986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en-US" b="1" i="0" lang="zh-CN" strike="noStrike" sz="14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编号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en-US" b="1" i="0" lang="zh-CN" strike="noStrike" sz="14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问题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en-US" b="1" i="0" lang="zh-CN" strike="noStrike" sz="14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结论</a:t>
                      </a:r>
                      <a:r>
                        <a:rPr altLang="zh-CN" b="1" i="0" lang="en-US" strike="noStrike" sz="14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/</a:t>
                      </a:r>
                      <a:r>
                        <a:rPr altLang="en-US" b="1" i="0" lang="zh-CN" strike="noStrike" sz="14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原因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571774"/>
                  </a:ext>
                </a:extLst>
              </a:tr>
              <a:tr h="1079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共聚焦多次测试结果稳定性</a:t>
                      </a:r>
                      <a:r>
                        <a:rPr altLang="zh-CN" b="1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——</a:t>
                      </a: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较好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）相邻位置取三个轮廓曲线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）不取放，同一位置多次测试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3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）反复取放，同一位置多次测试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测试结果有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1%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的波动，多次测试稳定性较好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65425"/>
                  </a:ext>
                </a:extLst>
              </a:tr>
              <a:tr h="1079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共聚焦波纹问题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20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倍能够明显看到波纹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10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倍情况下能看到轻微波纹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3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50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倍及高倍情况下看不到波纹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机台或光路问题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940089"/>
                  </a:ext>
                </a:extLst>
              </a:tr>
              <a:tr h="8095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3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测试位置影响测试结果（</a:t>
                      </a:r>
                      <a:r>
                        <a:rPr altLang="zh-CN" b="1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20</a:t>
                      </a: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及</a:t>
                      </a:r>
                      <a:r>
                        <a:rPr altLang="zh-CN" b="1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50</a:t>
                      </a: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倍）</a:t>
                      </a:r>
                      <a:r>
                        <a:rPr altLang="zh-CN" b="1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——</a:t>
                      </a: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不准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）横向不同位置，测试结果不同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）纵向不同位置，测试结果不同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 eaLnBrk="1" fontAlgn="ctr" hangingPunct="1" indent="0" latinLnBrk="0" lvl="0"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机台或光路问题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5781"/>
                  </a:ext>
                </a:extLst>
              </a:tr>
              <a:tr h="107946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4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altLang="zh-CN" b="1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50</a:t>
                      </a: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倍拼接测试的准确性</a:t>
                      </a:r>
                      <a:r>
                        <a:rPr altLang="zh-CN" b="1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——</a:t>
                      </a:r>
                      <a:r>
                        <a:rPr altLang="en-US" b="1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不准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1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50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倍镜头下（弹夹）拼接测试结果与单包测试结果不一致，单包测试结果的变化趋势与设计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ROC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变化趋势更接近</a:t>
                      </a:r>
                      <a:b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</a:b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（</a:t>
                      </a:r>
                      <a:r>
                        <a:rPr altLang="zh-CN" b="0" i="0" lang="en-US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2</a:t>
                      </a: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）横向拼接与纵向拼接得到的结果有差异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 eaLnBrk="1" fontAlgn="ctr" hangingPunct="1" indent="0" latinLnBrk="0" lvl="0" marL="0" marR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i="0" lang="zh-CN" strike="noStrike" sz="1200" u="none">
                          <a:solidFill>
                            <a:srgbClr val="000000"/>
                          </a:solidFill>
                          <a:effectLst/>
                          <a:latin charset="-122" panose="020B0503020204020204" pitchFamily="34" typeface="微软雅黑"/>
                          <a:ea charset="-122" panose="020B0503020204020204" pitchFamily="34" typeface="微软雅黑"/>
                        </a:rPr>
                        <a:t>机台或光路问题</a:t>
                      </a:r>
                    </a:p>
                  </a:txBody>
                  <a:tcPr anchor="ctr" marB="0" marL="8573" marR="8573" marT="8573">
                    <a:lnL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8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7464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17">
        <p:nvGrpSpPr>
          <p:cNvPr id="2" name="组合 1">
            <a:extLst>
              <a:ext uri="{FF2B5EF4-FFF2-40B4-BE49-F238E27FC236}">
                <a16:creationId xmlns:a16="http://schemas.microsoft.com/office/drawing/2014/main" id="{D6ED03F1-AE39-46D9-BF0A-A1B3A539972E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37E9AC6-FCA1-421F-8FFC-57CD60F6758A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18">
          <p:nvSpPr>
            <p:cNvPr id="4" name="文本框 3">
              <a:extLst>
                <a:ext uri="{FF2B5EF4-FFF2-40B4-BE49-F238E27FC236}">
                  <a16:creationId xmlns:a16="http://schemas.microsoft.com/office/drawing/2014/main" id="{9318DB37-F529-485D-BB41-D2C18A70CC0E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不取放多次测试</a:t>
              </a:r>
              <a:endParaRPr altLang="en-US" b="1" dirty="0" lang="zh-CN" sz="2800">
                <a:cs typeface="+mn-ea"/>
                <a:sym typeface="+mn-lt"/>
              </a:endParaRPr>
            </a:p>
          </p:txBody>
        </p:sp>
      </p:grpSp>
      <p:pic xmlns:p="http://schemas.openxmlformats.org/presentationml/2006/main">
        <p:nvPicPr>
          <p:cNvPr id="8" name="图片 7">
            <a:extLst xmlns:a="http://schemas.openxmlformats.org/drawingml/2006/main">
              <a:ext uri="{FF2B5EF4-FFF2-40B4-BE49-F238E27FC236}">
                <a16:creationId xmlns:a16="http://schemas.microsoft.com/office/drawing/2014/main" id="{B5BE6051-5E97-4C94-91A1-02DDB2F1010D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334443" y="1260521"/>
            <a:ext cx="5339398" cy="4336956"/>
          </a:xfrm>
          <a:prstGeom xmlns:a="http://schemas.openxmlformats.org/drawingml/2006/main" prst="rect">
            <a:avLst/>
          </a:prstGeom>
        </p:spPr>
      </p:pic>
      <p:pic xmlns:p="http://schemas.openxmlformats.org/presentationml/2006/main">
        <p:nvPicPr>
          <p:cNvPr id="10" name="图片 9">
            <a:extLst xmlns:a="http://schemas.openxmlformats.org/drawingml/2006/main">
              <a:ext uri="{FF2B5EF4-FFF2-40B4-BE49-F238E27FC236}">
                <a16:creationId xmlns:a16="http://schemas.microsoft.com/office/drawing/2014/main" id="{DF333E97-5A34-42E5-9667-7AE34506FFD9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18159" y="1414621"/>
            <a:ext cx="4959963" cy="4028757"/>
          </a:xfrm>
          <a:prstGeom xmlns:a="http://schemas.openxmlformats.org/drawingml/2006/main"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E7A678-55D6-431B-A16D-FDBE61345CAF}"/>
              </a:ext>
            </a:extLst>
          </p:cNvPr>
          <p:cNvSpPr txBox="1"/>
          <p:nvPr/>
        </p:nvSpPr>
        <p:spPr>
          <a:xfrm>
            <a:off x="1859280" y="5740400"/>
            <a:ext cx="2151551" cy="64633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/>
              <a:t>平均值：</a:t>
            </a:r>
            <a:r>
              <a:rPr altLang="zh-CN" dirty="0" lang="en-US"/>
              <a:t>1152.2 um</a:t>
            </a:r>
          </a:p>
          <a:p>
            <a:r>
              <a:rPr altLang="en-US" dirty="0" lang="zh-CN"/>
              <a:t>非均匀度：</a:t>
            </a:r>
            <a:r>
              <a:rPr altLang="zh-CN" dirty="0" lang="en-US"/>
              <a:t>0.96%</a:t>
            </a:r>
            <a:endParaRPr altLang="en-US" dirty="0" 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6A40B-7FEC-4CA4-85EF-70D128CF2364}"/>
              </a:ext>
            </a:extLst>
          </p:cNvPr>
          <p:cNvSpPr txBox="1"/>
          <p:nvPr/>
        </p:nvSpPr>
        <p:spPr>
          <a:xfrm>
            <a:off x="8056880" y="5740399"/>
            <a:ext cx="2151551" cy="64633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/>
              <a:t>平均值：</a:t>
            </a:r>
            <a:r>
              <a:rPr altLang="zh-CN" dirty="0" lang="en-US"/>
              <a:t>1133.1 um</a:t>
            </a:r>
          </a:p>
          <a:p>
            <a:r>
              <a:rPr altLang="en-US" dirty="0" lang="zh-CN"/>
              <a:t>非均匀度：</a:t>
            </a:r>
            <a:r>
              <a:rPr altLang="zh-CN" dirty="0" lang="en-US"/>
              <a:t>0.55%</a:t>
            </a:r>
            <a:endParaRPr altLang="en-US" dirty="0" lang="zh-CN"/>
          </a:p>
        </p:txBody>
      </p:sp>
    </p:spTree>
    <p:extLst>
      <p:ext uri="{BB962C8B-B14F-4D97-AF65-F5344CB8AC3E}">
        <p14:creationId xmlns:p14="http://schemas.microsoft.com/office/powerpoint/2010/main" val="427994808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p="http://schemas.openxmlformats.org/presentationml/2006/main">
        <p:nvPicPr>
          <p:cNvPr id="14" name="图片 13">
            <a:extLst xmlns:a="http://schemas.openxmlformats.org/drawingml/2006/main">
              <a:ext uri="{FF2B5EF4-FFF2-40B4-BE49-F238E27FC236}">
                <a16:creationId xmlns:a16="http://schemas.microsoft.com/office/drawing/2014/main" id="{8889BAE4-6227-4988-A85D-60C33C2365B3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06747" y="959221"/>
            <a:ext cx="4630878" cy="2340000"/>
          </a:xfrm>
          <a:prstGeom xmlns:a="http://schemas.openxmlformats.org/drawingml/2006/main" prst="rect">
            <a:avLst/>
          </a:prstGeom>
        </p:spPr>
      </p:pic>
      <p:grpSp data-uid="1724">
        <p:nvGrpSpPr>
          <p:cNvPr id="2" name="组合 1">
            <a:extLst>
              <a:ext uri="{FF2B5EF4-FFF2-40B4-BE49-F238E27FC236}">
                <a16:creationId xmlns:a16="http://schemas.microsoft.com/office/drawing/2014/main" id="{5A60C4A3-B5E3-4A27-A4DC-43CB25923B9A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FD019B5-01B1-4936-8FE5-57F0C8FED142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25">
          <p:nvSpPr>
            <p:cNvPr id="4" name="文本框 3">
              <a:extLst>
                <a:ext uri="{FF2B5EF4-FFF2-40B4-BE49-F238E27FC236}">
                  <a16:creationId xmlns:a16="http://schemas.microsoft.com/office/drawing/2014/main" id="{FA9B11A9-8574-45DC-AC50-BA83E5D435B8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多次</a:t>
              </a:r>
              <a:r>
                <a:rPr altLang="en-US" b="1" dirty="0" lang="zh-CN" sz="2800">
                  <a:cs typeface="+mn-ea"/>
                  <a:sym typeface="+mn-lt"/>
                </a:rPr>
                <a:t>取</a:t>
              </a:r>
              <a:r>
                <a:rPr altLang="en-US" b="1" lang="zh-CN" sz="2800">
                  <a:cs typeface="+mn-ea"/>
                  <a:sym typeface="+mn-lt"/>
                </a:rPr>
                <a:t>放对测试（</a:t>
              </a:r>
              <a:r>
                <a:rPr altLang="zh-CN" b="1" lang="en-US" sz="2800">
                  <a:cs typeface="+mn-ea"/>
                  <a:sym typeface="+mn-lt"/>
                </a:rPr>
                <a:t>20</a:t>
              </a:r>
              <a:r>
                <a:rPr altLang="en-US" b="1" lang="zh-CN" sz="2800">
                  <a:cs typeface="+mn-ea"/>
                  <a:sym typeface="+mn-lt"/>
                </a:rPr>
                <a:t>倍镜头）</a:t>
              </a:r>
              <a:endParaRPr altLang="en-US" b="1" dirty="0" lang="zh-CN" sz="2800">
                <a:cs typeface="+mn-ea"/>
                <a:sym typeface="+mn-lt"/>
              </a:endParaRPr>
            </a:p>
          </p:txBody>
        </p:sp>
      </p:grpSp>
      <p:pic xmlns:p="http://schemas.openxmlformats.org/presentationml/2006/main">
        <p:nvPicPr>
          <p:cNvPr id="6" name="图片 5">
            <a:extLst xmlns:a="http://schemas.openxmlformats.org/drawingml/2006/main">
              <a:ext uri="{FF2B5EF4-FFF2-40B4-BE49-F238E27FC236}">
                <a16:creationId xmlns:a16="http://schemas.microsoft.com/office/drawing/2014/main" id="{30D9F4B5-C0F3-4E1D-927A-CB02240CA891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98070" y="1002463"/>
            <a:ext cx="4650973" cy="2340000"/>
          </a:xfrm>
          <a:prstGeom xmlns:a="http://schemas.openxmlformats.org/drawingml/2006/main"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570198-1EB8-4DD6-835E-478EAC174FE3}"/>
              </a:ext>
            </a:extLst>
          </p:cNvPr>
          <p:cNvSpPr txBox="1"/>
          <p:nvPr/>
        </p:nvSpPr>
        <p:spPr>
          <a:xfrm>
            <a:off x="2357736" y="673719"/>
            <a:ext cx="1569660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dirty="0" lang="zh-CN"/>
              <a:t>原始测试结果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AB3B6-B2B9-4A85-824C-84B6B4D439F3}"/>
              </a:ext>
            </a:extLst>
          </p:cNvPr>
          <p:cNvSpPr txBox="1"/>
          <p:nvPr/>
        </p:nvSpPr>
        <p:spPr>
          <a:xfrm>
            <a:off x="8321939" y="619690"/>
            <a:ext cx="1800493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dirty="0" lang="zh-CN"/>
              <a:t>处理后测试结果</a:t>
            </a:r>
          </a:p>
        </p:txBody>
      </p:sp>
      <p:pic xmlns:p="http://schemas.openxmlformats.org/presentationml/2006/main">
        <p:nvPicPr>
          <p:cNvPr id="10" name="图片 9">
            <a:extLst xmlns:a="http://schemas.openxmlformats.org/drawingml/2006/main">
              <a:ext uri="{FF2B5EF4-FFF2-40B4-BE49-F238E27FC236}">
                <a16:creationId xmlns:a16="http://schemas.microsoft.com/office/drawing/2014/main" id="{DC0765FC-73DC-46B7-B01B-BB567CCC17F5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149655" y="3342464"/>
            <a:ext cx="3555123" cy="2953122"/>
          </a:xfrm>
          <a:prstGeom xmlns:a="http://schemas.openxmlformats.org/drawingml/2006/main"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A5ACE3-1B67-432C-903A-E931921F6924}"/>
              </a:ext>
            </a:extLst>
          </p:cNvPr>
          <p:cNvSpPr txBox="1"/>
          <p:nvPr/>
        </p:nvSpPr>
        <p:spPr>
          <a:xfrm>
            <a:off x="4704778" y="4732017"/>
            <a:ext cx="2095445" cy="64633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zh-CN"/>
              <a:t>平均值：</a:t>
            </a:r>
            <a:r>
              <a:rPr altLang="zh-CN" dirty="0" lang="en-US"/>
              <a:t>669.56 um</a:t>
            </a:r>
          </a:p>
          <a:p>
            <a:r>
              <a:rPr altLang="en-US" dirty="0" lang="zh-CN"/>
              <a:t>非均匀度：</a:t>
            </a:r>
            <a:r>
              <a:rPr altLang="zh-CN" dirty="0" lang="en-US"/>
              <a:t>1.06%</a:t>
            </a:r>
            <a:endParaRPr altLang="en-US" dirty="0" lang="zh-CN"/>
          </a:p>
        </p:txBody>
      </p:sp>
      <p:pic xmlns:p="http://schemas.openxmlformats.org/presentationml/2006/main">
        <p:nvPicPr>
          <p:cNvPr id="20" name="图片 19">
            <a:extLst xmlns:a="http://schemas.openxmlformats.org/drawingml/2006/main">
              <a:ext uri="{FF2B5EF4-FFF2-40B4-BE49-F238E27FC236}">
                <a16:creationId xmlns:a16="http://schemas.microsoft.com/office/drawing/2014/main" id="{0211EBF5-7D21-4B3C-84D4-D50F3F8899E9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861505" y="4421192"/>
            <a:ext cx="3413793" cy="1728100"/>
          </a:xfrm>
          <a:prstGeom xmlns:a="http://schemas.openxmlformats.org/drawingml/2006/main"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1DF8B3B-9923-48DD-B3F7-5BC496800C10}"/>
              </a:ext>
            </a:extLst>
          </p:cNvPr>
          <p:cNvSpPr txBox="1"/>
          <p:nvPr/>
        </p:nvSpPr>
        <p:spPr>
          <a:xfrm>
            <a:off x="8091073" y="3854229"/>
            <a:ext cx="2954655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dirty="0" lang="zh-CN"/>
              <a:t>白光干涉仪的两次测试偏差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DCB1E7-9E59-456B-8585-0223AE2F6E5D}"/>
              </a:ext>
            </a:extLst>
          </p:cNvPr>
          <p:cNvSpPr txBox="1"/>
          <p:nvPr/>
        </p:nvSpPr>
        <p:spPr>
          <a:xfrm>
            <a:off x="2165467" y="3669563"/>
            <a:ext cx="1159292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b="1" dirty="0" lang="en-US"/>
              <a:t>ROC</a:t>
            </a:r>
            <a:r>
              <a:rPr altLang="en-US" b="1" dirty="0" lang="zh-CN"/>
              <a:t>结果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B2EB34-6CDB-49D4-9EF6-D99E8E8F589B}"/>
              </a:ext>
            </a:extLst>
          </p:cNvPr>
          <p:cNvSpPr txBox="1"/>
          <p:nvPr/>
        </p:nvSpPr>
        <p:spPr>
          <a:xfrm>
            <a:off x="3927396" y="6404884"/>
            <a:ext cx="4108817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dirty="0" lang="zh-CN"/>
              <a:t>共聚焦反复取放测试具有较好的稳定性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CC4E9-5B4C-4984-BD14-89A62FF25671}"/>
              </a:ext>
            </a:extLst>
          </p:cNvPr>
          <p:cNvSpPr txBox="1"/>
          <p:nvPr/>
        </p:nvSpPr>
        <p:spPr>
          <a:xfrm>
            <a:off x="228141" y="702081"/>
            <a:ext cx="639919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b="1" dirty="0" lang="en-US"/>
              <a:t>V3.2</a:t>
            </a:r>
            <a:endParaRPr altLang="en-US" b="1" dirty="0" 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99C007-0201-4AC4-A8A3-7D68E67821FA}"/>
              </a:ext>
            </a:extLst>
          </p:cNvPr>
          <p:cNvSpPr txBox="1"/>
          <p:nvPr/>
        </p:nvSpPr>
        <p:spPr>
          <a:xfrm>
            <a:off x="10994236" y="3854229"/>
            <a:ext cx="1197764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zh-CN" b="1" dirty="0" lang="en-US"/>
              <a:t>V3.1 POG</a:t>
            </a:r>
            <a:endParaRPr altLang="en-US" b="1" dirty="0" lang="zh-CN"/>
          </a:p>
        </p:txBody>
      </p:sp>
    </p:spTree>
    <p:extLst>
      <p:ext uri="{BB962C8B-B14F-4D97-AF65-F5344CB8AC3E}">
        <p14:creationId xmlns:p14="http://schemas.microsoft.com/office/powerpoint/2010/main" val="405102152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37">
        <p:nvGrpSpPr>
          <p:cNvPr id="2" name="组合 1">
            <a:extLst>
              <a:ext uri="{FF2B5EF4-FFF2-40B4-BE49-F238E27FC236}">
                <a16:creationId xmlns:a16="http://schemas.microsoft.com/office/drawing/2014/main" id="{4132200A-DE0E-44D0-97DF-B14D21A68580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95B1CFE-7BB7-4DB4-A32C-525A5095304D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38">
          <p:nvSpPr>
            <p:cNvPr id="4" name="文本框 3">
              <a:extLst>
                <a:ext uri="{FF2B5EF4-FFF2-40B4-BE49-F238E27FC236}">
                  <a16:creationId xmlns:a16="http://schemas.microsoft.com/office/drawing/2014/main" id="{4621224B-6E55-4E2D-A76F-5A093B04A1E1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波纹</a:t>
              </a:r>
            </a:p>
          </p:txBody>
        </p:sp>
      </p:grpSp>
      <p:pic xmlns:p="http://schemas.openxmlformats.org/presentationml/2006/main">
        <p:nvPicPr>
          <p:cNvPr id="6" name="图片 5">
            <a:extLst xmlns:a="http://schemas.openxmlformats.org/drawingml/2006/main">
              <a:ext uri="{FF2B5EF4-FFF2-40B4-BE49-F238E27FC236}">
                <a16:creationId xmlns:a16="http://schemas.microsoft.com/office/drawing/2014/main" id="{2403EBB3-8657-44F8-97C3-4B4C04D968AF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15775" y="1241027"/>
            <a:ext cx="6548688" cy="2771770"/>
          </a:xfrm>
          <a:prstGeom xmlns:a="http://schemas.openxmlformats.org/drawingml/2006/main" prst="rect">
            <a:avLst/>
          </a:prstGeom>
        </p:spPr>
      </p:pic>
      <p:pic xmlns:p="http://schemas.openxmlformats.org/presentationml/2006/main">
        <p:nvPicPr>
          <p:cNvPr id="8" name="图片 7">
            <a:extLst xmlns:a="http://schemas.openxmlformats.org/drawingml/2006/main">
              <a:ext uri="{FF2B5EF4-FFF2-40B4-BE49-F238E27FC236}">
                <a16:creationId xmlns:a16="http://schemas.microsoft.com/office/drawing/2014/main" id="{5D195E04-80D3-47E3-A599-1A8EC6D76CFF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619375" y="4612011"/>
            <a:ext cx="2870744" cy="1971824"/>
          </a:xfrm>
          <a:prstGeom xmlns:a="http://schemas.openxmlformats.org/drawingml/2006/main"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815155-8BA6-413F-8A10-37106C961AA2}"/>
              </a:ext>
            </a:extLst>
          </p:cNvPr>
          <p:cNvSpPr txBox="1"/>
          <p:nvPr/>
        </p:nvSpPr>
        <p:spPr>
          <a:xfrm>
            <a:off x="6797300" y="999168"/>
            <a:ext cx="110799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lang="zh-CN">
                <a:solidFill>
                  <a:srgbClr val="FF0000"/>
                </a:solidFill>
              </a:rPr>
              <a:t>驭光</a:t>
            </a:r>
            <a:r>
              <a:rPr altLang="zh-CN" b="1" lang="en-US">
                <a:solidFill>
                  <a:srgbClr val="FF0000"/>
                </a:solidFill>
              </a:rPr>
              <a:t>20</a:t>
            </a:r>
            <a:r>
              <a:rPr altLang="en-US" b="1" lang="zh-CN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53B90D-443A-46EF-9B2B-BC65E89E580D}"/>
              </a:ext>
            </a:extLst>
          </p:cNvPr>
          <p:cNvSpPr txBox="1"/>
          <p:nvPr/>
        </p:nvSpPr>
        <p:spPr>
          <a:xfrm>
            <a:off x="3139700" y="1038633"/>
            <a:ext cx="1338828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lang="zh-CN">
                <a:solidFill>
                  <a:srgbClr val="FF0000"/>
                </a:solidFill>
              </a:rPr>
              <a:t>供应商</a:t>
            </a:r>
            <a:r>
              <a:rPr altLang="zh-CN" b="1" lang="en-US">
                <a:solidFill>
                  <a:srgbClr val="FF0000"/>
                </a:solidFill>
              </a:rPr>
              <a:t>20</a:t>
            </a:r>
            <a:r>
              <a:rPr altLang="en-US" b="1" lang="zh-CN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773846-6C32-41E4-9517-9EA3AA8B7082}"/>
              </a:ext>
            </a:extLst>
          </p:cNvPr>
          <p:cNvSpPr/>
          <p:nvPr/>
        </p:nvSpPr>
        <p:spPr>
          <a:xfrm>
            <a:off x="1965869" y="3546948"/>
            <a:ext cx="8991600" cy="46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E063E1-7E36-458E-9826-AFB8A73E83FA}"/>
              </a:ext>
            </a:extLst>
          </p:cNvPr>
          <p:cNvSpPr txBox="1"/>
          <p:nvPr/>
        </p:nvSpPr>
        <p:spPr>
          <a:xfrm>
            <a:off x="3370532" y="4281366"/>
            <a:ext cx="110799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lang="zh-CN">
                <a:solidFill>
                  <a:srgbClr val="FF0000"/>
                </a:solidFill>
              </a:rPr>
              <a:t>驭光</a:t>
            </a:r>
            <a:r>
              <a:rPr altLang="zh-CN" b="1" lang="en-US">
                <a:solidFill>
                  <a:srgbClr val="FF0000"/>
                </a:solidFill>
              </a:rPr>
              <a:t>10</a:t>
            </a:r>
            <a:r>
              <a:rPr altLang="en-US" b="1" lang="zh-CN">
                <a:solidFill>
                  <a:srgbClr val="FF0000"/>
                </a:solidFill>
              </a:rPr>
              <a:t>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709B0B-44A9-4A11-BDBD-84DA5B527CF2}"/>
              </a:ext>
            </a:extLst>
          </p:cNvPr>
          <p:cNvSpPr txBox="1"/>
          <p:nvPr/>
        </p:nvSpPr>
        <p:spPr>
          <a:xfrm>
            <a:off x="6685232" y="4314231"/>
            <a:ext cx="1107996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b="1" lang="zh-CN">
                <a:solidFill>
                  <a:srgbClr val="FF0000"/>
                </a:solidFill>
              </a:rPr>
              <a:t>驭光</a:t>
            </a:r>
            <a:r>
              <a:rPr altLang="zh-CN" b="1" lang="en-US">
                <a:solidFill>
                  <a:srgbClr val="FF0000"/>
                </a:solidFill>
              </a:rPr>
              <a:t>50</a:t>
            </a:r>
            <a:r>
              <a:rPr altLang="en-US" b="1" lang="zh-CN">
                <a:solidFill>
                  <a:srgbClr val="FF0000"/>
                </a:solidFill>
              </a:rPr>
              <a:t>倍</a:t>
            </a:r>
          </a:p>
        </p:txBody>
      </p:sp>
      <p:pic xmlns:p="http://schemas.openxmlformats.org/presentationml/2006/main">
        <p:nvPicPr>
          <p:cNvPr id="14" name="Picture 69">
            <a:extLst xmlns:a="http://schemas.openxmlformats.org/drawingml/2006/main">
              <a:ext uri="{FF2B5EF4-FFF2-40B4-BE49-F238E27FC236}">
                <a16:creationId xmlns:a16="http://schemas.microsoft.com/office/drawing/2014/main" id="{00000000-0008-0000-0100-00001A000000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096000" y="4771518"/>
            <a:ext cx="2428689" cy="1812317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0">
            <a:noFill/>
          </a:ln>
        </p:spPr>
      </p:pic>
      <p:pic xmlns:p="http://schemas.openxmlformats.org/presentationml/2006/main">
        <p:nvPicPr>
          <p:cNvPr id="15" name="Picture 141">
            <a:extLst xmlns:a="http://schemas.openxmlformats.org/drawingml/2006/main">
              <a:ext uri="{FF2B5EF4-FFF2-40B4-BE49-F238E27FC236}">
                <a16:creationId xmlns:a16="http://schemas.microsoft.com/office/drawing/2014/main" id="{4AE43BD9-947D-4077-9146-BFB53C07BC40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764463" y="1634509"/>
            <a:ext cx="2324100" cy="1811242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0"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0B15E3-1869-4660-8079-5D1E2E57DAE0}"/>
              </a:ext>
            </a:extLst>
          </p:cNvPr>
          <p:cNvSpPr txBox="1"/>
          <p:nvPr/>
        </p:nvSpPr>
        <p:spPr>
          <a:xfrm>
            <a:off x="9537800" y="3419475"/>
            <a:ext cx="64633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lang="zh-CN"/>
              <a:t>刀切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38D14F-B379-43FC-8911-9C50F79A8B53}"/>
              </a:ext>
            </a:extLst>
          </p:cNvPr>
          <p:cNvSpPr txBox="1"/>
          <p:nvPr/>
        </p:nvSpPr>
        <p:spPr>
          <a:xfrm>
            <a:off x="6987178" y="3410539"/>
            <a:ext cx="64633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lang="zh-CN"/>
              <a:t>弹夹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4EB43E-C4A9-47AF-8F90-1EBE1C4439CA}"/>
              </a:ext>
            </a:extLst>
          </p:cNvPr>
          <p:cNvSpPr txBox="1"/>
          <p:nvPr/>
        </p:nvSpPr>
        <p:spPr>
          <a:xfrm>
            <a:off x="9457569" y="5277564"/>
            <a:ext cx="1890944" cy="87421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lang="zh-CN"/>
              <a:t>更换新镜头之后，问题依然存在</a:t>
            </a:r>
          </a:p>
        </p:txBody>
      </p:sp>
    </p:spTree>
    <p:extLst>
      <p:ext uri="{BB962C8B-B14F-4D97-AF65-F5344CB8AC3E}">
        <p14:creationId xmlns:p14="http://schemas.microsoft.com/office/powerpoint/2010/main" val="346775736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51">
        <p:nvGrpSpPr>
          <p:cNvPr id="2" name="组合 1">
            <a:extLst>
              <a:ext uri="{FF2B5EF4-FFF2-40B4-BE49-F238E27FC236}">
                <a16:creationId xmlns:a16="http://schemas.microsoft.com/office/drawing/2014/main" id="{BED63136-3B5A-44E9-88AF-3B520F9A85A3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B84841A-A4EF-42EF-BF5B-7ADE62CA7E1A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52">
          <p:nvSpPr>
            <p:cNvPr id="4" name="文本框 3">
              <a:extLst>
                <a:ext uri="{FF2B5EF4-FFF2-40B4-BE49-F238E27FC236}">
                  <a16:creationId xmlns:a16="http://schemas.microsoft.com/office/drawing/2014/main" id="{2B1E79E8-5E63-4121-B1FF-0E0FCD3B4F17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波纹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1A01824-5997-4141-AF27-CC5F36D936CA}"/>
              </a:ext>
            </a:extLst>
          </p:cNvPr>
          <p:cNvSpPr txBox="1"/>
          <p:nvPr/>
        </p:nvSpPr>
        <p:spPr>
          <a:xfrm>
            <a:off x="1254602" y="989649"/>
            <a:ext cx="8395425" cy="45871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lang="zh-CN"/>
              <a:t>在</a:t>
            </a:r>
            <a:r>
              <a:rPr altLang="zh-CN" lang="en-US"/>
              <a:t>2021</a:t>
            </a:r>
            <a:r>
              <a:rPr altLang="en-US" lang="zh-CN"/>
              <a:t>年</a:t>
            </a:r>
            <a:r>
              <a:rPr altLang="zh-CN" lang="en-US"/>
              <a:t>1</a:t>
            </a:r>
            <a:r>
              <a:rPr altLang="en-US" lang="zh-CN"/>
              <a:t>月</a:t>
            </a:r>
            <a:r>
              <a:rPr altLang="zh-CN" lang="en-US"/>
              <a:t>26</a:t>
            </a:r>
            <a:r>
              <a:rPr altLang="en-US" lang="zh-CN"/>
              <a:t>日的测试中也发现了相同问题</a:t>
            </a:r>
          </a:p>
        </p:txBody>
      </p:sp>
      <p:pic xmlns:p="http://schemas.openxmlformats.org/presentationml/2006/main">
        <p:nvPicPr>
          <p:cNvPr id="6" name="Picture 41">
            <a:extLst xmlns:a="http://schemas.openxmlformats.org/drawingml/2006/main">
              <a:ext uri="{FF2B5EF4-FFF2-40B4-BE49-F238E27FC236}">
                <a16:creationId xmlns:a16="http://schemas.microsoft.com/office/drawing/2014/main" id="{00000000-0008-0000-0100-00000D000000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211545" y="1901687"/>
            <a:ext cx="5566696" cy="4153090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0">
            <a:noFill/>
          </a:ln>
        </p:spPr>
      </p:pic>
    </p:spTree>
    <p:extLst>
      <p:ext uri="{BB962C8B-B14F-4D97-AF65-F5344CB8AC3E}">
        <p14:creationId xmlns:p14="http://schemas.microsoft.com/office/powerpoint/2010/main" val="362042916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55">
        <p:nvGrpSpPr>
          <p:cNvPr id="2" name="组合 1">
            <a:extLst>
              <a:ext uri="{FF2B5EF4-FFF2-40B4-BE49-F238E27FC236}">
                <a16:creationId xmlns:a16="http://schemas.microsoft.com/office/drawing/2014/main" id="{2F84C296-5F2B-4205-BD9F-C96C6469D22B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23A2F70-14C0-4BB2-8205-81DA3F5A0A60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56">
          <p:nvSpPr>
            <p:cNvPr id="4" name="文本框 3">
              <a:extLst>
                <a:ext uri="{FF2B5EF4-FFF2-40B4-BE49-F238E27FC236}">
                  <a16:creationId xmlns:a16="http://schemas.microsoft.com/office/drawing/2014/main" id="{42EE788E-0DCA-4FB7-9E7C-F5B33824CB4A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测试位置影响 </a:t>
              </a:r>
              <a:r>
                <a:rPr altLang="zh-CN" b="1" lang="en-US" sz="2800">
                  <a:cs typeface="+mn-ea"/>
                  <a:sym typeface="+mn-lt"/>
                </a:rPr>
                <a:t>x50</a:t>
              </a:r>
              <a:r>
                <a:rPr altLang="en-US" b="1" lang="zh-CN" sz="2800">
                  <a:cs typeface="+mn-ea"/>
                  <a:sym typeface="+mn-lt"/>
                </a:rPr>
                <a:t>镜头</a:t>
              </a:r>
            </a:p>
          </p:txBody>
        </p:sp>
      </p:grpSp>
      <p:grpSp data-uid="1757">
        <p:nvGrpSpPr>
          <p:cNvPr id="5" name="组合 4">
            <a:extLst>
              <a:ext uri="{FF2B5EF4-FFF2-40B4-BE49-F238E27FC236}">
                <a16:creationId xmlns:a16="http://schemas.microsoft.com/office/drawing/2014/main" id="{E29193E7-0C52-4884-88D4-FDAF00DF8790}"/>
              </a:ext>
            </a:extLst>
          </p:cNvPr>
          <p:cNvGrpSpPr/>
          <p:nvPr/>
        </p:nvGrpSpPr>
        <p:grpSpPr>
          <a:xfrm>
            <a:off x="2468622" y="3657599"/>
            <a:ext cx="3291284" cy="2326640"/>
            <a:chOff x="2067838" y="1899919"/>
            <a:chExt cx="3291284" cy="2326640"/>
          </a:xfrm>
        </p:grpSpPr>
        <p:sp data-uid="1758">
          <p:nvSpPr>
            <p:cNvPr id="6" name="矩形 5">
              <a:extLst>
                <a:ext uri="{FF2B5EF4-FFF2-40B4-BE49-F238E27FC236}">
                  <a16:creationId xmlns:a16="http://schemas.microsoft.com/office/drawing/2014/main" id="{CB312782-C156-4AD2-AA1E-D814F1E2ADF2}"/>
                </a:ext>
              </a:extLst>
            </p:cNvPr>
            <p:cNvSpPr/>
            <p:nvPr/>
          </p:nvSpPr>
          <p:spPr>
            <a:xfrm>
              <a:off x="2067838" y="1899920"/>
              <a:ext cx="3291284" cy="2326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lang="zh-CN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1DEAE0A-87CA-4762-A879-4177AA03BEA4}"/>
                </a:ext>
              </a:extLst>
            </p:cNvPr>
            <p:cNvCxnSpPr/>
            <p:nvPr/>
          </p:nvCxnSpPr>
          <p:spPr>
            <a:xfrm>
              <a:off x="2067838" y="3063239"/>
              <a:ext cx="32912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C9F829-6525-4A6A-8C54-A3706E41FEB6}"/>
                </a:ext>
              </a:extLst>
            </p:cNvPr>
            <p:cNvCxnSpPr/>
            <p:nvPr/>
          </p:nvCxnSpPr>
          <p:spPr>
            <a:xfrm>
              <a:off x="3662680" y="1899919"/>
              <a:ext cx="0" cy="23266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59">
          <p:nvSpPr>
            <p:cNvPr id="9" name="文本框 8">
              <a:extLst>
                <a:ext uri="{FF2B5EF4-FFF2-40B4-BE49-F238E27FC236}">
                  <a16:creationId xmlns:a16="http://schemas.microsoft.com/office/drawing/2014/main" id="{349478E0-C58C-4BB2-B6A9-DDDA9010391A}"/>
                </a:ext>
              </a:extLst>
            </p:cNvPr>
            <p:cNvSpPr txBox="1"/>
            <p:nvPr/>
          </p:nvSpPr>
          <p:spPr>
            <a:xfrm>
              <a:off x="2679952" y="2281525"/>
              <a:ext cx="370614" cy="400110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altLang="zh-CN" b="1" dirty="0" lang="en-US" sz="2000"/>
                <a:t>A</a:t>
              </a:r>
              <a:endParaRPr altLang="en-US" b="1" dirty="0" lang="zh-CN" sz="2000"/>
            </a:p>
          </p:txBody>
        </p:sp>
        <p:sp data-uid="1760">
          <p:nvSpPr>
            <p:cNvPr id="10" name="文本框 9">
              <a:extLst>
                <a:ext uri="{FF2B5EF4-FFF2-40B4-BE49-F238E27FC236}">
                  <a16:creationId xmlns:a16="http://schemas.microsoft.com/office/drawing/2014/main" id="{0EC0CB32-4831-4439-9C08-E79E6C2F0DE3}"/>
                </a:ext>
              </a:extLst>
            </p:cNvPr>
            <p:cNvSpPr txBox="1"/>
            <p:nvPr/>
          </p:nvSpPr>
          <p:spPr>
            <a:xfrm>
              <a:off x="4325594" y="2281525"/>
              <a:ext cx="356188" cy="400110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altLang="zh-CN" b="1" dirty="0" lang="en-US" sz="2000"/>
                <a:t>B</a:t>
              </a:r>
              <a:endParaRPr altLang="en-US" b="1" dirty="0" lang="zh-CN" sz="2000"/>
            </a:p>
          </p:txBody>
        </p:sp>
        <p:sp data-uid="1761">
          <p:nvSpPr>
            <p:cNvPr id="11" name="文本框 10">
              <a:extLst>
                <a:ext uri="{FF2B5EF4-FFF2-40B4-BE49-F238E27FC236}">
                  <a16:creationId xmlns:a16="http://schemas.microsoft.com/office/drawing/2014/main" id="{93DB65B8-36A3-4968-BCDF-C31AD8245FE9}"/>
                </a:ext>
              </a:extLst>
            </p:cNvPr>
            <p:cNvSpPr txBox="1"/>
            <p:nvPr/>
          </p:nvSpPr>
          <p:spPr>
            <a:xfrm>
              <a:off x="2679952" y="3491467"/>
              <a:ext cx="370614" cy="400110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altLang="zh-CN" b="1" dirty="0" lang="en-US" sz="2000"/>
                <a:t>C</a:t>
              </a:r>
              <a:endParaRPr altLang="en-US" b="1" dirty="0" lang="zh-CN" sz="2000"/>
            </a:p>
          </p:txBody>
        </p:sp>
        <p:sp data-uid="1762">
          <p:nvSpPr>
            <p:cNvPr id="12" name="文本框 11">
              <a:extLst>
                <a:ext uri="{FF2B5EF4-FFF2-40B4-BE49-F238E27FC236}">
                  <a16:creationId xmlns:a16="http://schemas.microsoft.com/office/drawing/2014/main" id="{4ABB31EA-9C0A-4498-AAFB-ECB63DE44034}"/>
                </a:ext>
              </a:extLst>
            </p:cNvPr>
            <p:cNvSpPr txBox="1"/>
            <p:nvPr/>
          </p:nvSpPr>
          <p:spPr>
            <a:xfrm>
              <a:off x="4325594" y="3444844"/>
              <a:ext cx="370614" cy="400110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altLang="zh-CN" b="1" dirty="0" lang="en-US" sz="2000"/>
                <a:t>D</a:t>
              </a:r>
              <a:endParaRPr altLang="en-US" b="1" dirty="0" lang="zh-CN" sz="200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81FF4F5-8EA5-40D7-8AD8-51EA16A74B97}"/>
              </a:ext>
            </a:extLst>
          </p:cNvPr>
          <p:cNvSpPr/>
          <p:nvPr/>
        </p:nvSpPr>
        <p:spPr>
          <a:xfrm>
            <a:off x="3520718" y="4439315"/>
            <a:ext cx="1056640" cy="7817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altLang="zh-CN" b="1" dirty="0" lang="en-US">
                <a:solidFill>
                  <a:schemeClr val="tx1"/>
                </a:solidFill>
              </a:rPr>
              <a:t>E</a:t>
            </a:r>
            <a:endParaRPr altLang="en-US" b="1" dirty="0" lang="zh-CN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D8D092-E463-4CB4-A425-2D2FA156A32A}"/>
              </a:ext>
            </a:extLst>
          </p:cNvPr>
          <p:cNvSpPr txBox="1"/>
          <p:nvPr/>
        </p:nvSpPr>
        <p:spPr>
          <a:xfrm flipH="1">
            <a:off x="3520718" y="6378570"/>
            <a:ext cx="524296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/>
              <a:t>测试区域和测试方向均影响</a:t>
            </a:r>
            <a:r>
              <a:rPr altLang="en-US" b="1" lang="zh-CN"/>
              <a:t>测试结果，偏差有</a:t>
            </a:r>
            <a:r>
              <a:rPr altLang="zh-CN" b="1" lang="en-US"/>
              <a:t>10%</a:t>
            </a:r>
            <a:endParaRPr altLang="en-US" b="1" dirty="0" 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EA2A15-612B-480E-B1B0-545D248967D8}"/>
              </a:ext>
            </a:extLst>
          </p:cNvPr>
          <p:cNvSpPr txBox="1"/>
          <p:nvPr/>
        </p:nvSpPr>
        <p:spPr>
          <a:xfrm>
            <a:off x="1268326" y="966829"/>
            <a:ext cx="8584401" cy="212070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en-US" dirty="0" lang="zh-CN"/>
              <a:t>实验说明：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zh-CN" dirty="0" lang="en-US"/>
              <a:t>1</a:t>
            </a:r>
            <a:r>
              <a:rPr altLang="zh-CN" lang="en-US"/>
              <a:t>. </a:t>
            </a:r>
            <a:r>
              <a:rPr altLang="en-US" lang="zh-CN"/>
              <a:t>将测试样品置于</a:t>
            </a:r>
            <a:r>
              <a:rPr altLang="zh-CN" dirty="0" lang="en-US"/>
              <a:t>A</a:t>
            </a:r>
            <a:r>
              <a:rPr altLang="en-US" dirty="0" lang="zh-CN"/>
              <a:t>、</a:t>
            </a:r>
            <a:r>
              <a:rPr altLang="zh-CN" dirty="0" lang="en-US"/>
              <a:t>B</a:t>
            </a:r>
            <a:r>
              <a:rPr altLang="en-US" dirty="0" lang="zh-CN"/>
              <a:t>、</a:t>
            </a:r>
            <a:r>
              <a:rPr altLang="zh-CN" dirty="0" lang="en-US"/>
              <a:t>C</a:t>
            </a:r>
            <a:r>
              <a:rPr altLang="en-US" dirty="0" lang="zh-CN"/>
              <a:t>、</a:t>
            </a:r>
            <a:r>
              <a:rPr altLang="zh-CN" dirty="0" lang="en-US"/>
              <a:t>D</a:t>
            </a:r>
            <a:r>
              <a:rPr altLang="en-US" dirty="0" lang="zh-CN"/>
              <a:t>、</a:t>
            </a:r>
            <a:r>
              <a:rPr altLang="zh-CN" dirty="0" lang="en-US"/>
              <a:t>E</a:t>
            </a:r>
            <a:r>
              <a:rPr altLang="en-US" dirty="0" lang="zh-CN"/>
              <a:t>五个位置，</a:t>
            </a:r>
            <a:r>
              <a:rPr altLang="zh-CN" dirty="0" lang="en-US"/>
              <a:t>50</a:t>
            </a:r>
            <a:r>
              <a:rPr altLang="en-US" dirty="0" lang="zh-CN"/>
              <a:t>倍镜头，测量平均轮廓数据并导出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zh-CN" dirty="0" lang="en-US"/>
              <a:t>2. </a:t>
            </a:r>
            <a:r>
              <a:rPr altLang="en-US" dirty="0" lang="zh-CN"/>
              <a:t>尽可能保证每次测试的是同一位置，可在片子上加一条划痕标记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zh-CN" dirty="0" lang="en-US"/>
              <a:t>3. </a:t>
            </a:r>
            <a:r>
              <a:rPr altLang="en-US" dirty="0" lang="zh-CN"/>
              <a:t>测试样品无要求</a:t>
            </a:r>
            <a:r>
              <a:rPr altLang="en-US" lang="zh-CN"/>
              <a:t>，可用曝</a:t>
            </a:r>
            <a:r>
              <a:rPr altLang="zh-CN" lang="en-US"/>
              <a:t>BKM</a:t>
            </a:r>
            <a:r>
              <a:rPr altLang="en-US" lang="zh-CN"/>
              <a:t>曲线的</a:t>
            </a:r>
            <a:r>
              <a:rPr altLang="zh-CN" lang="en-US"/>
              <a:t>testkey</a:t>
            </a:r>
          </a:p>
          <a:p>
            <a:pPr>
              <a:lnSpc>
                <a:spcPct val="150000"/>
              </a:lnSpc>
            </a:pPr>
            <a:r>
              <a:rPr altLang="zh-CN" lang="en-US"/>
              <a:t>4</a:t>
            </a:r>
            <a:r>
              <a:rPr altLang="zh-CN" dirty="0" lang="en-US"/>
              <a:t>. </a:t>
            </a:r>
            <a:r>
              <a:rPr altLang="en-US" dirty="0" lang="zh-CN"/>
              <a:t>样品旋转</a:t>
            </a:r>
            <a:r>
              <a:rPr altLang="zh-CN" dirty="0" lang="en-US"/>
              <a:t>90°</a:t>
            </a:r>
            <a:r>
              <a:rPr altLang="en-US" dirty="0" lang="zh-CN"/>
              <a:t>，</a:t>
            </a:r>
            <a:r>
              <a:rPr altLang="zh-CN" dirty="0" lang="en-US"/>
              <a:t>50</a:t>
            </a:r>
            <a:r>
              <a:rPr altLang="en-US" dirty="0" lang="zh-CN"/>
              <a:t>倍镜头，再放置到不同位置处测试平均轮廓数据并导出</a:t>
            </a:r>
            <a:endParaRPr altLang="zh-CN" dirty="0" lang="en-US"/>
          </a:p>
        </p:txBody>
      </p:sp>
      <p:pic xmlns:p="http://schemas.openxmlformats.org/presentationml/2006/main">
        <p:nvPicPr>
          <p:cNvPr id="17" name="图片 16">
            <a:extLst xmlns:a="http://schemas.openxmlformats.org/drawingml/2006/main">
              <a:ext uri="{FF2B5EF4-FFF2-40B4-BE49-F238E27FC236}">
                <a16:creationId xmlns:a16="http://schemas.microsoft.com/office/drawing/2014/main" id="{E27D1E0A-28D3-4823-8AAF-EEB71B5A7B07}"/>
              </a:ext>
            </a:extLst>
          </p:cNvPr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30256" y="3644695"/>
            <a:ext cx="3665538" cy="2339543"/>
          </a:xfrm>
          <a:prstGeom xmlns:a="http://schemas.openxmlformats.org/drawingml/2006/main"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7488346-22CF-4C3D-B2F8-F548AAD06034}"/>
              </a:ext>
            </a:extLst>
          </p:cNvPr>
          <p:cNvSpPr txBox="1"/>
          <p:nvPr/>
        </p:nvSpPr>
        <p:spPr>
          <a:xfrm>
            <a:off x="9191625" y="6044235"/>
            <a:ext cx="2018501" cy="2616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lang="zh-CN" sz="1100"/>
              <a:t>图中</a:t>
            </a:r>
            <a:r>
              <a:rPr altLang="zh-CN" lang="en-US" sz="1100"/>
              <a:t>1</a:t>
            </a:r>
            <a:r>
              <a:rPr altLang="en-US" lang="zh-CN" sz="1100"/>
              <a:t>和</a:t>
            </a:r>
            <a:r>
              <a:rPr altLang="zh-CN" lang="en-US" sz="1100"/>
              <a:t>2</a:t>
            </a:r>
            <a:r>
              <a:rPr altLang="en-US" lang="zh-CN" sz="1100"/>
              <a:t>表示不同的测试样品</a:t>
            </a:r>
          </a:p>
        </p:txBody>
      </p:sp>
    </p:spTree>
    <p:extLst>
      <p:ext uri="{BB962C8B-B14F-4D97-AF65-F5344CB8AC3E}">
        <p14:creationId xmlns:p14="http://schemas.microsoft.com/office/powerpoint/2010/main" val="4076524126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68">
        <p:nvGrpSpPr>
          <p:cNvPr id="2" name="组合 1">
            <a:extLst>
              <a:ext uri="{FF2B5EF4-FFF2-40B4-BE49-F238E27FC236}">
                <a16:creationId xmlns:a16="http://schemas.microsoft.com/office/drawing/2014/main" id="{DE79F10A-416C-4DE5-B40D-83CD85E3320D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DD8AD2A-DA60-46A8-9EE2-EADC97F7BBCF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69">
          <p:nvSpPr>
            <p:cNvPr id="4" name="文本框 3">
              <a:extLst>
                <a:ext uri="{FF2B5EF4-FFF2-40B4-BE49-F238E27FC236}">
                  <a16:creationId xmlns:a16="http://schemas.microsoft.com/office/drawing/2014/main" id="{3C12B5CD-9D4D-40A2-97BB-B230201EEE14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测试位置影响 </a:t>
              </a:r>
              <a:r>
                <a:rPr altLang="zh-CN" b="1" lang="en-US" sz="2800">
                  <a:cs typeface="+mn-ea"/>
                  <a:sym typeface="+mn-lt"/>
                </a:rPr>
                <a:t>x20</a:t>
              </a:r>
              <a:r>
                <a:rPr altLang="en-US" b="1" lang="zh-CN" sz="2800">
                  <a:cs typeface="+mn-ea"/>
                  <a:sym typeface="+mn-lt"/>
                </a:rPr>
                <a:t>镜头</a:t>
              </a:r>
            </a:p>
          </p:txBody>
        </p:sp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E94FF56-A502-42C3-87FF-EBB3288F2C04}"/>
              </a:ext>
            </a:extLst>
          </p:cNvPr>
          <p:cNvGraphicFramePr>
            <a:graphicFrameLocks/>
          </p:cNvGraphicFramePr>
          <p:nvPr/>
        </p:nvGraphicFramePr>
        <p:xfrm>
          <a:off x="914400" y="956310"/>
          <a:ext cx="10190480" cy="430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900D280-AA3B-4381-9E3B-84C85ACA4D01}"/>
              </a:ext>
            </a:extLst>
          </p:cNvPr>
          <p:cNvSpPr txBox="1"/>
          <p:nvPr/>
        </p:nvSpPr>
        <p:spPr>
          <a:xfrm>
            <a:off x="1670050" y="5281419"/>
            <a:ext cx="885190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altLang="zh-CN" b="0" dirty="0" i="0" lang="en-US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1.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双包测试的结果比较一致，与单包测试的结果不同，</a:t>
            </a:r>
            <a:endParaRPr altLang="en-US" b="0" dirty="0" i="0" lang="zh-CN">
              <a:solidFill>
                <a:srgbClr val="171A1D"/>
              </a:solidFill>
              <a:effectLst/>
              <a:latin charset="-122" panose="020B0503020204020204" pitchFamily="34" typeface="Microsoft YaHei"/>
              <a:ea charset="-122" panose="020B0503020204020204" pitchFamily="34" typeface="Microsoft YaHei"/>
            </a:endParaRPr>
          </a:p>
          <a:p>
            <a:pPr algn="l">
              <a:lnSpc>
                <a:spcPct val="150000"/>
              </a:lnSpc>
            </a:pPr>
            <a:r>
              <a:rPr altLang="zh-CN" b="0" dirty="0" i="0" lang="en-US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2.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双包测试的结果比单包测试结果偏大</a:t>
            </a:r>
            <a:endParaRPr altLang="en-US" b="0" dirty="0" i="0" lang="zh-CN">
              <a:solidFill>
                <a:srgbClr val="171A1D"/>
              </a:solidFill>
              <a:effectLst/>
              <a:latin charset="-122" panose="020B0503020204020204" pitchFamily="34" typeface="Microsoft YaHei"/>
              <a:ea charset="-122" panose="020B0503020204020204" pitchFamily="34" typeface="Microsoft YaHei"/>
            </a:endParaRPr>
          </a:p>
          <a:p>
            <a:pPr algn="l">
              <a:lnSpc>
                <a:spcPct val="150000"/>
              </a:lnSpc>
            </a:pPr>
            <a:r>
              <a:rPr altLang="zh-CN" b="0" dirty="0" i="0" lang="en-US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3. </a:t>
            </a:r>
            <a:r>
              <a:rPr altLang="en-US" b="0" dirty="0" i="0" lang="zh-CN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双包测试的左侧与右侧视场的</a:t>
            </a:r>
            <a:r>
              <a:rPr altLang="zh-CN" b="0" dirty="0" i="0" lang="en-US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ROC</a:t>
            </a:r>
            <a:r>
              <a:rPr altLang="en-US" b="0" dirty="0" i="0" lang="zh-CN">
                <a:solidFill>
                  <a:srgbClr val="171A1D"/>
                </a:solidFill>
                <a:effectLst/>
                <a:latin typeface="PingFangSC-Regular"/>
                <a:ea charset="-122" panose="020B0503020204020204" pitchFamily="34" typeface="Microsoft YaHei"/>
              </a:rPr>
              <a:t>结果有一定偏差，单包测试的一致性较好</a:t>
            </a:r>
            <a:endParaRPr altLang="en-US" b="0" dirty="0" i="0" lang="zh-CN">
              <a:solidFill>
                <a:srgbClr val="171A1D"/>
              </a:solidFill>
              <a:effectLst/>
              <a:latin charset="-122" panose="020B0503020204020204" pitchFamily="34" typeface="Microsoft YaHei"/>
              <a:ea charset="-122" panose="020B0503020204020204" pitchFamily="34"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609874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data-uid="1771">
        <p:nvGrpSpPr>
          <p:cNvPr id="2" name="组合 1">
            <a:extLst>
              <a:ext uri="{FF2B5EF4-FFF2-40B4-BE49-F238E27FC236}">
                <a16:creationId xmlns:a16="http://schemas.microsoft.com/office/drawing/2014/main" id="{9135D671-C246-49B8-874F-9F5632C013BB}"/>
              </a:ext>
            </a:extLst>
          </p:cNvPr>
          <p:cNvGrpSpPr/>
          <p:nvPr/>
        </p:nvGrpSpPr>
        <p:grpSpPr>
          <a:xfrm>
            <a:off x="0" y="0"/>
            <a:ext cx="12192000" cy="612650"/>
            <a:chOff x="0" y="300790"/>
            <a:chExt cx="12192000" cy="6126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D5C995D-529F-4567-BE09-6E5A0EEDFEC0}"/>
                </a:ext>
              </a:extLst>
            </p:cNvPr>
            <p:cNvCxnSpPr/>
            <p:nvPr/>
          </p:nvCxnSpPr>
          <p:spPr>
            <a:xfrm>
              <a:off x="0" y="913440"/>
              <a:ext cx="12192000" cy="0"/>
            </a:xfrm>
            <a:prstGeom prst="line">
              <a:avLst/>
            </a:prstGeom>
            <a:ln cmpd="dbl"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data-uid="1772">
          <p:nvSpPr>
            <p:cNvPr id="4" name="文本框 3">
              <a:extLst>
                <a:ext uri="{FF2B5EF4-FFF2-40B4-BE49-F238E27FC236}">
                  <a16:creationId xmlns:a16="http://schemas.microsoft.com/office/drawing/2014/main" id="{72FDA7A5-D849-4475-9F91-D687B9569491}"/>
                </a:ext>
              </a:extLst>
            </p:cNvPr>
            <p:cNvSpPr txBox="1"/>
            <p:nvPr/>
          </p:nvSpPr>
          <p:spPr>
            <a:xfrm>
              <a:off x="0" y="300790"/>
              <a:ext cx="12192000" cy="523220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en-US" b="1" lang="zh-CN" sz="2800">
                  <a:cs typeface="+mn-ea"/>
                  <a:sym typeface="+mn-lt"/>
                </a:rPr>
                <a:t>拼接准确性</a:t>
              </a:r>
            </a:p>
          </p:txBody>
        </p:sp>
      </p:grp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72EBDD2-A962-4272-B863-255A037331A6}"/>
              </a:ext>
            </a:extLst>
          </p:cNvPr>
          <p:cNvGraphicFramePr>
            <a:graphicFrameLocks/>
          </p:cNvGraphicFramePr>
          <p:nvPr/>
        </p:nvGraphicFramePr>
        <p:xfrm>
          <a:off x="2209799" y="866775"/>
          <a:ext cx="8058151" cy="442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99F498F-F341-461B-906F-033BD3AE10F6}"/>
              </a:ext>
            </a:extLst>
          </p:cNvPr>
          <p:cNvSpPr txBox="1"/>
          <p:nvPr/>
        </p:nvSpPr>
        <p:spPr>
          <a:xfrm>
            <a:off x="4386444" y="5635747"/>
            <a:ext cx="3704860" cy="874214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indent="-285750" marL="285750">
              <a:lnSpc>
                <a:spcPct val="150000"/>
              </a:lnSpc>
              <a:buFont charset="0" panose="020B0604020202020204" pitchFamily="34" typeface="Arial"/>
              <a:buChar char="•"/>
            </a:pPr>
            <a:r>
              <a:rPr altLang="en-US" lang="zh-CN"/>
              <a:t>拼接测试与单包测试结果有差异</a:t>
            </a:r>
            <a:endParaRPr altLang="zh-CN" lang="en-US"/>
          </a:p>
          <a:p>
            <a:pPr indent="-285750" marL="285750">
              <a:lnSpc>
                <a:spcPct val="150000"/>
              </a:lnSpc>
              <a:buFont charset="0" panose="020B0604020202020204" pitchFamily="34" typeface="Arial"/>
              <a:buChar char="•"/>
            </a:pPr>
            <a:r>
              <a:rPr altLang="en-US" lang="zh-CN"/>
              <a:t>横向拼接与纵向拼接结果有差异</a:t>
            </a:r>
            <a:endParaRPr altLang="zh-CN" lang="en-US"/>
          </a:p>
        </p:txBody>
      </p:sp>
    </p:spTree>
    <p:extLst>
      <p:ext uri="{BB962C8B-B14F-4D97-AF65-F5344CB8AC3E}">
        <p14:creationId xmlns:p14="http://schemas.microsoft.com/office/powerpoint/2010/main" val="578109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Col001RoundSingleCornerRectangle"/>
  <p:tag name="COLORSETCLASSNAME" val="ColorSet1"/>
  <p:tag name="COLORS" val="-1;Scheme9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CLASSNAME" val="CustFormEnd001Rectang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 + Times New Roman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829</Words>
  <Application>Microsoft Office PowerPoint</Application>
  <PresentationFormat>宽屏</PresentationFormat>
  <Paragraphs>71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PingFangSC-Regular</vt:lpstr>
      <vt:lpstr>等线</vt:lpstr>
      <vt:lpstr>Microsoft YaHei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Sunfove Sampson</dc:creator>
  <cp:lastModifiedBy>Sunfove Sampson</cp:lastModifiedBy>
  <cp:revision>15</cp:revision>
  <dcterms:created xsi:type="dcterms:W3CDTF">2022-01-24T07:48:49Z</dcterms:created>
  <dcterms:modified xsi:type="dcterms:W3CDTF">2022-02-10T01:35:30Z</dcterms:modified>
</cp:coreProperties>
</file>