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4" r:id="rId3"/>
    <p:sldId id="305" r:id="rId4"/>
    <p:sldId id="319" r:id="rId5"/>
    <p:sldId id="359" r:id="rId6"/>
    <p:sldId id="360" r:id="rId7"/>
    <p:sldId id="361" r:id="rId8"/>
    <p:sldId id="364" r:id="rId9"/>
    <p:sldId id="362" r:id="rId10"/>
    <p:sldId id="308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51310" y="2630117"/>
            <a:ext cx="40754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12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集合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1547495" y="4274820"/>
            <a:ext cx="3197225" cy="37084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91880" y="3682821"/>
            <a:ext cx="40341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12.1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泛型和类型安全的集合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409321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泛型和类型安全的集合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55372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在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JDK 5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及之后，引入了泛型支持定义类型安全的集合，一般情况下，不再使用非泛型集合。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Shape 2906"/>
          <p:cNvSpPr/>
          <p:nvPr/>
        </p:nvSpPr>
        <p:spPr>
          <a:xfrm>
            <a:off x="4882542" y="3574115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5419725" y="3626485"/>
            <a:ext cx="409321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类型推断和泛型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5533824" y="3933538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JDK 10/11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引入的局部类型推断可以简化泛型集合的语法。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  <p:bldP spid="7" grpId="0" bldLvl="0" animBg="1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对比非泛型集合和泛型集合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756285" y="3874135"/>
            <a:ext cx="9539605" cy="1256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泛型是在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Java 5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引入的，它相当于是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C++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中的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template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。在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Java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中，如果一个类没有显式地说明继承自哪个类，它会自动继承 Object。因此，定义一个非泛型集合，可以理解为是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Object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的泛型集合。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1666240"/>
            <a:ext cx="78079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ArrayList list = new ArrayList();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zh-CN" altLang="en-US" sz="1400">
                <a:latin typeface="Consolas Regular" panose="020B0609020204030204" charset="0"/>
                <a:cs typeface="Consolas Regular" panose="020B0609020204030204" charset="0"/>
              </a:rPr>
              <a:t>相当于：</a:t>
            </a:r>
            <a:endParaRPr lang="zh-CN" altLang="en-US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ArrayList&lt;</a:t>
            </a:r>
            <a:r>
              <a:rPr lang="en-US" altLang="zh-CN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Object</a:t>
            </a:r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&gt; list = new ArrayList&lt;Object&gt;();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ArrayList&lt;Employee&gt; employees = new ArrayList&lt;Employee&gt;();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使用非泛型集合的问题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1666240"/>
            <a:ext cx="780796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class Apple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private static long counter;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private final long id = counter++;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public long id() { return id; 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class Orange {}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public class ApplesAndOrangesWithoutGenerics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@SuppressWarnings("unchecked")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public static void main(String[] args)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ArrayList apples = new ArrayList();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for(int i = 0; i &lt; 3; i++)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    apples.add(new Apple());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// No problem adding an Orange to apples: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apples.add(new Orange());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for(Object apple : apples)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    </a:t>
            </a:r>
            <a:r>
              <a:rPr lang="en-US" altLang="zh-CN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((Apple) apple).id();</a:t>
            </a:r>
            <a:endParaRPr lang="en-US" altLang="zh-CN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    // Orange is detected only at runtime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使用泛型集合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15" y="2592070"/>
            <a:ext cx="56349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public class ApplesAndOrangesWithGenerics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public static void main(String[] args)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</a:t>
            </a:r>
            <a:r>
              <a:rPr lang="en-US" altLang="zh-CN" sz="1400">
                <a:solidFill>
                  <a:srgbClr val="C00000"/>
                </a:solidFill>
                <a:latin typeface="Consolas Regular" panose="020B0609020204030204" charset="0"/>
                <a:cs typeface="Consolas Regular" panose="020B0609020204030204" charset="0"/>
              </a:rPr>
              <a:t>ArrayList&lt;Apple&gt; apples = new ArrayList&lt;&gt;();</a:t>
            </a:r>
            <a:endParaRPr lang="en-US" altLang="zh-CN" sz="1400">
              <a:solidFill>
                <a:srgbClr val="C00000"/>
              </a:solidFill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for(int i = 0; i &lt; 3; i++)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    apples.add(new Apple());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// Compile-time error: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// apples.add(new Orange());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for(Apple apple : apples)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    System.out.println(apple.id());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    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    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</a:rPr>
              <a:t>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6510020" y="2349500"/>
            <a:ext cx="4872355" cy="3441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借助泛型，就可以在编译时防止将错误类型的对象加入某个集合中。</a:t>
            </a:r>
            <a:endParaRPr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因为有钻石形状的 &lt;&gt;符号，所以它有时也叫作“钻石语法”。尖括号包围着的是</a:t>
            </a:r>
            <a:r>
              <a:rPr sz="1800" b="1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类型参数</a:t>
            </a: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（可以有多个），它指定了这个集合实例中可以保存的类型。</a:t>
            </a:r>
            <a:endParaRPr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 ArrayList 的定义中指定了类型之后，编译器会阻止我们将 Orange 加入 apples 中，所以这变成了编译时错误，不再是运行时错误。</a:t>
            </a:r>
            <a:endParaRPr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使用泛型集合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15" y="2077085"/>
            <a:ext cx="563499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class GrannySmith extends Apple {}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class Gala extends Apple {}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class Fuji extends Apple {}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class Braeburn extends Apple {}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public class GenericsAndUpcasting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public static void main(String[] args)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ArrayList&lt;Apple&gt; apples = new ArrayList&lt;&gt;();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apples.add(new GrannySmith());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apples.add(new Gala());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apples.add(new Fuji());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apples.add(new Braeburn());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for(Apple apple : apples)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    System.out.println(apple);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6510020" y="2251075"/>
            <a:ext cx="4872355" cy="2919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&lt;&gt;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符号中的类型可以理解为是对集合元素的类型限制。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代码中，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&lt;&gt;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中的类型为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Apple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，也就限制了集合元素必须为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Apple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类型。根据继承的定义，自然也可以放入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Apple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类型的子类，如左边的代码所示。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也就是说，在泛型的情况下，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向上转型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也可以像在其他类型中那样起作用。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泛型集合的定义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2315" y="2077085"/>
            <a:ext cx="563499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public class ArrayList&lt;E&gt; extends AbstractList&lt;E&gt;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implements List&lt;E&gt;, RandomAccess, Cloneable, java.io.Serializable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public E get(int index)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Objects.checkIndex(index, size);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return elementData(index);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public boolean add(E e) {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modCount++;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add(e, elementData, size);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    return true;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    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  <a:p>
            <a:r>
              <a:rPr lang="en-US" altLang="zh-CN" sz="1400">
                <a:latin typeface="Consolas Regular" panose="020B0609020204030204" charset="0"/>
                <a:cs typeface="Consolas Regular" panose="020B0609020204030204" charset="0"/>
                <a:sym typeface="+mn-ea"/>
              </a:rPr>
              <a:t>}</a:t>
            </a:r>
            <a:endParaRPr lang="en-US" altLang="zh-CN" sz="1400">
              <a:latin typeface="Consolas Regular" panose="020B0609020204030204" charset="0"/>
              <a:cs typeface="Consolas Regular" panose="020B0609020204030204" charset="0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6510020" y="2251075"/>
            <a:ext cx="4872355" cy="2919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&lt;&gt;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符号中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就是类型参数。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是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Element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的缩写，如果没有特指，一般用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T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作为类型参数，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T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既可以理解为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Type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，也可以理解为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Template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在定义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ArrayList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的方法如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get()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和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add()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方法，直接使用了该类型参数，就能够在一定程度上做到对集合元素类型的限制。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当然，泛型的类型参数还可以做类型限定，这些内容在本书的第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20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章将详细介绍。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类型推断和泛型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189730" y="2305050"/>
            <a:ext cx="7001510" cy="33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方正博雅宋_GBK"/>
              </a:rPr>
              <a:t>第 6 章介绍了局部变量类型推断，这是 JDK 10/11 加入的特性。这个特性也可以用来简化涉及泛型的定义：</a:t>
            </a:r>
            <a:endParaRPr lang="zh-CN" altLang="en-US" sz="1800" dirty="0">
              <a:latin typeface="方正博雅宋_GBK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C00000"/>
                </a:solidFill>
                <a:latin typeface="方正博雅宋_GBK"/>
              </a:rPr>
              <a:t>Map&lt;String, List&lt;Employee&gt;&gt;</a:t>
            </a:r>
            <a:r>
              <a:rPr lang="en-US" altLang="zh-CN" sz="1400">
                <a:latin typeface="方正博雅宋_GBK"/>
              </a:rPr>
              <a:t> empGroups = new HashMap&lt;String, List&lt;Employee&gt;();</a:t>
            </a:r>
            <a:endParaRPr lang="en-US" altLang="zh-CN" sz="1800">
              <a:latin typeface="方正博雅宋_GBK"/>
            </a:endParaRPr>
          </a:p>
          <a:p>
            <a:pPr marL="0" indent="0">
              <a:buNone/>
            </a:pPr>
            <a:r>
              <a:rPr lang="zh-CN" altLang="en-US" sz="1800">
                <a:latin typeface="方正博雅宋_GBK"/>
              </a:rPr>
              <a:t>则可精简为：</a:t>
            </a:r>
            <a:endParaRPr lang="zh-CN" altLang="en-US" sz="1800">
              <a:latin typeface="方正博雅宋_GBK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C00000"/>
                </a:solidFill>
                <a:latin typeface="方正博雅宋_GBK"/>
              </a:rPr>
              <a:t>var</a:t>
            </a:r>
            <a:r>
              <a:rPr lang="en-US" altLang="zh-CN" sz="1400">
                <a:latin typeface="方正博雅宋_GBK"/>
              </a:rPr>
              <a:t> empGroups = </a:t>
            </a:r>
            <a:r>
              <a:rPr lang="en-US" altLang="zh-CN" sz="1400">
                <a:latin typeface="方正博雅宋_GBK"/>
                <a:sym typeface="+mn-ea"/>
              </a:rPr>
              <a:t>new HashMap&lt;String, List&lt;Employee&gt;();</a:t>
            </a:r>
            <a:endParaRPr lang="zh-CN" altLang="en-US" sz="1800">
              <a:latin typeface="方正博雅宋_GBK"/>
            </a:endParaRPr>
          </a:p>
          <a:p>
            <a:pPr marL="0" indent="0">
              <a:buNone/>
            </a:pPr>
            <a:endParaRPr lang="en-US" altLang="zh-CN" sz="1800">
              <a:latin typeface="方正博雅宋_GBK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3074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33647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2961</Words>
  <Application>WPS 演示</Application>
  <PresentationFormat>宽屏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Consolas Regular</vt:lpstr>
      <vt:lpstr>Wingdings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方正博雅宋_GBK</vt:lpstr>
      <vt:lpstr>最小和静音</vt:lpstr>
      <vt:lpstr>PowerPoint 演示文稿</vt:lpstr>
      <vt:lpstr>PowerPoint 演示文稿</vt:lpstr>
      <vt:lpstr>01 嵌套接口的定义</vt:lpstr>
      <vt:lpstr>01 对比非泛型集合和泛型集合</vt:lpstr>
      <vt:lpstr>01 使用非泛型集合的问题</vt:lpstr>
      <vt:lpstr>01 使用泛型集合</vt:lpstr>
      <vt:lpstr>01 使用泛型集合</vt:lpstr>
      <vt:lpstr>01 使用泛型集合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122</cp:revision>
  <dcterms:created xsi:type="dcterms:W3CDTF">2022-02-03T04:01:28Z</dcterms:created>
  <dcterms:modified xsi:type="dcterms:W3CDTF">2022-02-03T04:01:28Z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