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4" r:id="rId3"/>
    <p:sldId id="305" r:id="rId4"/>
    <p:sldId id="319" r:id="rId5"/>
    <p:sldId id="351" r:id="rId6"/>
    <p:sldId id="359" r:id="rId7"/>
    <p:sldId id="360" r:id="rId8"/>
    <p:sldId id="361" r:id="rId9"/>
    <p:sldId id="358" r:id="rId10"/>
    <p:sldId id="362" r:id="rId11"/>
    <p:sldId id="308" r:id="rId12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34347C"/>
    <a:srgbClr val="FEFBF5"/>
    <a:srgbClr val="282C47"/>
    <a:srgbClr val="292C48"/>
    <a:srgbClr val="2C2D39"/>
    <a:srgbClr val="242630"/>
    <a:srgbClr val="2A1F43"/>
    <a:srgbClr val="0C1B4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5" name="内容占位符 6"/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817633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1383" y="363984"/>
            <a:ext cx="4290644" cy="59480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51310" y="2630117"/>
            <a:ext cx="407543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第</a:t>
            </a:r>
            <a:r>
              <a:rPr lang="en-US" altLang="zh-CN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12</a:t>
            </a:r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章 集合</a:t>
            </a:r>
            <a:endParaRPr lang="zh-CN" altLang="en-US" sz="5400" b="1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9" name="文本占位符 11"/>
          <p:cNvSpPr txBox="1"/>
          <p:nvPr/>
        </p:nvSpPr>
        <p:spPr>
          <a:xfrm>
            <a:off x="1560830" y="4274820"/>
            <a:ext cx="3197225" cy="370840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F8F8F8"/>
                </a:solidFill>
              </a:rPr>
              <a:t>分享导师：张逸</a:t>
            </a:r>
            <a:endParaRPr lang="zh-CN" altLang="en-US" sz="2400" dirty="0">
              <a:solidFill>
                <a:srgbClr val="F8F8F8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474100" y="3656786"/>
            <a:ext cx="24085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12.11 </a:t>
            </a:r>
            <a:r>
              <a:rPr lang="zh-CN" alt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记录类型</a:t>
            </a:r>
            <a:endParaRPr lang="zh-CN" altLang="en-US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8536" y="1675049"/>
            <a:ext cx="6903864" cy="3246083"/>
          </a:xfrm>
          <a:prstGeom prst="rect">
            <a:avLst/>
          </a:prstGeom>
        </p:spPr>
      </p:pic>
      <p:pic>
        <p:nvPicPr>
          <p:cNvPr id="4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675049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矩形 4"/>
          <p:cNvSpPr/>
          <p:nvPr/>
        </p:nvSpPr>
        <p:spPr>
          <a:xfrm rot="16200000">
            <a:off x="-1498106" y="1498106"/>
            <a:ext cx="6858000" cy="3861787"/>
          </a:xfrm>
          <a:prstGeom prst="wedgeRectCallout">
            <a:avLst>
              <a:gd name="adj1" fmla="val -20445"/>
              <a:gd name="adj2" fmla="val 579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7340" y="3140710"/>
            <a:ext cx="3534410" cy="289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765">
              <a:lnSpc>
                <a:spcPts val="1825"/>
              </a:lnSpc>
            </a:pPr>
            <a:r>
              <a:rPr lang="en-US" altLang="zh-CN" dirty="0" err="1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DaoCloud</a:t>
            </a:r>
            <a:r>
              <a:rPr lang="zh-CN" altLang="en-US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应用现代化首席顾问</a:t>
            </a: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 defTabSz="913765">
              <a:lnSpc>
                <a:spcPts val="1825"/>
              </a:lnSpc>
            </a:pPr>
            <a:endParaRPr lang="en-US" altLang="zh-CN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作品包括：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解构领域驱动设计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软件设计精要与模式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高可用可伸缩微服务架构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译作包括：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《Java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设计模式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恰如其分的软件架构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b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人件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1489061" y="2656853"/>
            <a:ext cx="646332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3765"/>
            <a:r>
              <a:rPr lang="zh-CN" altLang="en-US" sz="1500" b="1" spc="300" dirty="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张逸</a:t>
            </a:r>
            <a:endParaRPr lang="en-US" sz="1500" b="1" spc="300" dirty="0">
              <a:solidFill>
                <a:srgbClr val="FFFFFF"/>
              </a:solidFill>
              <a:ea typeface="Montserrat Semi Bold" charset="0"/>
              <a:cs typeface="Montserrat Semi Bold" charset="0"/>
            </a:endParaRPr>
          </a:p>
        </p:txBody>
      </p:sp>
      <p:sp>
        <p:nvSpPr>
          <p:cNvPr id="10" name="Rectangle 8"/>
          <p:cNvSpPr/>
          <p:nvPr/>
        </p:nvSpPr>
        <p:spPr bwMode="auto">
          <a:xfrm>
            <a:off x="5272714" y="1045343"/>
            <a:ext cx="5193729" cy="5751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3750" b="1" spc="300" dirty="0">
                <a:latin typeface="+mj-ea"/>
                <a:ea typeface="+mj-ea"/>
                <a:cs typeface="Montserrat Semi" charset="0"/>
                <a:sym typeface="Bebas Neue" charset="0"/>
              </a:rPr>
              <a:t>本节需掌握的关键知识</a:t>
            </a:r>
            <a:endParaRPr lang="en-US" sz="3750" b="1" spc="300" dirty="0">
              <a:latin typeface="+mj-ea"/>
              <a:ea typeface="+mj-ea"/>
              <a:cs typeface="Montserrat Semi" charset="0"/>
              <a:sym typeface="Bebas Neue" charset="0"/>
            </a:endParaRPr>
          </a:p>
        </p:txBody>
      </p:sp>
      <p:sp>
        <p:nvSpPr>
          <p:cNvPr id="11" name="Shape 2906"/>
          <p:cNvSpPr/>
          <p:nvPr/>
        </p:nvSpPr>
        <p:spPr>
          <a:xfrm>
            <a:off x="4882542" y="2266650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5419725" y="2319020"/>
            <a:ext cx="343662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记录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(Record)</a:t>
            </a:r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类型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533824" y="2626073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记录类型是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JDK 16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增加的新特性，它可以简化我们的类定义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42729" t="6969" r="36622" b="62478"/>
          <a:stretch>
            <a:fillRect/>
          </a:stretch>
        </p:blipFill>
        <p:spPr>
          <a:xfrm>
            <a:off x="895476" y="426973"/>
            <a:ext cx="1861852" cy="18366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aco" charset="0"/>
                <a:cs typeface="Monaco" charset="0"/>
              </a:rPr>
              <a:t>01 </a:t>
            </a:r>
            <a:r>
              <a:rPr lang="zh-CN" altLang="en-US" dirty="0">
                <a:latin typeface="Monaco" charset="0"/>
                <a:cs typeface="Monaco" charset="0"/>
              </a:rPr>
              <a:t>记录类型的特性</a:t>
            </a:r>
            <a:endParaRPr lang="zh-CN" altLang="en-US" dirty="0">
              <a:latin typeface="Monaco" charset="0"/>
              <a:cs typeface="Monaco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4387215" y="1621790"/>
            <a:ext cx="6135370" cy="4702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effectLst/>
                <a:latin typeface="Monaco" charset="0"/>
                <a:cs typeface="Monaco" charset="0"/>
              </a:rPr>
              <a:t>JDK 16增加了record关键字。当使用 record 关键字时，编译器会自动生成：</a:t>
            </a:r>
            <a:endParaRPr lang="en-US" sz="1800" dirty="0">
              <a:effectLst/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en-US" sz="1800" dirty="0">
                <a:effectLst/>
                <a:latin typeface="Monaco" charset="0"/>
                <a:cs typeface="Monaco" charset="0"/>
              </a:rPr>
              <a:t>不可变的字段</a:t>
            </a:r>
            <a:endParaRPr lang="en-US" sz="1800" dirty="0">
              <a:effectLst/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en-US" sz="1800" dirty="0">
                <a:effectLst/>
                <a:latin typeface="Monaco" charset="0"/>
                <a:cs typeface="Monaco" charset="0"/>
              </a:rPr>
              <a:t>一个规范的构造器</a:t>
            </a:r>
            <a:endParaRPr lang="en-US" sz="1800" dirty="0">
              <a:effectLst/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en-US" sz="1800" dirty="0">
                <a:effectLst/>
                <a:latin typeface="Monaco" charset="0"/>
                <a:cs typeface="Monaco" charset="0"/>
              </a:rPr>
              <a:t>每个元素都有的访问器方法</a:t>
            </a:r>
            <a:endParaRPr lang="en-US" sz="1800" dirty="0">
              <a:effectLst/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en-US" sz="1800" dirty="0">
                <a:effectLst/>
                <a:latin typeface="Monaco" charset="0"/>
                <a:cs typeface="Monaco" charset="0"/>
              </a:rPr>
              <a:t>equals()</a:t>
            </a:r>
            <a:endParaRPr lang="en-US" sz="1800" dirty="0">
              <a:effectLst/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en-US" sz="1800" dirty="0">
                <a:effectLst/>
                <a:latin typeface="Monaco" charset="0"/>
                <a:cs typeface="Monaco" charset="0"/>
              </a:rPr>
              <a:t>hashCode()</a:t>
            </a:r>
            <a:endParaRPr lang="en-US" sz="1800" dirty="0">
              <a:effectLst/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en-US" sz="1800" dirty="0">
                <a:effectLst/>
                <a:latin typeface="Monaco" charset="0"/>
                <a:cs typeface="Monaco" charset="0"/>
              </a:rPr>
              <a:t>toString()</a:t>
            </a:r>
            <a:endParaRPr lang="en-US" sz="1800" dirty="0">
              <a:effectLst/>
              <a:latin typeface="Monaco" charset="0"/>
              <a:cs typeface="Monaco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830" y="2364105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记录类型的定义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6575" y="3338195"/>
            <a:ext cx="458660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Monaco" charset="0"/>
                <a:cs typeface="Monaco" charset="0"/>
              </a:rPr>
              <a:t>record Employee(String name, int id) {}</a:t>
            </a:r>
            <a:endParaRPr lang="zh-CN" altLang="en-US" sz="1400">
              <a:latin typeface="Monaco" charset="0"/>
              <a:cs typeface="Monaco" charset="0"/>
            </a:endParaRPr>
          </a:p>
          <a:p>
            <a:endParaRPr lang="zh-CN" altLang="en-US" sz="1400">
              <a:latin typeface="Monaco" charset="0"/>
              <a:cs typeface="Monaco" charset="0"/>
            </a:endParaRPr>
          </a:p>
          <a:p>
            <a:endParaRPr lang="zh-CN" altLang="en-US" sz="1400">
              <a:latin typeface="Monaco" charset="0"/>
              <a:cs typeface="Monaco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25415" y="1297940"/>
            <a:ext cx="6400165" cy="5446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Monaco" charset="0"/>
                <a:cs typeface="Monaco" charset="0"/>
              </a:rPr>
              <a:t>class Employee {</a:t>
            </a:r>
            <a:endParaRPr lang="zh-CN" altLang="en-US" sz="1200">
              <a:latin typeface="Monaco" charset="0"/>
              <a:cs typeface="Monaco" charset="0"/>
            </a:endParaRPr>
          </a:p>
          <a:p>
            <a:r>
              <a:rPr lang="zh-CN" altLang="en-US" sz="1200">
                <a:latin typeface="Monaco" charset="0"/>
                <a:cs typeface="Monaco" charset="0"/>
              </a:rPr>
              <a:t>    private final String name;</a:t>
            </a:r>
            <a:endParaRPr lang="zh-CN" altLang="en-US" sz="1200">
              <a:latin typeface="Monaco" charset="0"/>
              <a:cs typeface="Monaco" charset="0"/>
            </a:endParaRPr>
          </a:p>
          <a:p>
            <a:r>
              <a:rPr lang="zh-CN" altLang="en-US" sz="1200">
                <a:latin typeface="Monaco" charset="0"/>
                <a:cs typeface="Monaco" charset="0"/>
              </a:rPr>
              <a:t>    private final int id;</a:t>
            </a:r>
            <a:endParaRPr lang="zh-CN" altLang="en-US" sz="1200">
              <a:latin typeface="Monaco" charset="0"/>
              <a:cs typeface="Monaco" charset="0"/>
            </a:endParaRPr>
          </a:p>
          <a:p>
            <a:r>
              <a:rPr lang="zh-CN" altLang="en-US" sz="1200">
                <a:latin typeface="Monaco" charset="0"/>
                <a:cs typeface="Monaco" charset="0"/>
              </a:rPr>
              <a:t>    public Employee1(String name, int id) {</a:t>
            </a:r>
            <a:endParaRPr lang="zh-CN" altLang="en-US" sz="1200">
              <a:latin typeface="Monaco" charset="0"/>
              <a:cs typeface="Monaco" charset="0"/>
            </a:endParaRPr>
          </a:p>
          <a:p>
            <a:r>
              <a:rPr lang="zh-CN" altLang="en-US" sz="1200">
                <a:latin typeface="Monaco" charset="0"/>
                <a:cs typeface="Monaco" charset="0"/>
              </a:rPr>
              <a:t>        this.name = name;</a:t>
            </a:r>
            <a:endParaRPr lang="zh-CN" altLang="en-US" sz="1200">
              <a:latin typeface="Monaco" charset="0"/>
              <a:cs typeface="Monaco" charset="0"/>
            </a:endParaRPr>
          </a:p>
          <a:p>
            <a:r>
              <a:rPr lang="zh-CN" altLang="en-US" sz="1200">
                <a:latin typeface="Monaco" charset="0"/>
                <a:cs typeface="Monaco" charset="0"/>
              </a:rPr>
              <a:t>        this.id = id;</a:t>
            </a:r>
            <a:endParaRPr lang="zh-CN" altLang="en-US" sz="1200">
              <a:latin typeface="Monaco" charset="0"/>
              <a:cs typeface="Monaco" charset="0"/>
            </a:endParaRPr>
          </a:p>
          <a:p>
            <a:r>
              <a:rPr lang="zh-CN" altLang="en-US" sz="1200">
                <a:latin typeface="Monaco" charset="0"/>
                <a:cs typeface="Monaco" charset="0"/>
              </a:rPr>
              <a:t>    }</a:t>
            </a:r>
            <a:endParaRPr lang="zh-CN" altLang="en-US" sz="1200">
              <a:latin typeface="Monaco" charset="0"/>
              <a:cs typeface="Monaco" charset="0"/>
            </a:endParaRPr>
          </a:p>
          <a:p>
            <a:r>
              <a:rPr lang="zh-CN" altLang="en-US" sz="1200">
                <a:latin typeface="Monaco" charset="0"/>
                <a:cs typeface="Monaco" charset="0"/>
              </a:rPr>
              <a:t>    public String getName() {</a:t>
            </a:r>
            <a:endParaRPr lang="zh-CN" altLang="en-US" sz="1200">
              <a:latin typeface="Monaco" charset="0"/>
              <a:cs typeface="Monaco" charset="0"/>
            </a:endParaRPr>
          </a:p>
          <a:p>
            <a:r>
              <a:rPr lang="zh-CN" altLang="en-US" sz="1200">
                <a:latin typeface="Monaco" charset="0"/>
                <a:cs typeface="Monaco" charset="0"/>
              </a:rPr>
              <a:t>        return name;</a:t>
            </a:r>
            <a:endParaRPr lang="zh-CN" altLang="en-US" sz="1200">
              <a:latin typeface="Monaco" charset="0"/>
              <a:cs typeface="Monaco" charset="0"/>
            </a:endParaRPr>
          </a:p>
          <a:p>
            <a:r>
              <a:rPr lang="zh-CN" altLang="en-US" sz="1200">
                <a:latin typeface="Monaco" charset="0"/>
                <a:cs typeface="Monaco" charset="0"/>
              </a:rPr>
              <a:t>    }</a:t>
            </a:r>
            <a:endParaRPr lang="zh-CN" altLang="en-US" sz="1200">
              <a:latin typeface="Monaco" charset="0"/>
              <a:cs typeface="Monaco" charset="0"/>
            </a:endParaRPr>
          </a:p>
          <a:p>
            <a:r>
              <a:rPr lang="zh-CN" altLang="en-US" sz="1200">
                <a:latin typeface="Monaco" charset="0"/>
                <a:cs typeface="Monaco" charset="0"/>
              </a:rPr>
              <a:t>    public int getId() {</a:t>
            </a:r>
            <a:endParaRPr lang="zh-CN" altLang="en-US" sz="1200">
              <a:latin typeface="Monaco" charset="0"/>
              <a:cs typeface="Monaco" charset="0"/>
            </a:endParaRPr>
          </a:p>
          <a:p>
            <a:r>
              <a:rPr lang="zh-CN" altLang="en-US" sz="1200">
                <a:latin typeface="Monaco" charset="0"/>
                <a:cs typeface="Monaco" charset="0"/>
              </a:rPr>
              <a:t>        return id;</a:t>
            </a:r>
            <a:endParaRPr lang="zh-CN" altLang="en-US" sz="1200">
              <a:latin typeface="Monaco" charset="0"/>
              <a:cs typeface="Monaco" charset="0"/>
            </a:endParaRPr>
          </a:p>
          <a:p>
            <a:r>
              <a:rPr lang="zh-CN" altLang="en-US" sz="1200">
                <a:latin typeface="Monaco" charset="0"/>
                <a:cs typeface="Monaco" charset="0"/>
              </a:rPr>
              <a:t>    }</a:t>
            </a:r>
            <a:endParaRPr lang="zh-CN" altLang="en-US" sz="1200">
              <a:latin typeface="Monaco" charset="0"/>
              <a:cs typeface="Monaco" charset="0"/>
            </a:endParaRPr>
          </a:p>
          <a:p>
            <a:r>
              <a:rPr lang="zh-CN" altLang="en-US" sz="1200">
                <a:latin typeface="Monaco" charset="0"/>
                <a:cs typeface="Monaco" charset="0"/>
              </a:rPr>
              <a:t>    @Override</a:t>
            </a:r>
            <a:endParaRPr lang="zh-CN" altLang="en-US" sz="1200">
              <a:latin typeface="Monaco" charset="0"/>
              <a:cs typeface="Monaco" charset="0"/>
            </a:endParaRPr>
          </a:p>
          <a:p>
            <a:r>
              <a:rPr lang="zh-CN" altLang="en-US" sz="1200">
                <a:latin typeface="Monaco" charset="0"/>
                <a:cs typeface="Monaco" charset="0"/>
              </a:rPr>
              <a:t>    public boolean equals(Object o) {</a:t>
            </a:r>
            <a:endParaRPr lang="zh-CN" altLang="en-US" sz="1200">
              <a:latin typeface="Monaco" charset="0"/>
              <a:cs typeface="Monaco" charset="0"/>
            </a:endParaRPr>
          </a:p>
          <a:p>
            <a:r>
              <a:rPr lang="zh-CN" altLang="en-US" sz="1200">
                <a:latin typeface="Monaco" charset="0"/>
                <a:cs typeface="Monaco" charset="0"/>
              </a:rPr>
              <a:t>        if (this == o) return true;</a:t>
            </a:r>
            <a:endParaRPr lang="zh-CN" altLang="en-US" sz="1200">
              <a:latin typeface="Monaco" charset="0"/>
              <a:cs typeface="Monaco" charset="0"/>
            </a:endParaRPr>
          </a:p>
          <a:p>
            <a:r>
              <a:rPr lang="zh-CN" altLang="en-US" sz="1200">
                <a:latin typeface="Monaco" charset="0"/>
                <a:cs typeface="Monaco" charset="0"/>
              </a:rPr>
              <a:t>        if (o == null || getClass() != o.getClass()) return false;</a:t>
            </a:r>
            <a:endParaRPr lang="zh-CN" altLang="en-US" sz="1200">
              <a:latin typeface="Monaco" charset="0"/>
              <a:cs typeface="Monaco" charset="0"/>
            </a:endParaRPr>
          </a:p>
          <a:p>
            <a:r>
              <a:rPr lang="zh-CN" altLang="en-US" sz="1200">
                <a:latin typeface="Monaco" charset="0"/>
                <a:cs typeface="Monaco" charset="0"/>
              </a:rPr>
              <a:t>        Employee1 employee1 = (Employee1) o;</a:t>
            </a:r>
            <a:endParaRPr lang="zh-CN" altLang="en-US" sz="1200">
              <a:latin typeface="Monaco" charset="0"/>
              <a:cs typeface="Monaco" charset="0"/>
            </a:endParaRPr>
          </a:p>
          <a:p>
            <a:r>
              <a:rPr lang="zh-CN" altLang="en-US" sz="1200">
                <a:latin typeface="Monaco" charset="0"/>
                <a:cs typeface="Monaco" charset="0"/>
              </a:rPr>
              <a:t>        return id == employee1.id &amp;&amp; name.equals(employee1.name);</a:t>
            </a:r>
            <a:endParaRPr lang="zh-CN" altLang="en-US" sz="1200">
              <a:latin typeface="Monaco" charset="0"/>
              <a:cs typeface="Monaco" charset="0"/>
            </a:endParaRPr>
          </a:p>
          <a:p>
            <a:r>
              <a:rPr lang="zh-CN" altLang="en-US" sz="1200">
                <a:latin typeface="Monaco" charset="0"/>
                <a:cs typeface="Monaco" charset="0"/>
              </a:rPr>
              <a:t>    }</a:t>
            </a:r>
            <a:endParaRPr lang="zh-CN" altLang="en-US" sz="1200">
              <a:latin typeface="Monaco" charset="0"/>
              <a:cs typeface="Monaco" charset="0"/>
            </a:endParaRPr>
          </a:p>
          <a:p>
            <a:r>
              <a:rPr lang="zh-CN" altLang="en-US" sz="1200">
                <a:latin typeface="Monaco" charset="0"/>
                <a:cs typeface="Monaco" charset="0"/>
              </a:rPr>
              <a:t>    @Override</a:t>
            </a:r>
            <a:endParaRPr lang="zh-CN" altLang="en-US" sz="1200">
              <a:latin typeface="Monaco" charset="0"/>
              <a:cs typeface="Monaco" charset="0"/>
            </a:endParaRPr>
          </a:p>
          <a:p>
            <a:r>
              <a:rPr lang="zh-CN" altLang="en-US" sz="1200">
                <a:latin typeface="Monaco" charset="0"/>
                <a:cs typeface="Monaco" charset="0"/>
              </a:rPr>
              <a:t>    public int hashCode() {</a:t>
            </a:r>
            <a:endParaRPr lang="zh-CN" altLang="en-US" sz="1200">
              <a:latin typeface="Monaco" charset="0"/>
              <a:cs typeface="Monaco" charset="0"/>
            </a:endParaRPr>
          </a:p>
          <a:p>
            <a:r>
              <a:rPr lang="zh-CN" altLang="en-US" sz="1200">
                <a:latin typeface="Monaco" charset="0"/>
                <a:cs typeface="Monaco" charset="0"/>
              </a:rPr>
              <a:t>        return Objects.hash(name, id);</a:t>
            </a:r>
            <a:endParaRPr lang="zh-CN" altLang="en-US" sz="1200">
              <a:latin typeface="Monaco" charset="0"/>
              <a:cs typeface="Monaco" charset="0"/>
            </a:endParaRPr>
          </a:p>
          <a:p>
            <a:r>
              <a:rPr lang="zh-CN" altLang="en-US" sz="1200">
                <a:latin typeface="Monaco" charset="0"/>
                <a:cs typeface="Monaco" charset="0"/>
              </a:rPr>
              <a:t>    }</a:t>
            </a:r>
            <a:endParaRPr lang="zh-CN" altLang="en-US" sz="1200">
              <a:latin typeface="Monaco" charset="0"/>
              <a:cs typeface="Monaco" charset="0"/>
            </a:endParaRPr>
          </a:p>
          <a:p>
            <a:r>
              <a:rPr lang="zh-CN" altLang="en-US" sz="1200">
                <a:latin typeface="Monaco" charset="0"/>
                <a:cs typeface="Monaco" charset="0"/>
              </a:rPr>
              <a:t>    @Override</a:t>
            </a:r>
            <a:endParaRPr lang="zh-CN" altLang="en-US" sz="1200">
              <a:latin typeface="Monaco" charset="0"/>
              <a:cs typeface="Monaco" charset="0"/>
            </a:endParaRPr>
          </a:p>
          <a:p>
            <a:r>
              <a:rPr lang="zh-CN" altLang="en-US" sz="1200">
                <a:latin typeface="Monaco" charset="0"/>
                <a:cs typeface="Monaco" charset="0"/>
              </a:rPr>
              <a:t>    public String toString() {</a:t>
            </a:r>
            <a:endParaRPr lang="zh-CN" altLang="en-US" sz="1200">
              <a:latin typeface="Monaco" charset="0"/>
              <a:cs typeface="Monaco" charset="0"/>
            </a:endParaRPr>
          </a:p>
          <a:p>
            <a:r>
              <a:rPr lang="zh-CN" altLang="en-US" sz="1200">
                <a:latin typeface="Monaco" charset="0"/>
                <a:cs typeface="Monaco" charset="0"/>
              </a:rPr>
              <a:t>        return "Employee[name=" + name + ", id=" + id + ']';</a:t>
            </a:r>
            <a:endParaRPr lang="zh-CN" altLang="en-US" sz="1200">
              <a:latin typeface="Monaco" charset="0"/>
              <a:cs typeface="Monaco" charset="0"/>
            </a:endParaRPr>
          </a:p>
          <a:p>
            <a:r>
              <a:rPr lang="zh-CN" altLang="en-US" sz="1200">
                <a:latin typeface="Monaco" charset="0"/>
                <a:cs typeface="Monaco" charset="0"/>
              </a:rPr>
              <a:t>    }</a:t>
            </a:r>
            <a:endParaRPr lang="zh-CN" altLang="en-US" sz="1200">
              <a:latin typeface="Monaco" charset="0"/>
              <a:cs typeface="Monaco" charset="0"/>
            </a:endParaRPr>
          </a:p>
          <a:p>
            <a:r>
              <a:rPr lang="zh-CN" altLang="en-US" sz="1200">
                <a:latin typeface="Monaco" charset="0"/>
                <a:cs typeface="Monaco" charset="0"/>
              </a:rPr>
              <a:t>}</a:t>
            </a:r>
            <a:endParaRPr lang="zh-CN" altLang="en-US" sz="1200"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记录类型的定义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45770" y="2414270"/>
            <a:ext cx="461962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Monaco" charset="0"/>
                <a:cs typeface="Monaco" charset="0"/>
              </a:rPr>
              <a:t>record Employee(String name, int id) {}</a:t>
            </a:r>
            <a:endParaRPr lang="zh-CN" altLang="en-US" sz="1400">
              <a:latin typeface="Monaco" charset="0"/>
              <a:cs typeface="Monaco" charset="0"/>
            </a:endParaRPr>
          </a:p>
          <a:p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var bob = new Employee("Bob Dobbs", 11);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var dot = new Employee("Dorothy Gale", 9);</a:t>
            </a:r>
            <a:endParaRPr lang="zh-CN" altLang="en-US" sz="1400">
              <a:latin typeface="Monaco" charset="0"/>
              <a:cs typeface="Monaco" charset="0"/>
            </a:endParaRPr>
          </a:p>
          <a:p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// bob.id = 12; // 错误：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// id 在 Employee 中的访问权限为 private</a:t>
            </a:r>
            <a:endParaRPr lang="zh-CN" altLang="en-US" sz="1400">
              <a:latin typeface="Monaco" charset="0"/>
              <a:cs typeface="Monaco" charset="0"/>
            </a:endParaRPr>
          </a:p>
          <a:p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System.out.println(bob.name()); // 访问器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System.out.println(bob.id()); // 访问器</a:t>
            </a:r>
            <a:endParaRPr lang="zh-CN" altLang="en-US" sz="1400">
              <a:latin typeface="Monaco" charset="0"/>
              <a:cs typeface="Monaco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5588635" y="1911985"/>
            <a:ext cx="6174740" cy="4539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记录类型通过record的参数列表（称之为</a:t>
            </a:r>
            <a:r>
              <a:rPr lang="zh-CN" altLang="en-US" sz="1800" b="1" dirty="0">
                <a:effectLst/>
                <a:latin typeface="Consolas Regular" panose="020B0609020204030204" charset="0"/>
                <a:cs typeface="Consolas Regular" panose="020B0609020204030204" charset="0"/>
              </a:rPr>
              <a:t>规范构造器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）定义属性，每个属性都会自动获得自己的访问器，如我们在调用中看到的bob.name() 和 bob.id()。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record 还创建了一个不错的toString() 方法。因为 record 会创建合理定义的 hashCode() 和 equals()，所以Employee 可以用作一个 Map 中的键。当这个 Map被显示时，toString() 会生成可读性非常好的结果。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记录类型的方法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35930" y="1843405"/>
            <a:ext cx="413004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Monaco" charset="0"/>
                <a:cs typeface="Monaco" charset="0"/>
              </a:rPr>
              <a:t>record FinalFields(int i) {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int timesTen() { return i * 10; }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// void tryToChange() { i++; } // 错误：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// 不能给最终变量 i 赋值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}</a:t>
            </a:r>
            <a:endParaRPr lang="zh-CN" altLang="en-US" sz="1400">
              <a:latin typeface="Monaco" charset="0"/>
              <a:cs typeface="Monaco" charset="0"/>
            </a:endParaRPr>
          </a:p>
          <a:p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interface Star {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double brightness();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double density();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}</a:t>
            </a:r>
            <a:endParaRPr lang="zh-CN" altLang="en-US" sz="1400">
              <a:latin typeface="Monaco" charset="0"/>
              <a:cs typeface="Monaco" charset="0"/>
            </a:endParaRPr>
          </a:p>
          <a:p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record RedDwarf(double brightness) implements Star {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@Override public double density() { return 100.0; }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}</a:t>
            </a:r>
            <a:endParaRPr lang="zh-CN" altLang="en-US" sz="1400">
              <a:latin typeface="Monaco" charset="0"/>
              <a:cs typeface="Monaco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434340" y="1843405"/>
            <a:ext cx="4475480" cy="3638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record 可以定义方法，但是这些方法只能读取字段，因为这些字段会自动成为最终变量。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不能继承 record，因为它隐含为final的（而且不能为 abstract 的）。此外，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record也不能继承其他类，但可以实现 接口。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紧凑构造器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35930" y="2322195"/>
            <a:ext cx="613727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Monaco" charset="0"/>
                <a:cs typeface="Monaco" charset="0"/>
              </a:rPr>
              <a:t>record Point(int x, int y) {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void assertPositive(int val) {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    if(val &lt; 0)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        throw new IllegalArgumentException("negative");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}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Point { // 紧凑：没有参数列表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    assertPositive(x);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    assertPositive(y);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}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}</a:t>
            </a:r>
            <a:endParaRPr lang="zh-CN" altLang="en-US" sz="1400">
              <a:latin typeface="Monaco" charset="0"/>
              <a:cs typeface="Monaco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434340" y="2254250"/>
            <a:ext cx="4475480" cy="3638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effectLst/>
                <a:latin typeface="Monaco" charset="0"/>
                <a:cs typeface="Monaco" charset="0"/>
              </a:rPr>
              <a:t>尽管规范的构造器会被根据 record 的参数自动创建出来，但是我们可以使用一个紧凑构造器（compact constructor）来添加构造器行为，它看上去像一个构造器，但是没有参数列表：</a:t>
            </a:r>
            <a:endParaRPr lang="zh-CN" altLang="en-US" sz="1800" dirty="0">
              <a:effectLst/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记录类型的价值</a:t>
            </a:r>
            <a:endParaRPr lang="zh-CN" altLang="en-US" dirty="0"/>
          </a:p>
        </p:txBody>
      </p:sp>
      <p:sp>
        <p:nvSpPr>
          <p:cNvPr id="13" name="内容占位符 2"/>
          <p:cNvSpPr txBox="1"/>
          <p:nvPr/>
        </p:nvSpPr>
        <p:spPr>
          <a:xfrm>
            <a:off x="4260215" y="1831340"/>
            <a:ext cx="7001510" cy="4290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编译器为记录类型自动生成的方法、构造器等，在</a:t>
            </a:r>
            <a:r>
              <a:rPr lang="en-US" altLang="zh-CN" sz="1800" dirty="0">
                <a:latin typeface="Monaco" charset="0"/>
                <a:cs typeface="Monaco" charset="0"/>
              </a:rPr>
              <a:t>Java</a:t>
            </a:r>
            <a:r>
              <a:rPr lang="zh-CN" altLang="en-US" sz="1800" dirty="0">
                <a:latin typeface="Monaco" charset="0"/>
                <a:cs typeface="Monaco" charset="0"/>
              </a:rPr>
              <a:t>应用开发中，多数都是必备的，通过记录类型的语法，就可以简化类的定义，可以广泛应用于：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latin typeface="Monaco" charset="0"/>
                <a:cs typeface="Monaco" charset="0"/>
              </a:rPr>
              <a:t>数据传输对象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latin typeface="Monaco" charset="0"/>
                <a:cs typeface="Monaco" charset="0"/>
              </a:rPr>
              <a:t>不变对象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latin typeface="Monaco" charset="0"/>
                <a:cs typeface="Monaco" charset="0"/>
              </a:rPr>
              <a:t>领域基础概念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zh-CN" altLang="en-US" sz="1800" b="1" dirty="0">
                <a:solidFill>
                  <a:srgbClr val="C00000"/>
                </a:solidFill>
                <a:latin typeface="Monaco" charset="0"/>
                <a:cs typeface="Monaco" charset="0"/>
              </a:rPr>
              <a:t>注意：</a:t>
            </a:r>
            <a:r>
              <a:rPr lang="zh-CN" altLang="en-US" sz="1800" dirty="0">
                <a:latin typeface="Monaco" charset="0"/>
                <a:cs typeface="Monaco" charset="0"/>
              </a:rPr>
              <a:t>如果记录类型对象需要跨进程传递，需要实现</a:t>
            </a:r>
            <a:r>
              <a:rPr lang="en-US" altLang="zh-CN" sz="1800" dirty="0">
                <a:latin typeface="Monaco" charset="0"/>
                <a:cs typeface="Monaco" charset="0"/>
              </a:rPr>
              <a:t>Serializable</a:t>
            </a:r>
            <a:r>
              <a:rPr lang="zh-CN" altLang="en-US" sz="1800" dirty="0">
                <a:latin typeface="Monaco" charset="0"/>
                <a:cs typeface="Monaco" charset="0"/>
              </a:rPr>
              <a:t>接口。</a:t>
            </a:r>
            <a:endParaRPr lang="zh-CN" altLang="en-US" sz="1800" dirty="0">
              <a:latin typeface="Monaco" charset="0"/>
              <a:cs typeface="Monaco" charset="0"/>
            </a:endParaRPr>
          </a:p>
        </p:txBody>
      </p:sp>
      <p:pic>
        <p:nvPicPr>
          <p:cNvPr id="3074" name="Picture 2" descr="查看源图像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533647"/>
            <a:ext cx="28860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记录类型</a:t>
            </a:r>
            <a:endParaRPr lang="zh-CN" altLang="en-US" dirty="0"/>
          </a:p>
        </p:txBody>
      </p:sp>
      <p:sp>
        <p:nvSpPr>
          <p:cNvPr id="13" name="内容占位符 2"/>
          <p:cNvSpPr txBox="1"/>
          <p:nvPr/>
        </p:nvSpPr>
        <p:spPr>
          <a:xfrm>
            <a:off x="394335" y="1640205"/>
            <a:ext cx="5347970" cy="4290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latin typeface="Monaco" charset="0"/>
                <a:cs typeface="Monaco" charset="0"/>
              </a:rPr>
              <a:t>Java 16</a:t>
            </a:r>
            <a:r>
              <a:rPr lang="zh-CN" altLang="en-US" sz="1800" dirty="0">
                <a:latin typeface="Monaco" charset="0"/>
                <a:cs typeface="Monaco" charset="0"/>
              </a:rPr>
              <a:t>引入的记录（</a:t>
            </a:r>
            <a:r>
              <a:rPr lang="en-US" altLang="zh-CN" sz="1800" dirty="0">
                <a:latin typeface="Monaco" charset="0"/>
                <a:cs typeface="Monaco" charset="0"/>
              </a:rPr>
              <a:t>Record</a:t>
            </a:r>
            <a:r>
              <a:rPr lang="zh-CN" altLang="en-US" sz="1800" dirty="0">
                <a:latin typeface="Monaco" charset="0"/>
                <a:cs typeface="Monaco" charset="0"/>
              </a:rPr>
              <a:t>）非常接近</a:t>
            </a:r>
            <a:r>
              <a:rPr lang="en-US" altLang="zh-CN" sz="1800" dirty="0">
                <a:latin typeface="Monaco" charset="0"/>
                <a:cs typeface="Monaco" charset="0"/>
              </a:rPr>
              <a:t>Scala</a:t>
            </a:r>
            <a:r>
              <a:rPr lang="zh-CN" altLang="en-US" sz="1800" dirty="0">
                <a:latin typeface="Monaco" charset="0"/>
                <a:cs typeface="Monaco" charset="0"/>
              </a:rPr>
              <a:t>的</a:t>
            </a:r>
            <a:r>
              <a:rPr lang="en-US" altLang="zh-CN" sz="1800" dirty="0">
                <a:latin typeface="Monaco" charset="0"/>
                <a:cs typeface="Monaco" charset="0"/>
              </a:rPr>
              <a:t>Case Class</a:t>
            </a:r>
            <a:r>
              <a:rPr lang="zh-CN" altLang="en-US" sz="1800" dirty="0">
                <a:latin typeface="Monaco" charset="0"/>
                <a:cs typeface="Monaco" charset="0"/>
              </a:rPr>
              <a:t>，例如：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altLang="zh-CN" sz="1400" dirty="0">
                <a:latin typeface="Monaco" charset="0"/>
                <a:cs typeface="Monaco" charset="0"/>
              </a:rPr>
              <a:t>case class Employee(name: String, id: Int)</a:t>
            </a:r>
            <a:endParaRPr lang="en-US" altLang="zh-CN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endParaRPr lang="zh-CN" altLang="en-US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endParaRPr lang="zh-CN" altLang="en-US" sz="1400" dirty="0">
              <a:latin typeface="Monaco" charset="0"/>
              <a:cs typeface="Monaco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84265" y="1640205"/>
            <a:ext cx="5584190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dirty="0">
                <a:latin typeface="Monaco" charset="0"/>
                <a:cs typeface="Monaco" charset="0"/>
                <a:sym typeface="+mn-ea"/>
              </a:rPr>
              <a:t>在</a:t>
            </a:r>
            <a:r>
              <a:rPr lang="en-US" altLang="zh-CN" dirty="0">
                <a:latin typeface="Monaco" charset="0"/>
                <a:cs typeface="Monaco" charset="0"/>
                <a:sym typeface="+mn-ea"/>
              </a:rPr>
              <a:t>Java</a:t>
            </a:r>
            <a:r>
              <a:rPr lang="zh-CN" altLang="en-US" dirty="0">
                <a:latin typeface="Monaco" charset="0"/>
                <a:cs typeface="Monaco" charset="0"/>
                <a:sym typeface="+mn-ea"/>
              </a:rPr>
              <a:t>没有引入记录类型之前，可以通过引入</a:t>
            </a:r>
            <a:r>
              <a:rPr lang="en-US" altLang="zh-CN" dirty="0">
                <a:latin typeface="Monaco" charset="0"/>
                <a:cs typeface="Monaco" charset="0"/>
                <a:sym typeface="+mn-ea"/>
              </a:rPr>
              <a:t>Lombok</a:t>
            </a:r>
            <a:r>
              <a:rPr lang="zh-CN" altLang="en-US" dirty="0">
                <a:latin typeface="Monaco" charset="0"/>
                <a:cs typeface="Monaco" charset="0"/>
                <a:sym typeface="+mn-ea"/>
              </a:rPr>
              <a:t>来简化一个普通类的定义，例如：</a:t>
            </a:r>
            <a:endParaRPr lang="zh-CN" altLang="en-US" dirty="0">
              <a:latin typeface="Monaco" charset="0"/>
              <a:cs typeface="Monaco" charset="0"/>
              <a:sym typeface="+mn-ea"/>
            </a:endParaRPr>
          </a:p>
          <a:p>
            <a:pPr marL="0" indent="0">
              <a:buNone/>
            </a:pPr>
            <a:endParaRPr lang="zh-CN" altLang="en-US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400" dirty="0">
                <a:latin typeface="Monaco" charset="0"/>
                <a:cs typeface="Monaco" charset="0"/>
                <a:sym typeface="+mn-ea"/>
              </a:rPr>
              <a:t>@Getter</a:t>
            </a:r>
            <a:endParaRPr lang="zh-CN" altLang="en-US" sz="14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400" dirty="0">
                <a:latin typeface="Monaco" charset="0"/>
                <a:cs typeface="Monaco" charset="0"/>
                <a:sym typeface="+mn-ea"/>
              </a:rPr>
              <a:t>@ToString</a:t>
            </a:r>
            <a:endParaRPr lang="zh-CN" altLang="en-US" sz="14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400" dirty="0">
                <a:latin typeface="Monaco" charset="0"/>
                <a:cs typeface="Monaco" charset="0"/>
                <a:sym typeface="+mn-ea"/>
              </a:rPr>
              <a:t>@EqualsAndHashCode</a:t>
            </a:r>
            <a:endParaRPr lang="zh-CN" altLang="en-US" sz="14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400" dirty="0">
                <a:latin typeface="Monaco" charset="0"/>
                <a:cs typeface="Monaco" charset="0"/>
                <a:sym typeface="+mn-ea"/>
              </a:rPr>
              <a:t>class Employee {</a:t>
            </a:r>
            <a:endParaRPr lang="zh-CN" altLang="en-US" sz="14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400" dirty="0">
                <a:latin typeface="Monaco" charset="0"/>
                <a:cs typeface="Monaco" charset="0"/>
                <a:sym typeface="+mn-ea"/>
              </a:rPr>
              <a:t>    private final String name;</a:t>
            </a:r>
            <a:endParaRPr lang="zh-CN" altLang="en-US" sz="14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400" dirty="0">
                <a:latin typeface="Monaco" charset="0"/>
                <a:cs typeface="Monaco" charset="0"/>
                <a:sym typeface="+mn-ea"/>
              </a:rPr>
              <a:t>    private final int id;</a:t>
            </a:r>
            <a:endParaRPr lang="zh-CN" altLang="en-US" sz="14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400" dirty="0">
                <a:latin typeface="Monaco" charset="0"/>
                <a:cs typeface="Monaco" charset="0"/>
                <a:sym typeface="+mn-ea"/>
              </a:rPr>
              <a:t>    public Employee(String name, int id) {</a:t>
            </a:r>
            <a:endParaRPr lang="zh-CN" altLang="en-US" sz="14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400" dirty="0">
                <a:latin typeface="Monaco" charset="0"/>
                <a:cs typeface="Monaco" charset="0"/>
                <a:sym typeface="+mn-ea"/>
              </a:rPr>
              <a:t>        this.name = name;</a:t>
            </a:r>
            <a:endParaRPr lang="zh-CN" altLang="en-US" sz="14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400" dirty="0">
                <a:latin typeface="Monaco" charset="0"/>
                <a:cs typeface="Monaco" charset="0"/>
                <a:sym typeface="+mn-ea"/>
              </a:rPr>
              <a:t>        this.id = id;</a:t>
            </a:r>
            <a:endParaRPr lang="zh-CN" altLang="en-US" sz="14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400" dirty="0">
                <a:latin typeface="Monaco" charset="0"/>
                <a:cs typeface="Monaco" charset="0"/>
                <a:sym typeface="+mn-ea"/>
              </a:rPr>
              <a:t>    }</a:t>
            </a:r>
            <a:endParaRPr lang="zh-CN" altLang="en-US" sz="14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400" dirty="0">
                <a:latin typeface="Monaco" charset="0"/>
                <a:cs typeface="Monaco" charset="0"/>
                <a:sym typeface="+mn-ea"/>
              </a:rPr>
              <a:t>}</a:t>
            </a:r>
            <a:endParaRPr lang="zh-CN" altLang="en-US" sz="1400"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{D0393262-A00C-486C-AA31-92B5AB18A9E5}tf89826194_win32</Template>
  <TotalTime>0</TotalTime>
  <Words>2745</Words>
  <Application>WPS 演示</Application>
  <PresentationFormat>宽屏</PresentationFormat>
  <Paragraphs>155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8" baseType="lpstr">
      <vt:lpstr>Arial</vt:lpstr>
      <vt:lpstr>方正书宋_GBK</vt:lpstr>
      <vt:lpstr>Wingdings</vt:lpstr>
      <vt:lpstr>Microsoft YaHei UI</vt:lpstr>
      <vt:lpstr>苹方-简</vt:lpstr>
      <vt:lpstr>Agency FB (正文)</vt:lpstr>
      <vt:lpstr>Thonburi</vt:lpstr>
      <vt:lpstr>Lato Light</vt:lpstr>
      <vt:lpstr>Montserrat Semi Bold</vt:lpstr>
      <vt:lpstr>Montserrat Semi</vt:lpstr>
      <vt:lpstr>Bebas Neue</vt:lpstr>
      <vt:lpstr>Gill Sans</vt:lpstr>
      <vt:lpstr>Montserrat</vt:lpstr>
      <vt:lpstr>Consolas Regular</vt:lpstr>
      <vt:lpstr>Wingdings</vt:lpstr>
      <vt:lpstr>Monaco</vt:lpstr>
      <vt:lpstr>Meiryo UI</vt:lpstr>
      <vt:lpstr>微软雅黑</vt:lpstr>
      <vt:lpstr>汉仪旗黑</vt:lpstr>
      <vt:lpstr>宋体</vt:lpstr>
      <vt:lpstr>Arial Unicode MS</vt:lpstr>
      <vt:lpstr>宋体-简</vt:lpstr>
      <vt:lpstr>Agency FB (正文)</vt:lpstr>
      <vt:lpstr>Gill Sans</vt:lpstr>
      <vt:lpstr>Microsoft YaHei UI</vt:lpstr>
      <vt:lpstr>Calibri</vt:lpstr>
      <vt:lpstr>Helvetica Neue</vt:lpstr>
      <vt:lpstr>最小和静音</vt:lpstr>
      <vt:lpstr>PowerPoint 演示文稿</vt:lpstr>
      <vt:lpstr>PowerPoint 演示文稿</vt:lpstr>
      <vt:lpstr>01 记录类型的特性</vt:lpstr>
      <vt:lpstr>01 记录类型的定义</vt:lpstr>
      <vt:lpstr>01 记录类型的定义</vt:lpstr>
      <vt:lpstr>01 记录类型的方法</vt:lpstr>
      <vt:lpstr>01 紧凑构造器</vt:lpstr>
      <vt:lpstr>01 记录类型的价值</vt:lpstr>
      <vt:lpstr>01 记录类型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楠</dc:creator>
  <cp:lastModifiedBy>zhangyi</cp:lastModifiedBy>
  <cp:revision>121</cp:revision>
  <dcterms:created xsi:type="dcterms:W3CDTF">2022-02-12T13:44:13Z</dcterms:created>
  <dcterms:modified xsi:type="dcterms:W3CDTF">2022-02-12T13:44:13Z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