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4" r:id="rId3"/>
    <p:sldId id="305" r:id="rId4"/>
    <p:sldId id="319" r:id="rId5"/>
    <p:sldId id="365" r:id="rId6"/>
    <p:sldId id="359" r:id="rId7"/>
    <p:sldId id="366" r:id="rId8"/>
    <p:sldId id="367" r:id="rId9"/>
    <p:sldId id="308" r:id="rId10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4347C"/>
    <a:srgbClr val="FEFBF5"/>
    <a:srgbClr val="282C47"/>
    <a:srgbClr val="292C48"/>
    <a:srgbClr val="2C2D39"/>
    <a:srgbClr val="242630"/>
    <a:srgbClr val="2A1F43"/>
    <a:srgbClr val="0C1B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383" y="363984"/>
            <a:ext cx="4290644" cy="59480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6570" y="2630170"/>
            <a:ext cx="646747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13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函数式编程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800735" y="4274185"/>
            <a:ext cx="3197225" cy="65532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F8F8F8"/>
                </a:solidFill>
              </a:rPr>
              <a:t>分享导师：张逸</a:t>
            </a:r>
            <a:endParaRPr lang="zh-CN" altLang="en-US" sz="2400" dirty="0">
              <a:solidFill>
                <a:srgbClr val="F8F8F8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98765" y="3682821"/>
            <a:ext cx="3058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13.2 </a:t>
            </a:r>
            <a:r>
              <a:rPr lang="en-US" altLang="zh-CN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Lambda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表达式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7340" y="3140710"/>
            <a:ext cx="3534410" cy="289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lnSpc>
                <a:spcPts val="1825"/>
              </a:lnSpc>
            </a:pPr>
            <a:r>
              <a:rPr lang="en-US" altLang="zh-CN" dirty="0" err="1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DaoCloud</a:t>
            </a:r>
            <a:r>
              <a:rPr lang="zh-CN" altLang="en-US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应用现代化首席顾问</a:t>
            </a: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 defTabSz="913765">
              <a:lnSpc>
                <a:spcPts val="1825"/>
              </a:lnSpc>
            </a:pPr>
            <a:endParaRPr lang="en-US" altLang="zh-CN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作品包括：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解构领域驱动设计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软件设计精要与模式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高可用可伸缩微服务架构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译作包括：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《Java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设计模式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恰如其分的软件架构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b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人件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1489061" y="2656853"/>
            <a:ext cx="646332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3765"/>
            <a:r>
              <a:rPr lang="zh-CN" altLang="en-US" sz="1500" b="1" spc="300" dirty="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张逸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82542" y="2266650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19725" y="2319020"/>
            <a:ext cx="343662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Lambda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表达式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33824" y="2626073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介绍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Lambda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表达式的定义和使用方式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42729" t="6969" r="36622" b="62478"/>
          <a:stretch>
            <a:fillRect/>
          </a:stretch>
        </p:blipFill>
        <p:spPr>
          <a:xfrm>
            <a:off x="895476" y="426973"/>
            <a:ext cx="1861852" cy="18366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Shape 2906"/>
          <p:cNvSpPr/>
          <p:nvPr/>
        </p:nvSpPr>
        <p:spPr>
          <a:xfrm>
            <a:off x="4882542" y="3416000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4" name="TextBox 34"/>
          <p:cNvSpPr txBox="1"/>
          <p:nvPr/>
        </p:nvSpPr>
        <p:spPr>
          <a:xfrm>
            <a:off x="5419725" y="3468370"/>
            <a:ext cx="343662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递归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6" name="TextBox 33"/>
          <p:cNvSpPr txBox="1"/>
          <p:nvPr/>
        </p:nvSpPr>
        <p:spPr>
          <a:xfrm>
            <a:off x="5533824" y="3775423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介绍如何在递归中使用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Lambda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表达式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/>
      <p:bldP spid="14" grpId="0"/>
      <p:bldP spid="2" grpId="0" bldLvl="0" animBg="1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Lambda</a:t>
            </a:r>
            <a:r>
              <a:rPr lang="zh-CN" altLang="en-US" dirty="0"/>
              <a:t>表达式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4387215" y="1621790"/>
            <a:ext cx="6135370" cy="4702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Java 8 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引入了</a:t>
            </a:r>
            <a:r>
              <a:rPr 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lambda 表达式，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格式为：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effectLst/>
                <a:latin typeface="Consolas Regular" panose="020B0609020204030204" charset="0"/>
                <a:cs typeface="Consolas Regular" panose="020B0609020204030204" charset="0"/>
              </a:rPr>
              <a:t>参数 </a:t>
            </a:r>
            <a:r>
              <a:rPr lang="en-US" altLang="zh-CN" sz="1800" dirty="0">
                <a:solidFill>
                  <a:srgbClr val="C00000"/>
                </a:solidFill>
                <a:effectLst/>
                <a:latin typeface="Consolas Regular" panose="020B0609020204030204" charset="0"/>
                <a:cs typeface="Consolas Regular" panose="020B0609020204030204" charset="0"/>
              </a:rPr>
              <a:t>-&gt; </a:t>
            </a:r>
            <a:r>
              <a:rPr lang="zh-CN" altLang="en-US" sz="1800" dirty="0">
                <a:solidFill>
                  <a:srgbClr val="C00000"/>
                </a:solidFill>
                <a:effectLst/>
                <a:latin typeface="Consolas Regular" panose="020B0609020204030204" charset="0"/>
                <a:cs typeface="Consolas Regular" panose="020B0609020204030204" charset="0"/>
              </a:rPr>
              <a:t>方法</a:t>
            </a:r>
            <a:r>
              <a:rPr lang="en-US" sz="1800" dirty="0">
                <a:solidFill>
                  <a:srgbClr val="C00000"/>
                </a:solidFill>
                <a:effectLst/>
                <a:latin typeface="Consolas Regular" panose="020B0609020204030204" charset="0"/>
                <a:cs typeface="Consolas Regular" panose="020B0609020204030204" charset="0"/>
              </a:rPr>
              <a:t>体</a:t>
            </a:r>
            <a:endParaRPr lang="en-US" sz="1800" dirty="0">
              <a:solidFill>
                <a:srgbClr val="C00000"/>
              </a:solidFill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箭头右边是从 lambda 返回的表达式。这和类定义以及匿名内部类实现了同样的效果，但是代码要少得多。</a:t>
            </a:r>
            <a:endParaRPr 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lambda 表达式产生的是函数，而不是类。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当然，在</a:t>
            </a:r>
            <a:r>
              <a:rPr lang="en-US" altLang="zh-CN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Java</a:t>
            </a:r>
            <a:r>
              <a:rPr lang="zh-CN" altLang="en-US"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虚拟机上，一切都是类，但在编程时，可以将其理解为是函数。</a:t>
            </a:r>
            <a:endParaRPr lang="zh-CN" altLang="en-US"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2364105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Lambda</a:t>
            </a:r>
            <a:r>
              <a:rPr lang="zh-CN" altLang="en-US" dirty="0"/>
              <a:t>表达式的语法要求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368935" y="1527175"/>
            <a:ext cx="4516120" cy="5330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effectLst/>
                <a:latin typeface="Consolas Regular" panose="020B0609020204030204" charset="0"/>
                <a:cs typeface="Consolas Regular" panose="020B0609020204030204" charset="0"/>
              </a:rPr>
              <a:t>lambda 表达式：参数 -&gt;方法体</a:t>
            </a:r>
            <a:endParaRPr sz="18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sz="14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只有一个参数，可以只写这个参数，不写括号。</a:t>
            </a:r>
            <a:endParaRPr sz="14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zh-CN" sz="1400" dirty="0">
                <a:effectLst/>
                <a:latin typeface="Consolas Regular" panose="020B0609020204030204" charset="0"/>
                <a:cs typeface="Consolas Regular" panose="020B0609020204030204" charset="0"/>
              </a:rPr>
              <a:t>第</a:t>
            </a:r>
            <a:r>
              <a:rPr lang="en-US" altLang="zh-CN" sz="1400" dirty="0">
                <a:effectLst/>
                <a:latin typeface="Consolas Regular" panose="020B0609020204030204" charset="0"/>
                <a:cs typeface="Consolas Regular" panose="020B0609020204030204" charset="0"/>
              </a:rPr>
              <a:t>1</a:t>
            </a:r>
            <a:r>
              <a:rPr lang="zh-CN" altLang="en-US" sz="1400" dirty="0">
                <a:effectLst/>
                <a:latin typeface="Consolas Regular" panose="020B0609020204030204" charset="0"/>
                <a:cs typeface="Consolas Regular" panose="020B0609020204030204" charset="0"/>
              </a:rPr>
              <a:t>种</a:t>
            </a:r>
            <a:r>
              <a:rPr sz="1400" dirty="0">
                <a:effectLst/>
                <a:latin typeface="Consolas Regular" panose="020B0609020204030204" charset="0"/>
                <a:cs typeface="Consolas Regular" panose="020B0609020204030204" charset="0"/>
              </a:rPr>
              <a:t>是一种特殊情况</a:t>
            </a:r>
            <a:r>
              <a:rPr lang="zh-CN" sz="1400" dirty="0">
                <a:effectLst/>
                <a:latin typeface="Consolas Regular" panose="020B0609020204030204" charset="0"/>
                <a:cs typeface="Consolas Regular" panose="020B0609020204030204" charset="0"/>
              </a:rPr>
              <a:t>，</a:t>
            </a:r>
            <a:r>
              <a:rPr sz="1400" dirty="0">
                <a:effectLst/>
                <a:latin typeface="Consolas Regular" panose="020B0609020204030204" charset="0"/>
                <a:cs typeface="Consolas Regular" panose="020B0609020204030204" charset="0"/>
              </a:rPr>
              <a:t>通常情况是用括号将参数包裹起来。</a:t>
            </a:r>
            <a:endParaRPr sz="14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sz="14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在没有参数的情况下，必须使用括号来指示空的参数列表。</a:t>
            </a:r>
            <a:endParaRPr sz="14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sz="14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在有多个参数的情况下，将它们放在使用括号包裹起来的参数列表内。</a:t>
            </a:r>
            <a:endParaRPr sz="14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sz="1400" dirty="0">
                <a:effectLst/>
                <a:latin typeface="Consolas Regular" panose="020B0609020204030204" charset="0"/>
                <a:cs typeface="Consolas Regular" panose="020B0609020204030204" charset="0"/>
              </a:rPr>
              <a:t>如果 lambda 表达式需要多行代码，则必须将这些代码行放到花括号中。这种情况下需要使用 return 从 lambda 表达式生成一个值。</a:t>
            </a:r>
            <a:endParaRPr sz="1400" dirty="0">
              <a:effectLst/>
              <a:latin typeface="Consolas Regular" panose="020B0609020204030204" charset="0"/>
              <a:cs typeface="Consolas Regular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28260" y="1811655"/>
            <a:ext cx="6796405" cy="5046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Monaco" charset="0"/>
                <a:cs typeface="Monaco" charset="0"/>
              </a:rPr>
              <a:t>public class LambdaExpressions {</a:t>
            </a:r>
            <a:endParaRPr lang="zh-CN" altLang="en-US" sz="1400">
              <a:latin typeface="Monaco" charset="0"/>
              <a:cs typeface="Monaco" charset="0"/>
            </a:endParaRPr>
          </a:p>
          <a:p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static Body bod = h -&gt; h + " No Parens!";      // [1]</a:t>
            </a:r>
            <a:endParaRPr lang="zh-CN" altLang="en-US" sz="1400">
              <a:latin typeface="Monaco" charset="0"/>
              <a:cs typeface="Monaco" charset="0"/>
            </a:endParaRPr>
          </a:p>
          <a:p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static Body bod2 = (h) -&gt; h + " More details"; // [2]</a:t>
            </a:r>
            <a:endParaRPr lang="zh-CN" altLang="en-US" sz="1400">
              <a:latin typeface="Monaco" charset="0"/>
              <a:cs typeface="Monaco" charset="0"/>
            </a:endParaRPr>
          </a:p>
          <a:p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static Description desc = () -&gt; "Short info";  // [3]</a:t>
            </a:r>
            <a:endParaRPr lang="zh-CN" altLang="en-US" sz="1400">
              <a:latin typeface="Monaco" charset="0"/>
              <a:cs typeface="Monaco" charset="0"/>
            </a:endParaRPr>
          </a:p>
          <a:p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static Multi mult = (h, n) -&gt; h + n;           // [4]</a:t>
            </a:r>
            <a:endParaRPr lang="zh-CN" altLang="en-US" sz="1400">
              <a:latin typeface="Monaco" charset="0"/>
              <a:cs typeface="Monaco" charset="0"/>
            </a:endParaRPr>
          </a:p>
          <a:p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static Description moreLines = () -&gt; {         // [5]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System.out.println("moreLines()");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return "from moreLines()";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};</a:t>
            </a:r>
            <a:endParaRPr lang="zh-CN" altLang="en-US" sz="1400">
              <a:latin typeface="Monaco" charset="0"/>
              <a:cs typeface="Monaco" charset="0"/>
            </a:endParaRPr>
          </a:p>
          <a:p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public static void main(String[] args) {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System.out.println(bod.detailed("Oh!"));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System.out.println(bod2.detailed("Hi!"));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System.out.println(desc.brief());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System.out.println(mult.twoArg("Pi! ", 3.14159));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System.out.println(moreLines.brief());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}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}</a:t>
            </a:r>
            <a:endParaRPr lang="zh-CN" altLang="en-US" sz="1400"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递归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08395" y="3275330"/>
            <a:ext cx="461962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Monaco" charset="0"/>
                <a:cs typeface="Monaco" charset="0"/>
              </a:rPr>
              <a:t>interface IntCall {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int call(int arg);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}</a:t>
            </a:r>
            <a:endParaRPr lang="zh-CN" altLang="en-US" sz="1400">
              <a:latin typeface="Monaco" charset="0"/>
              <a:cs typeface="Monaco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" y="1773555"/>
            <a:ext cx="5019675" cy="4189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递归 </a:t>
            </a:r>
            <a:r>
              <a:rPr lang="en-US" altLang="zh-CN" dirty="0"/>
              <a:t>- </a:t>
            </a:r>
            <a:r>
              <a:rPr lang="zh-CN" altLang="en-US" dirty="0"/>
              <a:t>计算阶乘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56505" y="2767330"/>
            <a:ext cx="660336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Monaco" charset="0"/>
                <a:cs typeface="Monaco" charset="0"/>
              </a:rPr>
              <a:t>public class RecursiveFactorial {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static IntCall fact;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public static void main(String[] args) {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fact = n -&gt; n == 0 ? 1 : n * fact.call(n - 1);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for(int i = 0; i &lt;= 10; i++)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    System.out.println(fact.call(i));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}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}</a:t>
            </a:r>
            <a:endParaRPr lang="zh-CN" altLang="en-US" sz="1400">
              <a:latin typeface="Monaco" charset="0"/>
              <a:cs typeface="Monaco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" y="2115820"/>
            <a:ext cx="3994150" cy="33337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175" y="4959985"/>
            <a:ext cx="648000" cy="648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8839835" y="4999355"/>
            <a:ext cx="1617980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方正博雅宋_GBK"/>
              </a:rPr>
              <a:t>运行代码</a:t>
            </a:r>
            <a:r>
              <a:rPr lang="en-US" altLang="zh-CN" sz="1800" dirty="0">
                <a:solidFill>
                  <a:srgbClr val="C00000"/>
                </a:solidFill>
                <a:latin typeface="方正博雅宋_GBK"/>
              </a:rPr>
              <a:t>-&gt;</a:t>
            </a:r>
            <a:endParaRPr lang="en-US" altLang="zh-CN" sz="1800" dirty="0">
              <a:solidFill>
                <a:srgbClr val="C00000"/>
              </a:solidFill>
              <a:latin typeface="方正博雅宋_GB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递归 </a:t>
            </a:r>
            <a:r>
              <a:rPr lang="en-US" altLang="zh-CN" dirty="0"/>
              <a:t>- </a:t>
            </a:r>
            <a:r>
              <a:rPr lang="zh-CN" altLang="en-US" dirty="0"/>
              <a:t>斐波拉契数列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67935" y="2228850"/>
            <a:ext cx="660336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Monaco" charset="0"/>
                <a:cs typeface="Monaco" charset="0"/>
              </a:rPr>
              <a:t>public class RecursiveFibonacci {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IntCall fib;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RecursiveFibonacci() {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fib = n -&gt; n == 0 ? 0 :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        n == 1 ? 1 :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                fib.call(n - 1) + fib.call(n - 2);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}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int fibonacci(int n) { return fib.call(n); }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public static void main(String[] args) {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RecursiveFibonacci rf = new RecursiveFibonacci();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for(int i = 0; i &lt;= 10; i++)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        System.out.println(rf.fibonacci(i));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    }</a:t>
            </a:r>
            <a:endParaRPr lang="zh-CN" altLang="en-US" sz="1400">
              <a:latin typeface="Monaco" charset="0"/>
              <a:cs typeface="Monaco" charset="0"/>
            </a:endParaRPr>
          </a:p>
          <a:p>
            <a:r>
              <a:rPr lang="zh-CN" altLang="en-US" sz="1400">
                <a:latin typeface="Monaco" charset="0"/>
                <a:cs typeface="Monaco" charset="0"/>
              </a:rPr>
              <a:t>}</a:t>
            </a:r>
            <a:endParaRPr lang="zh-CN" altLang="en-US" sz="1400">
              <a:latin typeface="Monaco" charset="0"/>
              <a:cs typeface="Monaco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" y="2115820"/>
            <a:ext cx="3994150" cy="33337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655" y="5449570"/>
            <a:ext cx="648000" cy="648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9124315" y="5488940"/>
            <a:ext cx="1617980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方正博雅宋_GBK"/>
              </a:rPr>
              <a:t>运行代码</a:t>
            </a:r>
            <a:r>
              <a:rPr lang="en-US" altLang="zh-CN" sz="1800" dirty="0">
                <a:solidFill>
                  <a:srgbClr val="C00000"/>
                </a:solidFill>
                <a:latin typeface="方正博雅宋_GBK"/>
              </a:rPr>
              <a:t>-&gt;</a:t>
            </a:r>
            <a:endParaRPr lang="en-US" altLang="zh-CN" sz="1800" dirty="0">
              <a:solidFill>
                <a:srgbClr val="C00000"/>
              </a:solidFill>
              <a:latin typeface="方正博雅宋_GB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536" y="1675049"/>
            <a:ext cx="6903864" cy="3246083"/>
          </a:xfrm>
          <a:prstGeom prst="rect">
            <a:avLst/>
          </a:prstGeom>
        </p:spPr>
      </p:pic>
      <p:pic>
        <p:nvPicPr>
          <p:cNvPr id="4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675049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2009</Words>
  <Application>WPS 演示</Application>
  <PresentationFormat>宽屏</PresentationFormat>
  <Paragraphs>108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5" baseType="lpstr">
      <vt:lpstr>Arial</vt:lpstr>
      <vt:lpstr>方正书宋_GBK</vt:lpstr>
      <vt:lpstr>Wingdings</vt:lpstr>
      <vt:lpstr>Microsoft YaHei UI</vt:lpstr>
      <vt:lpstr>苹方-简</vt:lpstr>
      <vt:lpstr>Agency FB (正文)</vt:lpstr>
      <vt:lpstr>Thonburi</vt:lpstr>
      <vt:lpstr>Lato Light</vt:lpstr>
      <vt:lpstr>Montserrat Semi Bold</vt:lpstr>
      <vt:lpstr>Montserrat Semi</vt:lpstr>
      <vt:lpstr>Bebas Neue</vt:lpstr>
      <vt:lpstr>Gill Sans</vt:lpstr>
      <vt:lpstr>Montserrat</vt:lpstr>
      <vt:lpstr>Consolas Regular</vt:lpstr>
      <vt:lpstr>Wingdings</vt:lpstr>
      <vt:lpstr>Monaco</vt:lpstr>
      <vt:lpstr>方正博雅宋_GBK</vt:lpstr>
      <vt:lpstr>Meiryo UI</vt:lpstr>
      <vt:lpstr>微软雅黑</vt:lpstr>
      <vt:lpstr>汉仪旗黑</vt:lpstr>
      <vt:lpstr>宋体</vt:lpstr>
      <vt:lpstr>Arial Unicode MS</vt:lpstr>
      <vt:lpstr>宋体-简</vt:lpstr>
      <vt:lpstr>Apple Color Emoji</vt:lpstr>
      <vt:lpstr>Calibri</vt:lpstr>
      <vt:lpstr>Helvetica Neue</vt:lpstr>
      <vt:lpstr>最小和静音</vt:lpstr>
      <vt:lpstr>PowerPoint 演示文稿</vt:lpstr>
      <vt:lpstr>PowerPoint 演示文稿</vt:lpstr>
      <vt:lpstr>01 Lambda表达式</vt:lpstr>
      <vt:lpstr>01 Lambda表达式的语法要求</vt:lpstr>
      <vt:lpstr>02 递归</vt:lpstr>
      <vt:lpstr>02 递归 - 计算阶乘</vt:lpstr>
      <vt:lpstr>02 递归 - 斐波拉契数列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zhangyi</cp:lastModifiedBy>
  <cp:revision>136</cp:revision>
  <dcterms:created xsi:type="dcterms:W3CDTF">2022-02-13T12:28:13Z</dcterms:created>
  <dcterms:modified xsi:type="dcterms:W3CDTF">2022-02-13T12:28:13Z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