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4" r:id="rId3"/>
    <p:sldId id="305" r:id="rId4"/>
    <p:sldId id="319" r:id="rId5"/>
    <p:sldId id="365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08" r:id="rId1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6570" y="2630170"/>
            <a:ext cx="64674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13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函数式编程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800735" y="4274185"/>
            <a:ext cx="3197225" cy="65532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98765" y="3682821"/>
            <a:ext cx="25101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13.4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函数式接口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dirty="0"/>
              <a:t>带有更多参数的函数式接口</a:t>
            </a:r>
            <a:endParaRPr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390525" y="2110105"/>
            <a:ext cx="3139440" cy="2812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java.util.function 中的接口毕竟是有限的。比如有一个 BiFunction，但也仅此而已了。如果我们需要用于 3 个参数的函数接口呢？</a:t>
            </a:r>
            <a:endParaRPr sz="18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22725" y="1531620"/>
            <a:ext cx="781558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@FunctionalInterface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public interface TriFunction&lt;T, U, V, R&gt; {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    R apply(T t, U u, V v);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}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public class TriFunctionTest {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  static int f(int i, long l, double d) { return 99; }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  public static void main(String[] args) {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    TriFunction&lt;Integer, Long, Double, Integer&gt; tf = TriFunctionTest::f;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    tf = (i, l, d) -&gt; 12;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  }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}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dirty="0"/>
              <a:t>处理基本类型</a:t>
            </a:r>
            <a:r>
              <a:rPr dirty="0"/>
              <a:t>的函数式接口</a:t>
            </a:r>
            <a:endParaRPr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390525" y="2358390"/>
            <a:ext cx="4744085" cy="2812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如果没有使用类型转换，则会出现编译错误：“Integer 无法转换为 Double（Integer cannot be converted to Double）。”</a:t>
            </a:r>
            <a:endParaRPr sz="18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8465" y="2216150"/>
            <a:ext cx="6245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public class FunctionWithWrapped {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  public static void main(String[] args) {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    Function&lt;Integer, Double&gt; fid = i -&gt; (double)i;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    IntToDoubleFunction fid2 = i -&gt; i;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  }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}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dirty="0"/>
              <a:t>处理基本类型</a:t>
            </a:r>
            <a:r>
              <a:rPr dirty="0"/>
              <a:t>的函数式接口</a:t>
            </a:r>
            <a:endParaRPr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415790" y="1744345"/>
            <a:ext cx="7364730" cy="4063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IntToDoubleFunction 版本就没有这样的问题。Java 库中 IntToDoubleFunction 的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定义如下所示</a:t>
            </a:r>
            <a:r>
              <a:rPr sz="1800" dirty="0">
                <a:effectLst/>
                <a:latin typeface="Monaco" charset="0"/>
                <a:cs typeface="Monaco" charset="0"/>
              </a:rPr>
              <a:t>：</a:t>
            </a:r>
            <a:endParaRPr sz="18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@FunctionalInterface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public interface IntToDoubleFunction {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   double applyAsDouble(int value);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}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存在函数式接口的基本类型变种的唯一原因，就是防止在传递参数和返回结果时涉及自动装箱和自动拆箱。也就是说，</a:t>
            </a:r>
            <a:r>
              <a:rPr sz="18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为了性能</a:t>
            </a:r>
            <a:r>
              <a:rPr sz="1800" dirty="0">
                <a:effectLst/>
                <a:latin typeface="Monaco" charset="0"/>
                <a:cs typeface="Monaco" charset="0"/>
              </a:rPr>
              <a:t>。</a:t>
            </a:r>
            <a:endParaRPr sz="18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为何定义函数式接口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理解什么是函数式接口，注意区分函数式接口和普通接口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Shape 2906"/>
          <p:cNvSpPr/>
          <p:nvPr/>
        </p:nvSpPr>
        <p:spPr>
          <a:xfrm>
            <a:off x="4882542" y="341600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4" name="TextBox 34"/>
          <p:cNvSpPr txBox="1"/>
          <p:nvPr/>
        </p:nvSpPr>
        <p:spPr>
          <a:xfrm>
            <a:off x="5419725" y="3468370"/>
            <a:ext cx="395605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多个参数的函数式接口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6" name="TextBox 33"/>
          <p:cNvSpPr txBox="1"/>
          <p:nvPr/>
        </p:nvSpPr>
        <p:spPr>
          <a:xfrm>
            <a:off x="5533824" y="3775423"/>
            <a:ext cx="5520792" cy="55372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内建的函数式接口最多支持两个参数，本部分内容讲解如何定义更多参数的函数式接口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Shape 2906"/>
          <p:cNvSpPr/>
          <p:nvPr/>
        </p:nvSpPr>
        <p:spPr>
          <a:xfrm>
            <a:off x="4882542" y="45653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2" name="TextBox 34"/>
          <p:cNvSpPr txBox="1"/>
          <p:nvPr/>
        </p:nvSpPr>
        <p:spPr>
          <a:xfrm>
            <a:off x="5419725" y="46177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处理基本类型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5533824" y="4924773"/>
            <a:ext cx="5520792" cy="55372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p>
            <a:pPr algn="just" defTabSz="913765">
              <a:lnSpc>
                <a:spcPct val="150000"/>
              </a:lnSpc>
            </a:pP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JDK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为基本类型引入了专门的函数式接口，为何要这样定义？一般的函数式接口如何处理基本类型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  <p:bldP spid="2" grpId="0" bldLvl="0" animBg="1"/>
      <p:bldP spid="4" grpId="0"/>
      <p:bldP spid="6" grpId="0"/>
      <p:bldP spid="7" grpId="0" bldLvl="0" animBg="1"/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109085" y="1406525"/>
            <a:ext cx="6749415" cy="5255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effectLst/>
                <a:latin typeface="Monaco" charset="0"/>
                <a:cs typeface="Monaco" charset="0"/>
              </a:rPr>
              <a:t>无论是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lambda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表达式，还是方法引用，指向的都是函数。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例如：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  <a:latin typeface="Monaco" charset="0"/>
                <a:cs typeface="Monaco" charset="0"/>
              </a:rPr>
              <a:t>x -&gt; x.toString()  </a:t>
            </a:r>
            <a:endParaRPr lang="en-US" altLang="zh-CN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对应于函数：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Type? -&gt; String</a:t>
            </a:r>
            <a:endParaRPr lang="en-US" altLang="zh-CN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  <a:latin typeface="Monaco" charset="0"/>
                <a:cs typeface="Monaco" charset="0"/>
              </a:rPr>
              <a:t>(x, y) -&gt; x + y;</a:t>
            </a:r>
            <a:endParaRPr lang="en-US" altLang="zh-CN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对应于函数：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(Type1?, Type1?) -&gt; Type1?</a:t>
            </a:r>
            <a:endParaRPr lang="en-US" altLang="zh-CN" sz="1800" dirty="0">
              <a:solidFill>
                <a:srgbClr val="C00000"/>
              </a:solidFill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  <a:latin typeface="Monaco" charset="0"/>
                <a:cs typeface="Monaco" charset="0"/>
              </a:rPr>
              <a:t>System.out::println  </a:t>
            </a:r>
            <a:endParaRPr lang="en-US" altLang="zh-CN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对应于函数：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String -&gt; void</a:t>
            </a:r>
            <a:endParaRPr lang="en-US" altLang="zh-CN" sz="1800" dirty="0">
              <a:solidFill>
                <a:srgbClr val="C00000"/>
              </a:solidFill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C00000"/>
              </a:solidFill>
              <a:effectLst/>
              <a:latin typeface="Monaco" charset="0"/>
              <a:cs typeface="Monaco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函数式接口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3956050" y="1524635"/>
            <a:ext cx="6749415" cy="5255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effectLst/>
                <a:latin typeface="Monaco" charset="0"/>
                <a:cs typeface="Monaco" charset="0"/>
              </a:rPr>
              <a:t>在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Java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中，函数并非一等公民，必须要寻找一个“主人”作为依附，那就是接口。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  <a:latin typeface="Monaco" charset="0"/>
                <a:cs typeface="Monaco" charset="0"/>
              </a:rPr>
              <a:t>Java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的接口可以定义多个抽象方法，如果将具有多个抽象方法的接口与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lambda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或者方法引用关联起来，没法确定输入参数和返回值的类型。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从语义上，只有定义了一个抽象方法的接口，则等同于一个函数。因此，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Java 8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引入了函数式接口，每个接口都只包含一个抽象方法，叫作函数式方法。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定义函数式接口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3956050" y="1524635"/>
            <a:ext cx="7823200" cy="4300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Java 8 引入了包含一组接口的 java.util.function，这些接口是lambda 表达式和方法引用的目标类型。</a:t>
            </a:r>
            <a:endParaRPr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sz="1800" dirty="0">
                <a:effectLst/>
                <a:latin typeface="Monaco" charset="0"/>
                <a:cs typeface="Monaco" charset="0"/>
              </a:rPr>
              <a:t>我们也可以自定义函数式接口，除了方法的数量有要求外，它与普通的接口并没有区别，但为了避免接口方法不符合函数要求，可以使用 @FunctionalInterface 注解来强制。只要自定义的函数式接口不符合要求，在该注解的约束下，编译器会提示错误。</a:t>
            </a:r>
            <a:endParaRPr lang="zh-CN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sz="1800" dirty="0">
                <a:effectLst/>
                <a:latin typeface="Monaco" charset="0"/>
                <a:cs typeface="Monaco" charset="0"/>
              </a:rPr>
              <a:t>使用了 @FunctionalInterface 注解的接口也叫作单一抽象方法（Single Abstract Method, SAM）类型。</a:t>
            </a:r>
            <a:endParaRPr lang="zh-CN" sz="18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565" y="551307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9178290" y="5552440"/>
            <a:ext cx="173291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内建函数式接口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392430" y="1307465"/>
            <a:ext cx="11386820" cy="5161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java.util.function 旨在创建一套足够完备的目标接口，这样一般情况下我们就不需要定义自己的接口了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：</a:t>
            </a:r>
            <a:endParaRPr lang="zh-CN" sz="18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400" dirty="0">
                <a:effectLst/>
                <a:latin typeface="Monaco" charset="0"/>
                <a:cs typeface="Monaco" charset="0"/>
              </a:rPr>
              <a:t>如果接口只处理对象，而非基本类型，那就会用一个直截了当的名字，像 Function、Consumer 和 Predicate 等。参数类型会通过泛型添加。</a:t>
            </a:r>
            <a:endParaRPr lang="zh-CN" sz="14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400" dirty="0">
                <a:effectLst/>
                <a:latin typeface="Monaco" charset="0"/>
                <a:cs typeface="Monaco" charset="0"/>
              </a:rPr>
              <a:t>如果接口接受一个基本类型的参数，则会用名字的第一部分来表示，例如LongConsumer、DoubleFunction 和 IntPredicate 等接口类型。基本的 Supplier 类型是个例外。</a:t>
            </a:r>
            <a:endParaRPr lang="zh-CN" sz="14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400" dirty="0">
                <a:effectLst/>
                <a:latin typeface="Monaco" charset="0"/>
                <a:cs typeface="Monaco" charset="0"/>
              </a:rPr>
              <a:t>如果接口返回的是基本类型的结果，则会用 To 来表示，例如ToLongFunction&lt;T&gt; 和IntToLongFunction。</a:t>
            </a:r>
            <a:endParaRPr lang="zh-CN" sz="14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400" dirty="0">
                <a:effectLst/>
                <a:latin typeface="Monaco" charset="0"/>
                <a:cs typeface="Monaco" charset="0"/>
              </a:rPr>
              <a:t>如果接口返回的类型和参数类型相同，则会被命名为 Operator。UnaryOperator 用于表示一个参数，BinaryOperator 用于表示两个参数。</a:t>
            </a:r>
            <a:endParaRPr lang="zh-CN" sz="14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400" dirty="0">
                <a:effectLst/>
                <a:latin typeface="Monaco" charset="0"/>
                <a:cs typeface="Monaco" charset="0"/>
              </a:rPr>
              <a:t>如果接口接受一个参数并返回 boolean，则会被命名为 Predicate。</a:t>
            </a:r>
            <a:endParaRPr lang="zh-CN" sz="14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400" dirty="0">
                <a:effectLst/>
                <a:latin typeface="Monaco" charset="0"/>
                <a:cs typeface="Monaco" charset="0"/>
              </a:rPr>
              <a:t>如果接口接受两个不同类型的参数，则名字中会有一个 Bi（比如 BiPredicate）。</a:t>
            </a:r>
            <a:endParaRPr lang="zh-CN" sz="14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0" y="5701665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9166225" y="5741035"/>
            <a:ext cx="173291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函数式接口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3956050" y="2237740"/>
            <a:ext cx="6749415" cy="2564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使用函数式接口时，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接口的</a:t>
            </a:r>
            <a:r>
              <a:rPr sz="1800" dirty="0">
                <a:effectLst/>
                <a:latin typeface="Monaco" charset="0"/>
                <a:cs typeface="Monaco" charset="0"/>
              </a:rPr>
              <a:t>名字并不重要，重要的只有参数类型和返回类型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。</a:t>
            </a:r>
            <a:endParaRPr lang="zh-CN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sz="1800" dirty="0">
                <a:effectLst/>
                <a:latin typeface="Monaco" charset="0"/>
                <a:cs typeface="Monaco" charset="0"/>
              </a:rPr>
              <a:t>实际上，参数类型和返回类型共同组成了一个抽象的函数定义。只要函数定义匹配，就可以将其分配给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lambda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表达式或者方法引用，调用时，则使用该函数式方法的名字。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函数式接口与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01955" y="1388110"/>
            <a:ext cx="4436745" cy="5031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class Foo {}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class Bar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Foo f;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Bar(Foo f) { this.f = f;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class IBaz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int i;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IBaz(int i)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this.i = i;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07255" y="2110105"/>
            <a:ext cx="6717030" cy="2538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dirty="0">
                <a:effectLst/>
                <a:latin typeface="Monaco" charset="0"/>
                <a:cs typeface="Monaco" charset="0"/>
                <a:sym typeface="+mn-ea"/>
              </a:rPr>
              <a:t>将</a:t>
            </a:r>
            <a:r>
              <a:rPr lang="en-US" altLang="zh-CN" dirty="0">
                <a:effectLst/>
                <a:latin typeface="Monaco" charset="0"/>
                <a:cs typeface="Monaco" charset="0"/>
                <a:sym typeface="+mn-ea"/>
              </a:rPr>
              <a:t>lambda</a:t>
            </a:r>
            <a:r>
              <a:rPr lang="zh-CN" altLang="en-US" dirty="0">
                <a:effectLst/>
                <a:latin typeface="Monaco" charset="0"/>
                <a:cs typeface="Monaco" charset="0"/>
                <a:sym typeface="+mn-ea"/>
              </a:rPr>
              <a:t>表达式赋值给函数式接口：</a:t>
            </a:r>
            <a:endParaRPr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static Function&lt;Foo,Bar&gt; f1 = f -&gt; new Bar(f);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static IntFunction&lt;IBaz&gt; f2 = i -&gt; new IBaz(i);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调用函数式接口：</a:t>
            </a:r>
            <a:endParaRPr lang="zh-CN" altLang="en-US" sz="1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400">
                <a:latin typeface="Monaco" charset="0"/>
                <a:cs typeface="Monaco" charset="0"/>
              </a:rPr>
              <a:t>Bar b = f1.apply(new Foo());</a:t>
            </a:r>
            <a:endParaRPr lang="zh-CN" altLang="en-US" sz="1400"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400">
                <a:latin typeface="Monaco" charset="0"/>
                <a:cs typeface="Monaco" charset="0"/>
              </a:rPr>
              <a:t>IBaz ib = f2.apply(11);</a:t>
            </a:r>
            <a:endParaRPr lang="zh-CN" altLang="en-US" sz="140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函数式接口与方法引用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01955" y="1388110"/>
            <a:ext cx="5558155" cy="43846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100000"/>
              </a:lnSpc>
              <a:buNone/>
            </a:pPr>
            <a:r>
              <a:rPr lang="zh-CN" altLang="en-US" sz="1400" spc="0">
                <a:latin typeface="Monaco" charset="0"/>
                <a:ea typeface="+mn-ea"/>
                <a:cs typeface="Monaco" charset="0"/>
                <a:sym typeface="+mn-ea"/>
              </a:rPr>
              <a:t>class In1 {}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 spc="0">
                <a:latin typeface="Monaco" charset="0"/>
                <a:ea typeface="+mn-ea"/>
                <a:cs typeface="Monaco" charset="0"/>
                <a:sym typeface="+mn-ea"/>
              </a:rPr>
              <a:t>class In2 {}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 spc="0">
                <a:latin typeface="Monaco" charset="0"/>
                <a:ea typeface="+mn-ea"/>
                <a:cs typeface="Monaco" charset="0"/>
                <a:sym typeface="+mn-ea"/>
              </a:rPr>
              <a:t>public class MethodConversion {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 spc="0">
                <a:latin typeface="Monaco" charset="0"/>
                <a:ea typeface="+mn-ea"/>
                <a:cs typeface="Monaco" charset="0"/>
                <a:sym typeface="+mn-ea"/>
              </a:rPr>
              <a:t>  static void accept(In1 i1, In2 i2) {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 spc="0">
                <a:latin typeface="Monaco" charset="0"/>
                <a:ea typeface="+mn-ea"/>
                <a:cs typeface="Monaco" charset="0"/>
                <a:sym typeface="+mn-ea"/>
              </a:rPr>
              <a:t>    System.out.println("accept()");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 spc="0">
                <a:latin typeface="Monaco" charset="0"/>
                <a:ea typeface="+mn-ea"/>
                <a:cs typeface="Monaco" charset="0"/>
                <a:sym typeface="+mn-ea"/>
              </a:rPr>
              <a:t>  }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 spc="0">
                <a:latin typeface="Monaco" charset="0"/>
                <a:ea typeface="+mn-ea"/>
                <a:cs typeface="Monaco" charset="0"/>
                <a:sym typeface="+mn-ea"/>
              </a:rPr>
              <a:t>  static void someOtherName(In1 i1, In2 i2) {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 spc="0">
                <a:latin typeface="Monaco" charset="0"/>
                <a:ea typeface="+mn-ea"/>
                <a:cs typeface="Monaco" charset="0"/>
                <a:sym typeface="+mn-ea"/>
              </a:rPr>
              <a:t>    System.out.println("someOtherName()");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 spc="0">
                <a:latin typeface="Monaco" charset="0"/>
                <a:ea typeface="+mn-ea"/>
                <a:cs typeface="Monaco" charset="0"/>
                <a:sym typeface="+mn-ea"/>
              </a:rPr>
              <a:t>  }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 spc="0">
                <a:latin typeface="Monaco" charset="0"/>
                <a:ea typeface="+mn-ea"/>
                <a:cs typeface="Monaco" charset="0"/>
                <a:sym typeface="+mn-ea"/>
              </a:rPr>
              <a:t>  </a:t>
            </a:r>
            <a:r>
              <a:rPr lang="en-US" altLang="zh-CN" sz="1400" spc="0">
                <a:latin typeface="Monaco" charset="0"/>
                <a:ea typeface="+mn-ea"/>
                <a:cs typeface="Monaco" charset="0"/>
                <a:sym typeface="+mn-ea"/>
              </a:rPr>
              <a:t>//main()</a:t>
            </a:r>
            <a:r>
              <a:rPr lang="zh-CN" altLang="en-US" sz="1400" spc="0">
                <a:latin typeface="Monaco" charset="0"/>
                <a:ea typeface="+mn-ea"/>
                <a:cs typeface="Monaco" charset="0"/>
                <a:sym typeface="+mn-ea"/>
              </a:rPr>
              <a:t>方法见右侧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 spc="0">
                <a:latin typeface="Monaco" charset="0"/>
                <a:ea typeface="+mn-ea"/>
                <a:cs typeface="Monaco" charset="0"/>
                <a:sym typeface="+mn-ea"/>
              </a:rPr>
              <a:t>}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3305" y="2156460"/>
            <a:ext cx="57264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algn="l">
              <a:lnSpc>
                <a:spcPct val="100000"/>
              </a:lnSpc>
              <a:buNone/>
            </a:pPr>
            <a:r>
              <a:rPr lang="zh-CN" altLang="en-US" sz="1400">
                <a:latin typeface="Monaco" charset="0"/>
                <a:cs typeface="Monaco" charset="0"/>
                <a:sym typeface="+mn-ea"/>
              </a:rPr>
              <a:t>public static void main(String[] args) {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>
                <a:latin typeface="Monaco" charset="0"/>
                <a:cs typeface="Monaco" charset="0"/>
                <a:sym typeface="+mn-ea"/>
              </a:rPr>
              <a:t>    BiConsumer&lt;In1,In2&gt; bic;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>
                <a:latin typeface="Monaco" charset="0"/>
                <a:cs typeface="Monaco" charset="0"/>
                <a:sym typeface="+mn-ea"/>
              </a:rPr>
              <a:t>    bic = MethodConversion::accept;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>
                <a:latin typeface="Monaco" charset="0"/>
                <a:cs typeface="Monaco" charset="0"/>
                <a:sym typeface="+mn-ea"/>
              </a:rPr>
              <a:t>    bic.accept(new In1(), new In2());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>
                <a:latin typeface="Monaco" charset="0"/>
                <a:cs typeface="Monaco" charset="0"/>
                <a:sym typeface="+mn-ea"/>
              </a:rPr>
              <a:t>    bic = MethodConversion::someOtherName;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>
                <a:latin typeface="Monaco" charset="0"/>
                <a:cs typeface="Monaco" charset="0"/>
                <a:sym typeface="+mn-ea"/>
              </a:rPr>
              <a:t>    // bic.someOtherName(new In1(), new In2()); // Nope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>
                <a:latin typeface="Monaco" charset="0"/>
                <a:cs typeface="Monaco" charset="0"/>
                <a:sym typeface="+mn-ea"/>
              </a:rPr>
              <a:t>    bic.accept(new In1(), new In2());</a:t>
            </a:r>
            <a:endParaRPr lang="zh-CN" altLang="en-US" sz="1400" spc="0">
              <a:latin typeface="Monaco" charset="0"/>
              <a:ea typeface="+mn-ea"/>
              <a:cs typeface="Monaco" charset="0"/>
              <a:sym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lang="zh-CN" altLang="en-US" sz="1400">
                <a:latin typeface="Monaco" charset="0"/>
                <a:cs typeface="Monaco" charset="0"/>
                <a:sym typeface="+mn-ea"/>
              </a:rPr>
              <a:t>  }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3230</Words>
  <Application>WPS 演示</Application>
  <PresentationFormat>宽屏</PresentationFormat>
  <Paragraphs>159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1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Monaco</vt:lpstr>
      <vt:lpstr>Consolas Regular</vt:lpstr>
      <vt:lpstr>Meiryo UI</vt:lpstr>
      <vt:lpstr>微软雅黑</vt:lpstr>
      <vt:lpstr>汉仪旗黑</vt:lpstr>
      <vt:lpstr>宋体</vt:lpstr>
      <vt:lpstr>Arial Unicode MS</vt:lpstr>
      <vt:lpstr>宋体-简</vt:lpstr>
      <vt:lpstr>Calibri</vt:lpstr>
      <vt:lpstr>Helvetica Neue</vt:lpstr>
      <vt:lpstr>Wingdings</vt:lpstr>
      <vt:lpstr>Agency FB (正文)</vt:lpstr>
      <vt:lpstr>Gill Sans</vt:lpstr>
      <vt:lpstr>Microsoft YaHei UI</vt:lpstr>
      <vt:lpstr>最小和静音</vt:lpstr>
      <vt:lpstr>PowerPoint 演示文稿</vt:lpstr>
      <vt:lpstr>PowerPoint 演示文稿</vt:lpstr>
      <vt:lpstr>01 方法引用</vt:lpstr>
      <vt:lpstr>01 方法引用的例子</vt:lpstr>
      <vt:lpstr>01 函数式接口</vt:lpstr>
      <vt:lpstr>01 定义函数式接口</vt:lpstr>
      <vt:lpstr>01 函数式接口</vt:lpstr>
      <vt:lpstr>01 函数式接口</vt:lpstr>
      <vt:lpstr>01 函数式接口与lambda表达式</vt:lpstr>
      <vt:lpstr>01 函数式接口与lambda表达式</vt:lpstr>
      <vt:lpstr>02 带有更多参数的函数式接口</vt:lpstr>
      <vt:lpstr>03 处理基本类型的函数式接口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166</cp:revision>
  <dcterms:created xsi:type="dcterms:W3CDTF">2022-02-13T10:02:52Z</dcterms:created>
  <dcterms:modified xsi:type="dcterms:W3CDTF">2022-02-13T10:02:52Z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