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4" r:id="rId3"/>
    <p:sldId id="305" r:id="rId4"/>
    <p:sldId id="319" r:id="rId5"/>
    <p:sldId id="388" r:id="rId6"/>
    <p:sldId id="389" r:id="rId7"/>
    <p:sldId id="390" r:id="rId8"/>
    <p:sldId id="391" r:id="rId9"/>
    <p:sldId id="392" r:id="rId10"/>
    <p:sldId id="393" r:id="rId11"/>
    <p:sldId id="308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FEFBF5"/>
    <a:srgbClr val="282C47"/>
    <a:srgbClr val="292C48"/>
    <a:srgbClr val="2C2D39"/>
    <a:srgbClr val="242630"/>
    <a:srgbClr val="2A1F43"/>
    <a:srgbClr val="0C1B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6570" y="2630170"/>
            <a:ext cx="64674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13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函数式编程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800735" y="4274185"/>
            <a:ext cx="3197225" cy="65532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F8F8F8"/>
                </a:solidFill>
              </a:rPr>
              <a:t>分享导师：张逸</a:t>
            </a:r>
            <a:endParaRPr lang="zh-CN" altLang="en-US" sz="2400" dirty="0">
              <a:solidFill>
                <a:srgbClr val="F8F8F8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98765" y="3682821"/>
            <a:ext cx="15957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13.6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闭包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8536" y="1675049"/>
            <a:ext cx="6903864" cy="3246083"/>
          </a:xfrm>
          <a:prstGeom prst="rect">
            <a:avLst/>
          </a:prstGeom>
        </p:spPr>
      </p:pic>
      <p:pic>
        <p:nvPicPr>
          <p:cNvPr id="4" name="Picture 2" descr="查看源图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5049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340" y="3140710"/>
            <a:ext cx="3534410" cy="289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lnSpc>
                <a:spcPts val="1825"/>
              </a:lnSpc>
            </a:pPr>
            <a:r>
              <a:rPr lang="en-US" altLang="zh-CN" dirty="0" err="1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DaoCloud</a:t>
            </a:r>
            <a:r>
              <a:rPr lang="zh-CN" altLang="en-US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应用现代化首席顾问</a:t>
            </a: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 defTabSz="913765">
              <a:lnSpc>
                <a:spcPts val="1825"/>
              </a:lnSpc>
            </a:pPr>
            <a:endParaRPr lang="en-US" altLang="zh-CN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解构领域驱动设计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软件设计精要与模式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高可用可伸缩微服务架构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译作包括：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《Java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设计模式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defTabSz="913765">
              <a:lnSpc>
                <a:spcPts val="1825"/>
              </a:lnSpc>
            </a:pP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恰如其分的软件架构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b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zh-CN" altLang="en-US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人件</a:t>
            </a:r>
            <a:r>
              <a:rPr lang="en-US" altLang="zh-CN" sz="14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》</a:t>
            </a:r>
            <a:endParaRPr lang="en-US" altLang="zh-CN" sz="14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489061" y="2656853"/>
            <a:ext cx="646332" cy="3231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张逸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82542" y="2266650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19725" y="2319020"/>
            <a:ext cx="343662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闭包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33824" y="2626073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分析闭包的各种情形，将其与</a:t>
            </a:r>
            <a:r>
              <a:rPr lang="en-US" altLang="zh-CN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lambda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表达式、方法引用与内部类结合起来讲解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42729" t="6969" r="36622" b="62478"/>
          <a:stretch>
            <a:fillRect/>
          </a:stretch>
        </p:blipFill>
        <p:spPr>
          <a:xfrm>
            <a:off x="895476" y="426973"/>
            <a:ext cx="1861852" cy="18366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闭包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109085" y="1406525"/>
            <a:ext cx="6749415" cy="5255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一个lambda表达式使用了其函数作用域之外的变量。当返回该函数时，会发生什么呢？也就是说，当我们调用这个函数时，它所引用的“外部”变量会变成什么呢？</a:t>
            </a:r>
            <a:endParaRPr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如果语言不能自动解决这个问题，就是很大的挑战了。如果语言能解决这个问题，我们就说这门语言是支持闭包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（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closure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）</a:t>
            </a:r>
            <a:r>
              <a:rPr sz="1800" dirty="0">
                <a:effectLst/>
                <a:latin typeface="Monaco" charset="0"/>
                <a:cs typeface="Monaco" charset="0"/>
              </a:rPr>
              <a:t>的。我们也可以称其支持词法作用域（lexically scoped）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。</a:t>
            </a:r>
            <a:r>
              <a:rPr sz="1800" dirty="0">
                <a:effectLst/>
                <a:latin typeface="Monaco" charset="0"/>
                <a:cs typeface="Monaco" charset="0"/>
              </a:rPr>
              <a:t>这里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，</a:t>
            </a:r>
            <a:r>
              <a:rPr sz="1800" dirty="0">
                <a:effectLst/>
                <a:latin typeface="Monaco" charset="0"/>
                <a:cs typeface="Monaco" charset="0"/>
              </a:rPr>
              <a:t>还涉及一个叫作变量捕获（variable capture）的术语。</a:t>
            </a:r>
            <a:endParaRPr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Java 8 提供了虽然有限但还算可以的闭包支持</a:t>
            </a:r>
            <a:r>
              <a:rPr lang="zh-CN" sz="1800" dirty="0">
                <a:effectLst/>
                <a:latin typeface="Monaco" charset="0"/>
                <a:cs typeface="Monaco" charset="0"/>
              </a:rPr>
              <a:t>。</a:t>
            </a:r>
            <a:endParaRPr lang="zh-CN" sz="1800" dirty="0">
              <a:effectLst/>
              <a:latin typeface="Monaco" charset="0"/>
              <a:cs typeface="Monaco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364105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分析闭包的各种情况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5628640" y="2419985"/>
            <a:ext cx="5715000" cy="2239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effectLst/>
                <a:latin typeface="Monaco" charset="0"/>
                <a:cs typeface="Monaco" charset="0"/>
              </a:rPr>
              <a:t>makeFun()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方法返回的是一个“函数”，该函数用到了外部的变量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i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如果多次对同一个对象调用多次 makeFun()，最终就会有多个函数全部共享同样的 i 的存储空间：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639445" y="2514600"/>
            <a:ext cx="4436745" cy="2686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Closure1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int i;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IntSupplier makeFun(int x)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return () -&gt; x + i++;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3565" y="5513070"/>
            <a:ext cx="648000" cy="648000"/>
          </a:xfrm>
          <a:prstGeom prst="rect">
            <a:avLst/>
          </a:prstGeom>
        </p:spPr>
      </p:pic>
      <p:sp>
        <p:nvSpPr>
          <p:cNvPr id="25" name="内容占位符 2"/>
          <p:cNvSpPr txBox="1"/>
          <p:nvPr/>
        </p:nvSpPr>
        <p:spPr>
          <a:xfrm>
            <a:off x="7105650" y="5552440"/>
            <a:ext cx="3805555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运行代码SharedStorage</a:t>
            </a:r>
            <a:r>
              <a:rPr lang="en-US" altLang="zh-CN" sz="1800" dirty="0">
                <a:solidFill>
                  <a:srgbClr val="C00000"/>
                </a:solidFill>
                <a:latin typeface="Monaco" charset="0"/>
                <a:cs typeface="Monaco" charset="0"/>
              </a:rPr>
              <a:t>-&gt;</a:t>
            </a:r>
            <a:endParaRPr lang="en-US" altLang="zh-CN" sz="1800" dirty="0">
              <a:solidFill>
                <a:srgbClr val="C00000"/>
              </a:solidFill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分析闭包的各种情况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5628640" y="2419985"/>
            <a:ext cx="5715000" cy="2239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此时返回的函数用到的是局部变量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i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。正常情况下，makeFun() 执行完毕，i也就消失了。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639445" y="2514600"/>
            <a:ext cx="4436745" cy="2686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Closure2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IntSupplier makeFun(int x)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int i = 0;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return () -&gt; x + i;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分析闭包的各种情况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5628640" y="2419985"/>
            <a:ext cx="5915025" cy="2686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makeFun() 返回的 IntSupplier 是在 i 和 x 之上构建的闭包，所以当我们调用所返回的函数时，这两个变量都是有效的。然而请注意，这里没有像 Closure1.java 中那样增加 i。尝试增加它，会出现</a:t>
            </a:r>
            <a:r>
              <a:rPr lang="zh-CN" altLang="en-US" sz="1800" dirty="0">
                <a:solidFill>
                  <a:srgbClr val="C00000"/>
                </a:solidFill>
                <a:effectLst/>
                <a:latin typeface="Monaco" charset="0"/>
                <a:cs typeface="Monaco" charset="0"/>
              </a:rPr>
              <a:t>编译错误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。如果我们把 x 和 i 标记为最终变量，就行得通了。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  <a:p>
            <a:pPr marL="0" indent="0">
              <a:buNone/>
            </a:pPr>
            <a:r>
              <a:rPr lang="zh-CN" altLang="en-US" sz="1800" dirty="0">
                <a:effectLst/>
                <a:latin typeface="Monaco" charset="0"/>
                <a:cs typeface="Monaco" charset="0"/>
              </a:rPr>
              <a:t>对比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Closure1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，之所以</a:t>
            </a:r>
            <a:r>
              <a:rPr lang="en-US" altLang="zh-CN" sz="1800" dirty="0">
                <a:effectLst/>
                <a:latin typeface="Monaco" charset="0"/>
                <a:cs typeface="Monaco" charset="0"/>
              </a:rPr>
              <a:t>i</a:t>
            </a:r>
            <a:r>
              <a:rPr lang="zh-CN" altLang="en-US" sz="1800" dirty="0">
                <a:effectLst/>
                <a:latin typeface="Monaco" charset="0"/>
                <a:cs typeface="Monaco" charset="0"/>
              </a:rPr>
              <a:t>可以被修改，是因为 i 是外围类的成员，这样做就是安全的。</a:t>
            </a:r>
            <a:endParaRPr lang="zh-CN" altLang="en-US" sz="18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639445" y="2514600"/>
            <a:ext cx="5072380" cy="2686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Closure3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IntSupplier makeFun(int x)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int i = 0;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// Neither x++ nor i++ will work: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return () -&gt; x++ + i++;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分析闭包的各种情况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80365" y="1548130"/>
            <a:ext cx="5165725" cy="4594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// {WillNotCompile}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import java.util.function.*;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Closure5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IntSupplier makeFun(int x)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int i = 0;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i++;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x++;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return () -&gt; x + i;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5680710" y="1548130"/>
            <a:ext cx="5165725" cy="4594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import java.util.function.*;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Closure6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IntSupplier makeFun(int x)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int i = 0;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i++;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x++;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final int iFinal = i;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final int xFinal = x;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return () -&gt; xFinal + iFinal;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分析闭包的各种情况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80365" y="1548130"/>
            <a:ext cx="5165725" cy="4594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import java.util.*;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  <a:sym typeface="+mn-ea"/>
              </a:rPr>
              <a:t>import java.util.function.*;</a:t>
            </a:r>
            <a:endParaRPr sz="1400" dirty="0">
              <a:effectLst/>
              <a:latin typeface="Monaco" charset="0"/>
              <a:cs typeface="Monaco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Closure8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Supplier&lt;List&lt;Integer&gt;&gt; makeFun()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final List&lt;Integer&gt; ai = new ArrayList&lt;&gt;();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ai.add(1);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return () -&gt; ai;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5680710" y="1383665"/>
            <a:ext cx="6108065" cy="4594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// {WillNotCompile}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import java.util.*;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import java.util.function.*;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Closure9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Supplier&lt;List&lt;Integer&gt;&gt; makeFun()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List&lt;Integer&gt; ai = new ArrayList&lt;&gt;();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ai = new ArrayList&lt;&gt;(); // Reassignment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return () -&gt; ai;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内部类作为闭包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6995795" y="2360930"/>
            <a:ext cx="4665980" cy="3004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800" dirty="0">
                <a:effectLst/>
                <a:latin typeface="Monaco" charset="0"/>
                <a:cs typeface="Monaco" charset="0"/>
              </a:rPr>
              <a:t>结果证明，只要有内部类，就会有闭包（Java 8 只是让闭包实现起来更容易了）。在Java 8 之前，x 和 i 必须显式地声明为最终变量。而到了 Java 8，内部类的规则也放宽了，可以包含“实际上的最终变量”。</a:t>
            </a:r>
            <a:endParaRPr sz="1800" dirty="0">
              <a:effectLst/>
              <a:latin typeface="Monaco" charset="0"/>
              <a:cs typeface="Monaco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27355" y="1842770"/>
            <a:ext cx="6362700" cy="4536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public class AnonymousClosure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IntSupplier makeFun(int x)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int i = 0;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// Same rules apply: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// i++; // </a:t>
            </a:r>
            <a:r>
              <a:rPr lang="zh-CN" sz="1400" dirty="0">
                <a:effectLst/>
                <a:latin typeface="Monaco" charset="0"/>
                <a:cs typeface="Monaco" charset="0"/>
              </a:rPr>
              <a:t>并非</a:t>
            </a:r>
            <a:r>
              <a:rPr sz="1400" dirty="0">
                <a:effectLst/>
                <a:latin typeface="Monaco" charset="0"/>
                <a:cs typeface="Monaco" charset="0"/>
              </a:rPr>
              <a:t>"</a:t>
            </a:r>
            <a:r>
              <a:rPr lang="zh-CN" sz="1400" dirty="0">
                <a:effectLst/>
                <a:latin typeface="Monaco" charset="0"/>
                <a:cs typeface="Monaco" charset="0"/>
              </a:rPr>
              <a:t>实际上的最终变量</a:t>
            </a:r>
            <a:r>
              <a:rPr sz="1400" dirty="0">
                <a:effectLst/>
                <a:latin typeface="Monaco" charset="0"/>
                <a:cs typeface="Monaco" charset="0"/>
              </a:rPr>
              <a:t>"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// x++; // </a:t>
            </a:r>
            <a:r>
              <a:rPr lang="zh-CN" sz="1400" dirty="0">
                <a:effectLst/>
                <a:latin typeface="Monaco" charset="0"/>
                <a:cs typeface="Monaco" charset="0"/>
              </a:rPr>
              <a:t>同上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return new IntSupplier() {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  public int getAsInt() { return x + i;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  };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  }</a:t>
            </a:r>
            <a:endParaRPr sz="1400" dirty="0">
              <a:effectLst/>
              <a:latin typeface="Monaco" charset="0"/>
              <a:cs typeface="Monaco" charset="0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sz="1400" dirty="0">
                <a:effectLst/>
                <a:latin typeface="Monaco" charset="0"/>
                <a:cs typeface="Monaco" charset="0"/>
              </a:rPr>
              <a:t>}</a:t>
            </a:r>
            <a:endParaRPr sz="1400" dirty="0">
              <a:effectLst/>
              <a:latin typeface="Monaco" charset="0"/>
              <a:cs typeface="Monaco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2242</Words>
  <Application>WPS 演示</Application>
  <PresentationFormat>宽屏</PresentationFormat>
  <Paragraphs>138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3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Monaco</vt:lpstr>
      <vt:lpstr>Meiryo UI</vt:lpstr>
      <vt:lpstr>微软雅黑</vt:lpstr>
      <vt:lpstr>汉仪旗黑</vt:lpstr>
      <vt:lpstr>宋体</vt:lpstr>
      <vt:lpstr>Arial Unicode MS</vt:lpstr>
      <vt:lpstr>宋体-简</vt:lpstr>
      <vt:lpstr>Calibri</vt:lpstr>
      <vt:lpstr>Helvetica Neue</vt:lpstr>
      <vt:lpstr>最小和静音</vt:lpstr>
      <vt:lpstr>PowerPoint 演示文稿</vt:lpstr>
      <vt:lpstr>PowerPoint 演示文稿</vt:lpstr>
      <vt:lpstr>01 闭包</vt:lpstr>
      <vt:lpstr>01 分析闭包的各种情况</vt:lpstr>
      <vt:lpstr>01 分析闭包的各种情况</vt:lpstr>
      <vt:lpstr>01 分析闭包的各种情况</vt:lpstr>
      <vt:lpstr>01 分析闭包的各种情况</vt:lpstr>
      <vt:lpstr>01 分析闭包的各种情况</vt:lpstr>
      <vt:lpstr>01 内部类作为闭包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zhangyi</cp:lastModifiedBy>
  <cp:revision>180</cp:revision>
  <dcterms:created xsi:type="dcterms:W3CDTF">2022-02-23T07:08:28Z</dcterms:created>
  <dcterms:modified xsi:type="dcterms:W3CDTF">2022-02-23T07:08:28Z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