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4" r:id="rId3"/>
    <p:sldId id="305" r:id="rId4"/>
    <p:sldId id="319" r:id="rId5"/>
    <p:sldId id="406" r:id="rId6"/>
    <p:sldId id="407" r:id="rId7"/>
    <p:sldId id="408" r:id="rId8"/>
    <p:sldId id="409" r:id="rId9"/>
    <p:sldId id="410" r:id="rId10"/>
    <p:sldId id="308" r:id="rId11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34347C"/>
    <a:srgbClr val="FEFBF5"/>
    <a:srgbClr val="282C47"/>
    <a:srgbClr val="292C48"/>
    <a:srgbClr val="2C2D39"/>
    <a:srgbClr val="242630"/>
    <a:srgbClr val="2A1F43"/>
    <a:srgbClr val="0C1B4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1383" y="363984"/>
            <a:ext cx="4290644" cy="59480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6570" y="2630170"/>
            <a:ext cx="387985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14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流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800735" y="4274185"/>
            <a:ext cx="3197225" cy="65532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F8F8F8"/>
                </a:solidFill>
              </a:rPr>
              <a:t>分享导师：张逸</a:t>
            </a:r>
            <a:endParaRPr lang="zh-CN" altLang="en-US" sz="2400" dirty="0">
              <a:solidFill>
                <a:srgbClr val="F8F8F8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01000" y="3682821"/>
            <a:ext cx="22053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14.3 </a:t>
            </a:r>
            <a:r>
              <a:rPr lang="zh-CN" alt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中间操作</a:t>
            </a:r>
            <a:endParaRPr lang="zh-CN" altLang="en-US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3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7340" y="3140710"/>
            <a:ext cx="3534410" cy="289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765">
              <a:lnSpc>
                <a:spcPts val="1825"/>
              </a:lnSpc>
            </a:pPr>
            <a:r>
              <a:rPr lang="en-US" altLang="zh-CN" dirty="0" err="1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DaoCloud</a:t>
            </a:r>
            <a:r>
              <a:rPr lang="zh-CN" altLang="en-US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应用现代化首席顾问</a:t>
            </a: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 defTabSz="913765">
              <a:lnSpc>
                <a:spcPts val="1825"/>
              </a:lnSpc>
            </a:pPr>
            <a:endParaRPr lang="en-US" altLang="zh-CN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作品包括：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解构领域驱动设计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软件设计精要与模式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高可用可伸缩微服务架构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译作包括：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《Java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设计模式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恰如其分的软件架构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b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人件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1489061" y="2656853"/>
            <a:ext cx="646332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3765"/>
            <a:r>
              <a:rPr lang="zh-CN" altLang="en-US" sz="1500" b="1" spc="300" dirty="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张逸</a:t>
            </a:r>
            <a:endParaRPr lang="en-US" sz="1500" b="1" spc="300" dirty="0">
              <a:solidFill>
                <a:srgbClr val="FFFFFF"/>
              </a:solidFill>
              <a:ea typeface="Montserrat Semi Bold" charset="0"/>
              <a:cs typeface="Montserrat Semi Bold" charset="0"/>
            </a:endParaRPr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82542" y="2266650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19725" y="2319020"/>
            <a:ext cx="343662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中间操作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33824" y="2626073"/>
            <a:ext cx="5520792" cy="55372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介绍了流的常见中间操作，包括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peek()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、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distinct()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、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filter()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、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map()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以及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flatMap()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等操作。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42729" t="6969" r="36622" b="62478"/>
          <a:stretch>
            <a:fillRect/>
          </a:stretch>
        </p:blipFill>
        <p:spPr>
          <a:xfrm>
            <a:off x="895476" y="426973"/>
            <a:ext cx="1861852" cy="18366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跟踪与调试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4924425" y="1406525"/>
            <a:ext cx="6619240" cy="5255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class Peeking 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public static void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main(String[] args) throws Exception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FileToWords.stream("Cheese.dat")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.skip(21)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.limit(4)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.map(w -&gt; w + " ")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.peek(System.out::print)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.map(String::toUpperCase)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.peek(System.out::print)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.map(String::toLowerCase)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.forEach(System.out::print);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</a:t>
            </a:r>
            <a:endParaRPr sz="1400" dirty="0">
              <a:effectLst/>
              <a:latin typeface="Monaco" charset="0"/>
              <a:cs typeface="Monaco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337820" y="2309495"/>
            <a:ext cx="3971925" cy="3868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800" dirty="0">
                <a:effectLst/>
                <a:latin typeface="Monaco" charset="0"/>
                <a:cs typeface="Monaco" charset="0"/>
              </a:rPr>
              <a:t>peek() 操作就是用来辅助调试的。它允许我们查看流对象而不修改它们</a:t>
            </a:r>
            <a:r>
              <a:rPr lang="zh-CN" sz="1800" dirty="0">
                <a:effectLst/>
                <a:latin typeface="Monaco" charset="0"/>
                <a:cs typeface="Monaco" charset="0"/>
              </a:rPr>
              <a:t>。peek() 接受的是一个遵循 Consumer 函数式接口的函数，这样的函数没有返回值，</a:t>
            </a:r>
            <a:endParaRPr lang="zh-CN" sz="1800" dirty="0">
              <a:effectLst/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sz="1800" dirty="0">
                <a:effectLst/>
                <a:latin typeface="Monaco" charset="0"/>
                <a:cs typeface="Monaco" charset="0"/>
              </a:rPr>
              <a:t>所以也就不可能用不同的对象替换掉流中的对象。我们只能“看看”这些对象。</a:t>
            </a:r>
            <a:endParaRPr lang="zh-CN" sz="1800" dirty="0">
              <a:effectLst/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排序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4924425" y="1406525"/>
            <a:ext cx="6619240" cy="5255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public class SortedComparator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public static void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main(String[] args) throws Exception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FileToWords.stream("Cheese.dat")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.skip(10)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.limit(10)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.sorted(Comparator.reverseOrder())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.map(w -&gt; w + " ")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.forEach(System.out::print);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</a:t>
            </a:r>
            <a:endParaRPr sz="1400" dirty="0">
              <a:effectLst/>
              <a:latin typeface="Monaco" charset="0"/>
              <a:cs typeface="Monaco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337820" y="2309495"/>
            <a:ext cx="3971925" cy="3868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effectLst/>
                <a:latin typeface="Monaco" charset="0"/>
                <a:cs typeface="Monaco" charset="0"/>
              </a:rPr>
              <a:t>sorted()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操作可以对流元素进行排序。有一种重载版本可以接受 Comparator 参数：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移除元素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408305" y="3580765"/>
            <a:ext cx="9839960" cy="3189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public static boolean isPrime(long n)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return LongStream.rangeClosed(2, (long)Math.sqrt(n))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        .noneMatch(i -&gt; n % i == 0);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public LongStream numbers()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return iterate(2, i -&gt; i + 1)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        .filter(Prime::isPrime);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}</a:t>
            </a:r>
            <a:endParaRPr sz="1400" dirty="0">
              <a:effectLst/>
              <a:latin typeface="Monaco" charset="0"/>
              <a:cs typeface="Monaco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08305" y="1494790"/>
            <a:ext cx="11453495" cy="2085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800" dirty="0">
                <a:effectLst/>
                <a:latin typeface="Monaco" charset="0"/>
                <a:cs typeface="Monaco" charset="0"/>
              </a:rPr>
              <a:t>distinct()</a:t>
            </a:r>
            <a:r>
              <a:rPr lang="zh-CN" sz="1800" dirty="0">
                <a:effectLst/>
                <a:latin typeface="Monaco" charset="0"/>
                <a:cs typeface="Monaco" charset="0"/>
              </a:rPr>
              <a:t>可以</a:t>
            </a:r>
            <a:r>
              <a:rPr sz="1800" dirty="0">
                <a:effectLst/>
                <a:latin typeface="Monaco" charset="0"/>
                <a:cs typeface="Monaco" charset="0"/>
              </a:rPr>
              <a:t>移除流中的重复元素。与创建一个 Set 来消除重复元素相比，使用distinct() 要省力得多。</a:t>
            </a:r>
            <a:endParaRPr sz="1800" dirty="0">
              <a:effectLst/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sz="1800" dirty="0">
                <a:effectLst/>
                <a:latin typeface="Monaco" charset="0"/>
                <a:cs typeface="Monaco" charset="0"/>
              </a:rPr>
              <a:t>filter(Predicate)：过滤操作只保留符合特定条件的元素，也就是传给参数（即过滤函数），结果为 true 的那些元素。</a:t>
            </a:r>
            <a:endParaRPr sz="1800" dirty="0">
              <a:effectLst/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04 map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64490" y="1896110"/>
            <a:ext cx="11453495" cy="3856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800" dirty="0">
                <a:effectLst/>
                <a:latin typeface="Monaco" charset="0"/>
                <a:cs typeface="Monaco" charset="0"/>
              </a:rPr>
              <a:t>map(Function)：将 Function 应用于输入流中的每个对象，结果作为输出流继续</a:t>
            </a:r>
            <a:endParaRPr sz="1800" dirty="0">
              <a:effectLst/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sz="1800" dirty="0">
                <a:effectLst/>
                <a:latin typeface="Monaco" charset="0"/>
                <a:cs typeface="Monaco" charset="0"/>
              </a:rPr>
              <a:t>传递。</a:t>
            </a:r>
            <a:endParaRPr sz="1800" dirty="0">
              <a:effectLst/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sz="1800" dirty="0">
                <a:effectLst/>
                <a:latin typeface="Monaco" charset="0"/>
                <a:cs typeface="Monaco" charset="0"/>
              </a:rPr>
              <a:t>mapToInt(ToIntFunction)：同上，不过结果放在一个 IntStream 中。</a:t>
            </a:r>
            <a:endParaRPr sz="1800" dirty="0">
              <a:effectLst/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sz="1800" dirty="0">
                <a:effectLst/>
                <a:latin typeface="Monaco" charset="0"/>
                <a:cs typeface="Monaco" charset="0"/>
              </a:rPr>
              <a:t>mapToLong(ToLongFunction)：同上，不过结果放在一个 LongStream 中。</a:t>
            </a:r>
            <a:endParaRPr sz="1800" dirty="0">
              <a:effectLst/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sz="1800" dirty="0">
                <a:effectLst/>
                <a:latin typeface="Monaco" charset="0"/>
                <a:cs typeface="Monaco" charset="0"/>
              </a:rPr>
              <a:t>mapToDouble(ToDoubleFunction)：同上，不过结果放在一个 DoubleStream 中。</a:t>
            </a:r>
            <a:endParaRPr sz="1800" dirty="0">
              <a:effectLst/>
              <a:latin typeface="Monaco" charset="0"/>
              <a:cs typeface="Monaco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0330" y="5135245"/>
            <a:ext cx="648000" cy="648000"/>
          </a:xfrm>
          <a:prstGeom prst="rect">
            <a:avLst/>
          </a:prstGeom>
        </p:spPr>
      </p:pic>
      <p:sp>
        <p:nvSpPr>
          <p:cNvPr id="25" name="内容占位符 2"/>
          <p:cNvSpPr txBox="1"/>
          <p:nvPr/>
        </p:nvSpPr>
        <p:spPr>
          <a:xfrm>
            <a:off x="4758690" y="5174615"/>
            <a:ext cx="5669280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查看代码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FunctionMap</a:t>
            </a: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和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FunctionMap2-&gt;</a:t>
            </a:r>
            <a:endParaRPr lang="en-US" altLang="zh-CN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05 flatMap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64490" y="1376680"/>
            <a:ext cx="11453495" cy="4399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800" dirty="0">
                <a:effectLst/>
                <a:latin typeface="Monaco" charset="0"/>
                <a:cs typeface="Monaco" charset="0"/>
              </a:rPr>
              <a:t>假设有一个由传入元素组成的流，我们正在其上应用一个 map() 函数，这个函数有一些功能上的独特优势，但是存在一个问题：它生成的是一个流。换句话说，我们想要的是一个由元素组成的流，但生成了一个由元素流组成的流</a:t>
            </a:r>
            <a:r>
              <a:rPr lang="zh-CN" sz="1800" dirty="0">
                <a:effectLst/>
                <a:latin typeface="Monaco" charset="0"/>
                <a:cs typeface="Monaco" charset="0"/>
              </a:rPr>
              <a:t>，也就是存在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Stream&lt;Stream&lt;T&gt;&gt;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的嵌套流类型。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latin typeface="Monaco" charset="0"/>
                <a:cs typeface="Monaco" charset="0"/>
              </a:rPr>
              <a:t>flatMap() 会做两件事：接受生成流的函数，并将其应用于传入元素（就像 map() 所做的那样），然后再将每个流“扁平化”处理，将其展开为元素。所以传出来的就都是元素了。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>
                <a:effectLst/>
                <a:latin typeface="Monaco" charset="0"/>
                <a:cs typeface="Monaco" charset="0"/>
              </a:rPr>
              <a:t>• flatMap(Function)：当 Function 生成的是一个流时使用。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>
                <a:effectLst/>
                <a:latin typeface="Monaco" charset="0"/>
                <a:cs typeface="Monaco" charset="0"/>
              </a:rPr>
              <a:t>• flatMapToInt(Function)：当 Function 生成的是一个 IntStream 时使用。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>
                <a:effectLst/>
                <a:latin typeface="Monaco" charset="0"/>
                <a:cs typeface="Monaco" charset="0"/>
              </a:rPr>
              <a:t>• flatMapToLong(Function)：当 Function 生成的是一个 LongStream 时使用。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>
                <a:effectLst/>
                <a:latin typeface="Monaco" charset="0"/>
                <a:cs typeface="Monaco" charset="0"/>
              </a:rPr>
              <a:t>• flatMapToDouble(Function)：当 Function 生成的是一个 DoubleStream 时使用。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5035" y="5902960"/>
            <a:ext cx="648000" cy="648000"/>
          </a:xfrm>
          <a:prstGeom prst="rect">
            <a:avLst/>
          </a:prstGeom>
        </p:spPr>
      </p:pic>
      <p:sp>
        <p:nvSpPr>
          <p:cNvPr id="25" name="内容占位符 2"/>
          <p:cNvSpPr txBox="1"/>
          <p:nvPr/>
        </p:nvSpPr>
        <p:spPr>
          <a:xfrm>
            <a:off x="7024370" y="5942330"/>
            <a:ext cx="4218305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查看代码</a:t>
            </a:r>
            <a:r>
              <a:rPr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StreamOfStreams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-&gt;</a:t>
            </a:r>
            <a:endParaRPr lang="en-US" altLang="zh-CN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05 flatMap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69570" y="1919605"/>
            <a:ext cx="11453495" cy="187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effectLst/>
                <a:latin typeface="Monaco" charset="0"/>
                <a:cs typeface="Monaco" charset="0"/>
              </a:rPr>
              <a:t>对比FileToWordsRegexp和FileToWords。前者存在一个问题，就是需要将整个文件都读入到一个由文本行组成的 List 中，这也就需要对应的存储空间。而我们真正想要的是创建一个不需要中间存储的单词流。这正是flatMap() 所要解决的问题。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5965" y="4645025"/>
            <a:ext cx="648000" cy="648000"/>
          </a:xfrm>
          <a:prstGeom prst="rect">
            <a:avLst/>
          </a:prstGeom>
        </p:spPr>
      </p:pic>
      <p:sp>
        <p:nvSpPr>
          <p:cNvPr id="25" name="内容占位符 2"/>
          <p:cNvSpPr txBox="1"/>
          <p:nvPr/>
        </p:nvSpPr>
        <p:spPr>
          <a:xfrm>
            <a:off x="4709160" y="4684395"/>
            <a:ext cx="6354445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查看代码</a:t>
            </a:r>
            <a:r>
              <a:rPr lang="zh-CN" altLang="en-US" sz="1800" dirty="0">
                <a:solidFill>
                  <a:srgbClr val="C00000"/>
                </a:solidFill>
                <a:effectLst/>
                <a:latin typeface="Monaco" charset="0"/>
                <a:cs typeface="Monaco" charset="0"/>
                <a:sym typeface="+mn-ea"/>
              </a:rPr>
              <a:t>FileToWordsRegexp和FileToWords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-&gt;</a:t>
            </a:r>
            <a:endParaRPr lang="en-US" altLang="zh-CN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8536" y="1675049"/>
            <a:ext cx="6903864" cy="3246083"/>
          </a:xfrm>
          <a:prstGeom prst="rect">
            <a:avLst/>
          </a:prstGeom>
        </p:spPr>
      </p:pic>
      <p:pic>
        <p:nvPicPr>
          <p:cNvPr id="4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675049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2250</Words>
  <Application>WPS 演示</Application>
  <PresentationFormat>宽屏</PresentationFormat>
  <Paragraphs>103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2" baseType="lpstr">
      <vt:lpstr>Arial</vt:lpstr>
      <vt:lpstr>方正书宋_GBK</vt:lpstr>
      <vt:lpstr>Wingdings</vt:lpstr>
      <vt:lpstr>Microsoft YaHei UI</vt:lpstr>
      <vt:lpstr>苹方-简</vt:lpstr>
      <vt:lpstr>Agency FB (正文)</vt:lpstr>
      <vt:lpstr>Thonburi</vt:lpstr>
      <vt:lpstr>Lato Light</vt:lpstr>
      <vt:lpstr>Montserrat Semi Bold</vt:lpstr>
      <vt:lpstr>Montserrat Semi</vt:lpstr>
      <vt:lpstr>Bebas Neue</vt:lpstr>
      <vt:lpstr>Gill Sans</vt:lpstr>
      <vt:lpstr>Montserrat</vt:lpstr>
      <vt:lpstr>Monaco</vt:lpstr>
      <vt:lpstr>Meiryo UI</vt:lpstr>
      <vt:lpstr>微软雅黑</vt:lpstr>
      <vt:lpstr>汉仪旗黑</vt:lpstr>
      <vt:lpstr>宋体</vt:lpstr>
      <vt:lpstr>Arial Unicode MS</vt:lpstr>
      <vt:lpstr>宋体-简</vt:lpstr>
      <vt:lpstr>Calibri</vt:lpstr>
      <vt:lpstr>Helvetica Neue</vt:lpstr>
      <vt:lpstr>最小和静音</vt:lpstr>
      <vt:lpstr>PowerPoint 演示文稿</vt:lpstr>
      <vt:lpstr>PowerPoint 演示文稿</vt:lpstr>
      <vt:lpstr>01 流的创建</vt:lpstr>
      <vt:lpstr>01 跟踪与调试</vt:lpstr>
      <vt:lpstr>01 排序</vt:lpstr>
      <vt:lpstr>03 移除元素</vt:lpstr>
      <vt:lpstr>04 map操作</vt:lpstr>
      <vt:lpstr>05 flatMap操作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zhangyi</cp:lastModifiedBy>
  <cp:revision>205</cp:revision>
  <dcterms:created xsi:type="dcterms:W3CDTF">2022-02-16T06:05:11Z</dcterms:created>
  <dcterms:modified xsi:type="dcterms:W3CDTF">2022-02-16T06:05:11Z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