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4" r:id="rId3"/>
    <p:sldId id="305" r:id="rId4"/>
    <p:sldId id="319" r:id="rId5"/>
    <p:sldId id="413" r:id="rId6"/>
    <p:sldId id="414" r:id="rId7"/>
    <p:sldId id="415" r:id="rId8"/>
    <p:sldId id="406" r:id="rId9"/>
    <p:sldId id="407" r:id="rId10"/>
    <p:sldId id="416" r:id="rId11"/>
    <p:sldId id="417" r:id="rId12"/>
    <p:sldId id="308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551" autoAdjust="0"/>
  </p:normalViewPr>
  <p:slideViewPr>
    <p:cSldViewPr snapToGrid="0" snapToObjects="1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3879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14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流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01000" y="3682821"/>
            <a:ext cx="22040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14.4 </a:t>
            </a:r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Optional</a:t>
            </a:r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dirty="0"/>
              <a:t>4 Optional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69570" y="1940560"/>
            <a:ext cx="11697335" cy="470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200" dirty="0">
                <a:effectLst/>
                <a:latin typeface="Monaco" charset="0"/>
                <a:cs typeface="Monaco" charset="0"/>
              </a:rPr>
              <a:t>    </a:t>
            </a:r>
            <a:r>
              <a:rPr sz="1200" dirty="0">
                <a:effectLst/>
                <a:latin typeface="Monaco" charset="0"/>
                <a:cs typeface="Monaco" charset="0"/>
              </a:rPr>
              <a:t>public List&lt;FlightResource&gt; transformDemo(JsonObject flightResourceJsonObj)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Optional&lt;JsonArray&lt;JsonObject&gt;&gt; dfltArrayOpt = flightResourceJsonObj.getJsonObject("caccetc")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.flatMap(o -&gt; o.getJsonObject("data"))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.flatMap(o -&gt; o.getJsonObject("MSG"))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.map(o -&gt; o.&lt;JsonObject&gt;getJsonArray("DFLT"));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return dfltArrayOpt.orElse(new JsonArray&lt;&gt;()).map(o -&gt; compose(flightResourceJsonObj, o)).toList();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}    </a:t>
            </a:r>
            <a:endParaRPr sz="12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69570" y="1268730"/>
            <a:ext cx="11453495" cy="67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那么，前面的代码就可以精简为：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Optional</a:t>
            </a:r>
            <a:endParaRPr lang="en-US" altLang="zh-CN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介绍了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JDK 8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引入的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Optional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类型，并详细介绍了它的操作和使用场景。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</a:t>
            </a:r>
            <a:r>
              <a:rPr lang="zh-CN" altLang="en-US" dirty="0"/>
              <a:t>类型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5445" y="1869440"/>
            <a:ext cx="11304905" cy="386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如果我们向流中请求对象，但是流中什么都没有，这时会发生什么呢？</a:t>
            </a:r>
            <a:endParaRPr lang="en-US" alt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在对流进行操作时，存在什么都没有也就是</a:t>
            </a:r>
            <a:r>
              <a:rPr lang="en-US" altLang="zh-CN" sz="1800" dirty="0">
                <a:latin typeface="Monaco" charset="0"/>
                <a:cs typeface="Monaco" charset="0"/>
              </a:rPr>
              <a:t>null</a:t>
            </a:r>
            <a:r>
              <a:rPr lang="zh-CN" altLang="en-US" sz="1800" dirty="0">
                <a:latin typeface="Monaco" charset="0"/>
                <a:cs typeface="Monaco" charset="0"/>
              </a:rPr>
              <a:t>的情形时，如果还要在流操作中通过</a:t>
            </a:r>
            <a:r>
              <a:rPr lang="en-US" altLang="zh-CN" sz="1800" dirty="0">
                <a:latin typeface="Monaco" charset="0"/>
                <a:cs typeface="Monaco" charset="0"/>
              </a:rPr>
              <a:t>if</a:t>
            </a:r>
            <a:r>
              <a:rPr lang="zh-CN" altLang="en-US" sz="1800" dirty="0">
                <a:latin typeface="Monaco" charset="0"/>
                <a:cs typeface="Monaco" charset="0"/>
              </a:rPr>
              <a:t>对这种情形进行判断，这样的流操作就太不友好了。</a:t>
            </a:r>
            <a:endParaRPr lang="en-US" altLang="zh-CN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解决办法是引入</a:t>
            </a:r>
            <a:r>
              <a:rPr lang="en-US" altLang="zh-CN" sz="1800" dirty="0">
                <a:latin typeface="Monaco" charset="0"/>
                <a:cs typeface="Monaco" charset="0"/>
              </a:rPr>
              <a:t>Optional</a:t>
            </a:r>
            <a:r>
              <a:rPr lang="zh-CN" altLang="en-US" sz="1800">
                <a:latin typeface="Monaco" charset="0"/>
                <a:cs typeface="Monaco" charset="0"/>
              </a:rPr>
              <a:t>类型。例如流操作的</a:t>
            </a:r>
            <a:r>
              <a:rPr lang="en-US" altLang="zh-CN" sz="1800">
                <a:latin typeface="Monaco" charset="0"/>
                <a:cs typeface="Monaco" charset="0"/>
              </a:rPr>
              <a:t>findFirst()</a:t>
            </a:r>
            <a:r>
              <a:rPr lang="zh-CN" altLang="en-US" sz="1800">
                <a:latin typeface="Monaco" charset="0"/>
                <a:cs typeface="Monaco" charset="0"/>
              </a:rPr>
              <a:t>方法，返回的就是</a:t>
            </a:r>
            <a:r>
              <a:rPr lang="en-US" altLang="zh-CN" sz="1800">
                <a:latin typeface="Monaco" charset="0"/>
                <a:cs typeface="Monaco" charset="0"/>
              </a:rPr>
              <a:t>Optional&lt;T&gt;</a:t>
            </a:r>
            <a:r>
              <a:rPr lang="zh-CN" altLang="en-US" sz="1800">
                <a:latin typeface="Monaco" charset="0"/>
                <a:cs typeface="Monaco" charset="0"/>
              </a:rPr>
              <a:t>类型的对象，因为我们不能保证该方法一定能找到满足条件的元素。如果找到了，就返回包含了第一个元素的</a:t>
            </a:r>
            <a:r>
              <a:rPr lang="en-US" altLang="zh-CN" sz="1800">
                <a:latin typeface="Monaco" charset="0"/>
                <a:cs typeface="Monaco" charset="0"/>
              </a:rPr>
              <a:t>Optional</a:t>
            </a:r>
            <a:r>
              <a:rPr lang="zh-CN" altLang="en-US" sz="1800">
                <a:latin typeface="Monaco" charset="0"/>
                <a:cs typeface="Monaco" charset="0"/>
              </a:rPr>
              <a:t>；如果没有找到，就返回Optional.empty。</a:t>
            </a:r>
            <a:endParaRPr lang="zh-CN" altLang="en-US" sz="180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便捷函数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5445" y="1869440"/>
            <a:ext cx="11304905" cy="4509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有很多便捷函数，可用于获取 Optional 中的数据：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C1B4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ifPresent(Consumer)：如果值存在，则用这个值来调用 Consumer，否则什么都不做。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C1B4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orElse(otherObject)：如果对象存在，则返回这个对象，否则返回 otherObject。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C1B4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orElseGet(Supplier)：如果对象存在，则返回这个对象，否则返回使用 Supplier函数创建的替代对象。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C1B43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orElseThrow(Supplier)：如果对象存在，则返回这个对象，否则抛出一个使用Supplier 函数创建的异常。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645785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7533005" y="5685155"/>
            <a:ext cx="353060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Optional-&gt;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创建</a:t>
            </a:r>
            <a:r>
              <a:rPr lang="en-US" altLang="zh-CN" dirty="0"/>
              <a:t>Optional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304905" cy="4509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当需要自己编写生成 Optional 的代码时，有如下三种可以使用的静态方法。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empty()：返回一个空的 Optional。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of(value)：如果已经知道这个 value 不是 null，可以使用该方法将其包在一个Optional 中。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ofNullable(value)：如果不知道这个 value 是不是 null，使用这个方法。如果value 为 null，它会自动返回 Optional.empty，否则会将这个 value 包在一个Optional 中。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如果试图通过向 of() 传递 null 来创建 Optional，它会抛出空指针异常。ofNullable()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可以优雅地处理 null，所以它看起来是最安全的一个。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dirty="0"/>
              <a:t>Optional 对象上的操作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445895"/>
            <a:ext cx="11304905" cy="5139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有三种方法支持对 Optional 进行事后处理，所以如果你的流管线生成了一个Optional，你可以在最后再做一项处理：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filter(Predicate)：将 Predicate 应用于 Optional 的内容，并返回其结果。如果Optional 与 Predicate 不匹配，则将其转换为 empty。如果 Optional 本身已经是empty，则直接传回。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map(Function)：如果 Optional 不为 empty，则将 Function 应用于 Optional 中包含的对象，并返回结果。否则传回 Optional.empty。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flatMap(Function)：和 map() 类似，但是所提供的映射函数会将结果包在 Optional中，这样 flatMap() 最后就不会再做任何包装了。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数值化的 Optional 上没有提供这些操作。</a:t>
            </a:r>
            <a:endParaRPr lang="zh-CN" altLang="en-US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76453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6712585" y="5803900"/>
            <a:ext cx="435102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OptionalFilter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等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Optional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37820" y="1881505"/>
            <a:ext cx="10984230" cy="386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Monaco" charset="0"/>
                <a:cs typeface="Monaco" charset="0"/>
              </a:rPr>
              <a:t>Optional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在多种场合下可以得到广泛使用：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访问外部资源，并确定返回单元素对象，例如根据查询条件访问数据库，获得指定的一个元素。如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CustomerRepository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的设计：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zh-CN"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Optional&lt;Customer&gt;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 findById(String customerId)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对返回对结果需要进行一系列对操作，但又不希望做非空判断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dirty="0"/>
              <a:t>4 Optional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15620" y="1750695"/>
            <a:ext cx="11586845" cy="5107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public List&lt;FlightResource&gt; transform(JSONObject flightResourceJsonObj)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JSONObject topJsonObj = flightResourceJsonObj.getJSONObject("</a:t>
            </a:r>
            <a:r>
              <a:rPr lang="en-US" sz="1200" dirty="0">
                <a:effectLst/>
                <a:latin typeface="Monaco" charset="0"/>
                <a:cs typeface="Monaco" charset="0"/>
              </a:rPr>
              <a:t>root</a:t>
            </a:r>
            <a:r>
              <a:rPr sz="1200" dirty="0">
                <a:effectLst/>
                <a:latin typeface="Monaco" charset="0"/>
                <a:cs typeface="Monaco" charset="0"/>
              </a:rPr>
              <a:t>");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JSONObject data = topJsonObj.getJSONObject("data");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List&lt;FlightResource&gt; result = new ArrayList&lt;&gt;();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if (data != null)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JSONObject msgJsonObj = data.getJSONObject("MSG");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if (msgJsonObj != null)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String dflt = msgJsonObj.getString("DFLT");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if (dflt != null)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if (isArray(msgJsonObj, "DFLT"))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    JSONArray flightsJsonArray = msgJsonObj.getJSONArray("DFLT");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    for (int i = 0; i &lt; flightsJsonArray.size(); i++)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        result.add(composeFlightResource(flightResourceJsonObj, flightsJsonArray.getJSONObject(i)));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} else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    result.add(composeFlightResource(flightResourceJsonObj, msgJsonObj.getJSONObject("DFLT")));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return result;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}</a:t>
            </a:r>
            <a:endParaRPr sz="12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69570" y="1268730"/>
            <a:ext cx="11453495" cy="67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例如调用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FastJson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，读取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Json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的内容：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dirty="0"/>
              <a:t>4 Optional</a:t>
            </a:r>
            <a:r>
              <a:rPr lang="zh-CN" altLang="en-US" dirty="0"/>
              <a:t>的使用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80060" y="1940560"/>
            <a:ext cx="11586845" cy="470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public class JsonObject extends Json implements Serializable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private static final long serialVersionUID = 1L;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private JSONObject currentJsonObj;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public JsonObject()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this.currentJsonObj = new JSONObject();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Monaco" charset="0"/>
                <a:cs typeface="Monaco" charset="0"/>
              </a:rPr>
              <a:t>// 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ffectLst/>
                <a:latin typeface="Monaco" charset="0"/>
                <a:cs typeface="Monaco" charset="0"/>
              </a:rPr>
              <a:t>这段代码还可以优化，使用另一个创建方法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public </a:t>
            </a:r>
            <a:r>
              <a:rPr sz="12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Optional&lt;JsonObject&gt;</a:t>
            </a:r>
            <a:r>
              <a:rPr sz="1200" dirty="0">
                <a:effectLst/>
                <a:latin typeface="Monaco" charset="0"/>
                <a:cs typeface="Monaco" charset="0"/>
              </a:rPr>
              <a:t> getJsonObject(String key)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JSONObject jsonObject = currentJsonObj.getJSONObject(key);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if (jsonObject == null) {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    return Optional.empty();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    return Optional.of(new JsonObject(jsonObject));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200" dirty="0">
                <a:effectLst/>
                <a:latin typeface="Monaco" charset="0"/>
                <a:cs typeface="Monaco" charset="0"/>
              </a:rPr>
              <a:t>    }</a:t>
            </a:r>
            <a:endParaRPr sz="12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1200" dirty="0">
                <a:effectLst/>
                <a:latin typeface="Monaco" charset="0"/>
                <a:cs typeface="Monaco" charset="0"/>
              </a:rPr>
              <a:t>}</a:t>
            </a:r>
            <a:endParaRPr lang="en-US" altLang="zh-CN" sz="12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69570" y="1268730"/>
            <a:ext cx="11453495" cy="67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800" dirty="0">
                <a:effectLst/>
                <a:latin typeface="Monaco" charset="0"/>
                <a:cs typeface="Monaco" charset="0"/>
              </a:rPr>
              <a:t>如果我们改进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API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，令其返回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Optional&lt;T&gt;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，例如：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3786</Words>
  <Application>WPS 演示</Application>
  <PresentationFormat>宽屏</PresentationFormat>
  <Paragraphs>130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Meiryo UI</vt:lpstr>
      <vt:lpstr>微软雅黑</vt:lpstr>
      <vt:lpstr>汉仪旗黑</vt:lpstr>
      <vt:lpstr>宋体</vt:lpstr>
      <vt:lpstr>Arial Unicode MS</vt:lpstr>
      <vt:lpstr>宋体-简</vt:lpstr>
      <vt:lpstr>Agency FB (正文)</vt:lpstr>
      <vt:lpstr>Gill Sans</vt:lpstr>
      <vt:lpstr>Microsoft YaHei UI</vt:lpstr>
      <vt:lpstr>Calibri</vt:lpstr>
      <vt:lpstr>Helvetica Neue</vt:lpstr>
      <vt:lpstr>Wingdings</vt:lpstr>
      <vt:lpstr>最小和静音</vt:lpstr>
      <vt:lpstr>PowerPoint 演示文稿</vt:lpstr>
      <vt:lpstr>PowerPoint 演示文稿</vt:lpstr>
      <vt:lpstr>01 跟踪与调试</vt:lpstr>
      <vt:lpstr>Optional类型</vt:lpstr>
      <vt:lpstr>01 便捷函数</vt:lpstr>
      <vt:lpstr>02 创建Optional</vt:lpstr>
      <vt:lpstr>02 排序</vt:lpstr>
      <vt:lpstr>03 移除元素</vt:lpstr>
      <vt:lpstr>04 Optional的使用</vt:lpstr>
      <vt:lpstr>04 Optional的使用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223</cp:revision>
  <dcterms:created xsi:type="dcterms:W3CDTF">2022-02-22T00:58:13Z</dcterms:created>
  <dcterms:modified xsi:type="dcterms:W3CDTF">2022-02-22T00:58:13Z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