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4" r:id="rId3"/>
    <p:sldId id="305" r:id="rId4"/>
    <p:sldId id="413" r:id="rId5"/>
    <p:sldId id="414" r:id="rId6"/>
    <p:sldId id="415" r:id="rId7"/>
    <p:sldId id="406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1" r:id="rId18"/>
    <p:sldId id="432" r:id="rId19"/>
    <p:sldId id="433" r:id="rId20"/>
    <p:sldId id="308" r:id="rId21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4347C"/>
    <a:srgbClr val="FEFBF5"/>
    <a:srgbClr val="282C47"/>
    <a:srgbClr val="292C48"/>
    <a:srgbClr val="2C2D39"/>
    <a:srgbClr val="242630"/>
    <a:srgbClr val="2A1F43"/>
    <a:srgbClr val="0C1B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0551" autoAdjust="0"/>
  </p:normalViewPr>
  <p:slideViewPr>
    <p:cSldViewPr snapToGrid="0" snapToObjects="1">
      <p:cViewPr varScale="1">
        <p:scale>
          <a:sx n="112" d="100"/>
          <a:sy n="112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6570" y="2630170"/>
            <a:ext cx="38798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14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流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800735" y="4274185"/>
            <a:ext cx="3197225" cy="65532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8F8F8"/>
                </a:solidFill>
              </a:rPr>
              <a:t>分享导师：张逸</a:t>
            </a:r>
            <a:endParaRPr lang="zh-CN" altLang="en-US" sz="2400" dirty="0">
              <a:solidFill>
                <a:srgbClr val="F8F8F8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01000" y="3682821"/>
            <a:ext cx="22053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14.5 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终结操作</a:t>
            </a:r>
            <a:endParaRPr lang="en-US" altLang="zh-CN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04 </a:t>
            </a:r>
            <a:r>
              <a:rPr dirty="0"/>
              <a:t>组合所有的流元素</a:t>
            </a:r>
            <a:endParaRPr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67030" y="1441450"/>
            <a:ext cx="11292205" cy="4866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latin typeface="Monaco" charset="0"/>
                <a:cs typeface="Monaco" charset="0"/>
              </a:rPr>
              <a:t>组合所有的流元素</a:t>
            </a:r>
            <a:r>
              <a:rPr lang="zh-CN" sz="1800" dirty="0">
                <a:latin typeface="Monaco" charset="0"/>
                <a:cs typeface="Monaco" charset="0"/>
              </a:rPr>
              <a:t>的操作包括：</a:t>
            </a:r>
            <a:endParaRPr lang="zh-CN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800" dirty="0">
                <a:latin typeface="Monaco" charset="0"/>
                <a:cs typeface="Monaco" charset="0"/>
              </a:rPr>
              <a:t>reduce(BinaryOperator)：使用 BinaryOperator 来组合所有的流元素。因为这个流可能为空，所以返回的是一个 Optional。</a:t>
            </a:r>
            <a:endParaRPr lang="zh-CN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800" dirty="0">
                <a:latin typeface="Monaco" charset="0"/>
                <a:cs typeface="Monaco" charset="0"/>
              </a:rPr>
              <a:t>reduce(identity, BinaryOperator)：将 identity 用作这个组合的初始值。因此，即使这个流是空的，我们仍然能得到 identity 作为结果。</a:t>
            </a:r>
            <a:endParaRPr lang="zh-CN" sz="1800" dirty="0">
              <a:latin typeface="Monaco" charset="0"/>
              <a:cs typeface="Monaco" charset="0"/>
            </a:endParaRPr>
          </a:p>
          <a:p>
            <a:pPr marL="0" indent="0">
              <a:buClr>
                <a:srgbClr val="000000"/>
              </a:buClr>
              <a:buFont typeface="Wingdings" panose="05000000000000000000" charset="0"/>
              <a:buNone/>
            </a:pPr>
            <a:r>
              <a:rPr lang="en-US" altLang="zh-CN" sz="1800" dirty="0">
                <a:latin typeface="Monaco" charset="0"/>
                <a:cs typeface="Monaco" charset="0"/>
              </a:rPr>
              <a:t>BinaryOperator</a:t>
            </a:r>
            <a:r>
              <a:rPr lang="zh-CN" altLang="en-US" sz="1800" dirty="0">
                <a:latin typeface="Monaco" charset="0"/>
                <a:cs typeface="Monaco" charset="0"/>
              </a:rPr>
              <a:t>是一个</a:t>
            </a:r>
            <a:r>
              <a:rPr lang="en-US" altLang="zh-CN" sz="1800" dirty="0">
                <a:latin typeface="Monaco" charset="0"/>
                <a:cs typeface="Monaco" charset="0"/>
              </a:rPr>
              <a:t>accumulator</a:t>
            </a:r>
            <a:r>
              <a:rPr lang="zh-CN" altLang="en-US" sz="1800" dirty="0">
                <a:sym typeface="+mn-ea"/>
              </a:rPr>
              <a:t>可以将两个元素结合起来产生一个新值，如</a:t>
            </a:r>
            <a:r>
              <a:rPr lang="en-US" altLang="zh-CN" sz="1800" dirty="0">
                <a:sym typeface="+mn-ea"/>
              </a:rPr>
              <a:t>lambda (a, b) -&gt; a + b</a:t>
            </a:r>
            <a:r>
              <a:rPr lang="zh-CN" altLang="en-US" sz="1800" dirty="0">
                <a:sym typeface="+mn-ea"/>
              </a:rPr>
              <a:t>。注意，第一个方法重载无需提供初始值，对于某些流，可能会带来不可预知的归并结果，因而它返回的结果是</a:t>
            </a:r>
            <a:r>
              <a:rPr lang="en-US" altLang="zh-CN" sz="1800" dirty="0">
                <a:sym typeface="+mn-ea"/>
              </a:rPr>
              <a:t>Optional&lt;T&gt;</a:t>
            </a:r>
            <a:r>
              <a:rPr lang="zh-CN" altLang="en-US" sz="1800" dirty="0">
                <a:sym typeface="+mn-ea"/>
              </a:rPr>
              <a:t>。</a:t>
            </a:r>
            <a:endParaRPr lang="zh-CN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endParaRPr lang="zh-CN" sz="1800" dirty="0"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04 </a:t>
            </a:r>
            <a:r>
              <a:rPr dirty="0"/>
              <a:t>组合所有的流元素</a:t>
            </a:r>
            <a:endParaRPr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509905" y="1631315"/>
            <a:ext cx="4054475" cy="4866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Monaco" charset="0"/>
                <a:cs typeface="Monaco" charset="0"/>
              </a:rPr>
              <a:t>reduce</a:t>
            </a:r>
            <a:r>
              <a:rPr lang="zh-CN" altLang="en-US" sz="1800" dirty="0">
                <a:latin typeface="Monaco" charset="0"/>
                <a:cs typeface="Monaco" charset="0"/>
              </a:rPr>
              <a:t>的操作结果到底是什么，取决于你传入的</a:t>
            </a:r>
            <a:r>
              <a:rPr lang="en-US" altLang="zh-CN" sz="1800" dirty="0">
                <a:latin typeface="Monaco" charset="0"/>
                <a:cs typeface="Monaco" charset="0"/>
              </a:rPr>
              <a:t>Accumulator</a:t>
            </a:r>
            <a:r>
              <a:rPr lang="zh-CN" altLang="en-US" sz="1800" dirty="0">
                <a:latin typeface="Monaco" charset="0"/>
                <a:cs typeface="Monaco" charset="0"/>
              </a:rPr>
              <a:t>，例如针对</a:t>
            </a:r>
            <a:r>
              <a:rPr lang="en-US" altLang="zh-CN" sz="1800" dirty="0">
                <a:latin typeface="Monaco" charset="0"/>
                <a:cs typeface="Monaco" charset="0"/>
              </a:rPr>
              <a:t>int</a:t>
            </a:r>
            <a:r>
              <a:rPr lang="zh-CN" altLang="en-US" sz="1800" dirty="0">
                <a:latin typeface="Monaco" charset="0"/>
                <a:cs typeface="Monaco" charset="0"/>
              </a:rPr>
              <a:t>的</a:t>
            </a:r>
            <a:r>
              <a:rPr lang="en-US" altLang="zh-CN" sz="1800" dirty="0">
                <a:latin typeface="Monaco" charset="0"/>
                <a:cs typeface="Monaco" charset="0"/>
              </a:rPr>
              <a:t>Stream</a:t>
            </a:r>
            <a:r>
              <a:rPr lang="zh-CN" altLang="en-US" sz="1800" dirty="0">
                <a:latin typeface="Monaco" charset="0"/>
                <a:cs typeface="Monaco" charset="0"/>
              </a:rPr>
              <a:t>，可以通过</a:t>
            </a:r>
            <a:r>
              <a:rPr lang="en-US" altLang="zh-CN" sz="1800" dirty="0">
                <a:latin typeface="Monaco" charset="0"/>
                <a:cs typeface="Monaco" charset="0"/>
              </a:rPr>
              <a:t>reduce</a:t>
            </a:r>
            <a:r>
              <a:rPr lang="zh-CN" altLang="en-US" sz="1800" dirty="0">
                <a:latin typeface="Monaco" charset="0"/>
                <a:cs typeface="Monaco" charset="0"/>
              </a:rPr>
              <a:t>来完成求和、求最小值、最大值等操作。右侧代码是</a:t>
            </a:r>
            <a:r>
              <a:rPr lang="en-US" altLang="zh-CN" sz="1800" dirty="0">
                <a:latin typeface="Monaco" charset="0"/>
                <a:cs typeface="Monaco" charset="0"/>
              </a:rPr>
              <a:t>IntPipeline</a:t>
            </a:r>
            <a:r>
              <a:rPr lang="zh-CN" altLang="en-US" sz="1800" dirty="0">
                <a:latin typeface="Monaco" charset="0"/>
                <a:cs typeface="Monaco" charset="0"/>
              </a:rPr>
              <a:t>的源代码：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endParaRPr lang="zh-CN" altLang="en-US" sz="1800" dirty="0">
              <a:latin typeface="Monaco" charset="0"/>
              <a:cs typeface="Monaco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760595" y="1778635"/>
            <a:ext cx="7044055" cy="4719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abstract class IntPipeline&lt;E_IN&gt;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extends AbstractPipeline&lt;E_IN, Integer, IntStream&gt;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implements IntStream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@Override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public final int sum()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return reduce(0, Integer::sum);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@Override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public final OptionalInt min()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return reduce(Math::min);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@Override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public final OptionalInt max()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return reduce(Math::max);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1400" dirty="0">
                <a:effectLst/>
                <a:latin typeface="Monaco" charset="0"/>
                <a:cs typeface="Monaco" charset="0"/>
              </a:rPr>
              <a:t>}</a:t>
            </a:r>
            <a:endParaRPr lang="en-US" altLang="zh-CN" sz="14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04 </a:t>
            </a:r>
            <a:r>
              <a:rPr dirty="0"/>
              <a:t>组合所有的流元素</a:t>
            </a:r>
            <a:endParaRPr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73710" y="1631315"/>
            <a:ext cx="11244580" cy="4866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Monaco" charset="0"/>
                <a:cs typeface="Monaco" charset="0"/>
              </a:rPr>
              <a:t>reduce</a:t>
            </a:r>
            <a:r>
              <a:rPr lang="zh-CN" altLang="en-US" sz="1800" dirty="0">
                <a:latin typeface="Monaco" charset="0"/>
                <a:cs typeface="Monaco" charset="0"/>
              </a:rPr>
              <a:t>的</a:t>
            </a:r>
            <a:r>
              <a:rPr lang="en-US" altLang="zh-CN" sz="1800" dirty="0">
                <a:latin typeface="Monaco" charset="0"/>
                <a:cs typeface="Monaco" charset="0"/>
              </a:rPr>
              <a:t>accumulator</a:t>
            </a:r>
            <a:r>
              <a:rPr lang="zh-CN" altLang="en-US" sz="1800" dirty="0">
                <a:latin typeface="Monaco" charset="0"/>
                <a:cs typeface="Monaco" charset="0"/>
              </a:rPr>
              <a:t>可以是各种复杂的操作，只要符合</a:t>
            </a:r>
            <a:r>
              <a:rPr lang="zh-CN" sz="1800" dirty="0">
                <a:latin typeface="Monaco" charset="0"/>
                <a:cs typeface="Monaco" charset="0"/>
                <a:sym typeface="+mn-ea"/>
              </a:rPr>
              <a:t>BinaryOperator的定义。使用</a:t>
            </a:r>
            <a:r>
              <a:rPr lang="en-US" altLang="zh-CN" sz="1800" dirty="0">
                <a:latin typeface="Monaco" charset="0"/>
                <a:cs typeface="Monaco" charset="0"/>
                <a:sym typeface="+mn-ea"/>
              </a:rPr>
              <a:t>reduce</a:t>
            </a:r>
            <a:r>
              <a:rPr lang="zh-CN" altLang="en-US" sz="1800" dirty="0">
                <a:latin typeface="Monaco" charset="0"/>
                <a:cs typeface="Monaco" charset="0"/>
                <a:sym typeface="+mn-ea"/>
              </a:rPr>
              <a:t>操作时，不能</a:t>
            </a:r>
            <a:r>
              <a:rPr lang="zh-CN" altLang="en-US" sz="1800" dirty="0">
                <a:latin typeface="Monaco" charset="0"/>
                <a:cs typeface="Monaco" charset="0"/>
              </a:rPr>
              <a:t>只限于普通的操作，阅读代码可以深入理解</a:t>
            </a:r>
            <a:r>
              <a:rPr lang="en-US" altLang="zh-CN" sz="1800" dirty="0">
                <a:latin typeface="Monaco" charset="0"/>
                <a:cs typeface="Monaco" charset="0"/>
              </a:rPr>
              <a:t>reduce</a:t>
            </a:r>
            <a:r>
              <a:rPr lang="zh-CN" altLang="en-US" sz="1800" dirty="0">
                <a:latin typeface="Monaco" charset="0"/>
                <a:cs typeface="Monaco" charset="0"/>
              </a:rPr>
              <a:t>的执行机制。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5965" y="5764530"/>
            <a:ext cx="648000" cy="648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7033260" y="5803900"/>
            <a:ext cx="4030345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查看代码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Reduce-&gt;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05 </a:t>
            </a:r>
            <a:r>
              <a:rPr lang="zh-CN" dirty="0"/>
              <a:t>匹配</a:t>
            </a:r>
            <a:endParaRPr lang="zh-CN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67030" y="1441450"/>
            <a:ext cx="11292205" cy="4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800" dirty="0">
                <a:latin typeface="Monaco" charset="0"/>
                <a:cs typeface="Monaco" charset="0"/>
              </a:rPr>
              <a:t>匹配操作包括：</a:t>
            </a:r>
            <a:endParaRPr lang="zh-CN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800" dirty="0">
                <a:latin typeface="Monaco" charset="0"/>
                <a:cs typeface="Monaco" charset="0"/>
              </a:rPr>
              <a:t>allMatch(Predicate)：当使用所提供的 Predicate 检测流中的元素时，如果每一个元素都得到 true，则返回 true。在遇到第一个 false 时，会短路计算。也就是说，在找到一个 false 之后，它不会继续计算。</a:t>
            </a:r>
            <a:endParaRPr lang="zh-CN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800" dirty="0">
                <a:latin typeface="Monaco" charset="0"/>
                <a:cs typeface="Monaco" charset="0"/>
              </a:rPr>
              <a:t>anyMatch(Predicate)：当使用所提供的 Predicate 检测流中的元素时，如果有任何一个元素能得到 true，则返回 true。在遇到第一个 true 时，会短路计算。</a:t>
            </a:r>
            <a:endParaRPr lang="zh-CN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800" dirty="0">
                <a:latin typeface="Monaco" charset="0"/>
                <a:cs typeface="Monaco" charset="0"/>
              </a:rPr>
              <a:t>noneMatch(Predicate)：当使用所提供的 Predicate 检测流中的元素时，如果没有元素得到 true，则返回 true。在遇到第一个 true 时，会短路计算。</a:t>
            </a:r>
            <a:endParaRPr lang="zh-CN" sz="1800" dirty="0"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06 </a:t>
            </a:r>
            <a:r>
              <a:rPr lang="zh-CN" dirty="0"/>
              <a:t>选择一个元素</a:t>
            </a:r>
            <a:endParaRPr lang="zh-CN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67030" y="1441450"/>
            <a:ext cx="11292205" cy="4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800" dirty="0">
                <a:latin typeface="Monaco" charset="0"/>
                <a:cs typeface="Monaco" charset="0"/>
              </a:rPr>
              <a:t>操作包括：</a:t>
            </a:r>
            <a:endParaRPr lang="zh-CN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800" dirty="0">
                <a:latin typeface="Monaco" charset="0"/>
                <a:cs typeface="Monaco" charset="0"/>
              </a:rPr>
              <a:t>findFirst()：返回一个包含流中第一个元素的 Optional，如果流中没有元素，则返回 Optional.empty。</a:t>
            </a:r>
            <a:endParaRPr lang="zh-CN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800" dirty="0">
                <a:latin typeface="Monaco" charset="0"/>
                <a:cs typeface="Monaco" charset="0"/>
              </a:rPr>
              <a:t>findAny()：返回一个包含流中某个元素的 Optional，如果流中没有元素，则返回Optional.empty。</a:t>
            </a:r>
            <a:endParaRPr lang="zh-CN" sz="1800" dirty="0">
              <a:latin typeface="Monaco" charset="0"/>
              <a:cs typeface="Monaco" charset="0"/>
            </a:endParaRPr>
          </a:p>
          <a:p>
            <a:pPr marL="0" indent="0">
              <a:buClr>
                <a:srgbClr val="000000"/>
              </a:buClr>
              <a:buFont typeface="Wingdings" panose="05000000000000000000" charset="0"/>
              <a:buNone/>
            </a:pPr>
            <a:r>
              <a:rPr lang="zh-CN" sz="1800" dirty="0">
                <a:latin typeface="Monaco" charset="0"/>
                <a:cs typeface="Monaco" charset="0"/>
              </a:rPr>
              <a:t>注意，对于非并行的流，findAny() 会选择第一个元素（尽管从定义来看，它可以选择任何一个元素）。在这个例子中，当这个流是并行流时，findAny() 有可能选择第一个元素之外的其他元素。findFirst()则不同，它总是会选择流中的第一个元素，不管该流是否为并行的。</a:t>
            </a:r>
            <a:endParaRPr lang="zh-CN" sz="1800" dirty="0"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06 </a:t>
            </a:r>
            <a:r>
              <a:rPr lang="zh-CN" dirty="0"/>
              <a:t>选择一个元素</a:t>
            </a:r>
            <a:endParaRPr lang="zh-CN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494405" y="1788160"/>
            <a:ext cx="7569835" cy="1104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800" dirty="0">
                <a:latin typeface="Monaco" charset="0"/>
                <a:cs typeface="Monaco" charset="0"/>
              </a:rPr>
              <a:t>如果要选择一个流的最后一个元素，应该怎么编写代码呢？</a:t>
            </a:r>
            <a:endParaRPr lang="zh-CN" sz="1800" dirty="0">
              <a:latin typeface="Monaco" charset="0"/>
              <a:cs typeface="Monaco" charset="0"/>
            </a:endParaRPr>
          </a:p>
        </p:txBody>
      </p:sp>
      <p:pic>
        <p:nvPicPr>
          <p:cNvPr id="1026" name="Picture 2" descr="查看源图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5982" y="1216658"/>
            <a:ext cx="52582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06 </a:t>
            </a:r>
            <a:r>
              <a:rPr lang="zh-CN" dirty="0"/>
              <a:t>选择一个元素</a:t>
            </a:r>
            <a:endParaRPr lang="zh-CN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494405" y="1788160"/>
            <a:ext cx="7569835" cy="1104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800" dirty="0">
                <a:latin typeface="Monaco" charset="0"/>
                <a:cs typeface="Monaco" charset="0"/>
              </a:rPr>
              <a:t>如果要选择一个流的最后一个元素，应该怎么编写代码呢？</a:t>
            </a:r>
            <a:endParaRPr lang="zh-CN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sz="1800" dirty="0">
                <a:latin typeface="Monaco" charset="0"/>
                <a:cs typeface="Monaco" charset="0"/>
              </a:rPr>
              <a:t>方法是使用</a:t>
            </a:r>
            <a:r>
              <a:rPr lang="en-US" altLang="zh-CN" sz="1800" dirty="0">
                <a:latin typeface="Monaco" charset="0"/>
                <a:cs typeface="Monaco" charset="0"/>
              </a:rPr>
              <a:t>reduce</a:t>
            </a:r>
            <a:r>
              <a:rPr lang="zh-CN" altLang="en-US" sz="1800" dirty="0">
                <a:latin typeface="Monaco" charset="0"/>
                <a:cs typeface="Monaco" charset="0"/>
              </a:rPr>
              <a:t>：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Stream.of("one", "two", "three")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      .reduce((n1, n2) -&gt; n2);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reduce() 的参数（即 (n1, n2) -&gt; n2）是用两个元素中的后一个替换了这两个，这样最终得到的就是流中的最后一个元素了。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  <p:pic>
        <p:nvPicPr>
          <p:cNvPr id="1026" name="Picture 2" descr="查看源图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5982" y="1216658"/>
            <a:ext cx="52582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07 </a:t>
            </a:r>
            <a:r>
              <a:rPr lang="zh-CN" dirty="0"/>
              <a:t>获得流相关的信息</a:t>
            </a:r>
            <a:endParaRPr lang="zh-CN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67030" y="1441450"/>
            <a:ext cx="11292205" cy="4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800" dirty="0">
                <a:latin typeface="Monaco" charset="0"/>
                <a:cs typeface="Monaco" charset="0"/>
              </a:rPr>
              <a:t>操作包括：</a:t>
            </a:r>
            <a:endParaRPr lang="zh-CN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800" dirty="0">
                <a:latin typeface="Monaco" charset="0"/>
                <a:cs typeface="Monaco" charset="0"/>
              </a:rPr>
              <a:t>count()：获得流中元素的数量。</a:t>
            </a:r>
            <a:endParaRPr lang="zh-CN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800" dirty="0">
                <a:latin typeface="Monaco" charset="0"/>
                <a:cs typeface="Monaco" charset="0"/>
              </a:rPr>
              <a:t>max(Comparator)：通过 Comparator 确定这个流中的“最大”元素。</a:t>
            </a:r>
            <a:endParaRPr lang="zh-CN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800" dirty="0">
                <a:latin typeface="Monaco" charset="0"/>
                <a:cs typeface="Monaco" charset="0"/>
              </a:rPr>
              <a:t>min(Comparator)：通过 Comparator 确定这个流中的“最小”元素。</a:t>
            </a:r>
            <a:endParaRPr lang="zh-CN" sz="1800" dirty="0">
              <a:latin typeface="Monaco" charset="0"/>
              <a:cs typeface="Monaco" charset="0"/>
            </a:endParaRPr>
          </a:p>
          <a:p>
            <a:pPr marL="0" indent="0">
              <a:buClr>
                <a:srgbClr val="000000"/>
              </a:buClr>
              <a:buFont typeface="Wingdings" panose="05000000000000000000" charset="0"/>
              <a:buNone/>
            </a:pPr>
            <a:r>
              <a:rPr lang="zh-CN" sz="1800" dirty="0">
                <a:latin typeface="Monaco" charset="0"/>
                <a:cs typeface="Monaco" charset="0"/>
              </a:rPr>
              <a:t>min() 和 max() 都会返回 Optional。它们之所以需要传入</a:t>
            </a:r>
            <a:r>
              <a:rPr lang="en-US" altLang="zh-CN" sz="1800" dirty="0">
                <a:latin typeface="Monaco" charset="0"/>
                <a:cs typeface="Monaco" charset="0"/>
              </a:rPr>
              <a:t>Comparator</a:t>
            </a:r>
            <a:r>
              <a:rPr lang="zh-CN" altLang="en-US" sz="1800" dirty="0">
                <a:latin typeface="Monaco" charset="0"/>
                <a:cs typeface="Monaco" charset="0"/>
              </a:rPr>
              <a:t>，是因为不同类型的比较算法不同，如果是</a:t>
            </a:r>
            <a:r>
              <a:rPr lang="en-US" altLang="zh-CN" sz="1800" dirty="0">
                <a:latin typeface="Monaco" charset="0"/>
                <a:cs typeface="Monaco" charset="0"/>
              </a:rPr>
              <a:t>String</a:t>
            </a:r>
            <a:r>
              <a:rPr lang="zh-CN" altLang="en-US" sz="1800" dirty="0">
                <a:latin typeface="Monaco" charset="0"/>
                <a:cs typeface="Monaco" charset="0"/>
              </a:rPr>
              <a:t>类型，可以使用它预定义的</a:t>
            </a:r>
            <a:r>
              <a:rPr lang="en-US" altLang="zh-CN" sz="1800" dirty="0">
                <a:latin typeface="Monaco" charset="0"/>
                <a:cs typeface="Monaco" charset="0"/>
              </a:rPr>
              <a:t>Comparator</a:t>
            </a:r>
            <a:r>
              <a:rPr lang="zh-CN" altLang="en-US" sz="1800" dirty="0">
                <a:latin typeface="Monaco" charset="0"/>
                <a:cs typeface="Monaco" charset="0"/>
              </a:rPr>
              <a:t>，如：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Clr>
                <a:srgbClr val="000000"/>
              </a:buClr>
              <a:buFont typeface="Wingdings" panose="05000000000000000000" charset="0"/>
              <a:buNone/>
            </a:pPr>
            <a:r>
              <a:rPr lang="en-US" altLang="zh-CN" sz="1800" dirty="0">
                <a:latin typeface="Monaco" charset="0"/>
                <a:cs typeface="Monaco" charset="0"/>
              </a:rPr>
              <a:t>stream()</a:t>
            </a:r>
            <a:r>
              <a:rPr lang="zh-CN" altLang="en-US" sz="1800" dirty="0">
                <a:latin typeface="Monaco" charset="0"/>
                <a:cs typeface="Monaco" charset="0"/>
              </a:rPr>
              <a:t>.min(String.CASE_INSENSITIVE_ORDER)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07 </a:t>
            </a:r>
            <a:r>
              <a:rPr lang="zh-CN" dirty="0"/>
              <a:t>获得流相关的信息</a:t>
            </a:r>
            <a:endParaRPr lang="zh-CN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67030" y="1441450"/>
            <a:ext cx="11292205" cy="4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800" dirty="0">
                <a:latin typeface="Monaco" charset="0"/>
                <a:cs typeface="Monaco" charset="0"/>
              </a:rPr>
              <a:t>如果是获得数值化流相关的信息，操作包括：</a:t>
            </a:r>
            <a:endParaRPr lang="zh-CN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800" dirty="0">
                <a:latin typeface="Monaco" charset="0"/>
                <a:cs typeface="Monaco" charset="0"/>
              </a:rPr>
              <a:t>average()：就是通常的意义，获得平均值。</a:t>
            </a:r>
            <a:endParaRPr lang="zh-CN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800" dirty="0">
                <a:latin typeface="Monaco" charset="0"/>
                <a:cs typeface="Monaco" charset="0"/>
              </a:rPr>
              <a:t>max() 与 min()：这些操作不需要一个 Comparator，因为它们处理的是数值化流。</a:t>
            </a:r>
            <a:endParaRPr lang="zh-CN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800" dirty="0">
                <a:latin typeface="Monaco" charset="0"/>
                <a:cs typeface="Monaco" charset="0"/>
              </a:rPr>
              <a:t>sum()：将流中的数值累加起来。</a:t>
            </a:r>
            <a:endParaRPr lang="zh-CN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800" dirty="0">
                <a:latin typeface="Monaco" charset="0"/>
                <a:cs typeface="Monaco" charset="0"/>
              </a:rPr>
              <a:t>summaryStatistics()：返回可能有用的摘要数据。不太清楚为什么 Java 库的设计</a:t>
            </a:r>
            <a:endParaRPr lang="zh-CN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sz="1800" dirty="0">
                <a:latin typeface="Monaco" charset="0"/>
                <a:cs typeface="Monaco" charset="0"/>
              </a:rPr>
              <a:t>者觉得需要这个，因为我们自己可以用直接方法获得所有这些数据。</a:t>
            </a:r>
            <a:endParaRPr lang="zh-CN" sz="1800" dirty="0"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536" y="1675049"/>
            <a:ext cx="6903864" cy="3246083"/>
          </a:xfrm>
          <a:prstGeom prst="rect">
            <a:avLst/>
          </a:prstGeom>
        </p:spPr>
      </p:pic>
      <p:pic>
        <p:nvPicPr>
          <p:cNvPr id="4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75049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7340" y="3140710"/>
            <a:ext cx="3534410" cy="289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lnSpc>
                <a:spcPts val="1825"/>
              </a:lnSpc>
            </a:pPr>
            <a:r>
              <a:rPr lang="en-US" altLang="zh-CN" dirty="0" err="1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DaoCloud</a:t>
            </a:r>
            <a:r>
              <a:rPr lang="zh-CN" altLang="en-US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应用现代化首席顾问</a:t>
            </a: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 defTabSz="913765">
              <a:lnSpc>
                <a:spcPts val="1825"/>
              </a:lnSpc>
            </a:pPr>
            <a:endParaRPr lang="en-US" altLang="zh-CN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作品包括：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解构领域驱动设计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软件设计精要与模式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高可用可伸缩微服务架构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译作包括：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《Java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设计模式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恰如其分的软件架构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b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人件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1489061" y="2656853"/>
            <a:ext cx="646332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3765"/>
            <a:r>
              <a:rPr lang="zh-CN" altLang="en-US" sz="1500" b="1" spc="300" dirty="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张逸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82542" y="226665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19725" y="2319020"/>
            <a:ext cx="343662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终结操作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33824" y="2626073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终结操作是我们在一个管线内可以做的最后一件事</a:t>
            </a:r>
            <a:r>
              <a:rPr 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，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本节介绍了常用的终结操作</a:t>
            </a:r>
            <a:r>
              <a:rPr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。</a:t>
            </a:r>
            <a:endParaRPr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42729" t="6969" r="36622" b="62478"/>
          <a:stretch>
            <a:fillRect/>
          </a:stretch>
        </p:blipFill>
        <p:spPr>
          <a:xfrm>
            <a:off x="895476" y="426973"/>
            <a:ext cx="1861852" cy="18366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将流转换为一个数组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85445" y="1869440"/>
            <a:ext cx="11304905" cy="4509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如果流操作生成的内容必须以数组形式使用，以下操作就很有用：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C1B43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toArray()：将流元素转换到适当类型的数组中。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C1B43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toArray(generator)：generator 用于在特定情况下分配自己的数组存储。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C1B43"/>
              </a:buClr>
              <a:buFont typeface="Wingdings" panose="05000000000000000000" charset="0"/>
              <a:buChar char=""/>
            </a:pP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Clr>
                <a:srgbClr val="0C1B43"/>
              </a:buClr>
              <a:buFont typeface="Wingdings" panose="05000000000000000000" charset="0"/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 int[] rints = new Random(47).ints(0, 1000).limit(100).</a:t>
            </a: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toArray()</a:t>
            </a:r>
            <a:r>
              <a:rPr lang="zh-CN" altLang="en-US" sz="1800" dirty="0">
                <a:latin typeface="Monaco" charset="0"/>
                <a:cs typeface="Monaco" charset="0"/>
              </a:rPr>
              <a:t>;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dirty="0"/>
              <a:t>在每个流元素上应用某个终结操作</a:t>
            </a:r>
            <a:endParaRPr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560195"/>
            <a:ext cx="11304905" cy="2585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以下两个操作是针对流元素的遍历操作：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231B23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forEach(Consumer)：设计为可以以任何顺序操作元素，这只有在引入 parallel() 操作时才有意义。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231B23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forEachOrdered(Consumer)：确保 forEach 对元素的操作顺序是原始的流的顺序。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5965" y="5764530"/>
            <a:ext cx="648000" cy="648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7484745" y="5803900"/>
            <a:ext cx="3578860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运行代码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ForEach-&gt;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dirty="0"/>
              <a:t>收集操作</a:t>
            </a:r>
            <a:endParaRPr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445895"/>
            <a:ext cx="11304905" cy="2715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收集流元素的操作：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collect(Collector)：使用这个 Collector 将流元素累加到一个结果集合中。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collect(Supplier, BiConsumer, BiConsumer)：和上面类似，但是 Supplier 会创建一个新的结果集合，第一个 BiConsumer 是用来将下一个元素包含到结果中的函数，第二个 BiConsumer 用于将两个值组合起来。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  <a:p>
            <a:pPr marL="0" indent="0">
              <a:buNone/>
            </a:pPr>
            <a:endParaRPr lang="zh-CN" altLang="en-US" sz="1800" dirty="0">
              <a:solidFill>
                <a:schemeClr val="tx1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03 </a:t>
            </a:r>
            <a:r>
              <a:rPr dirty="0">
                <a:sym typeface="+mn-ea"/>
              </a:rPr>
              <a:t>收集操作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8060" y="1929765"/>
            <a:ext cx="5677535" cy="32759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0685" y="2067560"/>
            <a:ext cx="528701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latin typeface="Monaco" charset="0"/>
                <a:cs typeface="Monaco" charset="0"/>
                <a:sym typeface="+mn-ea"/>
              </a:rPr>
              <a:t>第一个</a:t>
            </a:r>
            <a:r>
              <a:rPr lang="en-US" altLang="zh-CN" dirty="0">
                <a:latin typeface="Monaco" charset="0"/>
                <a:cs typeface="Monaco" charset="0"/>
                <a:sym typeface="+mn-ea"/>
              </a:rPr>
              <a:t>collect()</a:t>
            </a:r>
            <a:r>
              <a:rPr lang="zh-CN" altLang="en-US" dirty="0">
                <a:latin typeface="Monaco" charset="0"/>
                <a:cs typeface="Monaco" charset="0"/>
                <a:sym typeface="+mn-ea"/>
              </a:rPr>
              <a:t>方法的输入参数为</a:t>
            </a:r>
            <a:r>
              <a:rPr lang="en-US" altLang="zh-CN" dirty="0">
                <a:latin typeface="Monaco" charset="0"/>
                <a:cs typeface="Monaco" charset="0"/>
                <a:sym typeface="+mn-ea"/>
              </a:rPr>
              <a:t>Collector</a:t>
            </a:r>
            <a:r>
              <a:rPr lang="zh-CN" altLang="en-US" dirty="0">
                <a:latin typeface="Monaco" charset="0"/>
                <a:cs typeface="Monaco" charset="0"/>
                <a:sym typeface="+mn-ea"/>
              </a:rPr>
              <a:t>，java.util.stream.Collectors定义了许多静态方法来创建这样的类型，以帮助我们完成流元素的收集。例如，要将一个</a:t>
            </a:r>
            <a:r>
              <a:rPr lang="en-US" altLang="zh-CN" dirty="0">
                <a:latin typeface="Monaco" charset="0"/>
                <a:cs typeface="Monaco" charset="0"/>
                <a:sym typeface="+mn-ea"/>
              </a:rPr>
              <a:t>Stream</a:t>
            </a:r>
            <a:r>
              <a:rPr lang="zh-CN" altLang="en-US" dirty="0">
                <a:latin typeface="Monaco" charset="0"/>
                <a:cs typeface="Monaco" charset="0"/>
                <a:sym typeface="+mn-ea"/>
              </a:rPr>
              <a:t>的元素放到</a:t>
            </a:r>
            <a:r>
              <a:rPr lang="en-US" altLang="zh-CN" dirty="0">
                <a:latin typeface="Monaco" charset="0"/>
                <a:cs typeface="Monaco" charset="0"/>
                <a:sym typeface="+mn-ea"/>
              </a:rPr>
              <a:t>List</a:t>
            </a:r>
            <a:r>
              <a:rPr lang="zh-CN" altLang="en-US" dirty="0">
                <a:latin typeface="Monaco" charset="0"/>
                <a:cs typeface="Monaco" charset="0"/>
                <a:sym typeface="+mn-ea"/>
              </a:rPr>
              <a:t>中，就可以调用</a:t>
            </a:r>
            <a:r>
              <a:rPr lang="en-US" altLang="zh-CN" dirty="0">
                <a:latin typeface="Monaco" charset="0"/>
                <a:cs typeface="Monaco" charset="0"/>
                <a:sym typeface="+mn-ea"/>
              </a:rPr>
              <a:t>Collectors.toList()</a:t>
            </a:r>
            <a:r>
              <a:rPr lang="zh-CN" altLang="en-US" dirty="0">
                <a:latin typeface="Monaco" charset="0"/>
                <a:ea typeface="宋体" charset="0"/>
                <a:cs typeface="Monaco" charset="0"/>
                <a:sym typeface="+mn-ea"/>
              </a:rPr>
              <a:t>。</a:t>
            </a:r>
            <a:endParaRPr lang="zh-CN" altLang="en-US" dirty="0">
              <a:latin typeface="Monaco" charset="0"/>
              <a:ea typeface="宋体" charset="0"/>
              <a:cs typeface="Monaco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dirty="0">
              <a:latin typeface="Monaco" charset="0"/>
              <a:ea typeface="宋体" charset="0"/>
              <a:cs typeface="Monaco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latin typeface="Monaco" charset="0"/>
                <a:ea typeface="宋体" charset="0"/>
                <a:cs typeface="Monaco" charset="0"/>
                <a:sym typeface="+mn-ea"/>
              </a:rPr>
              <a:t>stream.collect(Collectors.toList());</a:t>
            </a:r>
            <a:endParaRPr lang="en-US" altLang="zh-CN" dirty="0">
              <a:latin typeface="Monaco" charset="0"/>
              <a:ea typeface="宋体" charset="0"/>
              <a:cs typeface="Monaco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03 </a:t>
            </a:r>
            <a:r>
              <a:rPr dirty="0">
                <a:sym typeface="+mn-ea"/>
              </a:rPr>
              <a:t>收集操作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6245" y="1425575"/>
            <a:ext cx="113106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latin typeface="Monaco" charset="0"/>
                <a:cs typeface="Monaco" charset="0"/>
                <a:sym typeface="+mn-ea"/>
              </a:rPr>
              <a:t>如果目标的集合类型不在这些方法范围内，也可以调用</a:t>
            </a:r>
            <a:r>
              <a:rPr lang="en-US" altLang="zh-CN" dirty="0">
                <a:latin typeface="Monaco" charset="0"/>
                <a:cs typeface="Monaco" charset="0"/>
                <a:sym typeface="+mn-ea"/>
              </a:rPr>
              <a:t>toCollection()</a:t>
            </a:r>
            <a:r>
              <a:rPr lang="zh-CN" altLang="en-US" dirty="0">
                <a:latin typeface="Monaco" charset="0"/>
                <a:cs typeface="Monaco" charset="0"/>
                <a:sym typeface="+mn-ea"/>
              </a:rPr>
              <a:t>方法，例如，要将流元素收集到</a:t>
            </a:r>
            <a:r>
              <a:rPr lang="en-US" altLang="zh-CN" dirty="0">
                <a:latin typeface="Monaco" charset="0"/>
                <a:cs typeface="Monaco" charset="0"/>
                <a:sym typeface="+mn-ea"/>
              </a:rPr>
              <a:t>TreeSet</a:t>
            </a:r>
            <a:r>
              <a:rPr lang="zh-CN" altLang="en-US" dirty="0">
                <a:latin typeface="Monaco" charset="0"/>
                <a:ea typeface="宋体" charset="0"/>
                <a:cs typeface="Monaco" charset="0"/>
                <a:sym typeface="+mn-ea"/>
              </a:rPr>
              <a:t>，</a:t>
            </a:r>
            <a:r>
              <a:rPr lang="zh-CN" altLang="en-US" dirty="0">
                <a:latin typeface="Monaco" charset="0"/>
                <a:cs typeface="Monaco" charset="0"/>
                <a:sym typeface="+mn-ea"/>
              </a:rPr>
              <a:t>可以调用Collectors.toCollection(TreeSet::new)。</a:t>
            </a:r>
            <a:endParaRPr lang="zh-CN" altLang="en-US" dirty="0">
              <a:latin typeface="Monaco" charset="0"/>
              <a:cs typeface="Monaco" charset="0"/>
              <a:sym typeface="+mn-ea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563880" y="2705735"/>
            <a:ext cx="1032637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public class TreeSetOfWords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public static void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main(String[] args) throws Exception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Set&lt;String&gt; words2 =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Files.lines(Paths.get("TreeSetOfWords.java"))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.flatMap(s -&gt; Arrays.stream(s.split("\\W+")))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.filter(s -&gt; !s.matches("\\d+")) // No numbers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.map(String::trim)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.filter(s -&gt; s.length() &gt; 2)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.limit(100)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.</a:t>
            </a:r>
            <a:r>
              <a:rPr sz="1400" dirty="0">
                <a:solidFill>
                  <a:srgbClr val="C00000"/>
                </a:solidFill>
                <a:effectLst/>
                <a:latin typeface="Monaco" charset="0"/>
                <a:cs typeface="Monaco" charset="0"/>
              </a:rPr>
              <a:t>collect(Collectors.toCollection(TreeSet::new));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System.out.println(words2);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dirty="0"/>
              <a:t>收集操作</a:t>
            </a:r>
            <a:endParaRPr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445895"/>
            <a:ext cx="11304905" cy="2715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代码MapCollector演示了如何</a:t>
            </a:r>
            <a:r>
              <a:rPr lang="zh-CN" altLang="en-US" sz="1800" dirty="0">
                <a:latin typeface="Monaco" charset="0"/>
                <a:cs typeface="Monaco" charset="0"/>
                <a:sym typeface="+mn-ea"/>
              </a:rPr>
              <a:t>从某个流生成一个 Map。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5965" y="5764530"/>
            <a:ext cx="648000" cy="648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7033260" y="5803900"/>
            <a:ext cx="4030345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查看代码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MapCollector-&gt;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dirty="0"/>
              <a:t>收集操作</a:t>
            </a:r>
            <a:endParaRPr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26720" y="2071370"/>
            <a:ext cx="4862830" cy="2715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大多数情况下，如果看一下java.util.stream.Collectors，就能找到一个满足我们要求的预定义 Collector。找不到的情况只是极少数，这时候可以使用 collect() 的第二种形式</a:t>
            </a:r>
            <a:r>
              <a:rPr lang="en-US" altLang="zh-CN" sz="1800" dirty="0">
                <a:latin typeface="Monaco" charset="0"/>
                <a:cs typeface="Monaco" charset="0"/>
              </a:rPr>
              <a:t>，</a:t>
            </a:r>
            <a:r>
              <a:rPr lang="zh-CN" altLang="en-US" sz="1800" dirty="0">
                <a:latin typeface="Monaco" charset="0"/>
                <a:cs typeface="Monaco" charset="0"/>
              </a:rPr>
              <a:t>即</a:t>
            </a:r>
            <a:r>
              <a:rPr lang="zh-CN" altLang="en-US" sz="1800" dirty="0">
                <a:latin typeface="Monaco" charset="0"/>
                <a:cs typeface="Monaco" charset="0"/>
                <a:sym typeface="+mn-ea"/>
              </a:rPr>
              <a:t>collect(Supplier, BiConsumer, BiConsumer)。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5448935" y="1909445"/>
            <a:ext cx="588010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public class SpecialCollector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public static void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main(String[] args) throws Exception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ArrayList&lt;String&gt; words =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FileToWords.stream("Cheese.dat")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.collect(ArrayList::new,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         ArrayList::add,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         ArrayList::addAll);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words.stream()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.filter(s -&gt; s.equals("cheese"))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.forEach(System.out::println);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4200</Words>
  <Application>WPS 演示</Application>
  <PresentationFormat>宽屏</PresentationFormat>
  <Paragraphs>181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3" baseType="lpstr">
      <vt:lpstr>Arial</vt:lpstr>
      <vt:lpstr>方正书宋_GBK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Monaco</vt:lpstr>
      <vt:lpstr>Wingdings</vt:lpstr>
      <vt:lpstr>Meiryo UI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最小和静音</vt:lpstr>
      <vt:lpstr>PowerPoint 演示文稿</vt:lpstr>
      <vt:lpstr>PowerPoint 演示文稿</vt:lpstr>
      <vt:lpstr>01 便捷函数</vt:lpstr>
      <vt:lpstr>02 创建Optional</vt:lpstr>
      <vt:lpstr>03 Optional 对象上的操作</vt:lpstr>
      <vt:lpstr>04 Optional的使用</vt:lpstr>
      <vt:lpstr>03 收集操作</vt:lpstr>
      <vt:lpstr>03 收集操作</vt:lpstr>
      <vt:lpstr>03 收集操作</vt:lpstr>
      <vt:lpstr>03 收集操作</vt:lpstr>
      <vt:lpstr>04 组合所有的流元素</vt:lpstr>
      <vt:lpstr>04 组合所有的流元素</vt:lpstr>
      <vt:lpstr>04 组合所有的流元素</vt:lpstr>
      <vt:lpstr>05 匹配</vt:lpstr>
      <vt:lpstr>06 选择一个元素</vt:lpstr>
      <vt:lpstr>06 选择一个元素</vt:lpstr>
      <vt:lpstr>06 选择一个元素</vt:lpstr>
      <vt:lpstr>07 获得流相关的信息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zhangyi</cp:lastModifiedBy>
  <cp:revision>246</cp:revision>
  <dcterms:created xsi:type="dcterms:W3CDTF">2022-02-26T14:54:26Z</dcterms:created>
  <dcterms:modified xsi:type="dcterms:W3CDTF">2022-02-26T14:54:26Z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