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4" r:id="rId3"/>
    <p:sldId id="305" r:id="rId4"/>
    <p:sldId id="413" r:id="rId5"/>
    <p:sldId id="414" r:id="rId6"/>
    <p:sldId id="435" r:id="rId7"/>
    <p:sldId id="436" r:id="rId8"/>
    <p:sldId id="437" r:id="rId9"/>
    <p:sldId id="438" r:id="rId10"/>
    <p:sldId id="439" r:id="rId11"/>
    <p:sldId id="308" r:id="rId12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34347C"/>
    <a:srgbClr val="FEFBF5"/>
    <a:srgbClr val="282C47"/>
    <a:srgbClr val="292C48"/>
    <a:srgbClr val="2C2D39"/>
    <a:srgbClr val="242630"/>
    <a:srgbClr val="2A1F43"/>
    <a:srgbClr val="0C1B4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0551" autoAdjust="0"/>
  </p:normalViewPr>
  <p:slideViewPr>
    <p:cSldViewPr snapToGrid="0" snapToObjects="1">
      <p:cViewPr varScale="1">
        <p:scale>
          <a:sx n="112" d="100"/>
          <a:sy n="112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1383" y="363984"/>
            <a:ext cx="4290644" cy="59480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6570" y="2630170"/>
            <a:ext cx="449834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15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异常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800735" y="4274185"/>
            <a:ext cx="3197225" cy="65532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F8F8F8"/>
                </a:solidFill>
              </a:rPr>
              <a:t>分享导师：张逸</a:t>
            </a:r>
            <a:endParaRPr lang="zh-CN" altLang="en-US" sz="2400" dirty="0">
              <a:solidFill>
                <a:srgbClr val="F8F8F8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01000" y="3682821"/>
            <a:ext cx="36703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15.9 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使用finally执行清理</a:t>
            </a:r>
            <a:endParaRPr lang="zh-CN" altLang="en-US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3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8536" y="1675049"/>
            <a:ext cx="6903864" cy="3246083"/>
          </a:xfrm>
          <a:prstGeom prst="rect">
            <a:avLst/>
          </a:prstGeom>
        </p:spPr>
      </p:pic>
      <p:pic>
        <p:nvPicPr>
          <p:cNvPr id="4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675049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7340" y="3140710"/>
            <a:ext cx="3534410" cy="289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>
              <a:lnSpc>
                <a:spcPts val="1825"/>
              </a:lnSpc>
            </a:pPr>
            <a:r>
              <a:rPr lang="en-US" altLang="zh-CN" dirty="0" err="1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DaoCloud</a:t>
            </a:r>
            <a:r>
              <a:rPr lang="zh-CN" altLang="en-US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应用现代化首席顾问</a:t>
            </a: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 defTabSz="913765">
              <a:lnSpc>
                <a:spcPts val="1825"/>
              </a:lnSpc>
            </a:pPr>
            <a:endParaRPr lang="en-US" altLang="zh-CN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作品包括：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解构领域驱动设计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软件设计精要与模式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高可用可伸缩微服务架构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译作包括：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《Java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设计模式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恰如其分的软件架构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b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人件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1489061" y="2656853"/>
            <a:ext cx="646332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3765"/>
            <a:r>
              <a:rPr lang="zh-CN" altLang="en-US" sz="1500" b="1" spc="300" dirty="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张逸</a:t>
            </a:r>
            <a:endParaRPr 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82542" y="2266650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19725" y="2319020"/>
            <a:ext cx="343662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掌握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finally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的用途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33824" y="2626073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正确用好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finally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，了解语法中的常见陷阱，编写出健壮的高质量代码。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42729" t="6969" r="36622" b="62478"/>
          <a:stretch>
            <a:fillRect/>
          </a:stretch>
        </p:blipFill>
        <p:spPr>
          <a:xfrm>
            <a:off x="895476" y="426973"/>
            <a:ext cx="1861852" cy="18366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finally</a:t>
            </a:r>
            <a:r>
              <a:rPr lang="zh-CN" altLang="en-US" dirty="0"/>
              <a:t>子句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85445" y="1909445"/>
            <a:ext cx="5624195" cy="4509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几点情况需要注意：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Monaco" charset="0"/>
                <a:cs typeface="Monaco" charset="0"/>
              </a:rPr>
              <a:t>无论是否抛出异常，finally 子句都执行了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>
              <a:buClr>
                <a:srgbClr val="000000"/>
              </a:buClr>
              <a:buFont typeface="Wingdings" panose="05000000000000000000" charset="0"/>
              <a:buChar char=""/>
            </a:pPr>
            <a:r>
              <a:rPr lang="zh-CN" altLang="en-US" sz="1800" dirty="0">
                <a:latin typeface="Monaco" charset="0"/>
                <a:cs typeface="Monaco" charset="0"/>
              </a:rPr>
              <a:t>Java 中的异常不允许我们回退到异常被抛出的地方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Clr>
                <a:srgbClr val="000000"/>
              </a:buClr>
              <a:buFont typeface="Wingdings" panose="05000000000000000000" charset="0"/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注意：不要混淆了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final</a:t>
            </a: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、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finalize</a:t>
            </a: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和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finally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6113145" y="1909445"/>
            <a:ext cx="521589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try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// 被守护区域：可能会抛出 A、B 或 C 的危险活动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 catch(A a1)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// 情况 A 的处理程序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 catch(B b1)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// 情况 B 的处理程序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 catch(C c1)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// 情况 C 的处理程序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 finally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// 不管哪种情况都要执行的活动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</a:t>
            </a:r>
            <a:endParaRPr sz="1400" dirty="0">
              <a:effectLst/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dirty="0"/>
              <a:t>finally 是干什么用的</a:t>
            </a:r>
            <a:endParaRPr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38785" y="1560195"/>
            <a:ext cx="11304905" cy="2585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在没有垃圾收集并且不会自动调用析构函数的语言中，Afinally 非常重要，这是因为不管在 try 块中发生了什么，它都使得程序员可以确保内存的释放。但是 Java 提供了垃圾收集，所以释放内存基本不是问题。它也没有析构函数要调用。所以在 Java 中什么时候才需要使用 finally 呢？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要清理内存之外的某些东西时，finally 子句是必要的。例子包括打开的文件或网络连接，画在屏幕上的东西，甚至是现实世界中的一个开关。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5965" y="5764530"/>
            <a:ext cx="648000" cy="648000"/>
          </a:xfrm>
          <a:prstGeom prst="rect">
            <a:avLst/>
          </a:prstGeom>
        </p:spPr>
      </p:pic>
      <p:sp>
        <p:nvSpPr>
          <p:cNvPr id="25" name="内容占位符 2"/>
          <p:cNvSpPr txBox="1"/>
          <p:nvPr/>
        </p:nvSpPr>
        <p:spPr>
          <a:xfrm>
            <a:off x="5583555" y="5803900"/>
            <a:ext cx="5480050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对比代码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OnOffSwitch和WithFinally-&gt;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dirty="0"/>
              <a:t>finally 是干什么用的</a:t>
            </a:r>
            <a:endParaRPr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38785" y="1560195"/>
            <a:ext cx="4245610" cy="2585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即使抛出的异常没有被当前的这组 catch 子句捕获，在异常处理机制向更高一层中继续搜索异常处理程序之前，finally 也会执行。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当涉及 break 和 continue 语句时，finally 语句也会执行。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684395" y="1560195"/>
            <a:ext cx="7188835" cy="5119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class FourException extends Exception {}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public class AlwaysFinally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public static void main(String[] args)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System.out.println("Entering first try block");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try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System.out.println("Entering second try block");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try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throw new FourException();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} finally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System.out.println("finally in 2nd try block");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} catch(FourException e)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System.out.println(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"Caught FourException in 1st try block");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} finally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System.out.println("finally in 1st try block");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</a:t>
            </a:r>
            <a:endParaRPr sz="1400" dirty="0">
              <a:effectLst/>
              <a:latin typeface="Monaco" charset="0"/>
              <a:cs typeface="Monaco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1125" y="5257165"/>
            <a:ext cx="648000" cy="648000"/>
          </a:xfrm>
          <a:prstGeom prst="rect">
            <a:avLst/>
          </a:prstGeom>
        </p:spPr>
      </p:pic>
      <p:sp>
        <p:nvSpPr>
          <p:cNvPr id="5" name="内容占位符 2"/>
          <p:cNvSpPr txBox="1"/>
          <p:nvPr/>
        </p:nvSpPr>
        <p:spPr>
          <a:xfrm>
            <a:off x="438785" y="5257165"/>
            <a:ext cx="5480050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运行代码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AlwaysFinally-&gt;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dirty="0"/>
              <a:t>在 return 期间使用 finally</a:t>
            </a:r>
            <a:endParaRPr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38785" y="1560195"/>
            <a:ext cx="11104880" cy="2585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因为 finally 子句总会执行，所以在一个方法中，我们可以从多个点返回，并且仍然能够确保重要的清理工作得到执行。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4510" y="5007610"/>
            <a:ext cx="648000" cy="648000"/>
          </a:xfrm>
          <a:prstGeom prst="rect">
            <a:avLst/>
          </a:prstGeom>
        </p:spPr>
      </p:pic>
      <p:sp>
        <p:nvSpPr>
          <p:cNvPr id="5" name="内容占位符 2"/>
          <p:cNvSpPr txBox="1"/>
          <p:nvPr/>
        </p:nvSpPr>
        <p:spPr>
          <a:xfrm>
            <a:off x="6164580" y="5042535"/>
            <a:ext cx="4375785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运行代码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MultipleReturns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dirty="0"/>
              <a:t>缺陷：异常丢失</a:t>
            </a:r>
            <a:endParaRPr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38785" y="1560195"/>
            <a:ext cx="11104880" cy="2797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尽管异常作为程序出错的标志绝对不应忽略，但是异常有可能丢失。这种情况发生在某种特殊的 finally 子句的使用情形之下。请运行代码。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在输出中没有看到 VeryImportantException</a:t>
            </a:r>
            <a:r>
              <a:rPr lang="zh-CN" altLang="en-US" sz="1800" dirty="0">
                <a:latin typeface="Monaco" charset="0"/>
                <a:cs typeface="Monaco" charset="0"/>
              </a:rPr>
              <a:t>，它被 finally 子句中的 HoHumException取代了。这是相当严重的缺陷，因为它意味着一个异常可能会完全丢失，而且是以比前面的示例更微妙、更难以察觉的方式。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4510" y="5007610"/>
            <a:ext cx="648000" cy="648000"/>
          </a:xfrm>
          <a:prstGeom prst="rect">
            <a:avLst/>
          </a:prstGeom>
        </p:spPr>
      </p:pic>
      <p:sp>
        <p:nvSpPr>
          <p:cNvPr id="5" name="内容占位符 2"/>
          <p:cNvSpPr txBox="1"/>
          <p:nvPr/>
        </p:nvSpPr>
        <p:spPr>
          <a:xfrm>
            <a:off x="6164580" y="5042535"/>
            <a:ext cx="4375785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运行代码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LostMessage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dirty="0"/>
              <a:t>缺陷：异常丢失</a:t>
            </a:r>
            <a:endParaRPr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38785" y="1560195"/>
            <a:ext cx="11104880" cy="2797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还有一种更简单的会丢失异常的方式，是在 finally 子句中执行 return。因为finally是只要JVM不结束就一定会执行的，那么在try和catch中写的return语句（包括异常的抛出）就会毫无意义，因为会被finally的return语句覆盖。</a:t>
            </a:r>
            <a:endParaRPr lang="zh-CN" altLang="en-US" sz="1800" dirty="0">
              <a:latin typeface="Monaco" charset="0"/>
              <a:cs typeface="Monaco" charset="0"/>
            </a:endParaRPr>
          </a:p>
          <a:p>
            <a:pPr marL="0" indent="0">
              <a:buNone/>
            </a:pPr>
            <a:endParaRPr lang="zh-CN" altLang="en-US" sz="1800" dirty="0">
              <a:latin typeface="Monaco" charset="0"/>
              <a:cs typeface="Monaco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38785" y="3009900"/>
            <a:ext cx="11433810" cy="3705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public class ExceptionSilencer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public static void main(String[] args)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try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throw new RuntimeException();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} finally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// Using 'return' inside the finally block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// will silence any thrown exception.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</a:t>
            </a:r>
            <a:r>
              <a:rPr sz="1400" dirty="0">
                <a:solidFill>
                  <a:srgbClr val="C00000"/>
                </a:solidFill>
                <a:effectLst/>
                <a:latin typeface="Monaco" charset="0"/>
                <a:cs typeface="Monaco" charset="0"/>
              </a:rPr>
              <a:t>return;</a:t>
            </a:r>
            <a:endParaRPr sz="1400" dirty="0">
              <a:solidFill>
                <a:srgbClr val="C00000"/>
              </a:solidFill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</a:t>
            </a:r>
            <a:endParaRPr sz="1400" dirty="0">
              <a:effectLst/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04 </a:t>
            </a:r>
            <a:r>
              <a:rPr lang="zh-CN" dirty="0"/>
              <a:t>注意</a:t>
            </a:r>
            <a:r>
              <a:rPr lang="en-US" altLang="zh-CN" dirty="0"/>
              <a:t>finally</a:t>
            </a:r>
            <a:r>
              <a:rPr lang="zh-CN" altLang="en-US" dirty="0"/>
              <a:t>中的异常抛出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7284085" y="3272790"/>
            <a:ext cx="4164330" cy="1657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onaco" charset="0"/>
                <a:cs typeface="Monaco" charset="0"/>
              </a:rPr>
              <a:t>《</a:t>
            </a:r>
            <a:r>
              <a:rPr lang="en-US" altLang="zh-CN" sz="1800" dirty="0">
                <a:latin typeface="Monaco" charset="0"/>
                <a:cs typeface="Monaco" charset="0"/>
              </a:rPr>
              <a:t>Release It</a:t>
            </a:r>
            <a:r>
              <a:rPr lang="zh-CN" altLang="en-US" sz="1800" dirty="0">
                <a:latin typeface="Monaco" charset="0"/>
                <a:cs typeface="Monaco" charset="0"/>
              </a:rPr>
              <a:t>！》给出了左侧的代码片段，它是导致整个系统崩溃的罪魁祸首。</a:t>
            </a:r>
            <a:endParaRPr lang="zh-CN" altLang="en-US" sz="1800" dirty="0">
              <a:latin typeface="Monaco" charset="0"/>
              <a:cs typeface="Monaco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374650" y="1476375"/>
            <a:ext cx="9580245" cy="5250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public class FlightSearch implements SessionBean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private MonitoredDataSource connectionPool;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public List lookupByCity(. . .) throws SQLException, RemoteException { 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Connection conn = null; 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Statement stmt = null;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try { 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    conn = connectionPool.getConnection(); 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    stmt = conn.createStatement();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     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    // Do the lookup logic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    // return a list of results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} finally { 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    if (stmt != null)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        </a:t>
            </a:r>
            <a:r>
              <a:rPr sz="1400" dirty="0">
                <a:solidFill>
                  <a:srgbClr val="C00000"/>
                </a:solidFill>
                <a:effectLst/>
                <a:latin typeface="Monaco" charset="0"/>
                <a:cs typeface="Monaco" charset="0"/>
              </a:rPr>
              <a:t>stmt.close();</a:t>
            </a:r>
            <a:endParaRPr sz="1400" dirty="0">
              <a:solidFill>
                <a:srgbClr val="C00000"/>
              </a:solidFill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  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    if (conn != null) { 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        conn.close();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  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spcBef>
                <a:spcPts val="200"/>
              </a:spcBef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</a:t>
            </a:r>
            <a:endParaRPr sz="1400" dirty="0">
              <a:effectLst/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2725</Words>
  <Application>WPS 演示</Application>
  <PresentationFormat>宽屏</PresentationFormat>
  <Paragraphs>136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4" baseType="lpstr">
      <vt:lpstr>Arial</vt:lpstr>
      <vt:lpstr>方正书宋_GBK</vt:lpstr>
      <vt:lpstr>Wingdings</vt:lpstr>
      <vt:lpstr>Microsoft YaHei UI</vt:lpstr>
      <vt:lpstr>苹方-简</vt:lpstr>
      <vt:lpstr>Agency FB (正文)</vt:lpstr>
      <vt:lpstr>Thonburi</vt:lpstr>
      <vt:lpstr>Lato Light</vt:lpstr>
      <vt:lpstr>Montserrat Semi Bold</vt:lpstr>
      <vt:lpstr>Montserrat Semi</vt:lpstr>
      <vt:lpstr>Bebas Neue</vt:lpstr>
      <vt:lpstr>Gill Sans</vt:lpstr>
      <vt:lpstr>Montserrat</vt:lpstr>
      <vt:lpstr>Monaco</vt:lpstr>
      <vt:lpstr>Wingdings</vt:lpstr>
      <vt:lpstr>宋体</vt:lpstr>
      <vt:lpstr>汉仪书宋二KW</vt:lpstr>
      <vt:lpstr>Meiryo UI</vt:lpstr>
      <vt:lpstr>微软雅黑</vt:lpstr>
      <vt:lpstr>汉仪旗黑</vt:lpstr>
      <vt:lpstr>Arial Unicode MS</vt:lpstr>
      <vt:lpstr>Calibri</vt:lpstr>
      <vt:lpstr>Helvetica Neue</vt:lpstr>
      <vt:lpstr>最小和静音</vt:lpstr>
      <vt:lpstr>PowerPoint 演示文稿</vt:lpstr>
      <vt:lpstr>PowerPoint 演示文稿</vt:lpstr>
      <vt:lpstr>01 将流转换为一个数组</vt:lpstr>
      <vt:lpstr>02 在每个流元素上应用某个终结操作</vt:lpstr>
      <vt:lpstr>01 finally 是干什么用的</vt:lpstr>
      <vt:lpstr>01 finally 是干什么用的</vt:lpstr>
      <vt:lpstr>02 在 return 期间使用 finally</vt:lpstr>
      <vt:lpstr>03 缺陷：异常丢失</vt:lpstr>
      <vt:lpstr>03 缺陷：异常丢失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zhangyi</cp:lastModifiedBy>
  <cp:revision>262</cp:revision>
  <dcterms:created xsi:type="dcterms:W3CDTF">2022-02-27T01:19:44Z</dcterms:created>
  <dcterms:modified xsi:type="dcterms:W3CDTF">2022-02-27T01:19:44Z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