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14"/>
  </p:handoutMasterIdLst>
  <p:sldIdLst>
    <p:sldId id="304" r:id="rId3"/>
    <p:sldId id="305" r:id="rId4"/>
    <p:sldId id="306" r:id="rId5"/>
    <p:sldId id="312" r:id="rId6"/>
    <p:sldId id="313" r:id="rId7"/>
    <p:sldId id="314" r:id="rId9"/>
    <p:sldId id="310" r:id="rId10"/>
    <p:sldId id="315" r:id="rId11"/>
    <p:sldId id="316" r:id="rId12"/>
    <p:sldId id="311" r:id="rId13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34347C"/>
    <a:srgbClr val="292C48"/>
    <a:srgbClr val="2C2D39"/>
    <a:srgbClr val="242630"/>
    <a:srgbClr val="2A1F43"/>
    <a:srgbClr val="0C1B43"/>
    <a:srgbClr val="000000"/>
    <a:srgbClr val="1D2225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Arthas 是 Alibaba 开源的 Java 诊断工具，</a:t>
            </a:r>
            <a:r>
              <a:rPr lang="zh-CN" altLang="en-US">
                <a:sym typeface="+mn-ea"/>
              </a:rPr>
              <a:t>支持 JDK 6+，采用命令行交互模式。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它可以在线排查问题，无需重启。同时，</a:t>
            </a:r>
            <a:r>
              <a:rPr lang="zh-CN" altLang="en-US">
                <a:sym typeface="+mn-ea"/>
              </a:rPr>
              <a:t>Arthas 可以</a:t>
            </a:r>
            <a:r>
              <a:rPr lang="zh-CN" altLang="en-US"/>
              <a:t>动态跟踪 Java 代码，并实时监控 JVM 状态。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那么，通过 Arthas 可以帮助我们解决什么问题呢？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例如，这个类从哪个 jar 包加载的？为什么会报各种类相关的 Exception？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我改的代码为什么没有执行到？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遇到问题无法在线上 debug，难道只能通过加日志再重新发布吗？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线上遇到某个用户的数据处理有问题，但线上同样无法 debug，线下无法重现！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有什么办法可以监控到 JVM 的实时运行状态？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怎么快速定位应用的热点，生成火焰图？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怎样直接从 JVM 内查找某个类</a:t>
            </a:r>
            <a:r>
              <a:rPr lang="zh-CN" altLang="en-US">
                <a:sym typeface="+mn-ea"/>
              </a:rPr>
              <a:t>的实例？</a:t>
            </a:r>
            <a:endParaRPr lang="zh-CN" altLang="en-US"/>
          </a:p>
          <a:p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如果遇到以上类似问题而束手无策时，可以试试这个工具！</a:t>
            </a:r>
            <a:endParaRPr lang="zh-CN" altLang="en-US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5" name="内容占位符 6"/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817633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1383" y="363984"/>
            <a:ext cx="4290644" cy="59480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64260" y="2644775"/>
            <a:ext cx="611060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第</a:t>
            </a:r>
            <a:r>
              <a:rPr lang="en-US" altLang="zh-CN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16</a:t>
            </a:r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章 代码校验</a:t>
            </a:r>
            <a:endParaRPr lang="zh-CN" altLang="en-US" sz="5400" b="1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9" name="文本占位符 11"/>
          <p:cNvSpPr txBox="1"/>
          <p:nvPr/>
        </p:nvSpPr>
        <p:spPr>
          <a:xfrm>
            <a:off x="571012" y="3828424"/>
            <a:ext cx="5651294" cy="607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dirty="0"/>
          </a:p>
        </p:txBody>
      </p:sp>
      <p:sp>
        <p:nvSpPr>
          <p:cNvPr id="10" name="文本占位符 11"/>
          <p:cNvSpPr txBox="1"/>
          <p:nvPr/>
        </p:nvSpPr>
        <p:spPr>
          <a:xfrm>
            <a:off x="1262575" y="4177339"/>
            <a:ext cx="5651294" cy="607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81670" y="3566616"/>
            <a:ext cx="25101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16.7 分析与优化</a:t>
            </a:r>
            <a:endParaRPr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1405" y="4228465"/>
            <a:ext cx="4762500" cy="52197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800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分享导师：梁桂钊</a:t>
            </a:r>
            <a:endParaRPr lang="zh-CN" altLang="en-US" sz="2800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57020" y="595630"/>
            <a:ext cx="859917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7200" dirty="0">
                <a:effectLst/>
                <a:latin typeface="Arial Black" panose="020B0A04020102020204" charset="0"/>
                <a:cs typeface="Arial Black" panose="020B0A04020102020204" charset="0"/>
              </a:rPr>
              <a:t>THANK YOU</a:t>
            </a:r>
            <a:br>
              <a:rPr lang="en-US" altLang="zh-CN" sz="7200" b="0" i="0" dirty="0">
                <a:solidFill>
                  <a:srgbClr val="000000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</a:br>
            <a:endParaRPr lang="zh-CN" altLang="en-US" sz="72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403" y="2417408"/>
            <a:ext cx="8305800" cy="3905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矩形 4"/>
          <p:cNvSpPr/>
          <p:nvPr/>
        </p:nvSpPr>
        <p:spPr>
          <a:xfrm rot="16200000">
            <a:off x="-1498106" y="1498106"/>
            <a:ext cx="6858000" cy="3861787"/>
          </a:xfrm>
          <a:prstGeom prst="wedgeRectCallout">
            <a:avLst>
              <a:gd name="adj1" fmla="val -20445"/>
              <a:gd name="adj2" fmla="val 579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8930" y="3873500"/>
            <a:ext cx="3204845" cy="1614805"/>
          </a:xfrm>
          <a:prstGeom prst="rect">
            <a:avLst/>
          </a:prstGeom>
          <a:noFill/>
        </p:spPr>
        <p:txBody>
          <a:bodyPr wrap="square" tIns="36195">
            <a:spAutoFit/>
          </a:bodyPr>
          <a:lstStyle/>
          <a:p>
            <a:pPr algn="l" defTabSz="913765">
              <a:lnSpc>
                <a:spcPct val="150000"/>
              </a:lnSpc>
            </a:pPr>
            <a:r>
              <a:rPr lang="zh-CN" altLang="en-US" sz="18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作品包括：</a:t>
            </a:r>
            <a:endParaRPr lang="zh-CN" altLang="en-US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ct val="150000"/>
              </a:lnSpc>
            </a:pPr>
            <a:endParaRPr lang="zh-CN" altLang="en-US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r>
              <a:rPr lang="zh-CN" altLang="en-US" sz="18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《高可用可伸缩微服务架构》</a:t>
            </a:r>
            <a:endParaRPr lang="zh-CN" altLang="en-US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endParaRPr lang="zh-CN" altLang="en-US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r>
              <a:rPr lang="zh-CN" altLang="en-US" sz="18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en-US" altLang="zh-CN" sz="18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Spring 5 </a:t>
            </a:r>
            <a:r>
              <a:rPr lang="zh-CN" altLang="en-US" sz="18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设计模式》</a:t>
            </a:r>
            <a:endParaRPr lang="zh-CN" altLang="en-US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1316990" y="2713355"/>
            <a:ext cx="1028700" cy="3219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3765"/>
            <a:r>
              <a:rPr lang="zh-CN" altLang="en-US" sz="1500" b="1" spc="300" dirty="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梁桂钊</a:t>
            </a:r>
            <a:endParaRPr lang="zh-CN" altLang="en-US" sz="1500" b="1" spc="300" dirty="0">
              <a:solidFill>
                <a:srgbClr val="FFFFFF"/>
              </a:solidFill>
              <a:ea typeface="Montserrat Semi Bold" charset="0"/>
              <a:cs typeface="Montserrat Semi Bold" charset="0"/>
            </a:endParaRPr>
          </a:p>
        </p:txBody>
      </p:sp>
      <p:sp>
        <p:nvSpPr>
          <p:cNvPr id="10" name="Rectangle 8"/>
          <p:cNvSpPr/>
          <p:nvPr/>
        </p:nvSpPr>
        <p:spPr bwMode="auto">
          <a:xfrm>
            <a:off x="5272714" y="1045343"/>
            <a:ext cx="5193729" cy="5751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3750" b="1" spc="300" dirty="0">
                <a:latin typeface="+mj-ea"/>
                <a:ea typeface="+mj-ea"/>
                <a:cs typeface="Montserrat Semi" charset="0"/>
                <a:sym typeface="Bebas Neue" charset="0"/>
              </a:rPr>
              <a:t>本节需掌握的关键知识</a:t>
            </a:r>
            <a:endParaRPr lang="en-US" sz="3750" b="1" spc="300" dirty="0">
              <a:latin typeface="+mj-ea"/>
              <a:ea typeface="+mj-ea"/>
              <a:cs typeface="Montserrat Semi" charset="0"/>
              <a:sym typeface="Bebas Neue" charset="0"/>
            </a:endParaRPr>
          </a:p>
        </p:txBody>
      </p:sp>
      <p:sp>
        <p:nvSpPr>
          <p:cNvPr id="11" name="Shape 2906"/>
          <p:cNvSpPr/>
          <p:nvPr/>
        </p:nvSpPr>
        <p:spPr>
          <a:xfrm>
            <a:off x="4895976" y="2398828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5433060" y="2389823"/>
            <a:ext cx="3204845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性能分析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547258" y="2758251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探讨如何分析代码的</a:t>
            </a:r>
            <a:r>
              <a:rPr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性能</a:t>
            </a:r>
            <a:r>
              <a:rPr 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瓶颈</a:t>
            </a:r>
            <a:endParaRPr lang="zh-CN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Shape 2906"/>
          <p:cNvSpPr/>
          <p:nvPr/>
        </p:nvSpPr>
        <p:spPr>
          <a:xfrm>
            <a:off x="4895976" y="3810679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6" name="TextBox 34"/>
          <p:cNvSpPr txBox="1"/>
          <p:nvPr/>
        </p:nvSpPr>
        <p:spPr>
          <a:xfrm>
            <a:off x="5400040" y="3851275"/>
            <a:ext cx="416814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性能</a:t>
            </a:r>
            <a:r>
              <a:rPr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优化</a:t>
            </a:r>
            <a:endParaRPr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7" name="TextBox 33"/>
          <p:cNvSpPr txBox="1"/>
          <p:nvPr/>
        </p:nvSpPr>
        <p:spPr>
          <a:xfrm>
            <a:off x="5547159" y="4173052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探讨性能优化的思路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526" y="573115"/>
            <a:ext cx="1833503" cy="18335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图片占位符 4" descr="/Users/liangguizhao/Documents/我的文档/On Java 8/教材/头像.png头像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90580" y="693414"/>
            <a:ext cx="1482090" cy="1593189"/>
          </a:xfrm>
          <a:prstGeom prst="ellipse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350" y="190500"/>
            <a:ext cx="4981575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 (正文)"/>
                <a:ea typeface="+mj-ea"/>
              </a:rPr>
              <a:t>01 </a:t>
            </a:r>
            <a:r>
              <a:rPr lang="zh-CN" altLang="en-US" sz="24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+mn-ea"/>
              </a:rPr>
              <a:t>性能分析</a:t>
            </a:r>
            <a:endParaRPr lang="zh-CN" altLang="en-US" sz="2400" b="1" dirty="0">
              <a:latin typeface="Meiryo UI (正文)"/>
              <a:ea typeface="+mj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345440" y="2112010"/>
            <a:ext cx="11501120" cy="400177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方案一：JDK VisualVM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</a:t>
            </a: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3125" y="2995295"/>
            <a:ext cx="5295900" cy="353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4053840"/>
            <a:ext cx="4795520" cy="19615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5440" y="3171825"/>
            <a:ext cx="18300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ym typeface="+mn-ea"/>
              </a:rPr>
              <a:t>命令：</a:t>
            </a:r>
            <a:r>
              <a:rPr lang="en-US" altLang="zh-CN" dirty="0">
                <a:sym typeface="+mn-ea"/>
              </a:rPr>
              <a:t>jvisualvm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350" y="190500"/>
            <a:ext cx="4981575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 (正文)"/>
                <a:ea typeface="+mj-ea"/>
              </a:rPr>
              <a:t>01 </a:t>
            </a:r>
            <a:r>
              <a:rPr lang="zh-CN" altLang="en-US" sz="24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+mn-ea"/>
              </a:rPr>
              <a:t>性能分析</a:t>
            </a:r>
            <a:endParaRPr lang="zh-CN" altLang="en-US" sz="2400" b="1" dirty="0">
              <a:latin typeface="Meiryo UI (正文)"/>
              <a:ea typeface="+mj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345440" y="2132965"/>
            <a:ext cx="11501120" cy="400177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方案二：jprofiler 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7560" y="3433445"/>
            <a:ext cx="10349865" cy="2701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350" y="190500"/>
            <a:ext cx="4981575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 (正文)"/>
                <a:ea typeface="+mj-ea"/>
              </a:rPr>
              <a:t>01 </a:t>
            </a:r>
            <a:r>
              <a:rPr lang="zh-CN" altLang="en-US" sz="24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+mn-ea"/>
              </a:rPr>
              <a:t>性能分析</a:t>
            </a:r>
            <a:endParaRPr lang="zh-CN" altLang="en-US" sz="2400" b="1" dirty="0">
              <a:latin typeface="Meiryo UI (正文)"/>
              <a:ea typeface="+mj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345440" y="2132965"/>
            <a:ext cx="11501120" cy="400177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方案三：arthas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340" y="3653155"/>
            <a:ext cx="2929890" cy="962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945" y="2879090"/>
            <a:ext cx="7037070" cy="3255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350" y="190500"/>
            <a:ext cx="4981575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 (正文)"/>
                <a:ea typeface="+mj-ea"/>
              </a:rPr>
              <a:t>01 </a:t>
            </a:r>
            <a:r>
              <a:rPr lang="zh-CN" altLang="en-US" sz="24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+mn-ea"/>
              </a:rPr>
              <a:t>性能分析</a:t>
            </a:r>
            <a:endParaRPr lang="zh-CN" altLang="en-US" sz="2400" b="1" dirty="0">
              <a:latin typeface="Meiryo UI (正文)"/>
              <a:ea typeface="+mj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345440" y="2132965"/>
            <a:ext cx="11501120" cy="400177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方案四：</a:t>
            </a:r>
            <a:r>
              <a:rPr lang="en-US" altLang="zh-CN" sz="2400" dirty="0"/>
              <a:t>jmeter</a:t>
            </a: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320" y="3783965"/>
            <a:ext cx="2924175" cy="962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670" y="1696085"/>
            <a:ext cx="7286625" cy="4438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350" y="190499"/>
            <a:ext cx="4981575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 (正文)"/>
                <a:ea typeface="+mj-ea"/>
              </a:rPr>
              <a:t>02 </a:t>
            </a:r>
            <a:r>
              <a:rPr lang="zh-CN" altLang="en-US" sz="24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+mn-ea"/>
              </a:rPr>
              <a:t>性能</a:t>
            </a:r>
            <a:r>
              <a:rPr sz="24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+mn-ea"/>
              </a:rPr>
              <a:t>优化</a:t>
            </a:r>
            <a:endParaRPr lang="zh-CN" altLang="en-US" sz="2400" b="1" dirty="0">
              <a:latin typeface="Meiryo UI (正文)"/>
              <a:ea typeface="+mj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345440" y="1814195"/>
            <a:ext cx="11501120" cy="478345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3600" dirty="0"/>
              <a:t>避免为了性能而牺牲代码可读性。</a:t>
            </a:r>
            <a:endParaRPr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350" y="190499"/>
            <a:ext cx="4981575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 (正文)"/>
                <a:ea typeface="+mj-ea"/>
              </a:rPr>
              <a:t>02 </a:t>
            </a:r>
            <a:r>
              <a:rPr lang="zh-CN" altLang="en-US" sz="24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+mn-ea"/>
              </a:rPr>
              <a:t>性能</a:t>
            </a:r>
            <a:r>
              <a:rPr sz="24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+mn-ea"/>
              </a:rPr>
              <a:t>优化</a:t>
            </a:r>
            <a:endParaRPr lang="zh-CN" altLang="en-US" sz="2400" b="1" dirty="0">
              <a:latin typeface="Meiryo UI (正文)"/>
              <a:ea typeface="+mj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345440" y="1814195"/>
            <a:ext cx="11501120" cy="478345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3600" dirty="0"/>
              <a:t>不要孤立地看待性能。</a:t>
            </a:r>
            <a:endParaRPr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350" y="190499"/>
            <a:ext cx="4981575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 (正文)"/>
                <a:ea typeface="+mj-ea"/>
              </a:rPr>
              <a:t>02 </a:t>
            </a:r>
            <a:r>
              <a:rPr lang="zh-CN" altLang="en-US" sz="24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+mn-ea"/>
              </a:rPr>
              <a:t>性能</a:t>
            </a:r>
            <a:r>
              <a:rPr sz="24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+mn-ea"/>
              </a:rPr>
              <a:t>优化</a:t>
            </a:r>
            <a:endParaRPr lang="zh-CN" altLang="en-US" sz="2400" b="1" dirty="0">
              <a:latin typeface="Meiryo UI (正文)"/>
              <a:ea typeface="+mj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345440" y="1814195"/>
            <a:ext cx="11501120" cy="4783455"/>
          </a:xfrm>
          <a:prstGeom prst="rect">
            <a:avLst/>
          </a:prstGeom>
        </p:spPr>
        <p:txBody>
          <a:bodyPr rtlCol="0">
            <a:normAutofit fontScale="5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3600" dirty="0"/>
              <a:t>不要猜测性能瓶颈在哪里</a:t>
            </a:r>
            <a:endParaRPr sz="3600" dirty="0"/>
          </a:p>
          <a:p>
            <a:pPr lvl="1">
              <a:lnSpc>
                <a:spcPct val="200000"/>
              </a:lnSpc>
            </a:pPr>
            <a:r>
              <a:rPr lang="zh-CN" sz="3600" dirty="0">
                <a:sym typeface="+mn-ea"/>
              </a:rPr>
              <a:t>建立可观测性</a:t>
            </a:r>
            <a:endParaRPr lang="zh-CN" sz="3600" dirty="0"/>
          </a:p>
          <a:p>
            <a:pPr lvl="2">
              <a:lnSpc>
                <a:spcPct val="200000"/>
              </a:lnSpc>
            </a:pPr>
            <a:r>
              <a:rPr lang="zh-CN" sz="3600" dirty="0">
                <a:sym typeface="+mn-ea"/>
              </a:rPr>
              <a:t>日志 （Log）		</a:t>
            </a:r>
            <a:endParaRPr lang="zh-CN" sz="3600" dirty="0"/>
          </a:p>
          <a:p>
            <a:pPr lvl="2">
              <a:lnSpc>
                <a:spcPct val="200000"/>
              </a:lnSpc>
            </a:pPr>
            <a:r>
              <a:rPr lang="zh-CN" sz="3600" dirty="0">
                <a:sym typeface="+mn-ea"/>
              </a:rPr>
              <a:t>指标（Metric）	</a:t>
            </a:r>
            <a:endParaRPr lang="zh-CN" sz="3600" dirty="0"/>
          </a:p>
          <a:p>
            <a:pPr lvl="2">
              <a:lnSpc>
                <a:spcPct val="200000"/>
              </a:lnSpc>
            </a:pPr>
            <a:r>
              <a:rPr lang="zh-CN" sz="3600" dirty="0">
                <a:sym typeface="+mn-ea"/>
              </a:rPr>
              <a:t>追踪（Tracing）</a:t>
            </a:r>
            <a:endParaRPr sz="3600" dirty="0"/>
          </a:p>
          <a:p>
            <a:pPr lvl="1">
              <a:lnSpc>
                <a:spcPct val="200000"/>
              </a:lnSpc>
            </a:pPr>
            <a:r>
              <a:rPr lang="zh-CN" sz="3600" dirty="0"/>
              <a:t>观测什么？</a:t>
            </a:r>
            <a:endParaRPr lang="zh-CN" sz="3600" dirty="0"/>
          </a:p>
          <a:p>
            <a:pPr lvl="2">
              <a:lnSpc>
                <a:spcPct val="200000"/>
              </a:lnSpc>
            </a:pPr>
            <a:r>
              <a:rPr lang="zh-CN" sz="3360" dirty="0"/>
              <a:t>流量、延迟、错误、容量</a:t>
            </a:r>
            <a:endParaRPr lang="zh-CN" sz="3360" dirty="0"/>
          </a:p>
          <a:p>
            <a:pPr marL="914400" lvl="2" indent="0">
              <a:lnSpc>
                <a:spcPct val="200000"/>
              </a:lnSpc>
              <a:buNone/>
            </a:pPr>
            <a:endParaRPr lang="zh-CN" sz="336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{D0393262-A00C-486C-AA31-92B5AB18A9E5}tf89826194_win32</Template>
  <TotalTime>0</TotalTime>
  <Words>325</Words>
  <Application>WPS 文字</Application>
  <PresentationFormat>宽屏</PresentationFormat>
  <Paragraphs>64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7" baseType="lpstr">
      <vt:lpstr>Arial</vt:lpstr>
      <vt:lpstr>方正书宋_GBK</vt:lpstr>
      <vt:lpstr>Wingdings</vt:lpstr>
      <vt:lpstr>Microsoft YaHei UI</vt:lpstr>
      <vt:lpstr>苹方-简</vt:lpstr>
      <vt:lpstr>Agency FB (正文)</vt:lpstr>
      <vt:lpstr>Thonburi</vt:lpstr>
      <vt:lpstr>Lato Light</vt:lpstr>
      <vt:lpstr>Montserrat Semi Bold</vt:lpstr>
      <vt:lpstr>Montserrat Semi</vt:lpstr>
      <vt:lpstr>Bebas Neue</vt:lpstr>
      <vt:lpstr>Gill Sans</vt:lpstr>
      <vt:lpstr>Montserrat</vt:lpstr>
      <vt:lpstr>Meiryo UI (正文)</vt:lpstr>
      <vt:lpstr>Courier New Regular</vt:lpstr>
      <vt:lpstr>Arial Black</vt:lpstr>
      <vt:lpstr>Meiryo UI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等线</vt:lpstr>
      <vt:lpstr>汉仪中等线KW</vt:lpstr>
      <vt:lpstr>最小和静音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楠</dc:creator>
  <cp:lastModifiedBy>liangguizhao</cp:lastModifiedBy>
  <cp:revision>14</cp:revision>
  <dcterms:created xsi:type="dcterms:W3CDTF">2022-04-05T13:59:56Z</dcterms:created>
  <dcterms:modified xsi:type="dcterms:W3CDTF">2022-04-05T13:59:56Z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