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04" r:id="rId3"/>
    <p:sldId id="305" r:id="rId4"/>
    <p:sldId id="306" r:id="rId5"/>
    <p:sldId id="310" r:id="rId6"/>
    <p:sldId id="311" r:id="rId7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34347C"/>
    <a:srgbClr val="292C48"/>
    <a:srgbClr val="2C2D39"/>
    <a:srgbClr val="242630"/>
    <a:srgbClr val="2A1F43"/>
    <a:srgbClr val="0C1B43"/>
    <a:srgbClr val="000000"/>
    <a:srgbClr val="1D2225"/>
    <a:srgbClr val="363C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551" autoAdjust="0"/>
  </p:normalViewPr>
  <p:slideViewPr>
    <p:cSldViewPr snapToGrid="0" snapToObjects="1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0" d="100"/>
          <a:sy n="120" d="100"/>
        </p:scale>
        <p:origin x="5040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E69A474-9C4A-439C-A6F5-E9BE9F1BBA9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7D167-9BB5-2048-9DDA-7DF8E5D94DC9}" type="slidenum">
              <a:rPr 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F56DDB4-5354-4248-8F88-47D23400AF9F}" type="datetime1">
              <a:rPr lang="zh-CN" altLang="en-US" smtClean="0"/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US" noProof="0" dirty="0"/>
              <a:t>单击此处编辑母版文本样式</a:t>
            </a:r>
            <a:endParaRPr lang="en-US" noProof="0" dirty="0"/>
          </a:p>
          <a:p>
            <a:pPr lvl="1" rtl="0"/>
            <a:r>
              <a:rPr lang="en-US" noProof="0" dirty="0"/>
              <a:t>第二级</a:t>
            </a:r>
            <a:endParaRPr lang="en-US" noProof="0" dirty="0"/>
          </a:p>
          <a:p>
            <a:pPr lvl="2" rtl="0"/>
            <a:r>
              <a:rPr lang="en-US" noProof="0" dirty="0"/>
              <a:t>第三级</a:t>
            </a:r>
            <a:endParaRPr lang="en-US" noProof="0" dirty="0"/>
          </a:p>
          <a:p>
            <a:pPr lvl="3" rtl="0"/>
            <a:r>
              <a:rPr lang="en-US" noProof="0" dirty="0"/>
              <a:t>第四级</a:t>
            </a:r>
            <a:endParaRPr lang="en-US" noProof="0" dirty="0"/>
          </a:p>
          <a:p>
            <a:pPr lvl="4" rtl="0"/>
            <a:r>
              <a:rPr lang="en-US" noProof="0" dirty="0"/>
              <a:t>第五级</a:t>
            </a:r>
            <a:endParaRPr 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B303FA8-A3F3-7640-B13D-36C73B3E558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长方形 12"/>
          <p:cNvSpPr/>
          <p:nvPr userDrawn="1"/>
        </p:nvSpPr>
        <p:spPr>
          <a:xfrm>
            <a:off x="763425" y="2818150"/>
            <a:ext cx="6207001" cy="25718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标题 1"/>
          <p:cNvSpPr>
            <a:spLocks noGrp="1"/>
          </p:cNvSpPr>
          <p:nvPr>
            <p:ph type="title" hasCustomPrompt="1"/>
          </p:nvPr>
        </p:nvSpPr>
        <p:spPr>
          <a:xfrm>
            <a:off x="1108430" y="3277472"/>
            <a:ext cx="5651293" cy="1086304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 algn="l">
              <a:defRPr sz="8800" b="1" i="0" spc="150" baseline="0">
                <a:solidFill>
                  <a:schemeClr val="accent3">
                    <a:lumMod val="9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noProof="0"/>
              <a:t>标题</a:t>
            </a:r>
            <a:endParaRPr lang="en-US" noProof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5923125" y="0"/>
            <a:ext cx="6268875" cy="6858000"/>
          </a:xfrm>
          <a:custGeom>
            <a:avLst/>
            <a:gdLst>
              <a:gd name="connsiteX0" fmla="*/ 0 w 6268875"/>
              <a:gd name="connsiteY0" fmla="*/ 0 h 6858000"/>
              <a:gd name="connsiteX1" fmla="*/ 6268875 w 6268875"/>
              <a:gd name="connsiteY1" fmla="*/ 0 h 6858000"/>
              <a:gd name="connsiteX2" fmla="*/ 6268875 w 6268875"/>
              <a:gd name="connsiteY2" fmla="*/ 6858000 h 6858000"/>
              <a:gd name="connsiteX3" fmla="*/ 0 w 6268875"/>
              <a:gd name="connsiteY3" fmla="*/ 6858000 h 6858000"/>
              <a:gd name="connsiteX4" fmla="*/ 0 w 6268875"/>
              <a:gd name="connsiteY4" fmla="*/ 5389964 h 6858000"/>
              <a:gd name="connsiteX5" fmla="*/ 1047301 w 6268875"/>
              <a:gd name="connsiteY5" fmla="*/ 5389964 h 6858000"/>
              <a:gd name="connsiteX6" fmla="*/ 1047301 w 6268875"/>
              <a:gd name="connsiteY6" fmla="*/ 2814404 h 6858000"/>
              <a:gd name="connsiteX7" fmla="*/ 0 w 6268875"/>
              <a:gd name="connsiteY7" fmla="*/ 28144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8875" h="6858000">
                <a:moveTo>
                  <a:pt x="0" y="0"/>
                </a:moveTo>
                <a:lnTo>
                  <a:pt x="6268875" y="0"/>
                </a:lnTo>
                <a:lnTo>
                  <a:pt x="6268875" y="6858000"/>
                </a:lnTo>
                <a:lnTo>
                  <a:pt x="0" y="6858000"/>
                </a:lnTo>
                <a:lnTo>
                  <a:pt x="0" y="5389964"/>
                </a:lnTo>
                <a:lnTo>
                  <a:pt x="1047301" y="5389964"/>
                </a:lnTo>
                <a:lnTo>
                  <a:pt x="1047301" y="2814404"/>
                </a:lnTo>
                <a:lnTo>
                  <a:pt x="0" y="2814404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rtlCol="0">
            <a:no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1108430" y="4450080"/>
            <a:ext cx="5651294" cy="607103"/>
          </a:xfrm>
        </p:spPr>
        <p:txBody>
          <a:bodyPr rtlCol="0" anchor="ctr">
            <a:normAutofit/>
          </a:bodyPr>
          <a:lstStyle>
            <a:lvl1pPr marL="0" indent="0">
              <a:buNone/>
              <a:defRPr sz="2400" b="0" cap="all" spc="6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noProof="0"/>
              <a:t>副标题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长方形 4"/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长方形 5"/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>
          <a:xfrm>
            <a:off x="639247" y="6356350"/>
            <a:ext cx="7514153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11011711" y="6356349"/>
            <a:ext cx="53214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3"/>
          </p:nvPr>
        </p:nvSpPr>
        <p:spPr>
          <a:xfrm>
            <a:off x="638986" y="1470025"/>
            <a:ext cx="10904865" cy="4706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项内容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长方形 5"/>
          <p:cNvSpPr/>
          <p:nvPr userDrawn="1"/>
        </p:nvSpPr>
        <p:spPr>
          <a:xfrm>
            <a:off x="0" y="5871694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长方形 6"/>
          <p:cNvSpPr/>
          <p:nvPr userDrawn="1"/>
        </p:nvSpPr>
        <p:spPr>
          <a:xfrm>
            <a:off x="4921026" y="0"/>
            <a:ext cx="718969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103659" y="6356350"/>
            <a:ext cx="44909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761117" y="681037"/>
            <a:ext cx="4791637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2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542925" y="571500"/>
            <a:ext cx="5553075" cy="5715000"/>
          </a:xfrm>
          <a:prstGeom prst="rect">
            <a:avLst/>
          </a:prstGeom>
          <a:solidFill>
            <a:schemeClr val="bg2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</p:nvPr>
        </p:nvSpPr>
        <p:spPr>
          <a:xfrm>
            <a:off x="542925" y="6356350"/>
            <a:ext cx="7315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6"/>
          </p:nvPr>
        </p:nvSpPr>
        <p:spPr>
          <a:xfrm>
            <a:off x="6761117" y="1265238"/>
            <a:ext cx="4791637" cy="49117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/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6" name="长方形 5"/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0" name="文本占位符 2"/>
          <p:cNvSpPr>
            <a:spLocks noGrp="1"/>
          </p:cNvSpPr>
          <p:nvPr>
            <p:ph type="body" idx="1"/>
          </p:nvPr>
        </p:nvSpPr>
        <p:spPr>
          <a:xfrm>
            <a:off x="838201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3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2" name="文本占位符 2"/>
          <p:cNvSpPr>
            <a:spLocks noGrp="1"/>
          </p:cNvSpPr>
          <p:nvPr>
            <p:ph type="body" idx="14"/>
          </p:nvPr>
        </p:nvSpPr>
        <p:spPr>
          <a:xfrm>
            <a:off x="6501205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3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cxnSp>
        <p:nvCxnSpPr>
          <p:cNvPr id="14" name="直接连接符​​(S) 13"/>
          <p:cNvCxnSpPr/>
          <p:nvPr userDrawn="1"/>
        </p:nvCxnSpPr>
        <p:spPr>
          <a:xfrm>
            <a:off x="6167716" y="1613647"/>
            <a:ext cx="0" cy="4904068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内容占位符 6"/>
          <p:cNvSpPr>
            <a:spLocks noGrp="1"/>
          </p:cNvSpPr>
          <p:nvPr>
            <p:ph sz="quarter" idx="15"/>
          </p:nvPr>
        </p:nvSpPr>
        <p:spPr>
          <a:xfrm>
            <a:off x="838200" y="2894471"/>
            <a:ext cx="5041900" cy="30935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5" name="内容占位符 6"/>
          <p:cNvSpPr>
            <a:spLocks noGrp="1"/>
          </p:cNvSpPr>
          <p:nvPr>
            <p:ph sz="quarter" idx="16"/>
          </p:nvPr>
        </p:nvSpPr>
        <p:spPr>
          <a:xfrm>
            <a:off x="6501205" y="2894471"/>
            <a:ext cx="5041900" cy="30935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和字幕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5951621" y="1803214"/>
            <a:ext cx="6240379" cy="3252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7E77FB-0806-4C98-8186-4A8C4DDBA0D7}" type="datetime1">
              <a:rPr lang="zh-CN" altLang="en-US" smtClean="0"/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494545" y="2028031"/>
            <a:ext cx="5058209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3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542925" y="0"/>
            <a:ext cx="5408696" cy="6858000"/>
          </a:xfrm>
          <a:prstGeom prst="rect">
            <a:avLst/>
          </a:prstGeom>
          <a:solidFill>
            <a:schemeClr val="bg2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6494463" y="2611438"/>
            <a:ext cx="5058209" cy="216535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accent4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单击此处编辑母版标题样式</a:t>
            </a:r>
            <a:endParaRPr lang="en-US" noProof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单击此处编辑母版文本样式</a:t>
            </a:r>
            <a:endParaRPr lang="en-US" noProof="0"/>
          </a:p>
          <a:p>
            <a:pPr lvl="1" rtl="0"/>
            <a:r>
              <a:rPr lang="en-US" noProof="0"/>
              <a:t>第二级</a:t>
            </a:r>
            <a:endParaRPr lang="en-US" noProof="0"/>
          </a:p>
          <a:p>
            <a:pPr lvl="2" rtl="0"/>
            <a:r>
              <a:rPr lang="en-US" noProof="0"/>
              <a:t>第三级</a:t>
            </a:r>
            <a:endParaRPr lang="en-US" noProof="0"/>
          </a:p>
          <a:p>
            <a:pPr lvl="3" rtl="0"/>
            <a:r>
              <a:rPr lang="en-US" noProof="0"/>
              <a:t>第四级</a:t>
            </a:r>
            <a:endParaRPr lang="en-US" noProof="0"/>
          </a:p>
          <a:p>
            <a:pPr lvl="4" rtl="0"/>
            <a:r>
              <a:rPr lang="en-US" noProof="0"/>
              <a:t>第五级</a:t>
            </a:r>
            <a:endParaRPr 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04706" y="6356350"/>
            <a:ext cx="4490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8176335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31383" y="363984"/>
            <a:ext cx="4290644" cy="594803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64260" y="2644775"/>
            <a:ext cx="476250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Agency FB (正文)"/>
                <a:cs typeface="+mn-ea"/>
                <a:sym typeface="+mn-lt"/>
              </a:rPr>
              <a:t>第</a:t>
            </a:r>
            <a:r>
              <a:rPr lang="en-US" altLang="zh-CN" sz="5400" b="1" dirty="0">
                <a:solidFill>
                  <a:schemeClr val="bg1"/>
                </a:solidFill>
                <a:latin typeface="Agency FB (正文)"/>
                <a:cs typeface="+mn-ea"/>
                <a:sym typeface="+mn-lt"/>
              </a:rPr>
              <a:t>18</a:t>
            </a:r>
            <a:r>
              <a:rPr lang="zh-CN" altLang="en-US" sz="5400" b="1" dirty="0">
                <a:solidFill>
                  <a:schemeClr val="bg1"/>
                </a:solidFill>
                <a:latin typeface="Agency FB (正文)"/>
                <a:cs typeface="+mn-ea"/>
                <a:sym typeface="+mn-lt"/>
              </a:rPr>
              <a:t>章 字符串</a:t>
            </a:r>
            <a:endParaRPr lang="zh-CN" altLang="en-US" sz="5400" b="1" dirty="0">
              <a:solidFill>
                <a:schemeClr val="bg1"/>
              </a:solidFill>
              <a:latin typeface="Agency FB (正文)"/>
              <a:cs typeface="+mn-ea"/>
              <a:sym typeface="+mn-lt"/>
            </a:endParaRPr>
          </a:p>
        </p:txBody>
      </p:sp>
      <p:sp>
        <p:nvSpPr>
          <p:cNvPr id="9" name="文本占位符 11"/>
          <p:cNvSpPr txBox="1"/>
          <p:nvPr/>
        </p:nvSpPr>
        <p:spPr>
          <a:xfrm>
            <a:off x="571012" y="3828424"/>
            <a:ext cx="5651294" cy="607103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dirty="0"/>
          </a:p>
        </p:txBody>
      </p:sp>
      <p:sp>
        <p:nvSpPr>
          <p:cNvPr id="10" name="文本占位符 11"/>
          <p:cNvSpPr txBox="1"/>
          <p:nvPr/>
        </p:nvSpPr>
        <p:spPr>
          <a:xfrm>
            <a:off x="1262575" y="4177339"/>
            <a:ext cx="5651294" cy="607103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9771" y="0"/>
            <a:ext cx="1002229" cy="466391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081670" y="3566616"/>
            <a:ext cx="322072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Agency FB (正文)"/>
                <a:cs typeface="+mn-ea"/>
                <a:sym typeface="+mn-lt"/>
              </a:rPr>
              <a:t>18.6  </a:t>
            </a:r>
            <a:r>
              <a:rPr lang="zh-CN" altLang="en-US" sz="2400" dirty="0">
                <a:solidFill>
                  <a:srgbClr val="0070C0"/>
                </a:solidFill>
                <a:latin typeface="Agency FB (正文)"/>
                <a:cs typeface="+mn-ea"/>
                <a:sym typeface="+mn-lt"/>
              </a:rPr>
              <a:t>新特性：文本块</a:t>
            </a:r>
            <a:endParaRPr lang="zh-CN" altLang="en-US" sz="2400" dirty="0">
              <a:solidFill>
                <a:srgbClr val="0070C0"/>
              </a:solidFill>
              <a:latin typeface="Agency FB (正文)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81405" y="4228465"/>
            <a:ext cx="4762500" cy="52197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800" dirty="0">
                <a:solidFill>
                  <a:schemeClr val="bg1"/>
                </a:solidFill>
                <a:latin typeface="Agency FB (正文)"/>
                <a:cs typeface="+mn-ea"/>
                <a:sym typeface="+mn-lt"/>
              </a:rPr>
              <a:t>分享导师：梁桂钊</a:t>
            </a:r>
            <a:endParaRPr lang="zh-CN" altLang="en-US" sz="2800" dirty="0">
              <a:solidFill>
                <a:schemeClr val="bg1"/>
              </a:solidFill>
              <a:latin typeface="Agency FB (正文)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对话气泡: 矩形 4"/>
          <p:cNvSpPr/>
          <p:nvPr/>
        </p:nvSpPr>
        <p:spPr>
          <a:xfrm rot="16200000">
            <a:off x="-1498106" y="1498106"/>
            <a:ext cx="6858000" cy="3861787"/>
          </a:xfrm>
          <a:prstGeom prst="wedgeRectCallout">
            <a:avLst>
              <a:gd name="adj1" fmla="val -20445"/>
              <a:gd name="adj2" fmla="val 5790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28930" y="3873500"/>
            <a:ext cx="3204845" cy="1614805"/>
          </a:xfrm>
          <a:prstGeom prst="rect">
            <a:avLst/>
          </a:prstGeom>
          <a:noFill/>
        </p:spPr>
        <p:txBody>
          <a:bodyPr wrap="square" tIns="36195">
            <a:spAutoFit/>
          </a:bodyPr>
          <a:lstStyle/>
          <a:p>
            <a:pPr algn="l" defTabSz="913765">
              <a:lnSpc>
                <a:spcPct val="150000"/>
              </a:lnSpc>
            </a:pPr>
            <a:r>
              <a:rPr lang="zh-CN" altLang="en-US" sz="1800" dirty="0">
                <a:solidFill>
                  <a:srgbClr val="FFFFFF"/>
                </a:solidFill>
                <a:latin typeface="Agency FB (正文)"/>
                <a:ea typeface="Lato Light" panose="020F0502020204030203" pitchFamily="34" charset="0"/>
                <a:cs typeface="Lato Light" panose="020F0502020204030203" pitchFamily="34" charset="0"/>
              </a:rPr>
              <a:t>作品包括：</a:t>
            </a:r>
            <a:endParaRPr lang="zh-CN" altLang="en-US" sz="1800" dirty="0">
              <a:solidFill>
                <a:srgbClr val="FFFFFF"/>
              </a:solidFill>
              <a:latin typeface="Agency FB (正文)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l" defTabSz="913765">
              <a:lnSpc>
                <a:spcPct val="150000"/>
              </a:lnSpc>
            </a:pPr>
            <a:endParaRPr lang="zh-CN" altLang="en-US" sz="1800" dirty="0">
              <a:solidFill>
                <a:srgbClr val="FFFFFF"/>
              </a:solidFill>
              <a:latin typeface="Agency FB (正文)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l" defTabSz="913765">
              <a:lnSpc>
                <a:spcPts val="1825"/>
              </a:lnSpc>
            </a:pPr>
            <a:r>
              <a:rPr lang="zh-CN" altLang="en-US" sz="1800" dirty="0">
                <a:solidFill>
                  <a:srgbClr val="FFFFFF"/>
                </a:solidFill>
                <a:latin typeface="Agency FB (正文)"/>
                <a:ea typeface="Lato Light" panose="020F0502020204030203" pitchFamily="34" charset="0"/>
                <a:cs typeface="Lato Light" panose="020F0502020204030203" pitchFamily="34" charset="0"/>
              </a:rPr>
              <a:t>《高可用可伸缩微服务架构》</a:t>
            </a:r>
            <a:endParaRPr lang="zh-CN" altLang="en-US" sz="1800" dirty="0">
              <a:solidFill>
                <a:srgbClr val="FFFFFF"/>
              </a:solidFill>
              <a:latin typeface="Agency FB (正文)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l" defTabSz="913765">
              <a:lnSpc>
                <a:spcPts val="1825"/>
              </a:lnSpc>
            </a:pPr>
            <a:endParaRPr lang="zh-CN" altLang="en-US" sz="1800" dirty="0">
              <a:solidFill>
                <a:srgbClr val="FFFFFF"/>
              </a:solidFill>
              <a:latin typeface="Agency FB (正文)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l" defTabSz="913765">
              <a:lnSpc>
                <a:spcPts val="1825"/>
              </a:lnSpc>
            </a:pPr>
            <a:r>
              <a:rPr lang="zh-CN" altLang="en-US" sz="1800" dirty="0">
                <a:solidFill>
                  <a:srgbClr val="FFFFFF"/>
                </a:solidFill>
                <a:latin typeface="Agency FB (正文)"/>
                <a:ea typeface="Lato Light" panose="020F0502020204030203" pitchFamily="34" charset="0"/>
                <a:cs typeface="Lato Light" panose="020F0502020204030203" pitchFamily="34" charset="0"/>
              </a:rPr>
              <a:t>《</a:t>
            </a:r>
            <a:r>
              <a:rPr lang="en-US" altLang="zh-CN" sz="1800" dirty="0">
                <a:solidFill>
                  <a:srgbClr val="FFFFFF"/>
                </a:solidFill>
                <a:latin typeface="Agency FB (正文)"/>
                <a:ea typeface="Lato Light" panose="020F0502020204030203" pitchFamily="34" charset="0"/>
                <a:cs typeface="Lato Light" panose="020F0502020204030203" pitchFamily="34" charset="0"/>
              </a:rPr>
              <a:t>Spring 5 </a:t>
            </a:r>
            <a:r>
              <a:rPr lang="zh-CN" altLang="en-US" sz="1800" dirty="0">
                <a:solidFill>
                  <a:srgbClr val="FFFFFF"/>
                </a:solidFill>
                <a:latin typeface="Agency FB (正文)"/>
                <a:ea typeface="Lato Light" panose="020F0502020204030203" pitchFamily="34" charset="0"/>
                <a:cs typeface="Lato Light" panose="020F0502020204030203" pitchFamily="34" charset="0"/>
              </a:rPr>
              <a:t>设计模式》</a:t>
            </a:r>
            <a:endParaRPr lang="zh-CN" altLang="en-US" sz="1800" dirty="0">
              <a:solidFill>
                <a:srgbClr val="FFFFFF"/>
              </a:solidFill>
              <a:latin typeface="Agency FB (正文)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9" name="TextBox 29"/>
          <p:cNvSpPr txBox="1"/>
          <p:nvPr/>
        </p:nvSpPr>
        <p:spPr>
          <a:xfrm>
            <a:off x="1316990" y="2713355"/>
            <a:ext cx="1028700" cy="32194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 defTabSz="913765"/>
            <a:r>
              <a:rPr lang="zh-CN" altLang="en-US" sz="1500" b="1" spc="300" dirty="0">
                <a:solidFill>
                  <a:srgbClr val="FFFFFF"/>
                </a:solidFill>
                <a:ea typeface="Montserrat Semi Bold" charset="0"/>
                <a:cs typeface="Montserrat Semi Bold" charset="0"/>
              </a:rPr>
              <a:t>梁桂钊</a:t>
            </a:r>
            <a:endParaRPr lang="zh-CN" altLang="en-US" sz="1500" b="1" spc="300" dirty="0">
              <a:solidFill>
                <a:srgbClr val="FFFFFF"/>
              </a:solidFill>
              <a:ea typeface="Montserrat Semi Bold" charset="0"/>
              <a:cs typeface="Montserrat Semi Bold" charset="0"/>
            </a:endParaRPr>
          </a:p>
        </p:txBody>
      </p:sp>
      <p:sp>
        <p:nvSpPr>
          <p:cNvPr id="10" name="Rectangle 8"/>
          <p:cNvSpPr/>
          <p:nvPr/>
        </p:nvSpPr>
        <p:spPr bwMode="auto">
          <a:xfrm>
            <a:off x="5272714" y="1045343"/>
            <a:ext cx="5193729" cy="57515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>
            <a:spAutoFit/>
          </a:bodyPr>
          <a:lstStyle/>
          <a:p>
            <a:pPr defTabSz="2286000">
              <a:lnSpc>
                <a:spcPts val="4800"/>
              </a:lnSpc>
            </a:pPr>
            <a:r>
              <a:rPr lang="zh-CN" altLang="en-US" sz="3750" b="1" spc="300" dirty="0">
                <a:latin typeface="+mj-ea"/>
                <a:ea typeface="+mj-ea"/>
                <a:cs typeface="Montserrat Semi" charset="0"/>
                <a:sym typeface="Bebas Neue" charset="0"/>
              </a:rPr>
              <a:t>本节需掌握的关键知识</a:t>
            </a:r>
            <a:endParaRPr lang="en-US" sz="3750" b="1" spc="300" dirty="0">
              <a:latin typeface="+mj-ea"/>
              <a:ea typeface="+mj-ea"/>
              <a:cs typeface="Montserrat Semi" charset="0"/>
              <a:sym typeface="Bebas Neue" charset="0"/>
            </a:endParaRPr>
          </a:p>
        </p:txBody>
      </p:sp>
      <p:sp>
        <p:nvSpPr>
          <p:cNvPr id="11" name="Shape 2906"/>
          <p:cNvSpPr/>
          <p:nvPr/>
        </p:nvSpPr>
        <p:spPr>
          <a:xfrm>
            <a:off x="4895976" y="2398828"/>
            <a:ext cx="376738" cy="376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9674" y="5053"/>
                </a:moveTo>
                <a:cubicBezTo>
                  <a:pt x="9585" y="4964"/>
                  <a:pt x="9463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36"/>
                  <a:pt x="8891" y="5658"/>
                  <a:pt x="8980" y="5747"/>
                </a:cubicBezTo>
                <a:lnTo>
                  <a:pt x="13574" y="10800"/>
                </a:lnTo>
                <a:lnTo>
                  <a:pt x="8980" y="15853"/>
                </a:lnTo>
                <a:cubicBezTo>
                  <a:pt x="8891" y="15942"/>
                  <a:pt x="8836" y="16065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63" y="16691"/>
                  <a:pt x="9585" y="16636"/>
                  <a:pt x="9674" y="16547"/>
                </a:cubicBezTo>
                <a:lnTo>
                  <a:pt x="14583" y="11147"/>
                </a:lnTo>
                <a:cubicBezTo>
                  <a:pt x="14672" y="11058"/>
                  <a:pt x="14727" y="10936"/>
                  <a:pt x="14727" y="10800"/>
                </a:cubicBezTo>
                <a:cubicBezTo>
                  <a:pt x="14727" y="10665"/>
                  <a:pt x="14672" y="10542"/>
                  <a:pt x="14583" y="10453"/>
                </a:cubicBezTo>
                <a:cubicBezTo>
                  <a:pt x="14583" y="10453"/>
                  <a:pt x="9674" y="5053"/>
                  <a:pt x="9674" y="5053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defTabSz="227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 panose="020B0502020104020203"/>
              <a:ea typeface="Lato Light" panose="020F0502020204030203" pitchFamily="34" charset="0"/>
              <a:cs typeface="Lato Light" panose="020F0502020204030203" pitchFamily="34" charset="0"/>
              <a:sym typeface="Gill Sans" panose="020B0502020104020203"/>
            </a:endParaRPr>
          </a:p>
        </p:txBody>
      </p:sp>
      <p:sp>
        <p:nvSpPr>
          <p:cNvPr id="13" name="TextBox 34"/>
          <p:cNvSpPr txBox="1"/>
          <p:nvPr/>
        </p:nvSpPr>
        <p:spPr>
          <a:xfrm>
            <a:off x="5433060" y="2389823"/>
            <a:ext cx="3204845" cy="33718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defTabSz="913765"/>
            <a:r>
              <a:rPr lang="zh-CN" altLang="en-US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核心知识 </a:t>
            </a:r>
            <a:r>
              <a:rPr lang="en-US" altLang="zh-CN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文本块</a:t>
            </a:r>
            <a:r>
              <a:rPr lang="zh-CN" altLang="en-US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特性</a:t>
            </a:r>
            <a:endParaRPr lang="zh-CN" altLang="en-US" sz="1600" b="1" spc="300" dirty="0"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</p:txBody>
      </p:sp>
      <p:sp>
        <p:nvSpPr>
          <p:cNvPr id="14" name="TextBox 33"/>
          <p:cNvSpPr txBox="1"/>
          <p:nvPr/>
        </p:nvSpPr>
        <p:spPr>
          <a:xfrm>
            <a:off x="5547258" y="2758251"/>
            <a:ext cx="5520792" cy="276860"/>
          </a:xfrm>
          <a:prstGeom prst="rect">
            <a:avLst/>
          </a:prstGeom>
          <a:noFill/>
        </p:spPr>
        <p:txBody>
          <a:bodyPr wrap="square" lIns="0" tIns="0" rIns="0" bIns="0" numCol="1" spcCol="959784">
            <a:spAutoFit/>
          </a:bodyPr>
          <a:lstStyle/>
          <a:p>
            <a:pPr algn="just" defTabSz="913765">
              <a:lnSpc>
                <a:spcPct val="150000"/>
              </a:lnSpc>
            </a:pPr>
            <a:r>
              <a:rPr lang="zh-CN" altLang="en-US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了解 </a:t>
            </a:r>
            <a:r>
              <a:rPr lang="en-US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JDK 15 </a:t>
            </a:r>
            <a:r>
              <a:rPr lang="zh-CN" altLang="en-US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新特性：</a:t>
            </a:r>
            <a:r>
              <a:rPr lang="en-US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文本块</a:t>
            </a:r>
            <a:endParaRPr lang="en-US" sz="1200" dirty="0">
              <a:solidFill>
                <a:srgbClr val="7F7F7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5" name="Shape 2906"/>
          <p:cNvSpPr/>
          <p:nvPr/>
        </p:nvSpPr>
        <p:spPr>
          <a:xfrm>
            <a:off x="4895976" y="3810679"/>
            <a:ext cx="376738" cy="376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9674" y="5053"/>
                </a:moveTo>
                <a:cubicBezTo>
                  <a:pt x="9585" y="4964"/>
                  <a:pt x="9463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36"/>
                  <a:pt x="8891" y="5658"/>
                  <a:pt x="8980" y="5747"/>
                </a:cubicBezTo>
                <a:lnTo>
                  <a:pt x="13574" y="10800"/>
                </a:lnTo>
                <a:lnTo>
                  <a:pt x="8980" y="15853"/>
                </a:lnTo>
                <a:cubicBezTo>
                  <a:pt x="8891" y="15942"/>
                  <a:pt x="8836" y="16065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63" y="16691"/>
                  <a:pt x="9585" y="16636"/>
                  <a:pt x="9674" y="16547"/>
                </a:cubicBezTo>
                <a:lnTo>
                  <a:pt x="14583" y="11147"/>
                </a:lnTo>
                <a:cubicBezTo>
                  <a:pt x="14672" y="11058"/>
                  <a:pt x="14727" y="10936"/>
                  <a:pt x="14727" y="10800"/>
                </a:cubicBezTo>
                <a:cubicBezTo>
                  <a:pt x="14727" y="10665"/>
                  <a:pt x="14672" y="10542"/>
                  <a:pt x="14583" y="10453"/>
                </a:cubicBezTo>
                <a:cubicBezTo>
                  <a:pt x="14583" y="10453"/>
                  <a:pt x="9674" y="5053"/>
                  <a:pt x="9674" y="5053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defTabSz="227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 panose="020B0502020104020203"/>
              <a:ea typeface="Lato Light" panose="020F0502020204030203" pitchFamily="34" charset="0"/>
              <a:cs typeface="Lato Light" panose="020F0502020204030203" pitchFamily="34" charset="0"/>
              <a:sym typeface="Gill Sans" panose="020B0502020104020203"/>
            </a:endParaRPr>
          </a:p>
        </p:txBody>
      </p:sp>
      <p:sp>
        <p:nvSpPr>
          <p:cNvPr id="16" name="TextBox 34"/>
          <p:cNvSpPr txBox="1"/>
          <p:nvPr/>
        </p:nvSpPr>
        <p:spPr>
          <a:xfrm>
            <a:off x="5400040" y="3854768"/>
            <a:ext cx="2451735" cy="33718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defTabSz="913765"/>
            <a:r>
              <a:rPr lang="zh-CN" altLang="en-US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核心知识 使用要点</a:t>
            </a:r>
            <a:endParaRPr lang="zh-CN" altLang="en-US" sz="1600" b="1" spc="300" dirty="0"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</p:txBody>
      </p:sp>
      <p:sp>
        <p:nvSpPr>
          <p:cNvPr id="17" name="TextBox 33"/>
          <p:cNvSpPr txBox="1"/>
          <p:nvPr/>
        </p:nvSpPr>
        <p:spPr>
          <a:xfrm>
            <a:off x="5533824" y="4166067"/>
            <a:ext cx="5520792" cy="276860"/>
          </a:xfrm>
          <a:prstGeom prst="rect">
            <a:avLst/>
          </a:prstGeom>
          <a:noFill/>
        </p:spPr>
        <p:txBody>
          <a:bodyPr wrap="square" lIns="0" tIns="0" rIns="0" bIns="0" numCol="1" spcCol="959784">
            <a:spAutoFit/>
          </a:bodyPr>
          <a:lstStyle/>
          <a:p>
            <a:pPr algn="just" defTabSz="913765">
              <a:lnSpc>
                <a:spcPct val="150000"/>
              </a:lnSpc>
            </a:pPr>
            <a:r>
              <a:rPr lang="zh-CN" altLang="en-US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探讨使用文本块特性时需要注意的技术细节</a:t>
            </a:r>
            <a:endParaRPr lang="zh-CN" altLang="en-US" sz="1200" dirty="0">
              <a:solidFill>
                <a:srgbClr val="7F7F7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526" y="573115"/>
            <a:ext cx="1833503" cy="183350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图片占位符 4" descr="/Users/liangguizhao/Documents/我的文档/On Java 8/教材/头像.png头像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90580" y="693414"/>
            <a:ext cx="1482090" cy="1593189"/>
          </a:xfrm>
          <a:prstGeom prst="ellipse">
            <a:avLst/>
          </a:prstGeom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962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3350" y="190499"/>
            <a:ext cx="4981575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latin typeface="Meiryo UI (正文)"/>
                <a:ea typeface="+mj-ea"/>
              </a:rPr>
              <a:t>01 </a:t>
            </a:r>
            <a:r>
              <a:rPr lang="en-US" altLang="zh-CN" sz="24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  <a:sym typeface="+mn-ea"/>
              </a:rPr>
              <a:t>文本块</a:t>
            </a:r>
            <a:r>
              <a:rPr lang="zh-CN" altLang="en-US" sz="24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  <a:sym typeface="+mn-ea"/>
              </a:rPr>
              <a:t>特性</a:t>
            </a:r>
            <a:endParaRPr lang="zh-CN" altLang="en-US" sz="2400" b="1" dirty="0">
              <a:latin typeface="Meiryo UI (正文)"/>
              <a:ea typeface="+mj-ea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345440" y="2122805"/>
            <a:ext cx="11501120" cy="400177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特性版本：</a:t>
            </a:r>
            <a:r>
              <a:rPr lang="en-US" sz="2000" dirty="0"/>
              <a:t>JDK 15 成为永久性功能</a:t>
            </a:r>
            <a:r>
              <a:rPr lang="zh-CN" altLang="en-US" sz="2000" dirty="0"/>
              <a:t>。</a:t>
            </a:r>
            <a:r>
              <a:rPr lang="en-US" sz="2000" dirty="0"/>
              <a:t> （注意：JDK 13</a:t>
            </a:r>
            <a:r>
              <a:rPr lang="zh-CN" altLang="en-US" sz="2000" dirty="0"/>
              <a:t>、</a:t>
            </a:r>
            <a:r>
              <a:rPr lang="en-US" sz="2000" dirty="0"/>
              <a:t>JDK 14 作为预览语言功能使用）</a:t>
            </a:r>
            <a:endParaRPr lang="en-US" sz="2000" dirty="0"/>
          </a:p>
          <a:p>
            <a:r>
              <a:rPr lang="zh-CN" altLang="en-US" sz="2000" dirty="0"/>
              <a:t>使用场景：在字符串中使用 HTML、XML、SQL 或 JSON 的片段。</a:t>
            </a:r>
            <a:endParaRPr lang="zh-CN" altLang="en-US" sz="2000" dirty="0"/>
          </a:p>
          <a:p>
            <a:r>
              <a:rPr lang="zh-CN" altLang="en-US" sz="2000" dirty="0"/>
              <a:t>语法说明：创建文本块，只需用 """。</a:t>
            </a:r>
            <a:endParaRPr lang="zh-CN" altLang="en-US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6053455" y="3702685"/>
            <a:ext cx="6052820" cy="3014980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 anchor="t">
            <a:spAutoFit/>
          </a:bodyPr>
          <a:p>
            <a:r>
              <a:rPr lang="zh-CN" altLang="en-US"/>
              <a:t>代码片段：</a:t>
            </a:r>
            <a:endParaRPr lang="zh-CN" altLang="en-US"/>
          </a:p>
          <a:p>
            <a:endParaRPr lang="zh-CN" altLang="en-US"/>
          </a:p>
          <a:p>
            <a:r>
              <a:rPr lang="zh-CN" altLang="en-US" sz="1400">
                <a:latin typeface="Courier New Regular" panose="02070409020205090404" charset="0"/>
                <a:cs typeface="Courier New Regular" panose="02070409020205090404" charset="0"/>
              </a:rPr>
              <a:t>public class Example {</a:t>
            </a:r>
            <a:endParaRPr lang="zh-CN" altLang="en-US" sz="1400">
              <a:latin typeface="Courier New Regular" panose="02070409020205090404" charset="0"/>
              <a:cs typeface="Courier New Regular" panose="02070409020205090404" charset="0"/>
            </a:endParaRPr>
          </a:p>
          <a:p>
            <a:r>
              <a:rPr lang="zh-CN" altLang="en-US" sz="1400">
                <a:latin typeface="Courier New Regular" panose="02070409020205090404" charset="0"/>
                <a:cs typeface="Courier New Regular" panose="02070409020205090404" charset="0"/>
              </a:rPr>
              <a:t>    public static final String TEXT = """</a:t>
            </a:r>
            <a:endParaRPr lang="zh-CN" altLang="en-US" sz="1400">
              <a:latin typeface="Courier New Regular" panose="02070409020205090404" charset="0"/>
              <a:cs typeface="Courier New Regular" panose="02070409020205090404" charset="0"/>
            </a:endParaRPr>
          </a:p>
          <a:p>
            <a:r>
              <a:rPr lang="zh-CN" altLang="en-US" sz="1400">
                <a:latin typeface="Courier New Regular" panose="02070409020205090404" charset="0"/>
                <a:cs typeface="Courier New Regular" panose="02070409020205090404" charset="0"/>
              </a:rPr>
              <a:t>            {</a:t>
            </a:r>
            <a:endParaRPr lang="zh-CN" altLang="en-US" sz="1400">
              <a:latin typeface="Courier New Regular" panose="02070409020205090404" charset="0"/>
              <a:cs typeface="Courier New Regular" panose="02070409020205090404" charset="0"/>
            </a:endParaRPr>
          </a:p>
          <a:p>
            <a:r>
              <a:rPr lang="zh-CN" altLang="en-US" sz="1400">
                <a:latin typeface="Courier New Regular" panose="02070409020205090404" charset="0"/>
                <a:cs typeface="Courier New Regular" panose="02070409020205090404" charset="0"/>
              </a:rPr>
              <a:t>                "name": "ON JAVA"</a:t>
            </a:r>
            <a:endParaRPr lang="zh-CN" altLang="en-US" sz="1400">
              <a:latin typeface="Courier New Regular" panose="02070409020205090404" charset="0"/>
              <a:cs typeface="Courier New Regular" panose="02070409020205090404" charset="0"/>
            </a:endParaRPr>
          </a:p>
          <a:p>
            <a:r>
              <a:rPr lang="zh-CN" altLang="en-US" sz="1400">
                <a:latin typeface="Courier New Regular" panose="02070409020205090404" charset="0"/>
                <a:cs typeface="Courier New Regular" panose="02070409020205090404" charset="0"/>
              </a:rPr>
              <a:t>            }</a:t>
            </a:r>
            <a:endParaRPr lang="zh-CN" altLang="en-US" sz="1400">
              <a:latin typeface="Courier New Regular" panose="02070409020205090404" charset="0"/>
              <a:cs typeface="Courier New Regular" panose="02070409020205090404" charset="0"/>
            </a:endParaRPr>
          </a:p>
          <a:p>
            <a:r>
              <a:rPr lang="zh-CN" altLang="en-US" sz="1400">
                <a:latin typeface="Courier New Regular" panose="02070409020205090404" charset="0"/>
                <a:cs typeface="Courier New Regular" panose="02070409020205090404" charset="0"/>
              </a:rPr>
              <a:t>            """;</a:t>
            </a:r>
            <a:endParaRPr lang="zh-CN" altLang="en-US" sz="1400">
              <a:latin typeface="Courier New Regular" panose="02070409020205090404" charset="0"/>
              <a:cs typeface="Courier New Regular" panose="02070409020205090404" charset="0"/>
            </a:endParaRPr>
          </a:p>
          <a:p>
            <a:endParaRPr lang="zh-CN" altLang="en-US" sz="1400">
              <a:latin typeface="Courier New Regular" panose="02070409020205090404" charset="0"/>
              <a:cs typeface="Courier New Regular" panose="02070409020205090404" charset="0"/>
            </a:endParaRPr>
          </a:p>
          <a:p>
            <a:r>
              <a:rPr lang="zh-CN" altLang="en-US" sz="1400">
                <a:latin typeface="Courier New Regular" panose="02070409020205090404" charset="0"/>
                <a:cs typeface="Courier New Regular" panose="02070409020205090404" charset="0"/>
              </a:rPr>
              <a:t>    public static void main(String[] args) {</a:t>
            </a:r>
            <a:endParaRPr lang="zh-CN" altLang="en-US" sz="1400">
              <a:latin typeface="Courier New Regular" panose="02070409020205090404" charset="0"/>
              <a:cs typeface="Courier New Regular" panose="02070409020205090404" charset="0"/>
            </a:endParaRPr>
          </a:p>
          <a:p>
            <a:r>
              <a:rPr lang="zh-CN" altLang="en-US" sz="1400">
                <a:latin typeface="Courier New Regular" panose="02070409020205090404" charset="0"/>
                <a:cs typeface="Courier New Regular" panose="02070409020205090404" charset="0"/>
              </a:rPr>
              <a:t>        System.out.print(TEXT);</a:t>
            </a:r>
            <a:endParaRPr lang="zh-CN" altLang="en-US" sz="1400">
              <a:latin typeface="Courier New Regular" panose="02070409020205090404" charset="0"/>
              <a:cs typeface="Courier New Regular" panose="02070409020205090404" charset="0"/>
            </a:endParaRPr>
          </a:p>
          <a:p>
            <a:r>
              <a:rPr lang="zh-CN" altLang="en-US" sz="1400">
                <a:latin typeface="Courier New Regular" panose="02070409020205090404" charset="0"/>
                <a:cs typeface="Courier New Regular" panose="02070409020205090404" charset="0"/>
              </a:rPr>
              <a:t>    }</a:t>
            </a:r>
            <a:endParaRPr lang="zh-CN" altLang="en-US" sz="1400">
              <a:latin typeface="Courier New Regular" panose="02070409020205090404" charset="0"/>
              <a:cs typeface="Courier New Regular" panose="02070409020205090404" charset="0"/>
            </a:endParaRPr>
          </a:p>
          <a:p>
            <a:r>
              <a:rPr lang="zh-CN" altLang="en-US" sz="1400">
                <a:latin typeface="Courier New Regular" panose="02070409020205090404" charset="0"/>
                <a:cs typeface="Courier New Regular" panose="02070409020205090404" charset="0"/>
              </a:rPr>
              <a:t>}</a:t>
            </a:r>
            <a:endParaRPr lang="zh-CN" altLang="en-US" sz="1400">
              <a:latin typeface="Courier New Regular" panose="02070409020205090404" charset="0"/>
              <a:cs typeface="Courier New Regular" panose="020704090202050904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962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3350" y="190499"/>
            <a:ext cx="4981575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latin typeface="Meiryo UI (正文)"/>
                <a:ea typeface="+mj-ea"/>
              </a:rPr>
              <a:t>02 </a:t>
            </a:r>
            <a:r>
              <a:rPr lang="zh-CN" altLang="en-US" sz="24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  <a:sym typeface="+mn-ea"/>
              </a:rPr>
              <a:t>使用要点</a:t>
            </a:r>
            <a:endParaRPr lang="zh-CN" altLang="en-US" sz="2400" b="1" dirty="0">
              <a:latin typeface="Meiryo UI (正文)"/>
              <a:ea typeface="+mj-ea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345440" y="1797050"/>
            <a:ext cx="11501120" cy="4783455"/>
          </a:xfrm>
          <a:prstGeom prst="rect">
            <a:avLst/>
          </a:prstGeom>
        </p:spPr>
        <p:txBody>
          <a:bodyPr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000" dirty="0"/>
              <a:t>缩进</a:t>
            </a:r>
            <a:endParaRPr sz="2000" dirty="0"/>
          </a:p>
          <a:p>
            <a:pPr lvl="1"/>
            <a:r>
              <a:rPr sz="2000" dirty="0"/>
              <a:t>每行结尾的空格会删除</a:t>
            </a:r>
            <a:endParaRPr sz="2000" dirty="0"/>
          </a:p>
          <a:p>
            <a:pPr lvl="1"/>
            <a:r>
              <a:rPr sz="2000" dirty="0"/>
              <a:t>每行开始的空格会删除</a:t>
            </a:r>
            <a:endParaRPr sz="2000" dirty="0"/>
          </a:p>
          <a:p>
            <a:pPr lvl="1"/>
            <a:r>
              <a:rPr sz="2000" dirty="0"/>
              <a:t>只保留相对缩进 </a:t>
            </a:r>
            <a:endParaRPr sz="2000" dirty="0"/>
          </a:p>
          <a:p>
            <a:r>
              <a:rPr lang="zh-CN" altLang="en-US" sz="2000" dirty="0"/>
              <a:t>转义</a:t>
            </a:r>
            <a:endParaRPr lang="zh-CN" altLang="en-US" sz="2000" dirty="0"/>
          </a:p>
          <a:p>
            <a:pPr lvl="1"/>
            <a:r>
              <a:rPr lang="zh-CN" altLang="en-US" sz="2000" dirty="0"/>
              <a:t>不用对换行符（</a:t>
            </a:r>
            <a:r>
              <a:rPr lang="zh-CN" altLang="en-US" sz="2000" dirty="0">
                <a:solidFill>
                  <a:srgbClr val="FF0000"/>
                </a:solidFill>
              </a:rPr>
              <a:t>\n</a:t>
            </a:r>
            <a:r>
              <a:rPr lang="zh-CN" altLang="en-US" sz="2000" dirty="0"/>
              <a:t>） 和双引号（</a:t>
            </a:r>
            <a:r>
              <a:rPr lang="zh-CN" altLang="en-US" sz="2000" dirty="0">
                <a:solidFill>
                  <a:srgbClr val="FF0000"/>
                </a:solidFill>
              </a:rPr>
              <a:t>"</a:t>
            </a:r>
            <a:r>
              <a:rPr lang="zh-CN" altLang="en-US" sz="2000" dirty="0"/>
              <a:t>）转义</a:t>
            </a:r>
            <a:endParaRPr lang="zh-CN" altLang="en-US" sz="2000" dirty="0"/>
          </a:p>
          <a:p>
            <a:pPr lvl="1"/>
            <a:r>
              <a:rPr lang="zh-CN" altLang="en-US" sz="2000" dirty="0"/>
              <a:t>其他的转义仍需要，例如：转义 """ 使用 \"""</a:t>
            </a:r>
            <a:endParaRPr lang="zh-CN" altLang="en-US" sz="2000" dirty="0"/>
          </a:p>
          <a:p>
            <a:pPr lvl="1"/>
            <a:r>
              <a:rPr lang="zh-CN" altLang="en-US" sz="2000" dirty="0"/>
              <a:t>新的转义序列</a:t>
            </a:r>
            <a:endParaRPr lang="zh-CN" altLang="en-US" sz="2000" dirty="0"/>
          </a:p>
          <a:p>
            <a:r>
              <a:rPr lang="zh-CN" altLang="en-US" sz="2000" dirty="0"/>
              <a:t>方法</a:t>
            </a:r>
            <a:endParaRPr lang="zh-CN" altLang="en-US" sz="2000" dirty="0"/>
          </a:p>
          <a:p>
            <a:pPr lvl="1"/>
            <a:r>
              <a:rPr lang="zh-CN" altLang="en-US" sz="2000" dirty="0"/>
              <a:t>indent</a:t>
            </a:r>
            <a:r>
              <a:rPr lang="en-US" altLang="zh-CN" sz="2000" dirty="0"/>
              <a:t>() </a:t>
            </a:r>
            <a:r>
              <a:rPr lang="zh-CN" altLang="en-US" sz="2000" dirty="0"/>
              <a:t>方法</a:t>
            </a:r>
            <a:endParaRPr lang="zh-CN" altLang="en-US" sz="2000" dirty="0"/>
          </a:p>
          <a:p>
            <a:r>
              <a:rPr lang="zh-CN" altLang="en-US" sz="2000" dirty="0"/>
              <a:t>格式化</a:t>
            </a:r>
            <a:endParaRPr lang="zh-CN" altLang="en-US" sz="2000" dirty="0"/>
          </a:p>
          <a:p>
            <a:pPr lvl="1"/>
            <a:r>
              <a:rPr lang="zh-CN" altLang="en-US" sz="2000" dirty="0"/>
              <a:t>新的 formatted() 方法</a:t>
            </a:r>
            <a:endParaRPr lang="zh-CN" altLang="en-US" sz="2000" dirty="0"/>
          </a:p>
          <a:p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557020" y="595630"/>
            <a:ext cx="8599170" cy="2306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7200" dirty="0">
                <a:effectLst/>
                <a:latin typeface="Arial Black" panose="020B0A04020102020204" charset="0"/>
                <a:cs typeface="Arial Black" panose="020B0A04020102020204" charset="0"/>
              </a:rPr>
              <a:t>THANK YOU</a:t>
            </a:r>
            <a:br>
              <a:rPr lang="en-US" altLang="zh-CN" sz="7200" b="0" i="0" dirty="0">
                <a:solidFill>
                  <a:srgbClr val="000000"/>
                </a:solidFill>
                <a:effectLst/>
                <a:latin typeface="Arial Black" panose="020B0A04020102020204" charset="0"/>
                <a:cs typeface="Arial Black" panose="020B0A04020102020204" charset="0"/>
              </a:rPr>
            </a:br>
            <a:endParaRPr lang="zh-CN" altLang="en-US" sz="7200" dirty="0"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3403" y="2417408"/>
            <a:ext cx="8305800" cy="3905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最小和静音">
  <a:themeElements>
    <a:clrScheme name="Japan Navy">
      <a:dk1>
        <a:srgbClr val="231B23"/>
      </a:dk1>
      <a:lt1>
        <a:srgbClr val="FCF5E5"/>
      </a:lt1>
      <a:dk2>
        <a:srgbClr val="282C47"/>
      </a:dk2>
      <a:lt2>
        <a:srgbClr val="FCF5E5"/>
      </a:lt2>
      <a:accent1>
        <a:srgbClr val="FDA431"/>
      </a:accent1>
      <a:accent2>
        <a:srgbClr val="4DA1A8"/>
      </a:accent2>
      <a:accent3>
        <a:srgbClr val="D7E7BA"/>
      </a:accent3>
      <a:accent4>
        <a:srgbClr val="FCF5E5"/>
      </a:accent4>
      <a:accent5>
        <a:srgbClr val="282C47"/>
      </a:accent5>
      <a:accent6>
        <a:srgbClr val="EECED3"/>
      </a:accent6>
      <a:hlink>
        <a:srgbClr val="FCA330"/>
      </a:hlink>
      <a:folHlink>
        <a:srgbClr val="4DA1A8"/>
      </a:folHlink>
    </a:clrScheme>
    <a:fontScheme name="Japanese Template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{D0393262-A00C-486C-AA31-92B5AB18A9E5}tf89826194_win32</Template>
  <TotalTime>0</TotalTime>
  <Words>602</Words>
  <Application>WPS 表格</Application>
  <PresentationFormat>宽屏</PresentationFormat>
  <Paragraphs>62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30" baseType="lpstr">
      <vt:lpstr>Arial</vt:lpstr>
      <vt:lpstr>方正书宋_GBK</vt:lpstr>
      <vt:lpstr>Wingdings</vt:lpstr>
      <vt:lpstr>Microsoft YaHei UI</vt:lpstr>
      <vt:lpstr>苹方-简</vt:lpstr>
      <vt:lpstr>Agency FB (正文)</vt:lpstr>
      <vt:lpstr>Thonburi</vt:lpstr>
      <vt:lpstr>Lato Light</vt:lpstr>
      <vt:lpstr>Montserrat Semi Bold</vt:lpstr>
      <vt:lpstr>Montserrat Semi</vt:lpstr>
      <vt:lpstr>Bebas Neue</vt:lpstr>
      <vt:lpstr>Gill Sans</vt:lpstr>
      <vt:lpstr>Montserrat</vt:lpstr>
      <vt:lpstr>Meiryo UI (正文)</vt:lpstr>
      <vt:lpstr>Courier New Regular</vt:lpstr>
      <vt:lpstr>Arial Black</vt:lpstr>
      <vt:lpstr>Meiryo UI</vt:lpstr>
      <vt:lpstr>微软雅黑</vt:lpstr>
      <vt:lpstr>汉仪旗黑</vt:lpstr>
      <vt:lpstr>宋体</vt:lpstr>
      <vt:lpstr>Arial Unicode MS</vt:lpstr>
      <vt:lpstr>汉仪书宋二KW</vt:lpstr>
      <vt:lpstr>Calibri</vt:lpstr>
      <vt:lpstr>Helvetica Neue</vt:lpstr>
      <vt:lpstr>最小和静音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楠</dc:creator>
  <cp:lastModifiedBy>liangguizhao</cp:lastModifiedBy>
  <cp:revision>8</cp:revision>
  <dcterms:created xsi:type="dcterms:W3CDTF">2022-02-19T13:43:54Z</dcterms:created>
  <dcterms:modified xsi:type="dcterms:W3CDTF">2022-02-19T13:43:54Z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2052-3.9.3.6359</vt:lpwstr>
  </property>
</Properties>
</file>