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4" r:id="rId3"/>
    <p:sldId id="305" r:id="rId4"/>
    <p:sldId id="445" r:id="rId5"/>
    <p:sldId id="458" r:id="rId6"/>
    <p:sldId id="459" r:id="rId7"/>
    <p:sldId id="446" r:id="rId8"/>
    <p:sldId id="447" r:id="rId9"/>
    <p:sldId id="308" r:id="rId1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0551" autoAdjust="0"/>
  </p:normalViewPr>
  <p:slideViewPr>
    <p:cSldViewPr snapToGrid="0" snapToObjects="1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449834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20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范型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5328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85080" y="3682821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20.</a:t>
            </a:r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14</a:t>
            </a:r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混型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混型（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Mixin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）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对比C++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对混型对支持，讲解了在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Java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中如何近似地实现混型特性。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混型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938655"/>
            <a:ext cx="11104880" cy="3173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混型（mixin）其最基本的概念是混合多个类的能力，以生成一个可以代表混型中所有类型的类。</a:t>
            </a:r>
            <a:endParaRPr lang="zh-CN" altLang="en-US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混型的价值之一是，可以将多种特性和行为一致地应用于多个类之上。它们还有额外的好处，如果你对某个混型类做了变更，该变更会应用于所有使用了该混型的类中。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如果熟悉</a:t>
            </a:r>
            <a:r>
              <a:rPr lang="en-US" altLang="zh-CN" sz="1800" dirty="0">
                <a:latin typeface="Monaco" charset="0"/>
                <a:cs typeface="Monaco" charset="0"/>
              </a:rPr>
              <a:t>AOP</a:t>
            </a:r>
            <a:r>
              <a:rPr lang="zh-CN" altLang="en-US" sz="1800" dirty="0">
                <a:latin typeface="Monaco" charset="0"/>
                <a:cs typeface="Monaco" charset="0"/>
              </a:rPr>
              <a:t>与</a:t>
            </a:r>
            <a:r>
              <a:rPr lang="en-US" altLang="zh-CN" sz="1800" dirty="0">
                <a:latin typeface="Monaco" charset="0"/>
                <a:cs typeface="Monaco" charset="0"/>
              </a:rPr>
              <a:t>Decorator</a:t>
            </a:r>
            <a:r>
              <a:rPr lang="zh-CN" altLang="en-US" sz="1800" dirty="0">
                <a:latin typeface="Monaco" charset="0"/>
                <a:cs typeface="Monaco" charset="0"/>
              </a:rPr>
              <a:t>（装饰器）模式，可以帮助我们理解混型的价值。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中的混型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938655"/>
            <a:ext cx="11104880" cy="128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在</a:t>
            </a:r>
            <a:r>
              <a:rPr lang="en-US" altLang="zh-CN" sz="1800" dirty="0">
                <a:latin typeface="Monaco" charset="0"/>
                <a:cs typeface="Monaco" charset="0"/>
              </a:rPr>
              <a:t>C++</a:t>
            </a:r>
            <a:r>
              <a:rPr lang="zh-CN" altLang="en-US" sz="1800" dirty="0">
                <a:latin typeface="Monaco" charset="0"/>
                <a:cs typeface="Monaco" charset="0"/>
              </a:rPr>
              <a:t>中，使用多重继承可以实现混型，但更优雅的方式是使用参数化类型，因为</a:t>
            </a: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混型就是继承自其类型参数的类</a:t>
            </a:r>
            <a:r>
              <a:rPr lang="zh-CN" altLang="en-US" sz="1800" dirty="0">
                <a:latin typeface="Monaco" charset="0"/>
                <a:cs typeface="Monaco" charset="0"/>
              </a:rPr>
              <a:t>。由于</a:t>
            </a:r>
            <a:r>
              <a:rPr lang="en-US" altLang="zh-CN" sz="1800" dirty="0">
                <a:latin typeface="Monaco" charset="0"/>
                <a:cs typeface="Monaco" charset="0"/>
              </a:rPr>
              <a:t>C++</a:t>
            </a:r>
            <a:r>
              <a:rPr lang="zh-CN" altLang="en-US" sz="1800" dirty="0">
                <a:latin typeface="Monaco" charset="0"/>
                <a:cs typeface="Monaco" charset="0"/>
              </a:rPr>
              <a:t>和</a:t>
            </a:r>
            <a:r>
              <a:rPr lang="en-US" altLang="zh-CN" sz="1800" dirty="0">
                <a:latin typeface="Monaco" charset="0"/>
                <a:cs typeface="Monaco" charset="0"/>
              </a:rPr>
              <a:t>Java</a:t>
            </a:r>
            <a:r>
              <a:rPr lang="zh-CN" altLang="en-US" sz="1800" dirty="0">
                <a:latin typeface="Monaco" charset="0"/>
                <a:cs typeface="Monaco" charset="0"/>
              </a:rPr>
              <a:t>不同，它没有类型擦除，可以记住其模板参数的类型。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阅读代码</a:t>
            </a:r>
            <a:r>
              <a:rPr lang="en-US" altLang="zh-CN" sz="1800" dirty="0">
                <a:latin typeface="Monaco" charset="0"/>
                <a:cs typeface="Monaco" charset="0"/>
              </a:rPr>
              <a:t>Mixins.cpp</a:t>
            </a:r>
            <a:r>
              <a:rPr lang="zh-CN" altLang="en-US" sz="1800" dirty="0">
                <a:latin typeface="Monaco" charset="0"/>
                <a:cs typeface="Monaco" charset="0"/>
              </a:rPr>
              <a:t>，你会发现最后创建的</a:t>
            </a:r>
            <a:r>
              <a:rPr lang="en-US" altLang="zh-CN" sz="1800" dirty="0">
                <a:latin typeface="Monaco" charset="0"/>
                <a:cs typeface="Monaco" charset="0"/>
              </a:rPr>
              <a:t>mixin1</a:t>
            </a:r>
            <a:r>
              <a:rPr lang="zh-CN" altLang="en-US" sz="1800" dirty="0">
                <a:latin typeface="Monaco" charset="0"/>
                <a:cs typeface="Monaco" charset="0"/>
              </a:rPr>
              <a:t>和</a:t>
            </a:r>
            <a:r>
              <a:rPr lang="en-US" altLang="zh-CN" sz="1800" dirty="0">
                <a:latin typeface="Monaco" charset="0"/>
                <a:cs typeface="Monaco" charset="0"/>
              </a:rPr>
              <a:t>mixin2</a:t>
            </a:r>
            <a:r>
              <a:rPr lang="zh-CN" altLang="en-US" sz="1800" dirty="0">
                <a:latin typeface="Monaco" charset="0"/>
                <a:cs typeface="Monaco" charset="0"/>
              </a:rPr>
              <a:t>实例，都被混入了SerialNumbered和TimeStamped定义的方法。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创建</a:t>
            </a:r>
            <a:r>
              <a:rPr lang="en-US" altLang="zh-CN" sz="1800" dirty="0">
                <a:latin typeface="Monaco" charset="0"/>
                <a:cs typeface="Monaco" charset="0"/>
              </a:rPr>
              <a:t>mixin1</a:t>
            </a:r>
            <a:r>
              <a:rPr lang="zh-CN" altLang="en-US" sz="1800" dirty="0">
                <a:latin typeface="Monaco" charset="0"/>
                <a:cs typeface="Monaco" charset="0"/>
              </a:rPr>
              <a:t>和</a:t>
            </a:r>
            <a:r>
              <a:rPr lang="en-US" altLang="zh-CN" sz="1800" dirty="0">
                <a:latin typeface="Monaco" charset="0"/>
                <a:cs typeface="Monaco" charset="0"/>
              </a:rPr>
              <a:t>mixin2</a:t>
            </a:r>
            <a:r>
              <a:rPr lang="zh-CN" altLang="en-US" sz="1800" dirty="0">
                <a:latin typeface="Monaco" charset="0"/>
                <a:cs typeface="Monaco" charset="0"/>
              </a:rPr>
              <a:t>的形式其实非常像装饰器模式。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363845"/>
            <a:ext cx="648000" cy="6480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6861175" y="5363845"/>
            <a:ext cx="383159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Mixins.cpp-&gt;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与接口混合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664335"/>
            <a:ext cx="11104880" cy="3865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latin typeface="Monaco" charset="0"/>
                <a:cs typeface="Monaco" charset="0"/>
              </a:rPr>
              <a:t>Java 泛型不允许</a:t>
            </a:r>
            <a:r>
              <a:rPr lang="zh-CN" sz="1800" dirty="0">
                <a:latin typeface="Monaco" charset="0"/>
                <a:cs typeface="Monaco" charset="0"/>
              </a:rPr>
              <a:t>像</a:t>
            </a:r>
            <a:r>
              <a:rPr lang="en-US" altLang="zh-CN" sz="1800" dirty="0">
                <a:latin typeface="Monaco" charset="0"/>
                <a:cs typeface="Monaco" charset="0"/>
              </a:rPr>
              <a:t>C++</a:t>
            </a:r>
            <a:r>
              <a:rPr lang="zh-CN" altLang="en-US" sz="1800" dirty="0">
                <a:latin typeface="Monaco" charset="0"/>
                <a:cs typeface="Monaco" charset="0"/>
              </a:rPr>
              <a:t>那样</a:t>
            </a:r>
            <a:r>
              <a:rPr sz="1800" dirty="0">
                <a:latin typeface="Monaco" charset="0"/>
                <a:cs typeface="Monaco" charset="0"/>
              </a:rPr>
              <a:t>。类型擦除丢弃了基类的类型。因此</a:t>
            </a:r>
            <a:r>
              <a:rPr lang="zh-CN" sz="1800" dirty="0">
                <a:latin typeface="Monaco" charset="0"/>
                <a:cs typeface="Monaco" charset="0"/>
              </a:rPr>
              <a:t>，</a:t>
            </a:r>
            <a:r>
              <a:rPr 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泛型类无法直接继承自泛型参数。</a:t>
            </a:r>
            <a:r>
              <a:rPr lang="zh-CN" sz="1800" dirty="0">
                <a:solidFill>
                  <a:schemeClr val="tx1"/>
                </a:solidFill>
                <a:latin typeface="Monaco" charset="0"/>
                <a:cs typeface="Monaco" charset="0"/>
              </a:rPr>
              <a:t>一种常见的推荐方案是使用接口来达到混型的效果。实际上，</a:t>
            </a:r>
            <a:r>
              <a:rPr lang="en-US" altLang="zh-CN" sz="1800" dirty="0">
                <a:solidFill>
                  <a:schemeClr val="tx1"/>
                </a:solidFill>
                <a:latin typeface="Monaco" charset="0"/>
                <a:cs typeface="Monaco" charset="0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latin typeface="Monaco" charset="0"/>
                <a:cs typeface="Monaco" charset="0"/>
              </a:rPr>
              <a:t>之所以引入接口，也就是为了支持</a:t>
            </a:r>
            <a:r>
              <a:rPr lang="en-US" altLang="zh-CN" sz="1800" dirty="0">
                <a:solidFill>
                  <a:schemeClr val="tx1"/>
                </a:solidFill>
                <a:latin typeface="Monaco" charset="0"/>
                <a:cs typeface="Monaco" charset="0"/>
              </a:rPr>
              <a:t>C++</a:t>
            </a:r>
            <a:r>
              <a:rPr lang="zh-CN" altLang="en-US" sz="1800" dirty="0">
                <a:solidFill>
                  <a:schemeClr val="tx1"/>
                </a:solidFill>
                <a:latin typeface="Monaco" charset="0"/>
                <a:cs typeface="Monaco" charset="0"/>
              </a:rPr>
              <a:t>多重继承的特性。</a:t>
            </a:r>
            <a:endParaRPr lang="zh-CN" altLang="en-US" sz="1800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Monaco" charset="0"/>
                <a:cs typeface="Monaco" charset="0"/>
              </a:rPr>
              <a:t>Mixin 类基本上是使用了委派（也就是组合方式），因此每个被混入的类型都需要在Mixin 中有一个字段，而你必须在 Mixin 中编写所有必要的方法来将调用转发到合适的对象上。本例中的类都很简单，如果是更复杂的混型，则代码量会大幅增长。</a:t>
            </a:r>
            <a:endParaRPr lang="zh-CN" altLang="en-US" sz="1800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Monaco" charset="0"/>
                <a:cs typeface="Monaco" charset="0"/>
              </a:rPr>
              <a:t>Java 8</a:t>
            </a:r>
            <a:r>
              <a:rPr lang="zh-CN" altLang="en-US" sz="1800" dirty="0">
                <a:solidFill>
                  <a:schemeClr val="tx1"/>
                </a:solidFill>
                <a:latin typeface="Monaco" charset="0"/>
                <a:cs typeface="Monaco" charset="0"/>
              </a:rPr>
              <a:t>为接口增加了默认方法，可以在接口中提供实现，这种方式可以避免委派带来的代码冗余。只是，接口的默认方法有许多限制，例如本例的实现就不能用默认方法。</a:t>
            </a:r>
            <a:endParaRPr lang="zh-CN" altLang="en-US" sz="1800" dirty="0">
              <a:solidFill>
                <a:schemeClr val="tx1"/>
              </a:solidFill>
              <a:latin typeface="Monaco" charset="0"/>
              <a:cs typeface="Monaco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683885"/>
            <a:ext cx="648000" cy="6480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6861175" y="5683885"/>
            <a:ext cx="383159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Mixins.java-&gt;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使用装饰器模式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996940" y="1772285"/>
            <a:ext cx="4974590" cy="3972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装饰器模式就是：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利用继承保障类型的多态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利用组合实现功能的重用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Clr>
                <a:srgbClr val="231B23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装饰器的一个显著缺点是它只能有效应用于一层装饰（也就是最后那层）之上，而混型的方式则显然更自然一些。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4510" y="5851525"/>
            <a:ext cx="648000" cy="6480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6673215" y="5851525"/>
            <a:ext cx="380809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Decoration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772285"/>
            <a:ext cx="5570855" cy="3049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与动态代理混合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45590"/>
            <a:ext cx="11104880" cy="208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latin typeface="Monaco" charset="0"/>
                <a:cs typeface="Monaco" charset="0"/>
              </a:rPr>
              <a:t>可以用动态代理来创建一种比装饰器更接近于现代混型的机制。如果使用了动态代理，结果类的动态类型就是被混合后的合并类型。由于动态代理的限制，每个被混入的类都必须是某个接口的实现</a:t>
            </a:r>
            <a:r>
              <a:rPr lang="zh-CN" sz="1800" dirty="0">
                <a:latin typeface="Monaco" charset="0"/>
                <a:cs typeface="Monaco" charset="0"/>
              </a:rPr>
              <a:t>。</a:t>
            </a:r>
            <a:endParaRPr lang="zh-CN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因为只有动态类型包含了所有的混入类型，而静态类型并没有，所以这种方式仍然不如 C++ 的优秀，因为在调用方法之前，要强制向下转型为合适的类型。不过，这明显更接近于真正的混型了。</a:t>
            </a:r>
            <a:endParaRPr lang="zh-CN" sz="1800" dirty="0">
              <a:latin typeface="Monaco" charset="0"/>
              <a:cs typeface="Monaco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0380" y="4444365"/>
            <a:ext cx="648000" cy="6480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5976620" y="4444365"/>
            <a:ext cx="448056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DynamicProxyMixin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1175</Words>
  <Application>WPS 演示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Monaco</vt:lpstr>
      <vt:lpstr>Wingdings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最小和静音</vt:lpstr>
      <vt:lpstr>PowerPoint 演示文稿</vt:lpstr>
      <vt:lpstr>PowerPoint 演示文稿</vt:lpstr>
      <vt:lpstr>混型</vt:lpstr>
      <vt:lpstr>C++中的混型</vt:lpstr>
      <vt:lpstr>与接口混合</vt:lpstr>
      <vt:lpstr>使用装饰器模式</vt:lpstr>
      <vt:lpstr>与动态代理混合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333</cp:revision>
  <dcterms:created xsi:type="dcterms:W3CDTF">2022-03-13T14:14:39Z</dcterms:created>
  <dcterms:modified xsi:type="dcterms:W3CDTF">2022-03-13T14:14:39Z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