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4" r:id="rId3"/>
    <p:sldId id="305" r:id="rId4"/>
    <p:sldId id="413" r:id="rId5"/>
    <p:sldId id="414" r:id="rId6"/>
    <p:sldId id="441" r:id="rId7"/>
    <p:sldId id="435" r:id="rId8"/>
    <p:sldId id="436" r:id="rId9"/>
    <p:sldId id="442" r:id="rId10"/>
    <p:sldId id="437" r:id="rId11"/>
    <p:sldId id="438" r:id="rId12"/>
    <p:sldId id="443" r:id="rId13"/>
    <p:sldId id="444" r:id="rId14"/>
    <p:sldId id="308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44983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20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范型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1000" y="3682821"/>
            <a:ext cx="3119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20.6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类型擦除的奥秘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99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类型擦除存在的问题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279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我们可以</a:t>
            </a:r>
            <a:r>
              <a:rPr lang="zh-CN" altLang="en-US" sz="1800" dirty="0">
                <a:latin typeface="Monaco" charset="0"/>
                <a:cs typeface="Monaco" charset="0"/>
                <a:sym typeface="+mn-ea"/>
              </a:rPr>
              <a:t>合上书</a:t>
            </a:r>
            <a:r>
              <a:rPr lang="zh-CN" altLang="en-US" sz="1800" dirty="0">
                <a:latin typeface="Monaco" charset="0"/>
                <a:cs typeface="Monaco" charset="0"/>
              </a:rPr>
              <a:t>想一想，思考类型擦除存在什么问题？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类型擦除存在的问题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3891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我们可以想一想，合上书，思考类型擦除存在什么问题？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——顾名思义，类型擦除，当然就是将范型类型参数代表的类型去掉了。没有了类型信息，自然就会导致——泛型代码无法用于需要显式引用运行时类型的操作，比如：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类型转换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instanceof操作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new 表达式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911600" y="3187065"/>
            <a:ext cx="5920105" cy="3171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public class Erased&lt;T&gt;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private final int SIZE = 100;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void f(Object arg)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// error: illegal generic type for instanceof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if(arg instanceof T) {}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// error: unexpected type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T var = new T();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// error: generic array creation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T[] array = new T[SIZE];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// warning: [unchecked] unchecked cast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T[] array = (T[])new Object[SIZE];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}</a:t>
            </a:r>
            <a:endParaRPr sz="12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范型可以让代码更简洁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1419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使用</a:t>
            </a:r>
            <a:r>
              <a:rPr lang="en-US" altLang="zh-CN" sz="1800" dirty="0"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latin typeface="Monaco" charset="0"/>
                <a:cs typeface="Monaco" charset="0"/>
              </a:rPr>
              <a:t>的范型语法时，千万不要被类型参数对应的类型欺骗了，你以为类型</a:t>
            </a:r>
            <a:r>
              <a:rPr lang="en-US" altLang="zh-CN" sz="1800" dirty="0">
                <a:latin typeface="Monaco" charset="0"/>
                <a:cs typeface="Monaco" charset="0"/>
              </a:rPr>
              <a:t>T</a:t>
            </a:r>
            <a:r>
              <a:rPr lang="zh-CN" altLang="en-US" sz="1800" dirty="0">
                <a:latin typeface="Monaco" charset="0"/>
                <a:cs typeface="Monaco" charset="0"/>
              </a:rPr>
              <a:t>已经被声明时的具体类型替换了，实际上，在语言的背后，它仍然是一个</a:t>
            </a:r>
            <a:r>
              <a:rPr lang="en-US" altLang="zh-CN" sz="1800" dirty="0">
                <a:latin typeface="Monaco" charset="0"/>
                <a:cs typeface="Monaco" charset="0"/>
              </a:rPr>
              <a:t>Object</a:t>
            </a:r>
            <a:r>
              <a:rPr lang="zh-CN" altLang="en-US" sz="1800" dirty="0">
                <a:latin typeface="Monaco" charset="0"/>
                <a:cs typeface="Monaco" charset="0"/>
              </a:rPr>
              <a:t>。但它在编译时的约束，却可以让代码变得更简洁，也更加准确。以下代码的字节码是完全一样的：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8785" y="3074035"/>
            <a:ext cx="5195570" cy="3491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public class SimpleHolder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private Object obj;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void set(Object obj) { this.obj = obj;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Object get() { return obj;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SimpleHolder holder = new SimpleHolder();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holder.set("Item");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</a:t>
            </a:r>
            <a:r>
              <a:rPr sz="12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String s = (String)holder.get();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}</a:t>
            </a:r>
            <a:endParaRPr sz="1200" dirty="0">
              <a:effectLst/>
              <a:latin typeface="Monaco" charset="0"/>
              <a:cs typeface="Monaco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772785" y="3074035"/>
            <a:ext cx="0" cy="30822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内容占位符 2"/>
          <p:cNvSpPr txBox="1"/>
          <p:nvPr/>
        </p:nvSpPr>
        <p:spPr>
          <a:xfrm>
            <a:off x="6097905" y="2980055"/>
            <a:ext cx="5195570" cy="339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public class GenericHolder&lt;T&gt;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private T a;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GenericHolder() {}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void set(T a) { this.a = a;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T get() { return a;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GenericHolder&lt;Automobile&gt; h3 =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new GenericHolder&lt;Automobile&gt;();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h3.set(new Automobile()); // type checked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</a:t>
            </a:r>
            <a:r>
              <a:rPr sz="12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Automobile a = h3.get(); // No cast needed</a:t>
            </a:r>
            <a:endParaRPr sz="12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    //- h3.set("Not an Automobile"); // Error</a:t>
            </a:r>
            <a:endParaRPr sz="12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    //- h3.set(1); // Error</a:t>
            </a:r>
            <a:endParaRPr sz="12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}</a:t>
            </a:r>
            <a:endParaRPr sz="12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类型擦除的奥秘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内部实现范型的机制——类型擦除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一段代码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1315" y="1445895"/>
            <a:ext cx="8416925" cy="105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猜一猜，以下代码的运行结果是</a:t>
            </a:r>
            <a:r>
              <a:rPr lang="en-US" altLang="zh-CN" sz="1800" dirty="0">
                <a:latin typeface="Monaco" charset="0"/>
                <a:cs typeface="Monaco" charset="0"/>
              </a:rPr>
              <a:t>true</a:t>
            </a:r>
            <a:r>
              <a:rPr lang="zh-CN" altLang="en-US" sz="1800" dirty="0">
                <a:latin typeface="Monaco" charset="0"/>
                <a:cs typeface="Monaco" charset="0"/>
              </a:rPr>
              <a:t>还是</a:t>
            </a:r>
            <a:r>
              <a:rPr lang="en-US" altLang="zh-CN" sz="1800" dirty="0">
                <a:latin typeface="Monaco" charset="0"/>
                <a:cs typeface="Monaco" charset="0"/>
              </a:rPr>
              <a:t>false</a:t>
            </a:r>
            <a:r>
              <a:rPr lang="zh-CN" altLang="en-US" sz="1800" dirty="0">
                <a:latin typeface="Monaco" charset="0"/>
                <a:cs typeface="Monaco" charset="0"/>
              </a:rPr>
              <a:t>？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67360" y="2111375"/>
            <a:ext cx="8416925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ErasedTypeEquivalence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Class c1 = new ArrayList&lt;String&gt;().getClass();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Class c2 = new ArrayList&lt;Integer&gt;().getClass();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System.out.println(c1 == c2);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4510" y="5007610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5320665" y="5042535"/>
            <a:ext cx="521970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ErasedTypeEquivalence-&gt;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范型在编译时与运行时不同的表现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304905" cy="117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ArrayList&lt;String&gt; 和 ArrayList&lt;Integer&gt; 应该是不同的类型，而不同的类型具有不同的行为。如果你试图将 Integer 放入 ArrayList&lt;String&gt;，就会失败！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25780" y="4159250"/>
            <a:ext cx="11304905" cy="199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编译时，范型在集合中起到了约束作用，不允许将数字添加到</a:t>
            </a:r>
            <a:r>
              <a:rPr lang="en-US" altLang="zh-CN" sz="1800" dirty="0">
                <a:latin typeface="Monaco" charset="0"/>
                <a:cs typeface="Monaco" charset="0"/>
              </a:rPr>
              <a:t>String</a:t>
            </a:r>
            <a:r>
              <a:rPr lang="zh-CN" altLang="en-US" sz="1800" dirty="0"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latin typeface="Monaco" charset="0"/>
                <a:cs typeface="Monaco" charset="0"/>
              </a:rPr>
              <a:t>List</a:t>
            </a:r>
            <a:r>
              <a:rPr lang="zh-CN" altLang="en-US" sz="1800" dirty="0">
                <a:latin typeface="Monaco" charset="0"/>
                <a:cs typeface="Monaco" charset="0"/>
              </a:rPr>
              <a:t>中；而在运行时，</a:t>
            </a:r>
            <a:r>
              <a:rPr lang="en-US" altLang="zh-CN" sz="1800" dirty="0">
                <a:latin typeface="Monaco" charset="0"/>
                <a:cs typeface="Monaco" charset="0"/>
              </a:rPr>
              <a:t>ArrayList&lt;String&gt;</a:t>
            </a:r>
            <a:r>
              <a:rPr lang="zh-CN" altLang="en-US" sz="1800" dirty="0">
                <a:latin typeface="Monaco" charset="0"/>
                <a:cs typeface="Monaco" charset="0"/>
              </a:rPr>
              <a:t>与</a:t>
            </a:r>
            <a:r>
              <a:rPr lang="en-US" altLang="zh-CN" sz="1800" dirty="0">
                <a:latin typeface="Monaco" charset="0"/>
                <a:cs typeface="Monaco" charset="0"/>
              </a:rPr>
              <a:t>ArrayList&lt;Integer&gt;</a:t>
            </a:r>
            <a:r>
              <a:rPr lang="zh-CN" altLang="en-US" sz="1800" dirty="0">
                <a:latin typeface="Monaco" charset="0"/>
                <a:cs typeface="Monaco" charset="0"/>
              </a:rPr>
              <a:t>到类型却是一样的！原因就在于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Monaco" charset="0"/>
                <a:cs typeface="Monaco" charset="0"/>
              </a:rPr>
              <a:t>范型的类型擦除</a:t>
            </a:r>
            <a:r>
              <a:rPr lang="zh-CN" altLang="en-US" sz="1800" dirty="0">
                <a:latin typeface="Monaco" charset="0"/>
                <a:cs typeface="Monaco" charset="0"/>
              </a:rPr>
              <a:t>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729230"/>
            <a:ext cx="58547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残酷的事实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304905" cy="4474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一个残酷的事实：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泛型代码内部并不存在有关泛型参数类型的可用信息。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Java 泛型是通过类型擦除实现的。这意味着在使用泛型时，任何具体的类型信息都将被擦除。在泛型内部，你唯一知道的就是你在使用对象。因此 List&lt;String&gt; 和List&lt;Integer&gt; 在运行时实际上是相同的类型。两者的类型都被“擦除”为它们的原始类型（raw type）：List。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理解类型擦除并掌握必要的处理方式，是学习泛型的过程中需要面对的最大难点之一。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34645" y="1417320"/>
            <a:ext cx="5680075" cy="5119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#include &lt;iostream&gt;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using namespace std;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template&lt;class T&gt; class Manipulator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T obj;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public: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Manipulator(T x) { obj = x;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void manipulate() {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obj.f();</a:t>
            </a:r>
            <a:r>
              <a:rPr sz="1400" dirty="0">
                <a:effectLst/>
                <a:latin typeface="Monaco" charset="0"/>
                <a:cs typeface="Monaco" charset="0"/>
              </a:rPr>
              <a:t>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HasF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public: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void f()</a:t>
            </a:r>
            <a:r>
              <a:rPr sz="1400" dirty="0">
                <a:effectLst/>
                <a:latin typeface="Monaco" charset="0"/>
                <a:cs typeface="Monaco" charset="0"/>
              </a:rPr>
              <a:t> { cout &lt;&lt; "HasF::f()" &lt;&lt; endl;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int main()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HasF hf;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Manipulator&lt;HasF&gt; manipulator(hf);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manipulator.manipulate();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014720" y="1485900"/>
            <a:ext cx="0" cy="48012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内容占位符 2"/>
          <p:cNvSpPr txBox="1"/>
          <p:nvPr/>
        </p:nvSpPr>
        <p:spPr>
          <a:xfrm>
            <a:off x="6426200" y="1417320"/>
            <a:ext cx="5680075" cy="5119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HasF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void f()</a:t>
            </a:r>
            <a:r>
              <a:rPr sz="1400" dirty="0">
                <a:effectLst/>
                <a:latin typeface="Monaco" charset="0"/>
                <a:cs typeface="Monaco" charset="0"/>
              </a:rPr>
              <a:t>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System.out.println("HasF.f()");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Manipulator&lt;T&gt;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private T obj;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Manipulator(T x) { obj = x;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// Error: cannot find symbol: method f():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void manipulate() {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obj.f();</a:t>
            </a:r>
            <a:r>
              <a:rPr sz="1400" dirty="0">
                <a:effectLst/>
                <a:latin typeface="Monaco" charset="0"/>
                <a:cs typeface="Monaco" charset="0"/>
              </a:rPr>
              <a:t>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Manipulation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HasF hf = new HasF();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Manipulator&lt;HasF&gt; manipulator =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new Manipulator&lt;&gt;(hf);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manipulator.manipulate();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为范型的类型参数引入边界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524635"/>
            <a:ext cx="11104880" cy="189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由于类型擦除的缘故，Java 编译器无法将“manipulate() 必须调用 obj 上的 f()”的这个要求，关联到“HasF 中存在 f() 方法”的这个事实上。要调用 f()，我们就必须帮助泛型类，为它指定边界，来告诉编译器只接受符合该边界的类型。这里复用了 extends 关键字。有了边界，下面的代码就可以编译了：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67030" y="3329940"/>
            <a:ext cx="11233150" cy="1506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Manipulator2&lt;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T extends HasF</a:t>
            </a:r>
            <a:r>
              <a:rPr sz="1400" dirty="0">
                <a:effectLst/>
                <a:latin typeface="Monaco" charset="0"/>
                <a:cs typeface="Monaco" charset="0"/>
              </a:rPr>
              <a:t>&gt;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private T obj;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Manipulator2(T x) { obj = x;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void manipulate() {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obj.f();</a:t>
            </a:r>
            <a:r>
              <a:rPr sz="1400" dirty="0">
                <a:effectLst/>
                <a:latin typeface="Monaco" charset="0"/>
                <a:cs typeface="Monaco" charset="0"/>
              </a:rPr>
              <a:t>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85445" y="4658360"/>
            <a:ext cx="11104880" cy="189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通过</a:t>
            </a:r>
            <a:r>
              <a:rPr lang="en-US" altLang="zh-CN" sz="1800" dirty="0">
                <a:latin typeface="Monaco" charset="0"/>
                <a:cs typeface="Monaco" charset="0"/>
              </a:rPr>
              <a:t>extend</a:t>
            </a:r>
            <a:r>
              <a:rPr lang="zh-CN" altLang="en-US" sz="1800" dirty="0">
                <a:latin typeface="Monaco" charset="0"/>
                <a:cs typeface="Monaco" charset="0"/>
              </a:rPr>
              <a:t>为范型的类型参数引入边界后，编译器会将类型参数替换为其被擦除后的类型，因此在上面的示例中，T 被擦除为 HasF，这就相当于在类结构体中用 HasF 替换了 T。如此一来，编译器自然就能找到</a:t>
            </a:r>
            <a:r>
              <a:rPr lang="en-US" altLang="zh-CN" sz="1800" dirty="0">
                <a:latin typeface="Monaco" charset="0"/>
                <a:cs typeface="Monaco" charset="0"/>
              </a:rPr>
              <a:t>T</a:t>
            </a:r>
            <a:r>
              <a:rPr lang="zh-CN" altLang="en-US" sz="1800" dirty="0"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latin typeface="Monaco" charset="0"/>
                <a:cs typeface="Monaco" charset="0"/>
              </a:rPr>
              <a:t>f()</a:t>
            </a:r>
            <a:r>
              <a:rPr lang="zh-CN" altLang="en-US" sz="1800" dirty="0">
                <a:latin typeface="Monaco" charset="0"/>
                <a:cs typeface="Monaco" charset="0"/>
              </a:rPr>
              <a:t>方法了。当然，对于这样的代码而言，范型其实没有起到作用。想想看，在定义字段</a:t>
            </a:r>
            <a:r>
              <a:rPr lang="en-US" altLang="zh-CN" sz="1800" dirty="0">
                <a:latin typeface="Monaco" charset="0"/>
                <a:cs typeface="Monaco" charset="0"/>
              </a:rPr>
              <a:t>obj</a:t>
            </a:r>
            <a:r>
              <a:rPr lang="zh-CN" altLang="en-US" sz="1800" dirty="0">
                <a:latin typeface="Monaco" charset="0"/>
                <a:cs typeface="Monaco" charset="0"/>
              </a:rPr>
              <a:t>时，完全可以直接用</a:t>
            </a:r>
            <a:r>
              <a:rPr lang="en-US" altLang="zh-CN" sz="1800" dirty="0">
                <a:latin typeface="Monaco" charset="0"/>
                <a:cs typeface="Monaco" charset="0"/>
              </a:rPr>
              <a:t>HasF</a:t>
            </a:r>
            <a:r>
              <a:rPr lang="zh-CN" altLang="en-US" sz="1800" dirty="0">
                <a:latin typeface="Monaco" charset="0"/>
                <a:cs typeface="Monaco" charset="0"/>
              </a:rPr>
              <a:t>类型。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何时使用范型？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524635"/>
            <a:ext cx="11104880" cy="3024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只有在类型参数比具体类型（及其所有子类）更加“泛型（泛化）”的时候——也就是说，在希望代码能够跨多个类型运行的时候——泛型才会有所帮助。对比以下代码：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74980" y="2675890"/>
            <a:ext cx="5195570" cy="1506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ReturnGenericType&lt;T extends HasF&gt;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private T obj;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ReturnGenericType(T x) { obj = x;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T get() { return obj;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8980" y="2675890"/>
            <a:ext cx="0" cy="150685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内容占位符 2"/>
          <p:cNvSpPr txBox="1"/>
          <p:nvPr/>
        </p:nvSpPr>
        <p:spPr>
          <a:xfrm>
            <a:off x="6134100" y="2675890"/>
            <a:ext cx="5195570" cy="1506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ReturnGenericType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private </a:t>
            </a:r>
            <a:r>
              <a:rPr lang="en-US" sz="1400" dirty="0">
                <a:effectLst/>
                <a:latin typeface="Monaco" charset="0"/>
                <a:cs typeface="Monaco" charset="0"/>
              </a:rPr>
              <a:t>HasF</a:t>
            </a:r>
            <a:r>
              <a:rPr sz="1400" dirty="0">
                <a:effectLst/>
                <a:latin typeface="Monaco" charset="0"/>
                <a:cs typeface="Monaco" charset="0"/>
              </a:rPr>
              <a:t> obj;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ReturnGenericType(</a:t>
            </a:r>
            <a:r>
              <a:rPr lang="en-US" sz="1400" dirty="0">
                <a:effectLst/>
                <a:latin typeface="Monaco" charset="0"/>
                <a:cs typeface="Monaco" charset="0"/>
              </a:rPr>
              <a:t>HasF</a:t>
            </a:r>
            <a:r>
              <a:rPr sz="1400" dirty="0">
                <a:effectLst/>
                <a:latin typeface="Monaco" charset="0"/>
                <a:cs typeface="Monaco" charset="0"/>
              </a:rPr>
              <a:t> x) { obj = x;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</a:t>
            </a:r>
            <a:r>
              <a:rPr lang="en-US" sz="1400" dirty="0">
                <a:effectLst/>
                <a:latin typeface="Monaco" charset="0"/>
                <a:cs typeface="Monaco" charset="0"/>
              </a:rPr>
              <a:t>HasF</a:t>
            </a:r>
            <a:r>
              <a:rPr sz="1400" dirty="0">
                <a:effectLst/>
                <a:latin typeface="Monaco" charset="0"/>
                <a:cs typeface="Monaco" charset="0"/>
              </a:rPr>
              <a:t> get() { return obj;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74980" y="4418965"/>
            <a:ext cx="11104880" cy="1324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当然，即便范型的类型参数被擦除了，由于类型参数在编译时的约束能力，使得范型仍然很有价值，这也是为什么我们会尽量使用范型集合的主要原因。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迁移的兼容性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4141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范型并不是一项语言特性，它是Java提供泛型实现时的一种折中，因为泛型并不是这门语言与生俱来的一部分。如果泛型在 Java 1.0 的时候就是这门语言的一部分了，这个特性就不会用类型擦除来实现，而会通过具体化（reification）来将类型参数保持为第一类实体，这样你就可以对类型参数执行基于类型的语言操作和反射操作了。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因为采用了类型擦除，泛型类型只在静态类型检查时期存在，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在这之后，程序中所有的泛型类型都会被擦除，并替换为它们的非泛型上界</a:t>
            </a:r>
            <a:r>
              <a:rPr lang="zh-CN" altLang="en-US" sz="1800" dirty="0">
                <a:latin typeface="Monaco" charset="0"/>
                <a:cs typeface="Monaco" charset="0"/>
              </a:rPr>
              <a:t>。举例来说，List&lt;T&gt; 这样的类型注解会被擦除为List，而普通的类型变量则被擦除为 Object，除非指定了边界。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之所以这样设计，核心初衷是为了满足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迁移的兼容性</a:t>
            </a:r>
            <a:r>
              <a:rPr lang="zh-CN" altLang="en-US" sz="1800" dirty="0">
                <a:latin typeface="Monaco" charset="0"/>
                <a:cs typeface="Monaco" charset="0"/>
              </a:rPr>
              <a:t>，即让泛化的调用方程序可以正常使用非泛化的库，反之亦然。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4153</Words>
  <Application>WPS 演示</Application>
  <PresentationFormat>宽屏</PresentationFormat>
  <Paragraphs>191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一段代码</vt:lpstr>
      <vt:lpstr>范型在编译时与运行时不同的表现</vt:lpstr>
      <vt:lpstr>残酷的事实</vt:lpstr>
      <vt:lpstr>比较C++和Java</vt:lpstr>
      <vt:lpstr>为范型的类型参数引入边界</vt:lpstr>
      <vt:lpstr>何时使用范型？</vt:lpstr>
      <vt:lpstr>迁移的兼容性</vt:lpstr>
      <vt:lpstr>类型擦除存在的问题</vt:lpstr>
      <vt:lpstr>类型擦除存在的问题</vt:lpstr>
      <vt:lpstr>范型可以让代码更简洁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300</cp:revision>
  <dcterms:created xsi:type="dcterms:W3CDTF">2022-03-06T08:22:51Z</dcterms:created>
  <dcterms:modified xsi:type="dcterms:W3CDTF">2022-03-06T08:22:51Z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