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304" r:id="rId3"/>
    <p:sldId id="305" r:id="rId4"/>
    <p:sldId id="445" r:id="rId5"/>
    <p:sldId id="446" r:id="rId6"/>
    <p:sldId id="447" r:id="rId7"/>
    <p:sldId id="453" r:id="rId8"/>
    <p:sldId id="454" r:id="rId9"/>
    <p:sldId id="455" r:id="rId10"/>
    <p:sldId id="456" r:id="rId11"/>
    <p:sldId id="308" r:id="rId12"/>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34347C"/>
    <a:srgbClr val="FEFBF5"/>
    <a:srgbClr val="282C47"/>
    <a:srgbClr val="292C48"/>
    <a:srgbClr val="2C2D39"/>
    <a:srgbClr val="242630"/>
    <a:srgbClr val="2A1F43"/>
    <a:srgbClr val="0C1B4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0551" autoAdjust="0"/>
  </p:normalViewPr>
  <p:slideViewPr>
    <p:cSldViewPr snapToGrid="0" snapToObjects="1">
      <p:cViewPr varScale="1">
        <p:scale>
          <a:sx n="112" d="100"/>
          <a:sy n="112" d="100"/>
        </p:scale>
        <p:origin x="616" y="200"/>
      </p:cViewPr>
      <p:guideLst/>
    </p:cSldViewPr>
  </p:slideViewPr>
  <p:notesTextViewPr>
    <p:cViewPr>
      <p:scale>
        <a:sx n="1" d="1"/>
        <a:sy n="1" d="1"/>
      </p:scale>
      <p:origin x="0" y="0"/>
    </p:cViewPr>
  </p:notesTextViewPr>
  <p:notesViewPr>
    <p:cSldViewPr snapToGrid="0" snapToObjects="1">
      <p:cViewPr varScale="1">
        <p:scale>
          <a:sx n="120" d="100"/>
          <a:sy n="120" d="100"/>
        </p:scale>
        <p:origin x="5040" y="12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E69A474-9C4A-439C-A6F5-E9BE9F1BBA91}" type="datetime1">
              <a:rPr lang="zh-CN" alt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fld>
            <a:endParaRPr 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3F56DDB4-5354-4248-8F88-47D23400AF9F}" type="datetime1">
              <a:rPr lang="zh-CN" altLang="en-US" smtClean="0"/>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dirty="0"/>
              <a:t>单击此处编辑母版文本样式</a:t>
            </a:r>
            <a:endParaRPr lang="en-US" noProof="0" dirty="0"/>
          </a:p>
          <a:p>
            <a:pPr lvl="1" rtl="0"/>
            <a:r>
              <a:rPr lang="en-US" noProof="0" dirty="0"/>
              <a:t>第二级</a:t>
            </a:r>
            <a:endParaRPr lang="en-US" noProof="0" dirty="0"/>
          </a:p>
          <a:p>
            <a:pPr lvl="2" rtl="0"/>
            <a:r>
              <a:rPr lang="en-US" noProof="0" dirty="0"/>
              <a:t>第三级</a:t>
            </a:r>
            <a:endParaRPr lang="en-US" noProof="0" dirty="0"/>
          </a:p>
          <a:p>
            <a:pPr lvl="3" rtl="0"/>
            <a:r>
              <a:rPr lang="en-US" noProof="0" dirty="0"/>
              <a:t>第四级</a:t>
            </a:r>
            <a:endParaRPr lang="en-US" noProof="0" dirty="0"/>
          </a:p>
          <a:p>
            <a:pPr lvl="4" rtl="0"/>
            <a:r>
              <a:rPr lang="en-US" noProof="0" dirty="0"/>
              <a:t>第五级</a:t>
            </a:r>
            <a:endParaRPr 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fld>
            <a:endParaRPr lang="en-US" dirty="0"/>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alpha val="30000"/>
          </a:schemeClr>
        </a:solidFill>
        <a:effectLst/>
      </p:bgPr>
    </p:bg>
    <p:spTree>
      <p:nvGrpSpPr>
        <p:cNvPr id="1" name=""/>
        <p:cNvGrpSpPr/>
        <p:nvPr/>
      </p:nvGrpSpPr>
      <p:grpSpPr>
        <a:xfrm>
          <a:off x="0" y="0"/>
          <a:ext cx="0" cy="0"/>
          <a:chOff x="0" y="0"/>
          <a:chExt cx="0" cy="0"/>
        </a:xfrm>
      </p:grpSpPr>
      <p:sp>
        <p:nvSpPr>
          <p:cNvPr id="7" name="长方形 6"/>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3" name="长方形 12"/>
          <p:cNvSpPr/>
          <p:nvPr userDrawn="1"/>
        </p:nvSpPr>
        <p:spPr>
          <a:xfrm>
            <a:off x="763425" y="2818150"/>
            <a:ext cx="6207001" cy="2571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8" name="标题 1"/>
          <p:cNvSpPr>
            <a:spLocks noGrp="1"/>
          </p:cNvSpPr>
          <p:nvPr>
            <p:ph type="title" hasCustomPrompt="1"/>
          </p:nvPr>
        </p:nvSpPr>
        <p:spPr>
          <a:xfrm>
            <a:off x="1108430" y="3277472"/>
            <a:ext cx="5651293" cy="1086304"/>
          </a:xfrm>
          <a:prstGeom prst="rect">
            <a:avLst/>
          </a:prstGeom>
        </p:spPr>
        <p:txBody>
          <a:bodyPr lIns="91440" rIns="91440" rtlCol="0">
            <a:noAutofit/>
          </a:bodyPr>
          <a:lstStyle>
            <a:lvl1pPr algn="l">
              <a:defRPr sz="8800" b="1" i="0" spc="150" baseline="0">
                <a:solidFill>
                  <a:schemeClr val="accent3">
                    <a:lumMod val="90000"/>
                  </a:schemeClr>
                </a:solidFill>
                <a:latin typeface="Microsoft YaHei UI" panose="020B0503020204020204" pitchFamily="34" charset="-122"/>
                <a:ea typeface="Microsoft YaHei UI" panose="020B0503020204020204" pitchFamily="34" charset="-122"/>
              </a:defRPr>
            </a:lvl1pPr>
          </a:lstStyle>
          <a:p>
            <a:pPr rtl="0"/>
            <a:r>
              <a:rPr lang="en-US" noProof="0"/>
              <a:t>标题</a:t>
            </a:r>
            <a:endParaRPr lang="en-US" noProof="0"/>
          </a:p>
        </p:txBody>
      </p:sp>
      <p:sp>
        <p:nvSpPr>
          <p:cNvPr id="11" name="图片占位符 10"/>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bg2"/>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4" name="文本占位符 3"/>
          <p:cNvSpPr>
            <a:spLocks noGrp="1"/>
          </p:cNvSpPr>
          <p:nvPr>
            <p:ph type="body" sz="quarter" idx="15" hasCustomPrompt="1"/>
          </p:nvPr>
        </p:nvSpPr>
        <p:spPr>
          <a:xfrm>
            <a:off x="1108430" y="4450080"/>
            <a:ext cx="5651294" cy="607103"/>
          </a:xfrm>
        </p:spPr>
        <p:txBody>
          <a:bodyPr rtlCol="0" anchor="ctr">
            <a:normAutofit/>
          </a:bodyPr>
          <a:lstStyle>
            <a:lvl1pPr marL="0" indent="0">
              <a:buNone/>
              <a:defRPr sz="2400" b="0" cap="all" spc="600" baseline="0">
                <a:solidFill>
                  <a:schemeClr val="bg1"/>
                </a:solidFill>
                <a:latin typeface="Microsoft YaHei UI" panose="020B0503020204020204" pitchFamily="34" charset="-122"/>
                <a:ea typeface="Microsoft YaHei UI" panose="020B0503020204020204" pitchFamily="34" charset="-122"/>
              </a:defRPr>
            </a:lvl1pPr>
          </a:lstStyle>
          <a:p>
            <a:pPr lvl="0" rtl="0"/>
            <a:r>
              <a:rPr lang="en-US" noProof="0"/>
              <a:t>副标题</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bg2">
            <a:alpha val="40000"/>
          </a:schemeClr>
        </a:solidFill>
        <a:effectLst/>
      </p:bgPr>
    </p:bg>
    <p:spTree>
      <p:nvGrpSpPr>
        <p:cNvPr id="1" name=""/>
        <p:cNvGrpSpPr/>
        <p:nvPr/>
      </p:nvGrpSpPr>
      <p:grpSpPr>
        <a:xfrm>
          <a:off x="0" y="0"/>
          <a:ext cx="0" cy="0"/>
          <a:chOff x="0" y="0"/>
          <a:chExt cx="0" cy="0"/>
        </a:xfrm>
      </p:grpSpPr>
      <p:sp>
        <p:nvSpPr>
          <p:cNvPr id="5" name="长方形 4"/>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页脚占位符 12"/>
          <p:cNvSpPr>
            <a:spLocks noGrp="1"/>
          </p:cNvSpPr>
          <p:nvPr>
            <p:ph type="ftr" sz="quarter" idx="11"/>
          </p:nvPr>
        </p:nvSpPr>
        <p:spPr>
          <a:xfrm>
            <a:off x="639247" y="6356350"/>
            <a:ext cx="7514153"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4" name="灯片编号占位符 13"/>
          <p:cNvSpPr>
            <a:spLocks noGrp="1"/>
          </p:cNvSpPr>
          <p:nvPr>
            <p:ph type="sldNum" sz="quarter" idx="12"/>
          </p:nvPr>
        </p:nvSpPr>
        <p:spPr>
          <a:xfrm>
            <a:off x="11011711" y="6356349"/>
            <a:ext cx="53214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16" name="内容占位符 15"/>
          <p:cNvSpPr>
            <a:spLocks noGrp="1"/>
          </p:cNvSpPr>
          <p:nvPr>
            <p:ph sz="quarter" idx="13"/>
          </p:nvPr>
        </p:nvSpPr>
        <p:spPr>
          <a:xfrm>
            <a:off x="638986" y="1470025"/>
            <a:ext cx="10904865" cy="4706938"/>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bg2">
            <a:alpha val="40000"/>
          </a:schemeClr>
        </a:solidFill>
        <a:effectLst/>
      </p:bgPr>
    </p:bg>
    <p:spTree>
      <p:nvGrpSpPr>
        <p:cNvPr id="1" name=""/>
        <p:cNvGrpSpPr/>
        <p:nvPr/>
      </p:nvGrpSpPr>
      <p:grpSpPr>
        <a:xfrm>
          <a:off x="0" y="0"/>
          <a:ext cx="0" cy="0"/>
          <a:chOff x="0" y="0"/>
          <a:chExt cx="0" cy="0"/>
        </a:xfrm>
      </p:grpSpPr>
      <p:sp>
        <p:nvSpPr>
          <p:cNvPr id="6" name="长方形 5"/>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7" name="长方形 6"/>
          <p:cNvSpPr/>
          <p:nvPr userDrawn="1"/>
        </p:nvSpPr>
        <p:spPr>
          <a:xfrm>
            <a:off x="4921026" y="0"/>
            <a:ext cx="718969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2"/>
          </p:nvPr>
        </p:nvSpPr>
        <p:spPr>
          <a:xfrm>
            <a:off x="11103659" y="6356350"/>
            <a:ext cx="449094" cy="3651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2" name="图片占位符 10"/>
          <p:cNvSpPr>
            <a:spLocks noGrp="1"/>
          </p:cNvSpPr>
          <p:nvPr>
            <p:ph type="pic" sz="quarter" idx="14"/>
          </p:nvPr>
        </p:nvSpPr>
        <p:spPr>
          <a:xfrm>
            <a:off x="542925" y="571500"/>
            <a:ext cx="5553075" cy="5715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5" name="页脚占位符 4"/>
          <p:cNvSpPr>
            <a:spLocks noGrp="1"/>
          </p:cNvSpPr>
          <p:nvPr>
            <p:ph type="ftr" sz="quarter" idx="15"/>
          </p:nvPr>
        </p:nvSpPr>
        <p:spPr>
          <a:xfrm>
            <a:off x="542925" y="6356350"/>
            <a:ext cx="7315200" cy="365125"/>
          </a:xfrm>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11" name="内容占位符 10"/>
          <p:cNvSpPr>
            <a:spLocks noGrp="1"/>
          </p:cNvSpPr>
          <p:nvPr>
            <p:ph sz="quarter" idx="16"/>
          </p:nvPr>
        </p:nvSpPr>
        <p:spPr>
          <a:xfrm>
            <a:off x="6761117" y="1265238"/>
            <a:ext cx="4791637" cy="4911725"/>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2">
            <a:alpha val="40000"/>
          </a:schemeClr>
        </a:solidFill>
        <a:effectLst/>
      </p:bgPr>
    </p:bg>
    <p:spTree>
      <p:nvGrpSpPr>
        <p:cNvPr id="1" name=""/>
        <p:cNvGrpSpPr/>
        <p:nvPr/>
      </p:nvGrpSpPr>
      <p:grpSpPr>
        <a:xfrm>
          <a:off x="0" y="0"/>
          <a:ext cx="0" cy="0"/>
          <a:chOff x="0" y="0"/>
          <a:chExt cx="0" cy="0"/>
        </a:xfrm>
      </p:grpSpPr>
      <p:sp>
        <p:nvSpPr>
          <p:cNvPr id="16" name="长方形 15"/>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6" name="长方形 5"/>
          <p:cNvSpPr/>
          <p:nvPr userDrawn="1"/>
        </p:nvSpPr>
        <p:spPr>
          <a:xfrm>
            <a:off x="350520" y="279792"/>
            <a:ext cx="11475720" cy="9863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icrosoft YaHei UI" panose="020B0503020204020204" pitchFamily="34" charset="-122"/>
              <a:ea typeface="Microsoft YaHei UI" panose="020B0503020204020204" pitchFamily="34" charset="-122"/>
            </a:endParaRPr>
          </a:p>
        </p:txBody>
      </p:sp>
      <p:sp>
        <p:nvSpPr>
          <p:cNvPr id="8" name="标题 1"/>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0" name="文本占位符 2"/>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12" name="文本占位符 2"/>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accent3">
                    <a:lumMod val="50000"/>
                  </a:schemeClr>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cxnSp>
        <p:nvCxnSpPr>
          <p:cNvPr id="14" name="直接连接符​​(S) 13"/>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内容占位符 6"/>
          <p:cNvSpPr>
            <a:spLocks noGrp="1"/>
          </p:cNvSpPr>
          <p:nvPr>
            <p:ph sz="quarter" idx="15"/>
          </p:nvPr>
        </p:nvSpPr>
        <p:spPr>
          <a:xfrm>
            <a:off x="838200"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
        <p:nvSpPr>
          <p:cNvPr id="15" name="内容占位符 6"/>
          <p:cNvSpPr>
            <a:spLocks noGrp="1"/>
          </p:cNvSpPr>
          <p:nvPr>
            <p:ph sz="quarter" idx="16"/>
          </p:nvPr>
        </p:nvSpPr>
        <p:spPr>
          <a:xfrm>
            <a:off x="6501205" y="2894471"/>
            <a:ext cx="5041900" cy="3093579"/>
          </a:xfrm>
        </p:spPr>
        <p:txBody>
          <a:bodyPr rtlCol="0"/>
          <a:lstStyle>
            <a:lvl1pPr>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bg2">
            <a:alpha val="40000"/>
          </a:schemeClr>
        </a:solidFill>
        <a:effectLst/>
      </p:bgPr>
    </p:bg>
    <p:spTree>
      <p:nvGrpSpPr>
        <p:cNvPr id="1" name=""/>
        <p:cNvGrpSpPr/>
        <p:nvPr/>
      </p:nvGrpSpPr>
      <p:grpSpPr>
        <a:xfrm>
          <a:off x="0" y="0"/>
          <a:ext cx="0" cy="0"/>
          <a:chOff x="0" y="0"/>
          <a:chExt cx="0" cy="0"/>
        </a:xfrm>
      </p:grpSpPr>
      <p:sp>
        <p:nvSpPr>
          <p:cNvPr id="10" name="矩形 9"/>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11" name="矩形 10"/>
          <p:cNvSpPr/>
          <p:nvPr userDrawn="1"/>
        </p:nvSpPr>
        <p:spPr>
          <a:xfrm>
            <a:off x="5951621" y="1803214"/>
            <a:ext cx="6240379" cy="3252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 name="日期占位符 1"/>
          <p:cNvSpPr>
            <a:spLocks noGrp="1"/>
          </p:cNvSpPr>
          <p:nvPr>
            <p:ph type="dt" sz="half" idx="10"/>
          </p:nvPr>
        </p:nvSpPr>
        <p:spPr>
          <a:xfrm>
            <a:off x="838200" y="6356350"/>
            <a:ext cx="2743200" cy="365125"/>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2F7E77FB-0806-4C98-8186-4A8C4DDBA0D7}" type="datetime1">
              <a:rPr lang="zh-CN" altLang="en-US" smtClean="0"/>
            </a:fld>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
        <p:nvSpPr>
          <p:cNvPr id="9" name="标题 1"/>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bg2"/>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en-US" noProof="0"/>
          </a:p>
        </p:txBody>
      </p:sp>
      <p:sp>
        <p:nvSpPr>
          <p:cNvPr id="13" name="图片占位符 10"/>
          <p:cNvSpPr>
            <a:spLocks noGrp="1"/>
          </p:cNvSpPr>
          <p:nvPr>
            <p:ph type="pic" sz="quarter" idx="14"/>
          </p:nvPr>
        </p:nvSpPr>
        <p:spPr>
          <a:xfrm>
            <a:off x="542925" y="0"/>
            <a:ext cx="5408696" cy="6858000"/>
          </a:xfrm>
          <a:prstGeom prst="rect">
            <a:avLst/>
          </a:prstGeom>
          <a:solidFill>
            <a:schemeClr val="bg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en-US" noProof="0"/>
          </a:p>
        </p:txBody>
      </p:sp>
      <p:sp>
        <p:nvSpPr>
          <p:cNvPr id="6" name="内容占位符 5"/>
          <p:cNvSpPr>
            <a:spLocks noGrp="1"/>
          </p:cNvSpPr>
          <p:nvPr>
            <p:ph sz="quarter" idx="15"/>
          </p:nvPr>
        </p:nvSpPr>
        <p:spPr>
          <a:xfrm>
            <a:off x="6494463" y="2611438"/>
            <a:ext cx="5058209" cy="2165350"/>
          </a:xfrm>
        </p:spPr>
        <p:txBody>
          <a:bodyPr rtlCol="0"/>
          <a:lstStyle>
            <a:lvl1pPr>
              <a:defRPr>
                <a:solidFill>
                  <a:schemeClr val="bg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zh-CN" altLang="en-US" noProof="0"/>
              <a:t>单击此处编辑母版文本样式</a:t>
            </a:r>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单击此处编辑母版标题样式</a:t>
            </a:r>
            <a:endParaRPr 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单击此处编辑母版文本样式</a:t>
            </a:r>
            <a:endParaRPr lang="en-US" noProof="0"/>
          </a:p>
          <a:p>
            <a:pPr lvl="1" rtl="0"/>
            <a:r>
              <a:rPr lang="en-US" noProof="0"/>
              <a:t>第二级</a:t>
            </a:r>
            <a:endParaRPr lang="en-US" noProof="0"/>
          </a:p>
          <a:p>
            <a:pPr lvl="2" rtl="0"/>
            <a:r>
              <a:rPr lang="en-US" noProof="0"/>
              <a:t>第三级</a:t>
            </a:r>
            <a:endParaRPr lang="en-US" noProof="0"/>
          </a:p>
          <a:p>
            <a:pPr lvl="3" rtl="0"/>
            <a:r>
              <a:rPr lang="en-US" noProof="0"/>
              <a:t>第四级</a:t>
            </a:r>
            <a:endParaRPr lang="en-US" noProof="0"/>
          </a:p>
          <a:p>
            <a:pPr lvl="4" rtl="0"/>
            <a:r>
              <a:rPr lang="en-US" noProof="0"/>
              <a:t>第五级</a:t>
            </a:r>
            <a:endParaRPr lang="en-US" noProof="0"/>
          </a:p>
        </p:txBody>
      </p:sp>
      <p:sp>
        <p:nvSpPr>
          <p:cNvPr id="5" name="页脚占位符 4"/>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4"/>
          </p:nvPr>
        </p:nvSpPr>
        <p:spPr>
          <a:xfrm>
            <a:off x="10904706" y="6356350"/>
            <a:ext cx="449094"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6F705D35-D126-3B47-A82C-2A13EA9E0A6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矩形 4"/>
          <p:cNvSpPr/>
          <p:nvPr/>
        </p:nvSpPr>
        <p:spPr>
          <a:xfrm>
            <a:off x="0" y="0"/>
            <a:ext cx="8176335"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nvPicPr>
        <p:blipFill>
          <a:blip r:embed="rId1"/>
          <a:stretch>
            <a:fillRect/>
          </a:stretch>
        </p:blipFill>
        <p:spPr>
          <a:xfrm>
            <a:off x="7431383" y="363984"/>
            <a:ext cx="4290644" cy="5948039"/>
          </a:xfrm>
          <a:prstGeom prst="rect">
            <a:avLst/>
          </a:prstGeom>
        </p:spPr>
      </p:pic>
      <p:sp>
        <p:nvSpPr>
          <p:cNvPr id="7" name="矩形 6"/>
          <p:cNvSpPr/>
          <p:nvPr/>
        </p:nvSpPr>
        <p:spPr>
          <a:xfrm>
            <a:off x="496570" y="2630170"/>
            <a:ext cx="4498340" cy="922020"/>
          </a:xfrm>
          <a:prstGeom prst="rect">
            <a:avLst/>
          </a:prstGeom>
        </p:spPr>
        <p:txBody>
          <a:bodyPr wrap="square">
            <a:spAutoFit/>
          </a:bodyPr>
          <a:lstStyle/>
          <a:p>
            <a:pPr algn="ctr"/>
            <a:r>
              <a:rPr lang="zh-CN" altLang="en-US" sz="5400" b="1" dirty="0">
                <a:solidFill>
                  <a:schemeClr val="bg1"/>
                </a:solidFill>
                <a:latin typeface="Agency FB (正文)"/>
                <a:cs typeface="+mn-ea"/>
                <a:sym typeface="+mn-lt"/>
              </a:rPr>
              <a:t>第</a:t>
            </a:r>
            <a:r>
              <a:rPr lang="en-US" altLang="zh-CN" sz="5400" b="1" dirty="0">
                <a:solidFill>
                  <a:schemeClr val="bg1"/>
                </a:solidFill>
                <a:latin typeface="Agency FB (正文)"/>
                <a:cs typeface="+mn-ea"/>
                <a:sym typeface="+mn-lt"/>
              </a:rPr>
              <a:t>20</a:t>
            </a:r>
            <a:r>
              <a:rPr lang="zh-CN" altLang="en-US" sz="5400" b="1" dirty="0">
                <a:solidFill>
                  <a:schemeClr val="bg1"/>
                </a:solidFill>
                <a:latin typeface="Agency FB (正文)"/>
                <a:cs typeface="+mn-ea"/>
                <a:sym typeface="+mn-lt"/>
              </a:rPr>
              <a:t>章 范型</a:t>
            </a:r>
            <a:endParaRPr lang="zh-CN" altLang="en-US" sz="5400" b="1" dirty="0">
              <a:solidFill>
                <a:schemeClr val="bg1"/>
              </a:solidFill>
              <a:latin typeface="Agency FB (正文)"/>
              <a:cs typeface="+mn-ea"/>
              <a:sym typeface="+mn-lt"/>
            </a:endParaRPr>
          </a:p>
        </p:txBody>
      </p:sp>
      <p:sp>
        <p:nvSpPr>
          <p:cNvPr id="9" name="文本占位符 11"/>
          <p:cNvSpPr txBox="1"/>
          <p:nvPr/>
        </p:nvSpPr>
        <p:spPr>
          <a:xfrm>
            <a:off x="800735" y="4274185"/>
            <a:ext cx="3197225" cy="655320"/>
          </a:xfrm>
          <a:prstGeom prst="rect">
            <a:avLst/>
          </a:prstGeom>
        </p:spPr>
        <p:txBody>
          <a:bodyPr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2400" dirty="0">
                <a:solidFill>
                  <a:srgbClr val="F8F8F8"/>
                </a:solidFill>
              </a:rPr>
              <a:t>分享导师：张逸</a:t>
            </a:r>
            <a:endParaRPr lang="zh-CN" altLang="en-US" sz="2400" dirty="0">
              <a:solidFill>
                <a:srgbClr val="F8F8F8"/>
              </a:solidFill>
            </a:endParaRPr>
          </a:p>
        </p:txBody>
      </p:sp>
      <p:pic>
        <p:nvPicPr>
          <p:cNvPr id="13" name="图片 12"/>
          <p:cNvPicPr>
            <a:picLocks noChangeAspect="1"/>
          </p:cNvPicPr>
          <p:nvPr/>
        </p:nvPicPr>
        <p:blipFill>
          <a:blip r:embed="rId2"/>
          <a:stretch>
            <a:fillRect/>
          </a:stretch>
        </p:blipFill>
        <p:spPr>
          <a:xfrm>
            <a:off x="11189771" y="0"/>
            <a:ext cx="1002229" cy="466391"/>
          </a:xfrm>
          <a:prstGeom prst="rect">
            <a:avLst/>
          </a:prstGeom>
        </p:spPr>
      </p:pic>
      <p:sp>
        <p:nvSpPr>
          <p:cNvPr id="14" name="矩形 13"/>
          <p:cNvSpPr/>
          <p:nvPr/>
        </p:nvSpPr>
        <p:spPr>
          <a:xfrm>
            <a:off x="801000" y="3682821"/>
            <a:ext cx="3424555" cy="460375"/>
          </a:xfrm>
          <a:prstGeom prst="rect">
            <a:avLst/>
          </a:prstGeom>
        </p:spPr>
        <p:txBody>
          <a:bodyPr wrap="none">
            <a:spAutoFit/>
          </a:bodyPr>
          <a:lstStyle/>
          <a:p>
            <a:pPr algn="l"/>
            <a:r>
              <a:rPr lang="en-US" sz="2400" dirty="0">
                <a:solidFill>
                  <a:srgbClr val="0070C0"/>
                </a:solidFill>
                <a:latin typeface="Agency FB (正文)"/>
                <a:cs typeface="+mn-ea"/>
                <a:sym typeface="+mn-lt"/>
              </a:rPr>
              <a:t>20.7 </a:t>
            </a:r>
            <a:r>
              <a:rPr lang="zh-CN" altLang="en-US" sz="2400" dirty="0">
                <a:solidFill>
                  <a:srgbClr val="0070C0"/>
                </a:solidFill>
                <a:latin typeface="Agency FB (正文)"/>
                <a:cs typeface="+mn-ea"/>
                <a:sym typeface="+mn-lt"/>
              </a:rPr>
              <a:t>对类型擦除的补偿</a:t>
            </a:r>
            <a:endParaRPr lang="zh-CN" altLang="en-US" sz="2400" dirty="0">
              <a:solidFill>
                <a:srgbClr val="0070C0"/>
              </a:solidFill>
              <a:latin typeface="Agency FB (正文)"/>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6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strVal val="#ppt_w+.3"/>
                                          </p:val>
                                        </p:tav>
                                        <p:tav tm="100000">
                                          <p:val>
                                            <p:strVal val="#ppt_w"/>
                                          </p:val>
                                        </p:tav>
                                      </p:tavLst>
                                    </p:anim>
                                    <p:anim calcmode="lin" valueType="num">
                                      <p:cBhvr>
                                        <p:cTn id="14" dur="1000" fill="hold"/>
                                        <p:tgtEl>
                                          <p:spTgt spid="14"/>
                                        </p:tgtEl>
                                        <p:attrNameLst>
                                          <p:attrName>ppt_h</p:attrName>
                                        </p:attrNameLst>
                                      </p:cBhvr>
                                      <p:tavLst>
                                        <p:tav tm="0">
                                          <p:val>
                                            <p:strVal val="#ppt_h"/>
                                          </p:val>
                                        </p:tav>
                                        <p:tav tm="100000">
                                          <p:val>
                                            <p:strVal val="#ppt_h"/>
                                          </p:val>
                                        </p:tav>
                                      </p:tavLst>
                                    </p:anim>
                                    <p:animEffect transition="in" filter="fade">
                                      <p:cBhvr>
                                        <p:cTn id="15" dur="1000"/>
                                        <p:tgtEl>
                                          <p:spTgt spid="14"/>
                                        </p:tgtEl>
                                      </p:cBhvr>
                                    </p:animEffect>
                                  </p:childTnLst>
                                </p:cTn>
                              </p:par>
                            </p:childTnLst>
                          </p:cTn>
                        </p:par>
                        <p:par>
                          <p:cTn id="16" fill="hold">
                            <p:stCondLst>
                              <p:cond delay="3800"/>
                            </p:stCondLst>
                            <p:childTnLst>
                              <p:par>
                                <p:cTn id="17" presetID="3"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4678536" y="1675049"/>
            <a:ext cx="6903864" cy="3246083"/>
          </a:xfrm>
          <a:prstGeom prst="rect">
            <a:avLst/>
          </a:prstGeom>
        </p:spPr>
      </p:pic>
      <p:pic>
        <p:nvPicPr>
          <p:cNvPr id="4"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675049"/>
            <a:ext cx="2880000" cy="288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5" name="对话气泡: 矩形 4"/>
          <p:cNvSpPr/>
          <p:nvPr/>
        </p:nvSpPr>
        <p:spPr>
          <a:xfrm rot="16200000">
            <a:off x="-1498106" y="1498106"/>
            <a:ext cx="6858000" cy="3861787"/>
          </a:xfrm>
          <a:prstGeom prst="wedgeRectCallout">
            <a:avLst>
              <a:gd name="adj1" fmla="val -20445"/>
              <a:gd name="adj2" fmla="val 57902"/>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8" name="文本框 7"/>
          <p:cNvSpPr txBox="1"/>
          <p:nvPr/>
        </p:nvSpPr>
        <p:spPr>
          <a:xfrm>
            <a:off x="307340" y="3140710"/>
            <a:ext cx="3534410" cy="2899410"/>
          </a:xfrm>
          <a:prstGeom prst="rect">
            <a:avLst/>
          </a:prstGeom>
          <a:noFill/>
        </p:spPr>
        <p:txBody>
          <a:bodyPr wrap="square">
            <a:spAutoFit/>
          </a:bodyPr>
          <a:lstStyle/>
          <a:p>
            <a:pPr algn="ctr" defTabSz="913765">
              <a:lnSpc>
                <a:spcPts val="1825"/>
              </a:lnSpc>
            </a:pPr>
            <a:r>
              <a:rPr lang="en-US" altLang="zh-CN" dirty="0" err="1">
                <a:solidFill>
                  <a:srgbClr val="FFFFFF"/>
                </a:solidFill>
                <a:latin typeface="Agency FB (正文)"/>
                <a:ea typeface="Lato Light" panose="020F0502020204030203" pitchFamily="34" charset="0"/>
                <a:cs typeface="Lato Light" panose="020F0502020204030203" pitchFamily="34" charset="0"/>
              </a:rPr>
              <a:t>DaoCloud</a:t>
            </a:r>
            <a:r>
              <a:rPr lang="zh-CN" altLang="en-US" dirty="0">
                <a:solidFill>
                  <a:srgbClr val="FFFFFF"/>
                </a:solidFill>
                <a:latin typeface="Agency FB (正文)"/>
                <a:ea typeface="Lato Light" panose="020F0502020204030203" pitchFamily="34" charset="0"/>
                <a:cs typeface="Lato Light" panose="020F0502020204030203" pitchFamily="34" charset="0"/>
              </a:rPr>
              <a:t>应用现代化首席顾问</a:t>
            </a:r>
            <a:endParaRPr lang="en-US" altLang="zh-CN" dirty="0">
              <a:solidFill>
                <a:srgbClr val="FFFFFF"/>
              </a:solidFill>
              <a:latin typeface="Agency FB (正文)"/>
              <a:ea typeface="Lato Light" panose="020F0502020204030203" pitchFamily="34" charset="0"/>
              <a:cs typeface="Lato Light" panose="020F0502020204030203" pitchFamily="34" charset="0"/>
            </a:endParaRPr>
          </a:p>
          <a:p>
            <a:pPr algn="ctr" defTabSz="913765">
              <a:lnSpc>
                <a:spcPts val="1825"/>
              </a:lnSpc>
            </a:pPr>
            <a:endParaRPr lang="en-US" altLang="zh-CN" sz="1800" dirty="0">
              <a:solidFill>
                <a:srgbClr val="FFFFFF"/>
              </a:solidFill>
              <a:latin typeface="Agency FB (正文)"/>
              <a:ea typeface="Lato Light" panose="020F0502020204030203" pitchFamily="34" charset="0"/>
              <a:cs typeface="Lato Light" panose="020F0502020204030203" pitchFamily="34" charset="0"/>
            </a:endParaRPr>
          </a:p>
          <a:p>
            <a:pPr defTabSz="913765">
              <a:lnSpc>
                <a:spcPts val="1825"/>
              </a:lnSpc>
            </a:pPr>
            <a:endParaRPr lang="en-US" altLang="zh-CN" dirty="0">
              <a:solidFill>
                <a:srgbClr val="FFFFFF"/>
              </a:solidFill>
              <a:latin typeface="Agency FB (正文)"/>
              <a:ea typeface="Lato Light" panose="020F0502020204030203" pitchFamily="34" charset="0"/>
              <a:cs typeface="Lato Light" panose="020F0502020204030203" pitchFamily="34" charset="0"/>
            </a:endParaRPr>
          </a:p>
          <a:p>
            <a:pPr defTabSz="913765">
              <a:lnSpc>
                <a:spcPts val="1825"/>
              </a:lnSpc>
            </a:pPr>
            <a:r>
              <a:rPr lang="zh-CN" altLang="en-US" sz="1400" dirty="0">
                <a:solidFill>
                  <a:srgbClr val="FFFFFF"/>
                </a:solidFill>
                <a:ea typeface="Lato Light" panose="020F0502020204030203" pitchFamily="34" charset="0"/>
                <a:cs typeface="Lato Light" panose="020F0502020204030203" pitchFamily="34" charset="0"/>
              </a:rPr>
              <a:t>作品包括：</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解构领域驱动设计</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软件设计精要与模式</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高可用可伸缩微服务架构</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zh-CN" altLang="en-US" sz="1400" dirty="0">
                <a:solidFill>
                  <a:srgbClr val="FFFFFF"/>
                </a:solidFill>
                <a:ea typeface="Lato Light" panose="020F0502020204030203" pitchFamily="34" charset="0"/>
                <a:cs typeface="Lato Light" panose="020F0502020204030203" pitchFamily="34" charset="0"/>
              </a:rPr>
              <a:t>译作包括：</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《Java</a:t>
            </a:r>
            <a:r>
              <a:rPr lang="zh-CN" altLang="en-US" sz="1400" dirty="0">
                <a:solidFill>
                  <a:srgbClr val="FFFFFF"/>
                </a:solidFill>
                <a:ea typeface="Lato Light" panose="020F0502020204030203" pitchFamily="34" charset="0"/>
                <a:cs typeface="Lato Light" panose="020F0502020204030203" pitchFamily="34" charset="0"/>
              </a:rPr>
              <a:t>设计模式</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a:p>
            <a:pPr defTabSz="913765">
              <a:lnSpc>
                <a:spcPts val="1825"/>
              </a:lnSpc>
            </a:pP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恰如其分的软件架构</a:t>
            </a:r>
            <a:r>
              <a:rPr lang="en-US" altLang="zh-CN" sz="1400" dirty="0">
                <a:solidFill>
                  <a:srgbClr val="FFFFFF"/>
                </a:solidFill>
                <a:ea typeface="Lato Light" panose="020F0502020204030203" pitchFamily="34" charset="0"/>
                <a:cs typeface="Lato Light" panose="020F0502020204030203" pitchFamily="34" charset="0"/>
              </a:rPr>
              <a:t>》</a:t>
            </a:r>
            <a:br>
              <a:rPr lang="en-US" altLang="zh-CN" sz="1400" dirty="0">
                <a:solidFill>
                  <a:srgbClr val="FFFFFF"/>
                </a:solidFill>
                <a:ea typeface="Lato Light" panose="020F0502020204030203" pitchFamily="34" charset="0"/>
                <a:cs typeface="Lato Light" panose="020F0502020204030203" pitchFamily="34" charset="0"/>
              </a:rPr>
            </a:br>
            <a:r>
              <a:rPr lang="en-US" altLang="zh-CN" sz="1400" dirty="0">
                <a:solidFill>
                  <a:srgbClr val="FFFFFF"/>
                </a:solidFill>
                <a:ea typeface="Lato Light" panose="020F0502020204030203" pitchFamily="34" charset="0"/>
                <a:cs typeface="Lato Light" panose="020F0502020204030203" pitchFamily="34" charset="0"/>
              </a:rPr>
              <a:t>《</a:t>
            </a:r>
            <a:r>
              <a:rPr lang="zh-CN" altLang="en-US" sz="1400" dirty="0">
                <a:solidFill>
                  <a:srgbClr val="FFFFFF"/>
                </a:solidFill>
                <a:ea typeface="Lato Light" panose="020F0502020204030203" pitchFamily="34" charset="0"/>
                <a:cs typeface="Lato Light" panose="020F0502020204030203" pitchFamily="34" charset="0"/>
              </a:rPr>
              <a:t>人件</a:t>
            </a:r>
            <a:r>
              <a:rPr lang="en-US" altLang="zh-CN" sz="1400" dirty="0">
                <a:solidFill>
                  <a:srgbClr val="FFFFFF"/>
                </a:solidFill>
                <a:ea typeface="Lato Light" panose="020F0502020204030203" pitchFamily="34" charset="0"/>
                <a:cs typeface="Lato Light" panose="020F0502020204030203" pitchFamily="34" charset="0"/>
              </a:rPr>
              <a:t>》</a:t>
            </a:r>
            <a:endParaRPr lang="en-US" altLang="zh-CN" sz="1400" dirty="0">
              <a:solidFill>
                <a:srgbClr val="FFFFFF"/>
              </a:solidFill>
              <a:ea typeface="Lato Light" panose="020F0502020204030203" pitchFamily="34" charset="0"/>
              <a:cs typeface="Lato Light" panose="020F0502020204030203" pitchFamily="34" charset="0"/>
            </a:endParaRPr>
          </a:p>
        </p:txBody>
      </p:sp>
      <p:sp>
        <p:nvSpPr>
          <p:cNvPr id="9" name="TextBox 29"/>
          <p:cNvSpPr txBox="1"/>
          <p:nvPr/>
        </p:nvSpPr>
        <p:spPr>
          <a:xfrm>
            <a:off x="1489061" y="2656853"/>
            <a:ext cx="646332" cy="323165"/>
          </a:xfrm>
          <a:prstGeom prst="rect">
            <a:avLst/>
          </a:prstGeom>
          <a:noFill/>
        </p:spPr>
        <p:txBody>
          <a:bodyPr wrap="none" rtlCol="0" anchor="ctr" anchorCtr="0">
            <a:spAutoFit/>
          </a:bodyPr>
          <a:lstStyle/>
          <a:p>
            <a:pPr algn="ctr" defTabSz="913765"/>
            <a:r>
              <a:rPr lang="zh-CN" altLang="en-US" sz="1500" b="1" spc="300" dirty="0">
                <a:solidFill>
                  <a:srgbClr val="FFFFFF"/>
                </a:solidFill>
                <a:ea typeface="Montserrat Semi Bold" charset="0"/>
                <a:cs typeface="Montserrat Semi Bold" charset="0"/>
              </a:rPr>
              <a:t>张逸</a:t>
            </a:r>
            <a:endParaRPr lang="en-US" sz="1500" b="1" spc="300" dirty="0">
              <a:solidFill>
                <a:srgbClr val="FFFFFF"/>
              </a:solidFill>
              <a:ea typeface="Montserrat Semi Bold" charset="0"/>
              <a:cs typeface="Montserrat Semi Bold" charset="0"/>
            </a:endParaRPr>
          </a:p>
        </p:txBody>
      </p:sp>
      <p:sp>
        <p:nvSpPr>
          <p:cNvPr id="10" name="Rectangle 8"/>
          <p:cNvSpPr/>
          <p:nvPr/>
        </p:nvSpPr>
        <p:spPr bwMode="auto">
          <a:xfrm>
            <a:off x="5272714" y="1045343"/>
            <a:ext cx="5193729" cy="575157"/>
          </a:xfrm>
          <a:prstGeom prst="rect">
            <a:avLst/>
          </a:prstGeom>
          <a:noFill/>
          <a:ln>
            <a:noFill/>
          </a:ln>
        </p:spPr>
        <p:txBody>
          <a:bodyPr vert="horz" wrap="none" lIns="0" tIns="0" rIns="0" bIns="0" anchor="t" anchorCtr="0">
            <a:spAutoFit/>
          </a:bodyPr>
          <a:lstStyle/>
          <a:p>
            <a:pPr defTabSz="2286000">
              <a:lnSpc>
                <a:spcPts val="4800"/>
              </a:lnSpc>
            </a:pPr>
            <a:r>
              <a:rPr lang="zh-CN" altLang="en-US" sz="3750" b="1" spc="300" dirty="0">
                <a:latin typeface="+mj-ea"/>
                <a:ea typeface="+mj-ea"/>
                <a:cs typeface="Montserrat Semi" charset="0"/>
                <a:sym typeface="Bebas Neue" charset="0"/>
              </a:rPr>
              <a:t>本节需掌握的关键知识</a:t>
            </a:r>
            <a:endParaRPr lang="en-US" sz="3750" b="1" spc="300" dirty="0">
              <a:latin typeface="+mj-ea"/>
              <a:ea typeface="+mj-ea"/>
              <a:cs typeface="Montserrat Semi" charset="0"/>
              <a:sym typeface="Bebas Neue" charset="0"/>
            </a:endParaRPr>
          </a:p>
        </p:txBody>
      </p:sp>
      <p:sp>
        <p:nvSpPr>
          <p:cNvPr id="11" name="Shape 2906"/>
          <p:cNvSpPr/>
          <p:nvPr/>
        </p:nvSpPr>
        <p:spPr>
          <a:xfrm>
            <a:off x="4882542" y="2266650"/>
            <a:ext cx="376738" cy="37673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19045" tIns="19045" rIns="19045" bIns="19045" anchor="ctr"/>
          <a:lstStyle/>
          <a:p>
            <a:pPr marL="0" marR="0" lvl="0" indent="0" defTabSz="227965" eaLnBrk="1" fontAlgn="auto" latinLnBrk="0" hangingPunct="1">
              <a:lnSpc>
                <a:spcPct val="100000"/>
              </a:lnSpc>
              <a:spcBef>
                <a:spcPts val="0"/>
              </a:spcBef>
              <a:spcAft>
                <a:spcPts val="0"/>
              </a:spcAft>
              <a:buClrTx/>
              <a:buSzTx/>
              <a:buFontTx/>
              <a:buNone/>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panose="020B0502020104020203"/>
              <a:ea typeface="Lato Light" panose="020F0502020204030203" pitchFamily="34" charset="0"/>
              <a:cs typeface="Lato Light" panose="020F0502020204030203" pitchFamily="34" charset="0"/>
              <a:sym typeface="Gill Sans" panose="020B0502020104020203"/>
            </a:endParaRPr>
          </a:p>
        </p:txBody>
      </p:sp>
      <p:sp>
        <p:nvSpPr>
          <p:cNvPr id="13" name="TextBox 34"/>
          <p:cNvSpPr txBox="1"/>
          <p:nvPr/>
        </p:nvSpPr>
        <p:spPr>
          <a:xfrm>
            <a:off x="5419725" y="2319020"/>
            <a:ext cx="3436620" cy="337185"/>
          </a:xfrm>
          <a:prstGeom prst="rect">
            <a:avLst/>
          </a:prstGeom>
          <a:noFill/>
        </p:spPr>
        <p:txBody>
          <a:bodyPr wrap="square" rtlCol="0" anchor="ctr" anchorCtr="0">
            <a:spAutoFit/>
          </a:bodyPr>
          <a:lstStyle/>
          <a:p>
            <a:pPr defTabSz="913765"/>
            <a:r>
              <a:rPr lang="zh-CN" altLang="en-US" sz="1600" b="1" spc="300" dirty="0">
                <a:latin typeface="Montserrat" panose="00000500000000000000" pitchFamily="2" charset="0"/>
                <a:ea typeface="Montserrat" panose="00000500000000000000" pitchFamily="2" charset="0"/>
                <a:cs typeface="Montserrat" panose="00000500000000000000" pitchFamily="2" charset="0"/>
              </a:rPr>
              <a:t>核心知识 对类型擦除的补偿</a:t>
            </a:r>
            <a:endParaRPr lang="zh-CN" altLang="en-US" sz="1600" b="1" spc="300" dirty="0">
              <a:latin typeface="Montserrat" panose="00000500000000000000" pitchFamily="2" charset="0"/>
              <a:ea typeface="Montserrat" panose="00000500000000000000" pitchFamily="2" charset="0"/>
              <a:cs typeface="Montserrat" panose="00000500000000000000" pitchFamily="2" charset="0"/>
            </a:endParaRPr>
          </a:p>
        </p:txBody>
      </p:sp>
      <p:sp>
        <p:nvSpPr>
          <p:cNvPr id="14" name="TextBox 33"/>
          <p:cNvSpPr txBox="1"/>
          <p:nvPr/>
        </p:nvSpPr>
        <p:spPr>
          <a:xfrm>
            <a:off x="5533824" y="2626073"/>
            <a:ext cx="5520792" cy="276860"/>
          </a:xfrm>
          <a:prstGeom prst="rect">
            <a:avLst/>
          </a:prstGeom>
          <a:noFill/>
        </p:spPr>
        <p:txBody>
          <a:bodyPr wrap="square" lIns="0" tIns="0" rIns="0" bIns="0" numCol="1" spcCol="959784">
            <a:spAutoFit/>
          </a:bodyPr>
          <a:lstStyle/>
          <a:p>
            <a:pPr algn="just" defTabSz="913765">
              <a:lnSpc>
                <a:spcPct val="150000"/>
              </a:lnSpc>
            </a:pPr>
            <a:r>
              <a:rPr lang="zh-CN" sz="1200" dirty="0">
                <a:solidFill>
                  <a:srgbClr val="7F7F7F"/>
                </a:solidFill>
                <a:ea typeface="Lato Light" panose="020F0502020204030203" pitchFamily="34" charset="0"/>
                <a:cs typeface="Lato Light" panose="020F0502020204030203" pitchFamily="34" charset="0"/>
              </a:rPr>
              <a:t>在了解了类型擦除存在的问题后，本节讨论了如何针对类型擦除进行补偿。</a:t>
            </a:r>
            <a:endParaRPr lang="zh-CN" sz="1200" dirty="0">
              <a:solidFill>
                <a:srgbClr val="7F7F7F"/>
              </a:solidFill>
              <a:ea typeface="Lato Light" panose="020F0502020204030203" pitchFamily="34" charset="0"/>
              <a:cs typeface="Lato Light" panose="020F0502020204030203" pitchFamily="34" charset="0"/>
            </a:endParaRPr>
          </a:p>
        </p:txBody>
      </p:sp>
      <p:pic>
        <p:nvPicPr>
          <p:cNvPr id="3" name="图片 2"/>
          <p:cNvPicPr>
            <a:picLocks noChangeAspect="1"/>
          </p:cNvPicPr>
          <p:nvPr/>
        </p:nvPicPr>
        <p:blipFill rotWithShape="1">
          <a:blip r:embed="rId1"/>
          <a:srcRect l="42729" t="6969" r="36622" b="62478"/>
          <a:stretch>
            <a:fillRect/>
          </a:stretch>
        </p:blipFill>
        <p:spPr>
          <a:xfrm>
            <a:off x="895476" y="426973"/>
            <a:ext cx="1861852" cy="18366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使用类型标签</a:t>
            </a:r>
            <a:endParaRPr lang="zh-CN" altLang="en-US" dirty="0"/>
          </a:p>
        </p:txBody>
      </p:sp>
      <p:sp>
        <p:nvSpPr>
          <p:cNvPr id="4" name="内容占位符 2"/>
          <p:cNvSpPr txBox="1"/>
          <p:nvPr/>
        </p:nvSpPr>
        <p:spPr>
          <a:xfrm>
            <a:off x="438785" y="1199515"/>
            <a:ext cx="11104880" cy="102743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800" dirty="0">
                <a:latin typeface="Monaco" charset="0"/>
                <a:cs typeface="Monaco" charset="0"/>
              </a:rPr>
              <a:t>由于类型信息被擦除了，因此使用 instanceof 的尝试失败了。而类型标签则可以提供动态的 isInstance() 能力：</a:t>
            </a:r>
            <a:endParaRPr lang="zh-CN" altLang="en-US" sz="1800" dirty="0">
              <a:latin typeface="Monaco" charset="0"/>
              <a:cs typeface="Monaco" charset="0"/>
            </a:endParaRPr>
          </a:p>
        </p:txBody>
      </p:sp>
      <p:sp>
        <p:nvSpPr>
          <p:cNvPr id="5" name="内容占位符 2"/>
          <p:cNvSpPr txBox="1"/>
          <p:nvPr/>
        </p:nvSpPr>
        <p:spPr>
          <a:xfrm>
            <a:off x="438785" y="2359025"/>
            <a:ext cx="6952615" cy="398653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fontAlgn="auto">
              <a:lnSpc>
                <a:spcPct val="100000"/>
              </a:lnSpc>
              <a:spcBef>
                <a:spcPts val="200"/>
              </a:spcBef>
              <a:buNone/>
            </a:pPr>
            <a:r>
              <a:rPr sz="1400" dirty="0">
                <a:effectLst/>
                <a:latin typeface="Monaco" charset="0"/>
                <a:cs typeface="Monaco" charset="0"/>
              </a:rPr>
              <a:t>public class ClassType&lt;T&gt; {</a:t>
            </a:r>
            <a:endParaRPr sz="1400" dirty="0">
              <a:effectLst/>
              <a:latin typeface="Monaco" charset="0"/>
              <a:cs typeface="Monaco" charset="0"/>
            </a:endParaRPr>
          </a:p>
          <a:p>
            <a:pPr marL="0" indent="0" fontAlgn="auto">
              <a:lnSpc>
                <a:spcPct val="100000"/>
              </a:lnSpc>
              <a:spcBef>
                <a:spcPts val="200"/>
              </a:spcBef>
              <a:buNone/>
            </a:pPr>
            <a:r>
              <a:rPr sz="1400" dirty="0">
                <a:effectLst/>
                <a:latin typeface="Monaco" charset="0"/>
                <a:cs typeface="Monaco" charset="0"/>
              </a:rPr>
              <a:t>  </a:t>
            </a:r>
            <a:r>
              <a:rPr sz="1400" dirty="0">
                <a:solidFill>
                  <a:srgbClr val="C00000"/>
                </a:solidFill>
                <a:effectLst/>
                <a:latin typeface="Monaco" charset="0"/>
                <a:cs typeface="Monaco" charset="0"/>
              </a:rPr>
              <a:t>Class&lt;T&gt; kind;</a:t>
            </a:r>
            <a:endParaRPr sz="1400" dirty="0">
              <a:effectLst/>
              <a:latin typeface="Monaco" charset="0"/>
              <a:cs typeface="Monaco" charset="0"/>
            </a:endParaRPr>
          </a:p>
          <a:p>
            <a:pPr marL="0" indent="0" fontAlgn="auto">
              <a:lnSpc>
                <a:spcPct val="100000"/>
              </a:lnSpc>
              <a:spcBef>
                <a:spcPts val="200"/>
              </a:spcBef>
              <a:buNone/>
            </a:pPr>
            <a:r>
              <a:rPr sz="1400" dirty="0">
                <a:effectLst/>
                <a:latin typeface="Monaco" charset="0"/>
                <a:cs typeface="Monaco" charset="0"/>
              </a:rPr>
              <a:t>  public ClassType(Class&lt;T&gt; kind) {</a:t>
            </a:r>
            <a:endParaRPr sz="1400" dirty="0">
              <a:effectLst/>
              <a:latin typeface="Monaco" charset="0"/>
              <a:cs typeface="Monaco" charset="0"/>
            </a:endParaRPr>
          </a:p>
          <a:p>
            <a:pPr marL="0" indent="0" fontAlgn="auto">
              <a:lnSpc>
                <a:spcPct val="100000"/>
              </a:lnSpc>
              <a:spcBef>
                <a:spcPts val="200"/>
              </a:spcBef>
              <a:buNone/>
            </a:pPr>
            <a:r>
              <a:rPr sz="1400" dirty="0">
                <a:effectLst/>
                <a:latin typeface="Monaco" charset="0"/>
                <a:cs typeface="Monaco" charset="0"/>
              </a:rPr>
              <a:t>    this.kind = kind;</a:t>
            </a:r>
            <a:endParaRPr sz="1400" dirty="0">
              <a:effectLst/>
              <a:latin typeface="Monaco" charset="0"/>
              <a:cs typeface="Monaco" charset="0"/>
            </a:endParaRPr>
          </a:p>
          <a:p>
            <a:pPr marL="0" indent="0" fontAlgn="auto">
              <a:lnSpc>
                <a:spcPct val="100000"/>
              </a:lnSpc>
              <a:spcBef>
                <a:spcPts val="200"/>
              </a:spcBef>
              <a:buNone/>
            </a:pPr>
            <a:r>
              <a:rPr sz="1400" dirty="0">
                <a:effectLst/>
                <a:latin typeface="Monaco" charset="0"/>
                <a:cs typeface="Monaco" charset="0"/>
              </a:rPr>
              <a:t>  }</a:t>
            </a:r>
            <a:endParaRPr sz="1400" dirty="0">
              <a:effectLst/>
              <a:latin typeface="Monaco" charset="0"/>
              <a:cs typeface="Monaco" charset="0"/>
            </a:endParaRPr>
          </a:p>
          <a:p>
            <a:pPr marL="0" indent="0" fontAlgn="auto">
              <a:lnSpc>
                <a:spcPct val="100000"/>
              </a:lnSpc>
              <a:spcBef>
                <a:spcPts val="200"/>
              </a:spcBef>
              <a:buNone/>
            </a:pPr>
            <a:r>
              <a:rPr sz="1400" dirty="0">
                <a:effectLst/>
                <a:latin typeface="Monaco" charset="0"/>
                <a:cs typeface="Monaco" charset="0"/>
              </a:rPr>
              <a:t>  public boolean f(Object arg) {</a:t>
            </a:r>
            <a:endParaRPr sz="1400" dirty="0">
              <a:effectLst/>
              <a:latin typeface="Monaco" charset="0"/>
              <a:cs typeface="Monaco" charset="0"/>
            </a:endParaRPr>
          </a:p>
          <a:p>
            <a:pPr marL="0" indent="0" fontAlgn="auto">
              <a:lnSpc>
                <a:spcPct val="100000"/>
              </a:lnSpc>
              <a:spcBef>
                <a:spcPts val="200"/>
              </a:spcBef>
              <a:buNone/>
            </a:pPr>
            <a:r>
              <a:rPr sz="1400" dirty="0">
                <a:effectLst/>
                <a:latin typeface="Monaco" charset="0"/>
                <a:cs typeface="Monaco" charset="0"/>
              </a:rPr>
              <a:t>    return </a:t>
            </a:r>
            <a:r>
              <a:rPr sz="1400" dirty="0">
                <a:solidFill>
                  <a:srgbClr val="C00000"/>
                </a:solidFill>
                <a:effectLst/>
                <a:latin typeface="Monaco" charset="0"/>
                <a:cs typeface="Monaco" charset="0"/>
              </a:rPr>
              <a:t>kind.isInstance(arg);</a:t>
            </a:r>
            <a:endParaRPr sz="1400" dirty="0">
              <a:effectLst/>
              <a:latin typeface="Monaco" charset="0"/>
              <a:cs typeface="Monaco" charset="0"/>
            </a:endParaRPr>
          </a:p>
          <a:p>
            <a:pPr marL="0" indent="0" fontAlgn="auto">
              <a:lnSpc>
                <a:spcPct val="100000"/>
              </a:lnSpc>
              <a:spcBef>
                <a:spcPts val="200"/>
              </a:spcBef>
              <a:buNone/>
            </a:pPr>
            <a:r>
              <a:rPr sz="1400" dirty="0">
                <a:effectLst/>
                <a:latin typeface="Monaco" charset="0"/>
                <a:cs typeface="Monaco" charset="0"/>
              </a:rPr>
              <a:t>  }</a:t>
            </a:r>
            <a:endParaRPr sz="1400" dirty="0">
              <a:effectLst/>
              <a:latin typeface="Monaco" charset="0"/>
              <a:cs typeface="Monaco" charset="0"/>
            </a:endParaRPr>
          </a:p>
          <a:p>
            <a:pPr marL="0" indent="0" fontAlgn="auto">
              <a:lnSpc>
                <a:spcPct val="100000"/>
              </a:lnSpc>
              <a:spcBef>
                <a:spcPts val="200"/>
              </a:spcBef>
              <a:buNone/>
            </a:pPr>
            <a:r>
              <a:rPr sz="1400" dirty="0">
                <a:effectLst/>
                <a:latin typeface="Monaco" charset="0"/>
                <a:cs typeface="Monaco" charset="0"/>
              </a:rPr>
              <a:t>  </a:t>
            </a:r>
            <a:r>
              <a:rPr lang="en-US" sz="1400" dirty="0">
                <a:effectLst/>
                <a:latin typeface="Monaco" charset="0"/>
                <a:cs typeface="Monaco" charset="0"/>
              </a:rPr>
              <a:t>public T factory() {</a:t>
            </a:r>
            <a:endParaRPr lang="en-US" sz="1400" dirty="0">
              <a:effectLst/>
              <a:latin typeface="Monaco" charset="0"/>
              <a:cs typeface="Monaco" charset="0"/>
            </a:endParaRPr>
          </a:p>
          <a:p>
            <a:pPr marL="0" indent="0" fontAlgn="auto">
              <a:lnSpc>
                <a:spcPct val="100000"/>
              </a:lnSpc>
              <a:spcBef>
                <a:spcPts val="200"/>
              </a:spcBef>
              <a:buNone/>
            </a:pPr>
            <a:r>
              <a:rPr lang="en-US" sz="1400" dirty="0">
                <a:effectLst/>
                <a:latin typeface="Monaco" charset="0"/>
                <a:cs typeface="Monaco" charset="0"/>
              </a:rPr>
              <a:t>    try {</a:t>
            </a:r>
            <a:endParaRPr lang="en-US" sz="1400" dirty="0">
              <a:effectLst/>
              <a:latin typeface="Monaco" charset="0"/>
              <a:cs typeface="Monaco" charset="0"/>
            </a:endParaRPr>
          </a:p>
          <a:p>
            <a:pPr marL="0" indent="0" fontAlgn="auto">
              <a:lnSpc>
                <a:spcPct val="100000"/>
              </a:lnSpc>
              <a:spcBef>
                <a:spcPts val="200"/>
              </a:spcBef>
              <a:buNone/>
            </a:pPr>
            <a:r>
              <a:rPr lang="en-US" sz="1400" dirty="0">
                <a:effectLst/>
                <a:latin typeface="Monaco" charset="0"/>
                <a:cs typeface="Monaco" charset="0"/>
              </a:rPr>
              <a:t>      return </a:t>
            </a:r>
            <a:r>
              <a:rPr lang="en-US" sz="1400" dirty="0">
                <a:solidFill>
                  <a:srgbClr val="C00000"/>
                </a:solidFill>
                <a:effectLst/>
                <a:latin typeface="Monaco" charset="0"/>
                <a:cs typeface="Monaco" charset="0"/>
              </a:rPr>
              <a:t>kind.getConstructor().newInstance();</a:t>
            </a:r>
            <a:endParaRPr lang="en-US" sz="1400" dirty="0">
              <a:solidFill>
                <a:srgbClr val="C00000"/>
              </a:solidFill>
              <a:effectLst/>
              <a:latin typeface="Monaco" charset="0"/>
              <a:cs typeface="Monaco" charset="0"/>
            </a:endParaRPr>
          </a:p>
          <a:p>
            <a:pPr marL="0" indent="0" fontAlgn="auto">
              <a:lnSpc>
                <a:spcPct val="100000"/>
              </a:lnSpc>
              <a:spcBef>
                <a:spcPts val="200"/>
              </a:spcBef>
              <a:buNone/>
            </a:pPr>
            <a:r>
              <a:rPr lang="en-US" sz="1400" dirty="0">
                <a:effectLst/>
                <a:latin typeface="Monaco" charset="0"/>
                <a:cs typeface="Monaco" charset="0"/>
              </a:rPr>
              <a:t>    } catch(Exception e) {</a:t>
            </a:r>
            <a:endParaRPr lang="en-US" sz="1400" dirty="0">
              <a:effectLst/>
              <a:latin typeface="Monaco" charset="0"/>
              <a:cs typeface="Monaco" charset="0"/>
            </a:endParaRPr>
          </a:p>
          <a:p>
            <a:pPr marL="0" indent="0" fontAlgn="auto">
              <a:lnSpc>
                <a:spcPct val="100000"/>
              </a:lnSpc>
              <a:spcBef>
                <a:spcPts val="200"/>
              </a:spcBef>
              <a:buNone/>
            </a:pPr>
            <a:r>
              <a:rPr lang="en-US" sz="1400" dirty="0">
                <a:effectLst/>
                <a:latin typeface="Monaco" charset="0"/>
                <a:cs typeface="Monaco" charset="0"/>
              </a:rPr>
              <a:t>      throw new RuntimeException(e);</a:t>
            </a:r>
            <a:endParaRPr lang="en-US" sz="1400" dirty="0">
              <a:effectLst/>
              <a:latin typeface="Monaco" charset="0"/>
              <a:cs typeface="Monaco" charset="0"/>
            </a:endParaRPr>
          </a:p>
          <a:p>
            <a:pPr marL="0" indent="0" fontAlgn="auto">
              <a:lnSpc>
                <a:spcPct val="100000"/>
              </a:lnSpc>
              <a:spcBef>
                <a:spcPts val="200"/>
              </a:spcBef>
              <a:buNone/>
            </a:pPr>
            <a:r>
              <a:rPr lang="en-US" sz="1400" dirty="0">
                <a:effectLst/>
                <a:latin typeface="Monaco" charset="0"/>
                <a:cs typeface="Monaco" charset="0"/>
              </a:rPr>
              <a:t>    }</a:t>
            </a:r>
            <a:endParaRPr lang="en-US" sz="1400" dirty="0">
              <a:effectLst/>
              <a:latin typeface="Monaco" charset="0"/>
              <a:cs typeface="Monaco" charset="0"/>
            </a:endParaRPr>
          </a:p>
          <a:p>
            <a:pPr marL="0" indent="0" fontAlgn="auto">
              <a:lnSpc>
                <a:spcPct val="100000"/>
              </a:lnSpc>
              <a:spcBef>
                <a:spcPts val="200"/>
              </a:spcBef>
              <a:buNone/>
            </a:pPr>
            <a:r>
              <a:rPr lang="en-US" sz="1400" dirty="0">
                <a:effectLst/>
                <a:latin typeface="Monaco" charset="0"/>
                <a:cs typeface="Monaco" charset="0"/>
              </a:rPr>
              <a:t>  }</a:t>
            </a:r>
            <a:endParaRPr sz="1400" dirty="0">
              <a:effectLst/>
              <a:latin typeface="Monaco" charset="0"/>
              <a:cs typeface="Monaco" charset="0"/>
            </a:endParaRPr>
          </a:p>
          <a:p>
            <a:pPr marL="0" indent="0" fontAlgn="auto">
              <a:lnSpc>
                <a:spcPct val="100000"/>
              </a:lnSpc>
              <a:spcBef>
                <a:spcPts val="200"/>
              </a:spcBef>
              <a:buNone/>
            </a:pPr>
            <a:r>
              <a:rPr sz="1400" dirty="0">
                <a:effectLst/>
                <a:latin typeface="Monaco" charset="0"/>
                <a:cs typeface="Monaco" charset="0"/>
              </a:rPr>
              <a:t>}</a:t>
            </a:r>
            <a:endParaRPr sz="1400" dirty="0">
              <a:effectLst/>
              <a:latin typeface="Monaco" charset="0"/>
              <a:cs typeface="Monaco" charset="0"/>
            </a:endParaRPr>
          </a:p>
        </p:txBody>
      </p:sp>
      <p:sp>
        <p:nvSpPr>
          <p:cNvPr id="3" name="内容占位符 2"/>
          <p:cNvSpPr txBox="1"/>
          <p:nvPr/>
        </p:nvSpPr>
        <p:spPr>
          <a:xfrm>
            <a:off x="7259955" y="2776855"/>
            <a:ext cx="4460875" cy="250063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800" dirty="0">
                <a:latin typeface="Monaco" charset="0"/>
                <a:cs typeface="Monaco" charset="0"/>
              </a:rPr>
              <a:t>使用</a:t>
            </a:r>
            <a:r>
              <a:rPr lang="en-US" altLang="zh-CN" sz="1800" dirty="0">
                <a:latin typeface="Monaco" charset="0"/>
                <a:cs typeface="Monaco" charset="0"/>
              </a:rPr>
              <a:t>Class&lt;T&gt;</a:t>
            </a:r>
            <a:r>
              <a:rPr lang="zh-CN" altLang="en-US" sz="1800" dirty="0">
                <a:latin typeface="Monaco" charset="0"/>
                <a:cs typeface="Monaco" charset="0"/>
              </a:rPr>
              <a:t>才能判断类型参数的类型，才能创建</a:t>
            </a:r>
            <a:r>
              <a:rPr lang="en-US" altLang="zh-CN" sz="1800" dirty="0">
                <a:latin typeface="Monaco" charset="0"/>
                <a:cs typeface="Monaco" charset="0"/>
              </a:rPr>
              <a:t>T</a:t>
            </a:r>
            <a:r>
              <a:rPr lang="zh-CN" altLang="en-US" sz="1800" dirty="0">
                <a:latin typeface="Monaco" charset="0"/>
                <a:cs typeface="Monaco" charset="0"/>
              </a:rPr>
              <a:t>的实例。但是，在使用</a:t>
            </a:r>
            <a:r>
              <a:rPr lang="en-US" altLang="zh-CN" sz="1800" dirty="0">
                <a:latin typeface="Monaco" charset="0"/>
                <a:cs typeface="Monaco" charset="0"/>
              </a:rPr>
              <a:t>getConstructor()</a:t>
            </a:r>
            <a:r>
              <a:rPr lang="zh-CN" altLang="en-US" sz="1800" dirty="0">
                <a:latin typeface="Monaco" charset="0"/>
                <a:cs typeface="Monaco" charset="0"/>
              </a:rPr>
              <a:t>时，有一个限制，那就是</a:t>
            </a:r>
            <a:r>
              <a:rPr lang="en-US" altLang="zh-CN" sz="1800" dirty="0">
                <a:latin typeface="Monaco" charset="0"/>
                <a:cs typeface="Monaco" charset="0"/>
              </a:rPr>
              <a:t>T</a:t>
            </a:r>
            <a:r>
              <a:rPr lang="zh-CN" altLang="en-US" sz="1800" dirty="0">
                <a:latin typeface="Monaco" charset="0"/>
                <a:cs typeface="Monaco" charset="0"/>
              </a:rPr>
              <a:t>对应的类型必须具有无参构造函数，而且这个错误要在运行时才会提示。</a:t>
            </a:r>
            <a:endParaRPr lang="zh-CN" altLang="en-US" sz="1800" dirty="0">
              <a:latin typeface="Monaco" charset="0"/>
              <a:cs typeface="Monaco"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如何创建类型实例？</a:t>
            </a:r>
            <a:endParaRPr lang="zh-CN" altLang="en-US" dirty="0"/>
          </a:p>
        </p:txBody>
      </p:sp>
      <p:sp>
        <p:nvSpPr>
          <p:cNvPr id="4" name="内容占位符 2"/>
          <p:cNvSpPr txBox="1"/>
          <p:nvPr/>
        </p:nvSpPr>
        <p:spPr>
          <a:xfrm>
            <a:off x="438785" y="1199515"/>
            <a:ext cx="11104880" cy="491363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800" dirty="0">
                <a:latin typeface="Monaco" charset="0"/>
                <a:cs typeface="Monaco" charset="0"/>
              </a:rPr>
              <a:t>既然无法直接对类型参数</a:t>
            </a:r>
            <a:r>
              <a:rPr lang="en-US" altLang="zh-CN" sz="1800" dirty="0">
                <a:latin typeface="Monaco" charset="0"/>
                <a:cs typeface="Monaco" charset="0"/>
              </a:rPr>
              <a:t>T</a:t>
            </a:r>
            <a:r>
              <a:rPr lang="zh-CN" altLang="en-US" sz="1800" dirty="0">
                <a:latin typeface="Monaco" charset="0"/>
                <a:cs typeface="Monaco" charset="0"/>
              </a:rPr>
              <a:t>通过</a:t>
            </a:r>
            <a:r>
              <a:rPr lang="en-US" altLang="zh-CN" sz="1800" dirty="0">
                <a:latin typeface="Monaco" charset="0"/>
                <a:cs typeface="Monaco" charset="0"/>
              </a:rPr>
              <a:t>new T()</a:t>
            </a:r>
            <a:r>
              <a:rPr lang="zh-CN" altLang="en-US" sz="1800" dirty="0">
                <a:latin typeface="Monaco" charset="0"/>
                <a:cs typeface="Monaco" charset="0"/>
              </a:rPr>
              <a:t>创建其实例，以获得构造函数方式创建实例又存在限制，那么该如何创建类型实例呢？</a:t>
            </a:r>
            <a:endParaRPr lang="zh-CN" altLang="en-US" sz="1800" dirty="0">
              <a:latin typeface="Monaco" charset="0"/>
              <a:cs typeface="Monaco" charset="0"/>
            </a:endParaRPr>
          </a:p>
          <a:p>
            <a:pPr marL="0" indent="0">
              <a:buNone/>
            </a:pPr>
            <a:r>
              <a:rPr lang="zh-CN" altLang="en-US" sz="1800" dirty="0">
                <a:latin typeface="Monaco" charset="0"/>
                <a:cs typeface="Monaco" charset="0"/>
              </a:rPr>
              <a:t>解决之道就是交给知道如何创建实例的类来完成。这里引入了两种方式，分别是两种不同的设计模式：</a:t>
            </a:r>
            <a:endParaRPr lang="zh-CN" altLang="en-US" sz="1800" dirty="0">
              <a:latin typeface="Monaco" charset="0"/>
              <a:cs typeface="Monaco" charset="0"/>
            </a:endParaRPr>
          </a:p>
          <a:p>
            <a:pPr>
              <a:buClr>
                <a:srgbClr val="231B23"/>
              </a:buClr>
              <a:buFont typeface="Wingdings" panose="05000000000000000000" charset="0"/>
              <a:buChar char=""/>
            </a:pPr>
            <a:r>
              <a:rPr lang="zh-CN" altLang="en-US" sz="1800" dirty="0">
                <a:latin typeface="Monaco" charset="0"/>
                <a:cs typeface="Monaco" charset="0"/>
              </a:rPr>
              <a:t>工厂：交给工厂类负责创建实例，然后将工厂作为构造函数参数传递给范型类，在范型类内部，凡是需要创建类型实例的地方，都将给工厂实例来完成。由于</a:t>
            </a:r>
            <a:r>
              <a:rPr lang="en-US" altLang="zh-CN" sz="1800" dirty="0">
                <a:latin typeface="Monaco" charset="0"/>
                <a:cs typeface="Monaco" charset="0"/>
              </a:rPr>
              <a:t>Supplier</a:t>
            </a:r>
            <a:r>
              <a:rPr lang="zh-CN" altLang="en-US" sz="1800" dirty="0">
                <a:latin typeface="Monaco" charset="0"/>
                <a:cs typeface="Monaco" charset="0"/>
              </a:rPr>
              <a:t>函数式接口在语义就是返回一个实例，因此书中的代码直接使用</a:t>
            </a:r>
            <a:r>
              <a:rPr lang="en-US" altLang="zh-CN" sz="1800" dirty="0">
                <a:latin typeface="Monaco" charset="0"/>
                <a:cs typeface="Monaco" charset="0"/>
              </a:rPr>
              <a:t>Supplier</a:t>
            </a:r>
            <a:r>
              <a:rPr lang="zh-CN" altLang="en-US" sz="1800" dirty="0">
                <a:latin typeface="Monaco" charset="0"/>
                <a:cs typeface="Monaco" charset="0"/>
              </a:rPr>
              <a:t>当作工厂。</a:t>
            </a:r>
            <a:endParaRPr lang="zh-CN" altLang="en-US" sz="1800" dirty="0">
              <a:latin typeface="Monaco" charset="0"/>
              <a:cs typeface="Monaco" charset="0"/>
            </a:endParaRPr>
          </a:p>
          <a:p>
            <a:pPr>
              <a:buClr>
                <a:srgbClr val="231B23"/>
              </a:buClr>
              <a:buFont typeface="Wingdings" panose="05000000000000000000" charset="0"/>
              <a:buChar char=""/>
            </a:pPr>
            <a:r>
              <a:rPr lang="zh-CN" altLang="en-US" sz="1800" dirty="0">
                <a:latin typeface="Monaco" charset="0"/>
                <a:cs typeface="Monaco" charset="0"/>
              </a:rPr>
              <a:t>模版方法：之所以使用模版方法，就是因为通用的范型类并不知道</a:t>
            </a:r>
            <a:r>
              <a:rPr lang="en-US" altLang="zh-CN" sz="1800" dirty="0">
                <a:latin typeface="Monaco" charset="0"/>
                <a:cs typeface="Monaco" charset="0"/>
              </a:rPr>
              <a:t>T</a:t>
            </a:r>
            <a:r>
              <a:rPr lang="zh-CN" altLang="en-US" sz="1800" dirty="0">
                <a:latin typeface="Monaco" charset="0"/>
                <a:cs typeface="Monaco" charset="0"/>
              </a:rPr>
              <a:t>的具体类型，因此在通用范型类中，只需要定一个抽象的没有任何实现的</a:t>
            </a:r>
            <a:r>
              <a:rPr lang="en-US" altLang="zh-CN" sz="1800" dirty="0">
                <a:latin typeface="Monaco" charset="0"/>
                <a:cs typeface="Monaco" charset="0"/>
              </a:rPr>
              <a:t>create()</a:t>
            </a:r>
            <a:r>
              <a:rPr lang="zh-CN" altLang="en-US" sz="1800" dirty="0">
                <a:latin typeface="Monaco" charset="0"/>
                <a:cs typeface="Monaco" charset="0"/>
              </a:rPr>
              <a:t>方法；当一个类派生自这样的通用范型类时，由于此时已经指定了</a:t>
            </a:r>
            <a:r>
              <a:rPr lang="en-US" altLang="zh-CN" sz="1800" dirty="0">
                <a:latin typeface="Monaco" charset="0"/>
                <a:cs typeface="Monaco" charset="0"/>
              </a:rPr>
              <a:t>T</a:t>
            </a:r>
            <a:r>
              <a:rPr lang="zh-CN" altLang="en-US" sz="1800" dirty="0">
                <a:latin typeface="Monaco" charset="0"/>
                <a:cs typeface="Monaco" charset="0"/>
              </a:rPr>
              <a:t>的具体类型，当然就可以实现</a:t>
            </a:r>
            <a:r>
              <a:rPr lang="en-US" altLang="zh-CN" sz="1800" dirty="0">
                <a:latin typeface="Monaco" charset="0"/>
                <a:cs typeface="Monaco" charset="0"/>
              </a:rPr>
              <a:t>create()</a:t>
            </a:r>
            <a:r>
              <a:rPr lang="zh-CN" altLang="en-US" sz="1800" dirty="0">
                <a:latin typeface="Monaco" charset="0"/>
                <a:cs typeface="Monaco" charset="0"/>
              </a:rPr>
              <a:t>方法了。</a:t>
            </a:r>
            <a:endParaRPr lang="zh-CN" altLang="en-US" sz="1800" dirty="0">
              <a:latin typeface="Monaco" charset="0"/>
              <a:cs typeface="Monaco" charset="0"/>
            </a:endParaRPr>
          </a:p>
        </p:txBody>
      </p:sp>
      <p:pic>
        <p:nvPicPr>
          <p:cNvPr id="6" name="图片 5"/>
          <p:cNvPicPr>
            <a:picLocks noChangeAspect="1"/>
          </p:cNvPicPr>
          <p:nvPr/>
        </p:nvPicPr>
        <p:blipFill>
          <a:blip r:embed="rId1"/>
          <a:stretch>
            <a:fillRect/>
          </a:stretch>
        </p:blipFill>
        <p:spPr>
          <a:xfrm>
            <a:off x="10684510" y="5851525"/>
            <a:ext cx="648000" cy="648000"/>
          </a:xfrm>
          <a:prstGeom prst="rect">
            <a:avLst/>
          </a:prstGeom>
        </p:spPr>
      </p:pic>
      <p:sp>
        <p:nvSpPr>
          <p:cNvPr id="7" name="内容占位符 2"/>
          <p:cNvSpPr txBox="1"/>
          <p:nvPr/>
        </p:nvSpPr>
        <p:spPr>
          <a:xfrm>
            <a:off x="3667760" y="5851525"/>
            <a:ext cx="6813550" cy="57785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800" dirty="0">
                <a:solidFill>
                  <a:srgbClr val="C00000"/>
                </a:solidFill>
                <a:latin typeface="Monaco" charset="0"/>
                <a:cs typeface="Monaco" charset="0"/>
              </a:rPr>
              <a:t>查看代码</a:t>
            </a:r>
            <a:r>
              <a:rPr lang="en-US" altLang="zh-CN" sz="1800" dirty="0">
                <a:solidFill>
                  <a:srgbClr val="C00000"/>
                </a:solidFill>
                <a:latin typeface="Monaco" charset="0"/>
                <a:cs typeface="Monaco" charset="0"/>
              </a:rPr>
              <a:t>FactoryConstraint</a:t>
            </a:r>
            <a:r>
              <a:rPr lang="zh-CN" altLang="en-US" sz="1800" dirty="0">
                <a:solidFill>
                  <a:srgbClr val="C00000"/>
                </a:solidFill>
                <a:latin typeface="Monaco" charset="0"/>
                <a:cs typeface="Monaco" charset="0"/>
              </a:rPr>
              <a:t>和CreatorGeneric</a:t>
            </a:r>
            <a:r>
              <a:rPr lang="en-US" altLang="zh-CN" sz="1800" dirty="0">
                <a:solidFill>
                  <a:srgbClr val="C00000"/>
                </a:solidFill>
                <a:latin typeface="Monaco" charset="0"/>
                <a:cs typeface="Monaco" charset="0"/>
              </a:rPr>
              <a:t>-&gt;</a:t>
            </a:r>
            <a:endParaRPr lang="en-US" altLang="zh-CN" sz="1800" dirty="0">
              <a:solidFill>
                <a:srgbClr val="C00000"/>
              </a:solidFill>
              <a:latin typeface="Monaco" charset="0"/>
              <a:cs typeface="Monaco"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范型数组</a:t>
            </a:r>
            <a:endParaRPr lang="zh-CN" altLang="en-US" dirty="0"/>
          </a:p>
        </p:txBody>
      </p:sp>
      <p:sp>
        <p:nvSpPr>
          <p:cNvPr id="4" name="内容占位符 2"/>
          <p:cNvSpPr txBox="1"/>
          <p:nvPr/>
        </p:nvSpPr>
        <p:spPr>
          <a:xfrm>
            <a:off x="438785" y="1199515"/>
            <a:ext cx="11104880" cy="491363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sz="1800" dirty="0">
                <a:latin typeface="Monaco" charset="0"/>
                <a:cs typeface="Monaco" charset="0"/>
              </a:rPr>
              <a:t>通过代码</a:t>
            </a:r>
            <a:r>
              <a:rPr lang="zh-CN" altLang="en-US" sz="1800" dirty="0">
                <a:latin typeface="Monaco" charset="0"/>
                <a:cs typeface="Monaco" charset="0"/>
                <a:sym typeface="+mn-ea"/>
              </a:rPr>
              <a:t>new T[SIZE]这种方式是</a:t>
            </a:r>
            <a:r>
              <a:rPr sz="1800" dirty="0">
                <a:latin typeface="Monaco" charset="0"/>
                <a:cs typeface="Monaco" charset="0"/>
              </a:rPr>
              <a:t>无法创建泛型数组的</a:t>
            </a:r>
            <a:r>
              <a:rPr lang="zh-CN" sz="1800" dirty="0">
                <a:latin typeface="Monaco" charset="0"/>
                <a:cs typeface="Monaco" charset="0"/>
              </a:rPr>
              <a:t>，</a:t>
            </a:r>
            <a:r>
              <a:rPr sz="1800" dirty="0">
                <a:latin typeface="Monaco" charset="0"/>
                <a:cs typeface="Monaco" charset="0"/>
              </a:rPr>
              <a:t>通用的解决办法是</a:t>
            </a:r>
            <a:r>
              <a:rPr lang="zh-CN" sz="1800" dirty="0">
                <a:latin typeface="Monaco" charset="0"/>
                <a:cs typeface="Monaco" charset="0"/>
              </a:rPr>
              <a:t>使用</a:t>
            </a:r>
            <a:r>
              <a:rPr sz="1800" dirty="0">
                <a:latin typeface="Monaco" charset="0"/>
                <a:cs typeface="Monaco" charset="0"/>
              </a:rPr>
              <a:t>ArrayList创建泛型数组：</a:t>
            </a:r>
            <a:endParaRPr sz="1800" dirty="0">
              <a:latin typeface="Monaco" charset="0"/>
              <a:cs typeface="Monaco" charset="0"/>
            </a:endParaRPr>
          </a:p>
          <a:p>
            <a:pPr marL="0" indent="0">
              <a:buNone/>
            </a:pPr>
            <a:r>
              <a:rPr lang="zh-CN" altLang="en-US" sz="1800" dirty="0">
                <a:latin typeface="Monaco" charset="0"/>
                <a:cs typeface="Monaco" charset="0"/>
              </a:rPr>
              <a:t>public class ListOfGenerics&lt;T&gt; {</a:t>
            </a:r>
            <a:endParaRPr lang="zh-CN" altLang="en-US" sz="1800" dirty="0">
              <a:latin typeface="Monaco" charset="0"/>
              <a:cs typeface="Monaco" charset="0"/>
            </a:endParaRPr>
          </a:p>
          <a:p>
            <a:pPr marL="0" indent="0">
              <a:buNone/>
            </a:pPr>
            <a:r>
              <a:rPr lang="zh-CN" altLang="en-US" sz="1800" dirty="0">
                <a:latin typeface="Monaco" charset="0"/>
                <a:cs typeface="Monaco" charset="0"/>
              </a:rPr>
              <a:t>  private List&lt;T&gt; array = new ArrayList&lt;&gt;();</a:t>
            </a:r>
            <a:endParaRPr lang="zh-CN" altLang="en-US" sz="1800" dirty="0">
              <a:latin typeface="Monaco" charset="0"/>
              <a:cs typeface="Monaco" charset="0"/>
            </a:endParaRPr>
          </a:p>
          <a:p>
            <a:pPr marL="0" indent="0">
              <a:buNone/>
            </a:pPr>
            <a:r>
              <a:rPr lang="zh-CN" altLang="en-US" sz="1800" dirty="0">
                <a:latin typeface="Monaco" charset="0"/>
                <a:cs typeface="Monaco" charset="0"/>
              </a:rPr>
              <a:t>  public void add(T item) { array.add(item); }</a:t>
            </a:r>
            <a:endParaRPr lang="zh-CN" altLang="en-US" sz="1800" dirty="0">
              <a:latin typeface="Monaco" charset="0"/>
              <a:cs typeface="Monaco" charset="0"/>
            </a:endParaRPr>
          </a:p>
          <a:p>
            <a:pPr marL="0" indent="0">
              <a:buNone/>
            </a:pPr>
            <a:r>
              <a:rPr lang="zh-CN" altLang="en-US" sz="1800" dirty="0">
                <a:latin typeface="Monaco" charset="0"/>
                <a:cs typeface="Monaco" charset="0"/>
              </a:rPr>
              <a:t>  public T get(int index) { return array.get(index); }</a:t>
            </a:r>
            <a:endParaRPr lang="zh-CN" altLang="en-US" sz="1800" dirty="0">
              <a:latin typeface="Monaco" charset="0"/>
              <a:cs typeface="Monaco" charset="0"/>
            </a:endParaRPr>
          </a:p>
          <a:p>
            <a:pPr marL="0" indent="0">
              <a:buNone/>
            </a:pPr>
            <a:r>
              <a:rPr lang="zh-CN" altLang="en-US" sz="1800" dirty="0">
                <a:latin typeface="Monaco" charset="0"/>
                <a:cs typeface="Monaco" charset="0"/>
              </a:rPr>
              <a:t>}</a:t>
            </a:r>
            <a:endParaRPr lang="zh-CN" altLang="en-US" sz="1800" dirty="0">
              <a:latin typeface="Monaco" charset="0"/>
              <a:cs typeface="Monaco"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范型数组</a:t>
            </a:r>
            <a:endParaRPr lang="zh-CN" altLang="en-US" dirty="0"/>
          </a:p>
        </p:txBody>
      </p:sp>
      <p:sp>
        <p:nvSpPr>
          <p:cNvPr id="4" name="内容占位符 2"/>
          <p:cNvSpPr txBox="1"/>
          <p:nvPr/>
        </p:nvSpPr>
        <p:spPr>
          <a:xfrm>
            <a:off x="450215" y="2494915"/>
            <a:ext cx="4697730" cy="233426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sz="1800" dirty="0">
                <a:latin typeface="Monaco" charset="0"/>
                <a:cs typeface="Monaco" charset="0"/>
              </a:rPr>
              <a:t>那么，可不可以创建一个 Object 数组，然后将其转换为目标数组类型呢？例如右侧代码，这段代码虽然可以通过编译，但在运行时会抛出ClassCastException异常。</a:t>
            </a:r>
            <a:endParaRPr lang="zh-CN" sz="1800" dirty="0">
              <a:latin typeface="Monaco" charset="0"/>
              <a:cs typeface="Monaco" charset="0"/>
            </a:endParaRPr>
          </a:p>
          <a:p>
            <a:pPr marL="0" indent="0">
              <a:buNone/>
            </a:pPr>
            <a:endParaRPr lang="zh-CN" sz="1200" dirty="0">
              <a:latin typeface="Monaco" charset="0"/>
              <a:cs typeface="Monaco" charset="0"/>
            </a:endParaRPr>
          </a:p>
        </p:txBody>
      </p:sp>
      <p:sp>
        <p:nvSpPr>
          <p:cNvPr id="3" name="文本框 2"/>
          <p:cNvSpPr txBox="1"/>
          <p:nvPr/>
        </p:nvSpPr>
        <p:spPr>
          <a:xfrm>
            <a:off x="5588635" y="1748155"/>
            <a:ext cx="6200775" cy="4184650"/>
          </a:xfrm>
          <a:prstGeom prst="rect">
            <a:avLst/>
          </a:prstGeom>
          <a:noFill/>
        </p:spPr>
        <p:txBody>
          <a:bodyPr wrap="square" rtlCol="0" anchor="t">
            <a:spAutoFit/>
          </a:bodyPr>
          <a:p>
            <a:pPr marL="0" indent="0">
              <a:buNone/>
            </a:pPr>
            <a:r>
              <a:rPr lang="zh-CN" sz="1400" dirty="0">
                <a:latin typeface="Monaco" charset="0"/>
                <a:cs typeface="Monaco" charset="0"/>
                <a:sym typeface="+mn-ea"/>
              </a:rPr>
              <a:t>public class ArrayOfGeneric {</a:t>
            </a:r>
            <a:endParaRPr lang="zh-CN" sz="1400" dirty="0">
              <a:latin typeface="Monaco" charset="0"/>
              <a:cs typeface="Monaco" charset="0"/>
            </a:endParaRPr>
          </a:p>
          <a:p>
            <a:pPr marL="0" indent="0">
              <a:buNone/>
            </a:pPr>
            <a:r>
              <a:rPr lang="zh-CN" sz="1400" dirty="0">
                <a:latin typeface="Monaco" charset="0"/>
                <a:cs typeface="Monaco" charset="0"/>
                <a:sym typeface="+mn-ea"/>
              </a:rPr>
              <a:t>  static final int SIZE = 100;</a:t>
            </a:r>
            <a:endParaRPr lang="zh-CN" sz="1400" dirty="0">
              <a:latin typeface="Monaco" charset="0"/>
              <a:cs typeface="Monaco" charset="0"/>
            </a:endParaRPr>
          </a:p>
          <a:p>
            <a:pPr marL="0" indent="0">
              <a:buNone/>
            </a:pPr>
            <a:r>
              <a:rPr lang="zh-CN" sz="1400" dirty="0">
                <a:latin typeface="Monaco" charset="0"/>
                <a:cs typeface="Monaco" charset="0"/>
                <a:sym typeface="+mn-ea"/>
              </a:rPr>
              <a:t>  static Generic&lt;Integer&gt;[] gia;</a:t>
            </a:r>
            <a:endParaRPr lang="zh-CN" sz="1400" dirty="0">
              <a:latin typeface="Monaco" charset="0"/>
              <a:cs typeface="Monaco" charset="0"/>
            </a:endParaRPr>
          </a:p>
          <a:p>
            <a:pPr marL="0" indent="0">
              <a:buNone/>
            </a:pPr>
            <a:r>
              <a:rPr lang="zh-CN" sz="1400" dirty="0">
                <a:latin typeface="Monaco" charset="0"/>
                <a:cs typeface="Monaco" charset="0"/>
                <a:sym typeface="+mn-ea"/>
              </a:rPr>
              <a:t>  @SuppressWarnings("unchecked")</a:t>
            </a:r>
            <a:endParaRPr lang="zh-CN" sz="1400" dirty="0">
              <a:latin typeface="Monaco" charset="0"/>
              <a:cs typeface="Monaco" charset="0"/>
            </a:endParaRPr>
          </a:p>
          <a:p>
            <a:pPr marL="0" indent="0">
              <a:buNone/>
            </a:pPr>
            <a:r>
              <a:rPr lang="zh-CN" sz="1400" dirty="0">
                <a:latin typeface="Monaco" charset="0"/>
                <a:cs typeface="Monaco" charset="0"/>
                <a:sym typeface="+mn-ea"/>
              </a:rPr>
              <a:t>  public static void main(String[] args) {</a:t>
            </a:r>
            <a:endParaRPr lang="zh-CN" sz="1400" dirty="0">
              <a:latin typeface="Monaco" charset="0"/>
              <a:cs typeface="Monaco" charset="0"/>
            </a:endParaRPr>
          </a:p>
          <a:p>
            <a:pPr marL="0" indent="0">
              <a:buNone/>
            </a:pPr>
            <a:r>
              <a:rPr lang="zh-CN" sz="1400" dirty="0">
                <a:latin typeface="Monaco" charset="0"/>
                <a:cs typeface="Monaco" charset="0"/>
                <a:sym typeface="+mn-ea"/>
              </a:rPr>
              <a:t>    try {</a:t>
            </a:r>
            <a:endParaRPr lang="zh-CN" sz="1400" dirty="0">
              <a:latin typeface="Monaco" charset="0"/>
              <a:cs typeface="Monaco" charset="0"/>
            </a:endParaRPr>
          </a:p>
          <a:p>
            <a:pPr marL="0" indent="0">
              <a:buNone/>
            </a:pPr>
            <a:r>
              <a:rPr lang="zh-CN" sz="1400" dirty="0">
                <a:latin typeface="Monaco" charset="0"/>
                <a:cs typeface="Monaco" charset="0"/>
                <a:sym typeface="+mn-ea"/>
              </a:rPr>
              <a:t>      gia = (Generic&lt;Integer&gt;[])new Object[SIZE];</a:t>
            </a:r>
            <a:endParaRPr lang="zh-CN" sz="1400" dirty="0">
              <a:latin typeface="Monaco" charset="0"/>
              <a:cs typeface="Monaco" charset="0"/>
            </a:endParaRPr>
          </a:p>
          <a:p>
            <a:pPr marL="0" indent="0">
              <a:buNone/>
            </a:pPr>
            <a:r>
              <a:rPr lang="zh-CN" sz="1400" dirty="0">
                <a:latin typeface="Monaco" charset="0"/>
                <a:cs typeface="Monaco" charset="0"/>
                <a:sym typeface="+mn-ea"/>
              </a:rPr>
              <a:t>    } catch(</a:t>
            </a:r>
            <a:r>
              <a:rPr lang="zh-CN" sz="1400" dirty="0">
                <a:solidFill>
                  <a:srgbClr val="C00000"/>
                </a:solidFill>
                <a:latin typeface="Monaco" charset="0"/>
                <a:cs typeface="Monaco" charset="0"/>
                <a:sym typeface="+mn-ea"/>
              </a:rPr>
              <a:t>ClassCastException e</a:t>
            </a:r>
            <a:r>
              <a:rPr lang="zh-CN" sz="1400" dirty="0">
                <a:latin typeface="Monaco" charset="0"/>
                <a:cs typeface="Monaco" charset="0"/>
                <a:sym typeface="+mn-ea"/>
              </a:rPr>
              <a:t>) {</a:t>
            </a:r>
            <a:endParaRPr lang="zh-CN" sz="1400" dirty="0">
              <a:latin typeface="Monaco" charset="0"/>
              <a:cs typeface="Monaco" charset="0"/>
            </a:endParaRPr>
          </a:p>
          <a:p>
            <a:pPr marL="0" indent="0">
              <a:buNone/>
            </a:pPr>
            <a:r>
              <a:rPr lang="zh-CN" sz="1400" dirty="0">
                <a:latin typeface="Monaco" charset="0"/>
                <a:cs typeface="Monaco" charset="0"/>
                <a:sym typeface="+mn-ea"/>
              </a:rPr>
              <a:t>      System.out.println(e.getMessage());</a:t>
            </a:r>
            <a:endParaRPr lang="zh-CN" sz="1400" dirty="0">
              <a:latin typeface="Monaco" charset="0"/>
              <a:cs typeface="Monaco" charset="0"/>
            </a:endParaRPr>
          </a:p>
          <a:p>
            <a:pPr marL="0" indent="0">
              <a:buNone/>
            </a:pPr>
            <a:r>
              <a:rPr lang="zh-CN" sz="1400" dirty="0">
                <a:latin typeface="Monaco" charset="0"/>
                <a:cs typeface="Monaco" charset="0"/>
                <a:sym typeface="+mn-ea"/>
              </a:rPr>
              <a:t>    }</a:t>
            </a:r>
            <a:endParaRPr lang="zh-CN" sz="1400" dirty="0">
              <a:latin typeface="Monaco" charset="0"/>
              <a:cs typeface="Monaco" charset="0"/>
            </a:endParaRPr>
          </a:p>
          <a:p>
            <a:pPr marL="0" indent="0">
              <a:buNone/>
            </a:pPr>
            <a:r>
              <a:rPr lang="zh-CN" sz="1400" dirty="0">
                <a:latin typeface="Monaco" charset="0"/>
                <a:cs typeface="Monaco" charset="0"/>
                <a:sym typeface="+mn-ea"/>
              </a:rPr>
              <a:t>    // Runtime type is the raw (erased) type:</a:t>
            </a:r>
            <a:endParaRPr lang="zh-CN" sz="1400" dirty="0">
              <a:latin typeface="Monaco" charset="0"/>
              <a:cs typeface="Monaco" charset="0"/>
            </a:endParaRPr>
          </a:p>
          <a:p>
            <a:pPr marL="0" indent="0">
              <a:buNone/>
            </a:pPr>
            <a:r>
              <a:rPr lang="zh-CN" sz="1400" dirty="0">
                <a:latin typeface="Monaco" charset="0"/>
                <a:cs typeface="Monaco" charset="0"/>
                <a:sym typeface="+mn-ea"/>
              </a:rPr>
              <a:t>    gia = (Generic&lt;Integer&gt;[])new Generic[SIZE];</a:t>
            </a:r>
            <a:endParaRPr lang="zh-CN" sz="1400" dirty="0">
              <a:latin typeface="Monaco" charset="0"/>
              <a:cs typeface="Monaco" charset="0"/>
            </a:endParaRPr>
          </a:p>
          <a:p>
            <a:pPr marL="0" indent="0">
              <a:buNone/>
            </a:pPr>
            <a:r>
              <a:rPr lang="zh-CN" sz="1400" dirty="0">
                <a:latin typeface="Monaco" charset="0"/>
                <a:cs typeface="Monaco" charset="0"/>
                <a:sym typeface="+mn-ea"/>
              </a:rPr>
              <a:t>    System.out.println(gia.getClass().getSimpleName());</a:t>
            </a:r>
            <a:endParaRPr lang="zh-CN" sz="1400" dirty="0">
              <a:latin typeface="Monaco" charset="0"/>
              <a:cs typeface="Monaco" charset="0"/>
            </a:endParaRPr>
          </a:p>
          <a:p>
            <a:pPr marL="0" indent="0">
              <a:buNone/>
            </a:pPr>
            <a:r>
              <a:rPr lang="zh-CN" sz="1400" dirty="0">
                <a:latin typeface="Monaco" charset="0"/>
                <a:cs typeface="Monaco" charset="0"/>
                <a:sym typeface="+mn-ea"/>
              </a:rPr>
              <a:t>    gia[0] = new Generic&lt;&gt;();</a:t>
            </a:r>
            <a:endParaRPr lang="zh-CN" sz="1400" dirty="0">
              <a:latin typeface="Monaco" charset="0"/>
              <a:cs typeface="Monaco" charset="0"/>
            </a:endParaRPr>
          </a:p>
          <a:p>
            <a:pPr marL="0" indent="0">
              <a:buNone/>
            </a:pPr>
            <a:r>
              <a:rPr lang="zh-CN" sz="1400" dirty="0">
                <a:latin typeface="Monaco" charset="0"/>
                <a:cs typeface="Monaco" charset="0"/>
                <a:sym typeface="+mn-ea"/>
              </a:rPr>
              <a:t>    //- gia[1] = new Object(); // Compile-time error</a:t>
            </a:r>
            <a:endParaRPr lang="zh-CN" sz="1400" dirty="0">
              <a:latin typeface="Monaco" charset="0"/>
              <a:cs typeface="Monaco" charset="0"/>
            </a:endParaRPr>
          </a:p>
          <a:p>
            <a:pPr marL="0" indent="0">
              <a:buNone/>
            </a:pPr>
            <a:r>
              <a:rPr lang="zh-CN" sz="1400" dirty="0">
                <a:latin typeface="Monaco" charset="0"/>
                <a:cs typeface="Monaco" charset="0"/>
                <a:sym typeface="+mn-ea"/>
              </a:rPr>
              <a:t>    // Discovers type mismatch at compile time:</a:t>
            </a:r>
            <a:endParaRPr lang="zh-CN" sz="1400" dirty="0">
              <a:latin typeface="Monaco" charset="0"/>
              <a:cs typeface="Monaco" charset="0"/>
            </a:endParaRPr>
          </a:p>
          <a:p>
            <a:pPr marL="0" indent="0">
              <a:buNone/>
            </a:pPr>
            <a:r>
              <a:rPr lang="zh-CN" sz="1400" dirty="0">
                <a:latin typeface="Monaco" charset="0"/>
                <a:cs typeface="Monaco" charset="0"/>
                <a:sym typeface="+mn-ea"/>
              </a:rPr>
              <a:t>    //- gia[2] = new Generic&lt;Double&gt;();</a:t>
            </a:r>
            <a:endParaRPr lang="zh-CN" sz="1400" dirty="0">
              <a:latin typeface="Monaco" charset="0"/>
              <a:cs typeface="Monaco" charset="0"/>
            </a:endParaRPr>
          </a:p>
          <a:p>
            <a:pPr marL="0" indent="0">
              <a:buNone/>
            </a:pPr>
            <a:r>
              <a:rPr lang="zh-CN" sz="1400" dirty="0">
                <a:latin typeface="Monaco" charset="0"/>
                <a:cs typeface="Monaco" charset="0"/>
                <a:sym typeface="+mn-ea"/>
              </a:rPr>
              <a:t>  }</a:t>
            </a:r>
            <a:endParaRPr lang="zh-CN" sz="1400" dirty="0">
              <a:latin typeface="Monaco" charset="0"/>
              <a:cs typeface="Monaco" charset="0"/>
            </a:endParaRPr>
          </a:p>
          <a:p>
            <a:pPr marL="0" indent="0">
              <a:buNone/>
            </a:pPr>
            <a:r>
              <a:rPr lang="zh-CN" sz="1400" dirty="0">
                <a:latin typeface="Monaco" charset="0"/>
                <a:cs typeface="Monaco" charset="0"/>
                <a:sym typeface="+mn-ea"/>
              </a:rPr>
              <a:t>}</a:t>
            </a:r>
            <a:endParaRPr lang="zh-CN"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范型数组</a:t>
            </a:r>
            <a:endParaRPr lang="zh-CN" altLang="en-US" dirty="0"/>
          </a:p>
        </p:txBody>
      </p:sp>
      <p:sp>
        <p:nvSpPr>
          <p:cNvPr id="4" name="内容占位符 2"/>
          <p:cNvSpPr txBox="1"/>
          <p:nvPr/>
        </p:nvSpPr>
        <p:spPr>
          <a:xfrm>
            <a:off x="438785" y="1520190"/>
            <a:ext cx="11104880" cy="299974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sz="1800" dirty="0">
                <a:latin typeface="Monaco" charset="0"/>
                <a:cs typeface="Monaco" charset="0"/>
              </a:rPr>
              <a:t>根本原因在于</a:t>
            </a:r>
            <a:r>
              <a:rPr sz="1800" dirty="0">
                <a:solidFill>
                  <a:srgbClr val="C00000"/>
                </a:solidFill>
                <a:latin typeface="Monaco" charset="0"/>
                <a:cs typeface="Monaco" charset="0"/>
              </a:rPr>
              <a:t>数组时刻都掌握着它们的实际类型信息</a:t>
            </a:r>
            <a:r>
              <a:rPr sz="1800" dirty="0">
                <a:latin typeface="Monaco" charset="0"/>
                <a:cs typeface="Monaco" charset="0"/>
              </a:rPr>
              <a:t>，而该类型是在创建数组的时刻确定的。</a:t>
            </a:r>
            <a:r>
              <a:rPr lang="zh-CN" sz="1800" dirty="0">
                <a:latin typeface="Monaco" charset="0"/>
                <a:cs typeface="Monaco" charset="0"/>
              </a:rPr>
              <a:t>因此，像</a:t>
            </a:r>
            <a:r>
              <a:rPr sz="1800" dirty="0">
                <a:latin typeface="Monaco" charset="0"/>
                <a:cs typeface="Monaco" charset="0"/>
              </a:rPr>
              <a:t>gia</a:t>
            </a:r>
            <a:r>
              <a:rPr lang="zh-CN" sz="1800" dirty="0">
                <a:latin typeface="Monaco" charset="0"/>
                <a:cs typeface="Monaco" charset="0"/>
              </a:rPr>
              <a:t>被创建为</a:t>
            </a:r>
            <a:r>
              <a:rPr lang="en-US" altLang="zh-CN" sz="1800" dirty="0">
                <a:latin typeface="Monaco" charset="0"/>
                <a:cs typeface="Monaco" charset="0"/>
              </a:rPr>
              <a:t>Object[]</a:t>
            </a:r>
            <a:r>
              <a:rPr lang="zh-CN" altLang="en-US" sz="1800" dirty="0">
                <a:latin typeface="Monaco" charset="0"/>
                <a:cs typeface="Monaco" charset="0"/>
              </a:rPr>
              <a:t>，即使它</a:t>
            </a:r>
            <a:r>
              <a:rPr sz="1800" dirty="0">
                <a:latin typeface="Monaco" charset="0"/>
                <a:cs typeface="Monaco" charset="0"/>
              </a:rPr>
              <a:t>被转型为 Generic&lt;Integer&gt;[]，该信息也只会存在于编译时（并且如果未加上 @SuppressWarnings 注解，该转型还会产生警告）。在运行时，它仍然还是 Object 数组，而这会导致问题。</a:t>
            </a:r>
            <a:endParaRPr sz="1800" dirty="0">
              <a:latin typeface="Monaco" charset="0"/>
              <a:cs typeface="Monaco" charset="0"/>
            </a:endParaRPr>
          </a:p>
          <a:p>
            <a:pPr marL="0" indent="0">
              <a:buNone/>
            </a:pPr>
            <a:r>
              <a:rPr sz="1800" dirty="0">
                <a:solidFill>
                  <a:srgbClr val="C00000"/>
                </a:solidFill>
                <a:latin typeface="Monaco" charset="0"/>
                <a:cs typeface="Monaco" charset="0"/>
              </a:rPr>
              <a:t>唯一可以成功创建泛型类型数组的方法就是创建一个类型为被擦除类型的新数组，然后再对其进行类型转换。</a:t>
            </a:r>
            <a:endParaRPr sz="1800" dirty="0">
              <a:solidFill>
                <a:srgbClr val="C00000"/>
              </a:solidFill>
              <a:latin typeface="Monaco" charset="0"/>
              <a:cs typeface="Monaco" charset="0"/>
            </a:endParaRPr>
          </a:p>
        </p:txBody>
      </p:sp>
      <p:pic>
        <p:nvPicPr>
          <p:cNvPr id="6" name="图片 5"/>
          <p:cNvPicPr>
            <a:picLocks noChangeAspect="1"/>
          </p:cNvPicPr>
          <p:nvPr/>
        </p:nvPicPr>
        <p:blipFill>
          <a:blip r:embed="rId1"/>
          <a:stretch>
            <a:fillRect/>
          </a:stretch>
        </p:blipFill>
        <p:spPr>
          <a:xfrm>
            <a:off x="10684510" y="5851525"/>
            <a:ext cx="648000" cy="648000"/>
          </a:xfrm>
          <a:prstGeom prst="rect">
            <a:avLst/>
          </a:prstGeom>
        </p:spPr>
      </p:pic>
      <p:sp>
        <p:nvSpPr>
          <p:cNvPr id="7" name="内容占位符 2"/>
          <p:cNvSpPr txBox="1"/>
          <p:nvPr/>
        </p:nvSpPr>
        <p:spPr>
          <a:xfrm>
            <a:off x="6579235" y="5851525"/>
            <a:ext cx="3902075" cy="57785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1800" dirty="0">
                <a:solidFill>
                  <a:srgbClr val="C00000"/>
                </a:solidFill>
                <a:latin typeface="Monaco" charset="0"/>
                <a:cs typeface="Monaco" charset="0"/>
              </a:rPr>
              <a:t>分析代码GenericArray</a:t>
            </a:r>
            <a:r>
              <a:rPr lang="en-US" altLang="zh-CN" sz="1800" dirty="0">
                <a:solidFill>
                  <a:srgbClr val="C00000"/>
                </a:solidFill>
                <a:latin typeface="Monaco" charset="0"/>
                <a:cs typeface="Monaco" charset="0"/>
              </a:rPr>
              <a:t>-&gt;</a:t>
            </a:r>
            <a:endParaRPr lang="en-US" altLang="zh-CN" sz="1800" dirty="0">
              <a:solidFill>
                <a:srgbClr val="C00000"/>
              </a:solidFill>
              <a:latin typeface="Monaco" charset="0"/>
              <a:cs typeface="Monaco"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范型数组</a:t>
            </a:r>
            <a:endParaRPr lang="zh-CN" altLang="en-US" dirty="0"/>
          </a:p>
        </p:txBody>
      </p:sp>
      <p:sp>
        <p:nvSpPr>
          <p:cNvPr id="4" name="内容占位符 2"/>
          <p:cNvSpPr txBox="1"/>
          <p:nvPr/>
        </p:nvSpPr>
        <p:spPr>
          <a:xfrm>
            <a:off x="414655" y="1484630"/>
            <a:ext cx="11353165" cy="459295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sz="1800" dirty="0">
                <a:latin typeface="Monaco" charset="0"/>
                <a:cs typeface="Monaco" charset="0"/>
              </a:rPr>
              <a:t>由于类型擦除的缘故，数组的运行时类型只能是 Object[]。如果我们立刻将其转型为T[]，那么在编译时，数组的实际类型便会丢失，编译器就可能会错过对某些潜在错误的检查。</a:t>
            </a:r>
            <a:endParaRPr lang="zh-CN" sz="1800" dirty="0">
              <a:latin typeface="Monaco" charset="0"/>
              <a:cs typeface="Monaco" charset="0"/>
            </a:endParaRPr>
          </a:p>
          <a:p>
            <a:pPr marL="0" indent="0">
              <a:buNone/>
            </a:pPr>
            <a:r>
              <a:rPr lang="zh-CN" altLang="en-US" sz="1800" dirty="0">
                <a:latin typeface="Monaco" charset="0"/>
                <a:cs typeface="Monaco" charset="0"/>
              </a:rPr>
              <a:t>即使在内部使用</a:t>
            </a:r>
            <a:r>
              <a:rPr lang="en-US" altLang="zh-CN" sz="1800" dirty="0">
                <a:latin typeface="Monaco" charset="0"/>
                <a:cs typeface="Monaco" charset="0"/>
              </a:rPr>
              <a:t>Object[]</a:t>
            </a:r>
            <a:r>
              <a:rPr lang="zh-CN" altLang="en-US" sz="1800" dirty="0">
                <a:latin typeface="Monaco" charset="0"/>
                <a:cs typeface="Monaco" charset="0"/>
              </a:rPr>
              <a:t>，然后在需要范型数组的时候，再将其强制类型转换，如：</a:t>
            </a:r>
            <a:endParaRPr lang="zh-CN" altLang="en-US" sz="1800" dirty="0">
              <a:latin typeface="Monaco" charset="0"/>
              <a:cs typeface="Monaco" charset="0"/>
            </a:endParaRPr>
          </a:p>
          <a:p>
            <a:pPr marL="0" indent="0">
              <a:buNone/>
            </a:pPr>
            <a:r>
              <a:rPr lang="en-US" altLang="zh-CN" sz="1800" dirty="0">
                <a:latin typeface="Monaco" charset="0"/>
                <a:cs typeface="Monaco" charset="0"/>
              </a:rPr>
              <a:t>Object[] array = new Object[size];</a:t>
            </a:r>
            <a:endParaRPr lang="zh-CN" altLang="en-US" sz="1800" dirty="0">
              <a:latin typeface="Monaco" charset="0"/>
              <a:cs typeface="Monaco" charset="0"/>
            </a:endParaRPr>
          </a:p>
          <a:p>
            <a:pPr marL="0" indent="0">
              <a:buNone/>
            </a:pPr>
            <a:r>
              <a:rPr lang="en-US" altLang="zh-CN" sz="1800" dirty="0">
                <a:latin typeface="Monaco" charset="0"/>
                <a:cs typeface="Monaco" charset="0"/>
              </a:rPr>
              <a:t>T[] result = (T[])array; // </a:t>
            </a:r>
            <a:r>
              <a:rPr lang="zh-CN" altLang="en-US" sz="1800" dirty="0">
                <a:latin typeface="Monaco" charset="0"/>
                <a:cs typeface="Monaco" charset="0"/>
              </a:rPr>
              <a:t>这种做法是</a:t>
            </a:r>
            <a:r>
              <a:rPr lang="en-US" altLang="zh-CN" sz="1800" dirty="0">
                <a:latin typeface="Monaco" charset="0"/>
                <a:cs typeface="Monaco" charset="0"/>
              </a:rPr>
              <a:t>Java</a:t>
            </a:r>
            <a:r>
              <a:rPr lang="zh-CN" altLang="en-US" sz="1800" dirty="0">
                <a:latin typeface="Monaco" charset="0"/>
                <a:cs typeface="Monaco" charset="0"/>
              </a:rPr>
              <a:t>标准库的常见做法，但不值得推荐</a:t>
            </a:r>
            <a:endParaRPr lang="en-US" altLang="zh-CN" sz="1800" dirty="0">
              <a:latin typeface="Monaco" charset="0"/>
              <a:cs typeface="Monaco" charset="0"/>
            </a:endParaRPr>
          </a:p>
          <a:p>
            <a:pPr marL="0" indent="0">
              <a:buNone/>
            </a:pPr>
            <a:r>
              <a:rPr lang="zh-CN" altLang="en-US" sz="1800" dirty="0">
                <a:latin typeface="Monaco" charset="0"/>
                <a:cs typeface="Monaco" charset="0"/>
              </a:rPr>
              <a:t>这一做法仍然是错误的，因此，没有任何办法可以推翻底层的数组类型，该类型只能是Object[]。</a:t>
            </a:r>
            <a:endParaRPr lang="zh-CN" altLang="en-US" sz="1800" dirty="0">
              <a:latin typeface="Monaco" charset="0"/>
              <a:cs typeface="Monaco"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使用类型标记创建范型数组</a:t>
            </a:r>
            <a:endParaRPr lang="zh-CN" altLang="en-US" dirty="0"/>
          </a:p>
        </p:txBody>
      </p:sp>
      <p:sp>
        <p:nvSpPr>
          <p:cNvPr id="4" name="内容占位符 2"/>
          <p:cNvSpPr txBox="1"/>
          <p:nvPr/>
        </p:nvSpPr>
        <p:spPr>
          <a:xfrm>
            <a:off x="639445" y="2221230"/>
            <a:ext cx="3592195" cy="1098550"/>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500" kern="1200" spc="15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Clr>
                <a:schemeClr val="accent3">
                  <a:lumMod val="75000"/>
                </a:schemeClr>
              </a:buClr>
              <a:buFont typeface="Wingdings" panose="05000000000000000000" pitchFamily="2" charset="2"/>
              <a:buChar char="§"/>
              <a:defRPr sz="1400" kern="1200" spc="15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sz="1800" dirty="0">
                <a:latin typeface="Monaco" charset="0"/>
                <a:cs typeface="Monaco" charset="0"/>
              </a:rPr>
              <a:t>使用类型标记 Class&lt;T&gt; ，将其传入构造器，以用于擦除后的类型恢复，这样就能够创建实际所需类型的数组了。当然，还是需要通过@SuppressWarnings禁用类型转换导致的警告。</a:t>
            </a:r>
            <a:endParaRPr lang="zh-CN" sz="1800" dirty="0">
              <a:latin typeface="Monaco" charset="0"/>
              <a:cs typeface="Monaco" charset="0"/>
            </a:endParaRPr>
          </a:p>
        </p:txBody>
      </p:sp>
      <p:sp>
        <p:nvSpPr>
          <p:cNvPr id="3" name="文本框 2"/>
          <p:cNvSpPr txBox="1"/>
          <p:nvPr/>
        </p:nvSpPr>
        <p:spPr>
          <a:xfrm>
            <a:off x="4734560" y="1484630"/>
            <a:ext cx="7033260" cy="4615815"/>
          </a:xfrm>
          <a:prstGeom prst="rect">
            <a:avLst/>
          </a:prstGeom>
          <a:noFill/>
        </p:spPr>
        <p:txBody>
          <a:bodyPr wrap="square" rtlCol="0" anchor="t">
            <a:spAutoFit/>
          </a:bodyPr>
          <a:p>
            <a:r>
              <a:rPr lang="zh-CN" altLang="en-US" sz="1400">
                <a:latin typeface="Monaco" charset="0"/>
                <a:cs typeface="Monaco" charset="0"/>
              </a:rPr>
              <a:t>public class GenericArrayWithTypeToken&lt;T&gt; {</a:t>
            </a:r>
            <a:endParaRPr lang="zh-CN" altLang="en-US" sz="1400">
              <a:latin typeface="Monaco" charset="0"/>
              <a:cs typeface="Monaco" charset="0"/>
            </a:endParaRPr>
          </a:p>
          <a:p>
            <a:r>
              <a:rPr lang="zh-CN" altLang="en-US" sz="1400">
                <a:latin typeface="Monaco" charset="0"/>
                <a:cs typeface="Monaco" charset="0"/>
              </a:rPr>
              <a:t>  private T[] array;</a:t>
            </a:r>
            <a:endParaRPr lang="zh-CN" altLang="en-US" sz="1400">
              <a:latin typeface="Monaco" charset="0"/>
              <a:cs typeface="Monaco" charset="0"/>
            </a:endParaRPr>
          </a:p>
          <a:p>
            <a:r>
              <a:rPr lang="zh-CN" altLang="en-US" sz="1400">
                <a:latin typeface="Monaco" charset="0"/>
                <a:cs typeface="Monaco" charset="0"/>
              </a:rPr>
              <a:t>  @SuppressWarnings("unchecked")</a:t>
            </a:r>
            <a:endParaRPr lang="zh-CN" altLang="en-US" sz="1400">
              <a:latin typeface="Monaco" charset="0"/>
              <a:cs typeface="Monaco" charset="0"/>
            </a:endParaRPr>
          </a:p>
          <a:p>
            <a:r>
              <a:rPr lang="zh-CN" altLang="en-US" sz="1400">
                <a:latin typeface="Monaco" charset="0"/>
                <a:cs typeface="Monaco" charset="0"/>
              </a:rPr>
              <a:t>  public</a:t>
            </a:r>
            <a:endParaRPr lang="zh-CN" altLang="en-US" sz="1400">
              <a:latin typeface="Monaco" charset="0"/>
              <a:cs typeface="Monaco" charset="0"/>
            </a:endParaRPr>
          </a:p>
          <a:p>
            <a:r>
              <a:rPr lang="zh-CN" altLang="en-US" sz="1400">
                <a:latin typeface="Monaco" charset="0"/>
                <a:cs typeface="Monaco" charset="0"/>
              </a:rPr>
              <a:t>  GenericArrayWithTypeToken(</a:t>
            </a:r>
            <a:r>
              <a:rPr lang="zh-CN" altLang="en-US" sz="1400">
                <a:solidFill>
                  <a:srgbClr val="C00000"/>
                </a:solidFill>
                <a:latin typeface="Monaco" charset="0"/>
                <a:cs typeface="Monaco" charset="0"/>
              </a:rPr>
              <a:t>Class&lt;T&gt; type</a:t>
            </a:r>
            <a:r>
              <a:rPr lang="zh-CN" altLang="en-US" sz="1400">
                <a:latin typeface="Monaco" charset="0"/>
                <a:cs typeface="Monaco" charset="0"/>
              </a:rPr>
              <a:t>, int sz) {</a:t>
            </a:r>
            <a:endParaRPr lang="zh-CN" altLang="en-US" sz="1400">
              <a:latin typeface="Monaco" charset="0"/>
              <a:cs typeface="Monaco" charset="0"/>
            </a:endParaRPr>
          </a:p>
          <a:p>
            <a:r>
              <a:rPr lang="zh-CN" altLang="en-US" sz="1400">
                <a:latin typeface="Monaco" charset="0"/>
                <a:cs typeface="Monaco" charset="0"/>
              </a:rPr>
              <a:t>    array = </a:t>
            </a:r>
            <a:r>
              <a:rPr lang="zh-CN" altLang="en-US" sz="1400">
                <a:solidFill>
                  <a:srgbClr val="C00000"/>
                </a:solidFill>
                <a:latin typeface="Monaco" charset="0"/>
                <a:cs typeface="Monaco" charset="0"/>
              </a:rPr>
              <a:t>(T[])Array.newInstance(type, sz);</a:t>
            </a:r>
            <a:endParaRPr lang="zh-CN" altLang="en-US" sz="1400">
              <a:solidFill>
                <a:srgbClr val="C00000"/>
              </a:solidFill>
              <a:latin typeface="Monaco" charset="0"/>
              <a:cs typeface="Monaco" charset="0"/>
            </a:endParaRPr>
          </a:p>
          <a:p>
            <a:r>
              <a:rPr lang="zh-CN" altLang="en-US" sz="1400">
                <a:latin typeface="Monaco" charset="0"/>
                <a:cs typeface="Monaco" charset="0"/>
              </a:rPr>
              <a:t>  }</a:t>
            </a:r>
            <a:endParaRPr lang="zh-CN" altLang="en-US" sz="1400">
              <a:latin typeface="Monaco" charset="0"/>
              <a:cs typeface="Monaco" charset="0"/>
            </a:endParaRPr>
          </a:p>
          <a:p>
            <a:r>
              <a:rPr lang="zh-CN" altLang="en-US" sz="1400">
                <a:latin typeface="Monaco" charset="0"/>
                <a:cs typeface="Monaco" charset="0"/>
              </a:rPr>
              <a:t>  public void put(int index, T item) {</a:t>
            </a:r>
            <a:endParaRPr lang="zh-CN" altLang="en-US" sz="1400">
              <a:latin typeface="Monaco" charset="0"/>
              <a:cs typeface="Monaco" charset="0"/>
            </a:endParaRPr>
          </a:p>
          <a:p>
            <a:r>
              <a:rPr lang="zh-CN" altLang="en-US" sz="1400">
                <a:latin typeface="Monaco" charset="0"/>
                <a:cs typeface="Monaco" charset="0"/>
              </a:rPr>
              <a:t>    array[index] = item;</a:t>
            </a:r>
            <a:endParaRPr lang="zh-CN" altLang="en-US" sz="1400">
              <a:latin typeface="Monaco" charset="0"/>
              <a:cs typeface="Monaco" charset="0"/>
            </a:endParaRPr>
          </a:p>
          <a:p>
            <a:r>
              <a:rPr lang="zh-CN" altLang="en-US" sz="1400">
                <a:latin typeface="Monaco" charset="0"/>
                <a:cs typeface="Monaco" charset="0"/>
              </a:rPr>
              <a:t>  }</a:t>
            </a:r>
            <a:endParaRPr lang="zh-CN" altLang="en-US" sz="1400">
              <a:latin typeface="Monaco" charset="0"/>
              <a:cs typeface="Monaco" charset="0"/>
            </a:endParaRPr>
          </a:p>
          <a:p>
            <a:r>
              <a:rPr lang="zh-CN" altLang="en-US" sz="1400">
                <a:latin typeface="Monaco" charset="0"/>
                <a:cs typeface="Monaco" charset="0"/>
              </a:rPr>
              <a:t>  public T get(int index) { return array[index]; }</a:t>
            </a:r>
            <a:endParaRPr lang="zh-CN" altLang="en-US" sz="1400">
              <a:latin typeface="Monaco" charset="0"/>
              <a:cs typeface="Monaco" charset="0"/>
            </a:endParaRPr>
          </a:p>
          <a:p>
            <a:endParaRPr lang="zh-CN" altLang="en-US" sz="1400">
              <a:latin typeface="Monaco" charset="0"/>
              <a:cs typeface="Monaco" charset="0"/>
            </a:endParaRPr>
          </a:p>
          <a:p>
            <a:r>
              <a:rPr lang="zh-CN" altLang="en-US" sz="1400">
                <a:latin typeface="Monaco" charset="0"/>
                <a:cs typeface="Monaco" charset="0"/>
              </a:rPr>
              <a:t>  public T[] rep() { return array; }</a:t>
            </a:r>
            <a:endParaRPr lang="zh-CN" altLang="en-US" sz="1400">
              <a:latin typeface="Monaco" charset="0"/>
              <a:cs typeface="Monaco" charset="0"/>
            </a:endParaRPr>
          </a:p>
          <a:p>
            <a:r>
              <a:rPr lang="zh-CN" altLang="en-US" sz="1400">
                <a:latin typeface="Monaco" charset="0"/>
                <a:cs typeface="Monaco" charset="0"/>
              </a:rPr>
              <a:t>  public static void main(String[] args) {</a:t>
            </a:r>
            <a:endParaRPr lang="zh-CN" altLang="en-US" sz="1400">
              <a:latin typeface="Monaco" charset="0"/>
              <a:cs typeface="Monaco" charset="0"/>
            </a:endParaRPr>
          </a:p>
          <a:p>
            <a:r>
              <a:rPr lang="zh-CN" altLang="en-US" sz="1400">
                <a:latin typeface="Monaco" charset="0"/>
                <a:cs typeface="Monaco" charset="0"/>
              </a:rPr>
              <a:t>    GenericArrayWithTypeToken&lt;Integer&gt; gai =</a:t>
            </a:r>
            <a:endParaRPr lang="zh-CN" altLang="en-US" sz="1400">
              <a:latin typeface="Monaco" charset="0"/>
              <a:cs typeface="Monaco" charset="0"/>
            </a:endParaRPr>
          </a:p>
          <a:p>
            <a:r>
              <a:rPr lang="zh-CN" altLang="en-US" sz="1400">
                <a:latin typeface="Monaco" charset="0"/>
                <a:cs typeface="Monaco" charset="0"/>
              </a:rPr>
              <a:t>      new GenericArrayWithTypeToken&lt;&gt;(</a:t>
            </a:r>
            <a:endParaRPr lang="zh-CN" altLang="en-US" sz="1400">
              <a:latin typeface="Monaco" charset="0"/>
              <a:cs typeface="Monaco" charset="0"/>
            </a:endParaRPr>
          </a:p>
          <a:p>
            <a:r>
              <a:rPr lang="zh-CN" altLang="en-US" sz="1400">
                <a:latin typeface="Monaco" charset="0"/>
                <a:cs typeface="Monaco" charset="0"/>
              </a:rPr>
              <a:t>        </a:t>
            </a:r>
            <a:r>
              <a:rPr lang="zh-CN" altLang="en-US" sz="1400">
                <a:solidFill>
                  <a:srgbClr val="C00000"/>
                </a:solidFill>
                <a:latin typeface="Monaco" charset="0"/>
                <a:cs typeface="Monaco" charset="0"/>
              </a:rPr>
              <a:t>Integer.class</a:t>
            </a:r>
            <a:r>
              <a:rPr lang="zh-CN" altLang="en-US" sz="1400">
                <a:latin typeface="Monaco" charset="0"/>
                <a:cs typeface="Monaco" charset="0"/>
              </a:rPr>
              <a:t>, 10);</a:t>
            </a:r>
            <a:endParaRPr lang="zh-CN" altLang="en-US" sz="1400">
              <a:latin typeface="Monaco" charset="0"/>
              <a:cs typeface="Monaco" charset="0"/>
            </a:endParaRPr>
          </a:p>
          <a:p>
            <a:r>
              <a:rPr lang="zh-CN" altLang="en-US" sz="1400">
                <a:latin typeface="Monaco" charset="0"/>
                <a:cs typeface="Monaco" charset="0"/>
              </a:rPr>
              <a:t>    // This now works:</a:t>
            </a:r>
            <a:endParaRPr lang="zh-CN" altLang="en-US" sz="1400">
              <a:latin typeface="Monaco" charset="0"/>
              <a:cs typeface="Monaco" charset="0"/>
            </a:endParaRPr>
          </a:p>
          <a:p>
            <a:r>
              <a:rPr lang="zh-CN" altLang="en-US" sz="1400">
                <a:latin typeface="Monaco" charset="0"/>
                <a:cs typeface="Monaco" charset="0"/>
              </a:rPr>
              <a:t>    </a:t>
            </a:r>
            <a:r>
              <a:rPr lang="zh-CN" altLang="en-US" sz="1400">
                <a:solidFill>
                  <a:srgbClr val="C00000"/>
                </a:solidFill>
                <a:latin typeface="Monaco" charset="0"/>
                <a:cs typeface="Monaco" charset="0"/>
              </a:rPr>
              <a:t>Integer[] ia = gai.rep();</a:t>
            </a:r>
            <a:endParaRPr lang="zh-CN" altLang="en-US" sz="1400">
              <a:solidFill>
                <a:srgbClr val="C00000"/>
              </a:solidFill>
              <a:latin typeface="Monaco" charset="0"/>
              <a:cs typeface="Monaco" charset="0"/>
            </a:endParaRPr>
          </a:p>
          <a:p>
            <a:r>
              <a:rPr lang="zh-CN" altLang="en-US" sz="1400">
                <a:latin typeface="Monaco" charset="0"/>
                <a:cs typeface="Monaco" charset="0"/>
              </a:rPr>
              <a:t>  }</a:t>
            </a:r>
            <a:endParaRPr lang="zh-CN" altLang="en-US" sz="1400">
              <a:latin typeface="Monaco" charset="0"/>
              <a:cs typeface="Monaco" charset="0"/>
            </a:endParaRPr>
          </a:p>
          <a:p>
            <a:r>
              <a:rPr lang="zh-CN" altLang="en-US" sz="1400">
                <a:latin typeface="Monaco" charset="0"/>
                <a:cs typeface="Monaco" charset="0"/>
              </a:rPr>
              <a:t>}</a:t>
            </a:r>
            <a:endParaRPr lang="zh-CN" altLang="en-US" sz="1400">
              <a:latin typeface="Monaco" charset="0"/>
              <a:cs typeface="Monaco" charset="0"/>
            </a:endParaRPr>
          </a:p>
        </p:txBody>
      </p:sp>
    </p:spTree>
  </p:cSld>
  <p:clrMapOvr>
    <a:masterClrMapping/>
  </p:clrMapOvr>
</p:sld>
</file>

<file path=ppt/theme/theme1.xml><?xml version="1.0" encoding="utf-8"?>
<a:theme xmlns:a="http://schemas.openxmlformats.org/drawingml/2006/main" name="最小和静音">
  <a:themeElements>
    <a:clrScheme name="Japan Navy">
      <a:dk1>
        <a:srgbClr val="231B23"/>
      </a:dk1>
      <a:lt1>
        <a:srgbClr val="FCF5E5"/>
      </a:lt1>
      <a:dk2>
        <a:srgbClr val="282C47"/>
      </a:dk2>
      <a:lt2>
        <a:srgbClr val="FCF5E5"/>
      </a:lt2>
      <a:accent1>
        <a:srgbClr val="FDA431"/>
      </a:accent1>
      <a:accent2>
        <a:srgbClr val="4DA1A8"/>
      </a:accent2>
      <a:accent3>
        <a:srgbClr val="D7E7BA"/>
      </a:accent3>
      <a:accent4>
        <a:srgbClr val="FCF5E5"/>
      </a:accent4>
      <a:accent5>
        <a:srgbClr val="282C47"/>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{D0393262-A00C-486C-AA31-92B5AB18A9E5}tf89826194_win32</Template>
  <TotalTime>0</TotalTime>
  <Words>3171</Words>
  <Application>WPS 演示</Application>
  <PresentationFormat>宽屏</PresentationFormat>
  <Paragraphs>133</Paragraphs>
  <Slides>10</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10</vt:i4>
      </vt:variant>
    </vt:vector>
  </HeadingPairs>
  <TitlesOfParts>
    <vt:vector size="37" baseType="lpstr">
      <vt:lpstr>Arial</vt:lpstr>
      <vt:lpstr>方正书宋_GBK</vt:lpstr>
      <vt:lpstr>Wingdings</vt:lpstr>
      <vt:lpstr>Microsoft YaHei UI</vt:lpstr>
      <vt:lpstr>苹方-简</vt:lpstr>
      <vt:lpstr>Agency FB (正文)</vt:lpstr>
      <vt:lpstr>Thonburi</vt:lpstr>
      <vt:lpstr>Lato Light</vt:lpstr>
      <vt:lpstr>Montserrat Semi Bold</vt:lpstr>
      <vt:lpstr>Montserrat Semi</vt:lpstr>
      <vt:lpstr>Bebas Neue</vt:lpstr>
      <vt:lpstr>Gill Sans</vt:lpstr>
      <vt:lpstr>Montserrat</vt:lpstr>
      <vt:lpstr>Monaco</vt:lpstr>
      <vt:lpstr>Wingdings</vt:lpstr>
      <vt:lpstr>Meiryo UI</vt:lpstr>
      <vt:lpstr>微软雅黑</vt:lpstr>
      <vt:lpstr>汉仪旗黑</vt:lpstr>
      <vt:lpstr>宋体</vt:lpstr>
      <vt:lpstr>Arial Unicode MS</vt:lpstr>
      <vt:lpstr>Calibri</vt:lpstr>
      <vt:lpstr>Helvetica Neue</vt:lpstr>
      <vt:lpstr>汉仪书宋二KW</vt:lpstr>
      <vt:lpstr>Agency FB (正文)</vt:lpstr>
      <vt:lpstr>Gill Sans</vt:lpstr>
      <vt:lpstr>Microsoft YaHei UI</vt:lpstr>
      <vt:lpstr>最小和静音</vt:lpstr>
      <vt:lpstr>PowerPoint 演示文稿</vt:lpstr>
      <vt:lpstr>PowerPoint 演示文稿</vt:lpstr>
      <vt:lpstr>使用类型标签</vt:lpstr>
      <vt:lpstr>如何创建类型实例？</vt:lpstr>
      <vt:lpstr>范型数组</vt:lpstr>
      <vt:lpstr>范型数组</vt:lpstr>
      <vt:lpstr>范型数组</vt:lpstr>
      <vt:lpstr>范型数组</vt:lpstr>
      <vt:lpstr>范型数组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楠</dc:creator>
  <cp:lastModifiedBy>zhangyi</cp:lastModifiedBy>
  <cp:revision>311</cp:revision>
  <dcterms:created xsi:type="dcterms:W3CDTF">2022-03-06T06:46:46Z</dcterms:created>
  <dcterms:modified xsi:type="dcterms:W3CDTF">2022-03-06T06:46:46Z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2052-4.0.0.6524</vt:lpwstr>
  </property>
</Properties>
</file>