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handoutMasterIdLst>
    <p:handoutMasterId r:id="rId22"/>
  </p:handoutMasterIdLst>
  <p:sldIdLst>
    <p:sldId id="340" r:id="rId3"/>
    <p:sldId id="305" r:id="rId4"/>
    <p:sldId id="319" r:id="rId5"/>
    <p:sldId id="325" r:id="rId6"/>
    <p:sldId id="320" r:id="rId7"/>
    <p:sldId id="321" r:id="rId8"/>
    <p:sldId id="318" r:id="rId9"/>
    <p:sldId id="322" r:id="rId10"/>
    <p:sldId id="316" r:id="rId11"/>
    <p:sldId id="311" r:id="rId12"/>
    <p:sldId id="315" r:id="rId13"/>
    <p:sldId id="310" r:id="rId14"/>
    <p:sldId id="312" r:id="rId15"/>
    <p:sldId id="313" r:id="rId16"/>
    <p:sldId id="314" r:id="rId17"/>
    <p:sldId id="317" r:id="rId18"/>
    <p:sldId id="323" r:id="rId19"/>
    <p:sldId id="308" r:id="rId20"/>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347C"/>
    <a:srgbClr val="FEFBF5"/>
    <a:srgbClr val="282C47"/>
    <a:srgbClr val="F8F8F8"/>
    <a:srgbClr val="292C48"/>
    <a:srgbClr val="2C2D39"/>
    <a:srgbClr val="242630"/>
    <a:srgbClr val="2A1F43"/>
    <a:srgbClr val="0C1B4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551" autoAdjust="0"/>
  </p:normalViewPr>
  <p:slideViewPr>
    <p:cSldViewPr snapToGrid="0" snapToObjects="1">
      <p:cViewPr varScale="1">
        <p:scale>
          <a:sx n="67" d="100"/>
          <a:sy n="67" d="100"/>
        </p:scale>
        <p:origin x="644" y="52"/>
      </p:cViewPr>
      <p:guideLst/>
    </p:cSldViewPr>
  </p:slideViewPr>
  <p:notesTextViewPr>
    <p:cViewPr>
      <p:scale>
        <a:sx n="1" d="1"/>
        <a:sy n="1" d="1"/>
      </p:scale>
      <p:origin x="0" y="0"/>
    </p:cViewPr>
  </p:notesTextViewPr>
  <p:notesViewPr>
    <p:cSldViewPr snapToGrid="0" snapToObjects="1">
      <p:cViewPr varScale="1">
        <p:scale>
          <a:sx n="120" d="100"/>
          <a:sy n="120" d="100"/>
        </p:scale>
        <p:origin x="5040" y="12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E69A474-9C4A-439C-A6F5-E9BE9F1BBA91}" type="datetime1">
              <a:rPr lang="zh-CN" altLang="en-US" smtClean="0">
                <a:latin typeface="Microsoft YaHei UI" panose="020B0503020204020204" pitchFamily="34" charset="-122"/>
                <a:ea typeface="Microsoft YaHei UI" panose="020B0503020204020204" pitchFamily="34" charset="-122"/>
              </a:rPr>
            </a:fld>
            <a:endParaRPr 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icrosoft YaHei UI" panose="020B0503020204020204" pitchFamily="34" charset="-122"/>
                <a:ea typeface="Microsoft YaHei UI" panose="020B0503020204020204" pitchFamily="34" charset="-122"/>
              </a:rPr>
            </a:fld>
            <a:endParaRPr 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3F56DDB4-5354-4248-8F88-47D23400AF9F}" type="datetime1">
              <a:rPr lang="zh-CN" altLang="en-US" smtClean="0"/>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US" noProof="0" dirty="0"/>
              <a:t>单击此处编辑母版文本样式</a:t>
            </a:r>
            <a:endParaRPr lang="en-US" noProof="0" dirty="0"/>
          </a:p>
          <a:p>
            <a:pPr lvl="1" rtl="0"/>
            <a:r>
              <a:rPr lang="en-US" noProof="0" dirty="0"/>
              <a:t>第二级</a:t>
            </a:r>
            <a:endParaRPr lang="en-US" noProof="0" dirty="0"/>
          </a:p>
          <a:p>
            <a:pPr lvl="2" rtl="0"/>
            <a:r>
              <a:rPr lang="en-US" noProof="0" dirty="0"/>
              <a:t>第三级</a:t>
            </a:r>
            <a:endParaRPr lang="en-US" noProof="0" dirty="0"/>
          </a:p>
          <a:p>
            <a:pPr lvl="3" rtl="0"/>
            <a:r>
              <a:rPr lang="en-US" noProof="0" dirty="0"/>
              <a:t>第四级</a:t>
            </a:r>
            <a:endParaRPr lang="en-US" noProof="0" dirty="0"/>
          </a:p>
          <a:p>
            <a:pPr lvl="4" rtl="0"/>
            <a:r>
              <a:rPr lang="en-US" noProof="0" dirty="0"/>
              <a:t>第五级</a:t>
            </a:r>
            <a:endParaRPr 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B303FA8-A3F3-7640-B13D-36C73B3E5587}" type="slidenum">
              <a:rPr lang="en-US" smtClean="0"/>
            </a:fld>
            <a:endParaRPr lang="en-US" dirty="0"/>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alpha val="30000"/>
          </a:schemeClr>
        </a:solidFill>
        <a:effectLst/>
      </p:bgPr>
    </p:bg>
    <p:spTree>
      <p:nvGrpSpPr>
        <p:cNvPr id="1" name=""/>
        <p:cNvGrpSpPr/>
        <p:nvPr/>
      </p:nvGrpSpPr>
      <p:grpSpPr>
        <a:xfrm>
          <a:off x="0" y="0"/>
          <a:ext cx="0" cy="0"/>
          <a:chOff x="0" y="0"/>
          <a:chExt cx="0" cy="0"/>
        </a:xfrm>
      </p:grpSpPr>
      <p:sp>
        <p:nvSpPr>
          <p:cNvPr id="7" name="长方形 6"/>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3" name="长方形 12"/>
          <p:cNvSpPr/>
          <p:nvPr userDrawn="1"/>
        </p:nvSpPr>
        <p:spPr>
          <a:xfrm>
            <a:off x="763425" y="2818150"/>
            <a:ext cx="6207001" cy="25718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8" name="标题 1"/>
          <p:cNvSpPr>
            <a:spLocks noGrp="1"/>
          </p:cNvSpPr>
          <p:nvPr>
            <p:ph type="title" hasCustomPrompt="1"/>
          </p:nvPr>
        </p:nvSpPr>
        <p:spPr>
          <a:xfrm>
            <a:off x="1108430" y="3277472"/>
            <a:ext cx="5651293" cy="1086304"/>
          </a:xfrm>
          <a:prstGeom prst="rect">
            <a:avLst/>
          </a:prstGeom>
        </p:spPr>
        <p:txBody>
          <a:bodyPr lIns="91440" rIns="91440" rtlCol="0">
            <a:noAutofit/>
          </a:bodyPr>
          <a:lstStyle>
            <a:lvl1pPr algn="l">
              <a:defRPr sz="8800" b="1" i="0" spc="150" baseline="0">
                <a:solidFill>
                  <a:schemeClr val="accent3">
                    <a:lumMod val="90000"/>
                  </a:schemeClr>
                </a:solidFill>
                <a:latin typeface="Microsoft YaHei UI" panose="020B0503020204020204" pitchFamily="34" charset="-122"/>
                <a:ea typeface="Microsoft YaHei UI" panose="020B0503020204020204" pitchFamily="34" charset="-122"/>
              </a:defRPr>
            </a:lvl1pPr>
          </a:lstStyle>
          <a:p>
            <a:pPr rtl="0"/>
            <a:r>
              <a:rPr lang="en-US" noProof="0"/>
              <a:t>标题</a:t>
            </a:r>
            <a:endParaRPr lang="en-US" noProof="0"/>
          </a:p>
        </p:txBody>
      </p:sp>
      <p:sp>
        <p:nvSpPr>
          <p:cNvPr id="11" name="图片占位符 10"/>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bg2"/>
          </a:solidFill>
        </p:spPr>
        <p:txBody>
          <a:bodyPr wrap="square" rtlCol="0">
            <a:noAutofit/>
          </a:bodyPr>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en-US" noProof="0"/>
          </a:p>
        </p:txBody>
      </p:sp>
      <p:sp>
        <p:nvSpPr>
          <p:cNvPr id="4" name="文本占位符 3"/>
          <p:cNvSpPr>
            <a:spLocks noGrp="1"/>
          </p:cNvSpPr>
          <p:nvPr>
            <p:ph type="body" sz="quarter" idx="15" hasCustomPrompt="1"/>
          </p:nvPr>
        </p:nvSpPr>
        <p:spPr>
          <a:xfrm>
            <a:off x="1108430" y="4450080"/>
            <a:ext cx="5651294" cy="607103"/>
          </a:xfrm>
        </p:spPr>
        <p:txBody>
          <a:bodyPr rtlCol="0" anchor="ctr">
            <a:normAutofit/>
          </a:bodyPr>
          <a:lstStyle>
            <a:lvl1pPr marL="0" indent="0">
              <a:buNone/>
              <a:defRPr sz="2400" b="0" cap="all" spc="600" baseline="0">
                <a:solidFill>
                  <a:schemeClr val="bg1"/>
                </a:solidFill>
                <a:latin typeface="Microsoft YaHei UI" panose="020B0503020204020204" pitchFamily="34" charset="-122"/>
                <a:ea typeface="Microsoft YaHei UI" panose="020B0503020204020204" pitchFamily="34" charset="-122"/>
              </a:defRPr>
            </a:lvl1pPr>
          </a:lstStyle>
          <a:p>
            <a:pPr lvl="0" rtl="0"/>
            <a:r>
              <a:rPr lang="en-US" noProof="0"/>
              <a:t>副标题</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
    <p:bg>
      <p:bgPr>
        <a:solidFill>
          <a:schemeClr val="bg2">
            <a:alpha val="40000"/>
          </a:schemeClr>
        </a:solidFill>
        <a:effectLst/>
      </p:bgPr>
    </p:bg>
    <p:spTree>
      <p:nvGrpSpPr>
        <p:cNvPr id="1" name=""/>
        <p:cNvGrpSpPr/>
        <p:nvPr/>
      </p:nvGrpSpPr>
      <p:grpSpPr>
        <a:xfrm>
          <a:off x="0" y="0"/>
          <a:ext cx="0" cy="0"/>
          <a:chOff x="0" y="0"/>
          <a:chExt cx="0" cy="0"/>
        </a:xfrm>
      </p:grpSpPr>
      <p:sp>
        <p:nvSpPr>
          <p:cNvPr id="5" name="长方形 4"/>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6" name="长方形 5"/>
          <p:cNvSpPr/>
          <p:nvPr userDrawn="1"/>
        </p:nvSpPr>
        <p:spPr>
          <a:xfrm>
            <a:off x="350520" y="279792"/>
            <a:ext cx="11475720" cy="9863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icrosoft YaHei UI" panose="020B0503020204020204" pitchFamily="34" charset="-122"/>
              <a:ea typeface="Microsoft YaHei UI" panose="020B0503020204020204" pitchFamily="34" charset="-122"/>
            </a:endParaRPr>
          </a:p>
        </p:txBody>
      </p:sp>
      <p:sp>
        <p:nvSpPr>
          <p:cNvPr id="8" name="标题 1"/>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en-US" noProof="0"/>
          </a:p>
        </p:txBody>
      </p:sp>
      <p:sp>
        <p:nvSpPr>
          <p:cNvPr id="13" name="页脚占位符 12"/>
          <p:cNvSpPr>
            <a:spLocks noGrp="1"/>
          </p:cNvSpPr>
          <p:nvPr>
            <p:ph type="ftr" sz="quarter" idx="11"/>
          </p:nvPr>
        </p:nvSpPr>
        <p:spPr>
          <a:xfrm>
            <a:off x="639247" y="6356350"/>
            <a:ext cx="7514153" cy="365125"/>
          </a:xfrm>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14" name="灯片编号占位符 13"/>
          <p:cNvSpPr>
            <a:spLocks noGrp="1"/>
          </p:cNvSpPr>
          <p:nvPr>
            <p:ph type="sldNum" sz="quarter" idx="12"/>
          </p:nvPr>
        </p:nvSpPr>
        <p:spPr>
          <a:xfrm>
            <a:off x="11011711" y="6356349"/>
            <a:ext cx="532140" cy="365125"/>
          </a:xfrm>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
        <p:nvSpPr>
          <p:cNvPr id="16" name="内容占位符 15"/>
          <p:cNvSpPr>
            <a:spLocks noGrp="1"/>
          </p:cNvSpPr>
          <p:nvPr>
            <p:ph sz="quarter" idx="13"/>
          </p:nvPr>
        </p:nvSpPr>
        <p:spPr>
          <a:xfrm>
            <a:off x="638986" y="1470025"/>
            <a:ext cx="10904865" cy="4706938"/>
          </a:xfrm>
        </p:spPr>
        <p:txBody>
          <a:bodyPr rtlCol="0"/>
          <a:lstStyle>
            <a:lvl1pPr>
              <a:defRPr>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项内容 ">
    <p:bg>
      <p:bgPr>
        <a:solidFill>
          <a:schemeClr val="bg2">
            <a:alpha val="40000"/>
          </a:schemeClr>
        </a:solidFill>
        <a:effectLst/>
      </p:bgPr>
    </p:bg>
    <p:spTree>
      <p:nvGrpSpPr>
        <p:cNvPr id="1" name=""/>
        <p:cNvGrpSpPr/>
        <p:nvPr/>
      </p:nvGrpSpPr>
      <p:grpSpPr>
        <a:xfrm>
          <a:off x="0" y="0"/>
          <a:ext cx="0" cy="0"/>
          <a:chOff x="0" y="0"/>
          <a:chExt cx="0" cy="0"/>
        </a:xfrm>
      </p:grpSpPr>
      <p:sp>
        <p:nvSpPr>
          <p:cNvPr id="6" name="长方形 5"/>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7" name="长方形 6"/>
          <p:cNvSpPr/>
          <p:nvPr userDrawn="1"/>
        </p:nvSpPr>
        <p:spPr>
          <a:xfrm>
            <a:off x="4921026" y="0"/>
            <a:ext cx="718969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2"/>
          </p:nvPr>
        </p:nvSpPr>
        <p:spPr>
          <a:xfrm>
            <a:off x="11103659" y="6356350"/>
            <a:ext cx="449094" cy="365125"/>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
        <p:nvSpPr>
          <p:cNvPr id="9" name="标题 1"/>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en-US" noProof="0"/>
          </a:p>
        </p:txBody>
      </p:sp>
      <p:sp>
        <p:nvSpPr>
          <p:cNvPr id="12" name="图片占位符 10"/>
          <p:cNvSpPr>
            <a:spLocks noGrp="1"/>
          </p:cNvSpPr>
          <p:nvPr>
            <p:ph type="pic" sz="quarter" idx="14"/>
          </p:nvPr>
        </p:nvSpPr>
        <p:spPr>
          <a:xfrm>
            <a:off x="542925" y="571500"/>
            <a:ext cx="5553075" cy="5715000"/>
          </a:xfrm>
          <a:prstGeom prst="rect">
            <a:avLst/>
          </a:prstGeom>
          <a:solidFill>
            <a:schemeClr val="bg2"/>
          </a:solidFill>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en-US" noProof="0"/>
          </a:p>
        </p:txBody>
      </p:sp>
      <p:sp>
        <p:nvSpPr>
          <p:cNvPr id="5" name="页脚占位符 4"/>
          <p:cNvSpPr>
            <a:spLocks noGrp="1"/>
          </p:cNvSpPr>
          <p:nvPr>
            <p:ph type="ftr" sz="quarter" idx="15"/>
          </p:nvPr>
        </p:nvSpPr>
        <p:spPr>
          <a:xfrm>
            <a:off x="542925" y="6356350"/>
            <a:ext cx="7315200" cy="365125"/>
          </a:xfrm>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11" name="内容占位符 10"/>
          <p:cNvSpPr>
            <a:spLocks noGrp="1"/>
          </p:cNvSpPr>
          <p:nvPr>
            <p:ph sz="quarter" idx="16"/>
          </p:nvPr>
        </p:nvSpPr>
        <p:spPr>
          <a:xfrm>
            <a:off x="6761117" y="1265238"/>
            <a:ext cx="4791637" cy="4911725"/>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zh-CN" altLang="en-US" noProof="0"/>
              <a:t>单击此处编辑母版文本样式</a:t>
            </a:r>
            <a:endParaRPr lang="zh-CN" alt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bg2">
            <a:alpha val="40000"/>
          </a:schemeClr>
        </a:solidFill>
        <a:effectLst/>
      </p:bgPr>
    </p:bg>
    <p:spTree>
      <p:nvGrpSpPr>
        <p:cNvPr id="1" name=""/>
        <p:cNvGrpSpPr/>
        <p:nvPr/>
      </p:nvGrpSpPr>
      <p:grpSpPr>
        <a:xfrm>
          <a:off x="0" y="0"/>
          <a:ext cx="0" cy="0"/>
          <a:chOff x="0" y="0"/>
          <a:chExt cx="0" cy="0"/>
        </a:xfrm>
      </p:grpSpPr>
      <p:sp>
        <p:nvSpPr>
          <p:cNvPr id="16" name="长方形 15"/>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
        <p:nvSpPr>
          <p:cNvPr id="6" name="长方形 5"/>
          <p:cNvSpPr/>
          <p:nvPr userDrawn="1"/>
        </p:nvSpPr>
        <p:spPr>
          <a:xfrm>
            <a:off x="350520" y="279792"/>
            <a:ext cx="11475720" cy="9863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icrosoft YaHei UI" panose="020B0503020204020204" pitchFamily="34" charset="-122"/>
              <a:ea typeface="Microsoft YaHei UI" panose="020B0503020204020204" pitchFamily="34" charset="-122"/>
            </a:endParaRPr>
          </a:p>
        </p:txBody>
      </p:sp>
      <p:sp>
        <p:nvSpPr>
          <p:cNvPr id="8" name="标题 1"/>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en-US" noProof="0"/>
          </a:p>
        </p:txBody>
      </p:sp>
      <p:sp>
        <p:nvSpPr>
          <p:cNvPr id="10" name="文本占位符 2"/>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accent3">
                    <a:lumMod val="50000"/>
                  </a:schemeClr>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12" name="文本占位符 2"/>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accent3">
                    <a:lumMod val="50000"/>
                  </a:schemeClr>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cxnSp>
        <p:nvCxnSpPr>
          <p:cNvPr id="14" name="直接连接符​​(S) 13"/>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内容占位符 6"/>
          <p:cNvSpPr>
            <a:spLocks noGrp="1"/>
          </p:cNvSpPr>
          <p:nvPr>
            <p:ph sz="quarter" idx="15"/>
          </p:nvPr>
        </p:nvSpPr>
        <p:spPr>
          <a:xfrm>
            <a:off x="838200" y="2894471"/>
            <a:ext cx="5041900" cy="3093579"/>
          </a:xfrm>
        </p:spPr>
        <p:txBody>
          <a:bodyPr rtlCol="0"/>
          <a:lstStyle>
            <a:lvl1pPr>
              <a:defRPr>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endParaRPr lang="zh-CN" altLang="en-US" noProof="0"/>
          </a:p>
        </p:txBody>
      </p:sp>
      <p:sp>
        <p:nvSpPr>
          <p:cNvPr id="15" name="内容占位符 6"/>
          <p:cNvSpPr>
            <a:spLocks noGrp="1"/>
          </p:cNvSpPr>
          <p:nvPr>
            <p:ph sz="quarter" idx="16"/>
          </p:nvPr>
        </p:nvSpPr>
        <p:spPr>
          <a:xfrm>
            <a:off x="6501205" y="2894471"/>
            <a:ext cx="5041900" cy="3093579"/>
          </a:xfrm>
        </p:spPr>
        <p:txBody>
          <a:bodyPr rtlCol="0"/>
          <a:lstStyle>
            <a:lvl1pPr>
              <a:defRPr>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endParaRPr lang="zh-CN"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片和字幕">
    <p:bg>
      <p:bgPr>
        <a:solidFill>
          <a:schemeClr val="bg2">
            <a:alpha val="40000"/>
          </a:schemeClr>
        </a:solidFill>
        <a:effectLst/>
      </p:bgPr>
    </p:bg>
    <p:spTree>
      <p:nvGrpSpPr>
        <p:cNvPr id="1" name=""/>
        <p:cNvGrpSpPr/>
        <p:nvPr/>
      </p:nvGrpSpPr>
      <p:grpSpPr>
        <a:xfrm>
          <a:off x="0" y="0"/>
          <a:ext cx="0" cy="0"/>
          <a:chOff x="0" y="0"/>
          <a:chExt cx="0" cy="0"/>
        </a:xfrm>
      </p:grpSpPr>
      <p:sp>
        <p:nvSpPr>
          <p:cNvPr id="10" name="矩形 9"/>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1" name="矩形 10"/>
          <p:cNvSpPr/>
          <p:nvPr userDrawn="1"/>
        </p:nvSpPr>
        <p:spPr>
          <a:xfrm>
            <a:off x="5951621" y="1803214"/>
            <a:ext cx="6240379" cy="32528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2" name="日期占位符 1"/>
          <p:cNvSpPr>
            <a:spLocks noGrp="1"/>
          </p:cNvSpPr>
          <p:nvPr>
            <p:ph type="dt" sz="half" idx="10"/>
          </p:nvPr>
        </p:nvSpPr>
        <p:spPr>
          <a:xfrm>
            <a:off x="838200" y="6356350"/>
            <a:ext cx="2743200" cy="365125"/>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fld id="{2F7E77FB-0806-4C98-8186-4A8C4DDBA0D7}" type="datetime1">
              <a:rPr lang="zh-CN" altLang="en-US" smtClean="0"/>
            </a:fld>
            <a:endParaRPr lang="en-US" dirty="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
        <p:nvSpPr>
          <p:cNvPr id="9" name="标题 1"/>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en-US" noProof="0"/>
          </a:p>
        </p:txBody>
      </p:sp>
      <p:sp>
        <p:nvSpPr>
          <p:cNvPr id="13" name="图片占位符 10"/>
          <p:cNvSpPr>
            <a:spLocks noGrp="1"/>
          </p:cNvSpPr>
          <p:nvPr>
            <p:ph type="pic" sz="quarter" idx="14"/>
          </p:nvPr>
        </p:nvSpPr>
        <p:spPr>
          <a:xfrm>
            <a:off x="542925" y="0"/>
            <a:ext cx="5408696" cy="6858000"/>
          </a:xfrm>
          <a:prstGeom prst="rect">
            <a:avLst/>
          </a:prstGeom>
          <a:solidFill>
            <a:schemeClr val="bg2"/>
          </a:solidFill>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en-US" noProof="0"/>
          </a:p>
        </p:txBody>
      </p:sp>
      <p:sp>
        <p:nvSpPr>
          <p:cNvPr id="6" name="内容占位符 5"/>
          <p:cNvSpPr>
            <a:spLocks noGrp="1"/>
          </p:cNvSpPr>
          <p:nvPr>
            <p:ph sz="quarter" idx="15"/>
          </p:nvPr>
        </p:nvSpPr>
        <p:spPr>
          <a:xfrm>
            <a:off x="6494463" y="2611438"/>
            <a:ext cx="5058209" cy="2165350"/>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zh-CN" altLang="en-US" noProof="0"/>
              <a:t>单击此处编辑母版文本样式</a:t>
            </a:r>
            <a:endParaRPr lang="zh-CN" alt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4">
            <a:alpha val="40000"/>
          </a:schemeClr>
        </a:solidFill>
        <a:effectLst/>
      </p:bgPr>
    </p:bg>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单击此处编辑母版标题样式</a:t>
            </a:r>
            <a:endParaRPr lang="en-US" noProof="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US" noProof="0"/>
              <a:t>单击此处编辑母版文本样式</a:t>
            </a:r>
            <a:endParaRPr lang="en-US" noProof="0"/>
          </a:p>
          <a:p>
            <a:pPr lvl="1" rtl="0"/>
            <a:r>
              <a:rPr lang="en-US" noProof="0"/>
              <a:t>第二级</a:t>
            </a:r>
            <a:endParaRPr lang="en-US" noProof="0"/>
          </a:p>
          <a:p>
            <a:pPr lvl="2" rtl="0"/>
            <a:r>
              <a:rPr lang="en-US" noProof="0"/>
              <a:t>第三级</a:t>
            </a:r>
            <a:endParaRPr lang="en-US" noProof="0"/>
          </a:p>
          <a:p>
            <a:pPr lvl="3" rtl="0"/>
            <a:r>
              <a:rPr lang="en-US" noProof="0"/>
              <a:t>第四级</a:t>
            </a:r>
            <a:endParaRPr lang="en-US" noProof="0"/>
          </a:p>
          <a:p>
            <a:pPr lvl="4" rtl="0"/>
            <a:r>
              <a:rPr lang="en-US" noProof="0"/>
              <a:t>第五级</a:t>
            </a:r>
            <a:endParaRPr lang="en-US" noProof="0"/>
          </a:p>
        </p:txBody>
      </p:sp>
      <p:sp>
        <p:nvSpPr>
          <p:cNvPr id="5" name="页脚占位符 4"/>
          <p:cNvSpPr>
            <a:spLocks noGrp="1"/>
          </p:cNvSpPr>
          <p:nvPr>
            <p:ph type="ftr" sz="quarter" idx="3"/>
          </p:nvPr>
        </p:nvSpPr>
        <p:spPr>
          <a:xfrm>
            <a:off x="838200" y="6356350"/>
            <a:ext cx="7315200" cy="365125"/>
          </a:xfrm>
          <a:prstGeom prst="rect">
            <a:avLst/>
          </a:prstGeom>
        </p:spPr>
        <p:txBody>
          <a:bodyPr vert="horz" lIns="91440" tIns="45720" rIns="91440" bIns="45720" rtlCol="0" anchor="ctr"/>
          <a:lstStyle>
            <a:lvl1pPr algn="l">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灯片编号占位符 5"/>
          <p:cNvSpPr>
            <a:spLocks noGrp="1"/>
          </p:cNvSpPr>
          <p:nvPr>
            <p:ph type="sldNum" sz="quarter" idx="4"/>
          </p:nvPr>
        </p:nvSpPr>
        <p:spPr>
          <a:xfrm>
            <a:off x="10904706" y="6356350"/>
            <a:ext cx="449094" cy="365125"/>
          </a:xfrm>
          <a:prstGeom prst="rect">
            <a:avLst/>
          </a:prstGeom>
        </p:spPr>
        <p:txBody>
          <a:bodyPr vert="horz" lIns="91440" tIns="45720" rIns="91440" bIns="45720" rtlCol="0" anchor="ctr"/>
          <a:lstStyle>
            <a:lvl1pPr algn="r">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8176335"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p:cNvPicPr>
            <a:picLocks noChangeAspect="1"/>
          </p:cNvPicPr>
          <p:nvPr/>
        </p:nvPicPr>
        <p:blipFill>
          <a:blip r:embed="rId1"/>
          <a:stretch>
            <a:fillRect/>
          </a:stretch>
        </p:blipFill>
        <p:spPr>
          <a:xfrm>
            <a:off x="7431383" y="363984"/>
            <a:ext cx="4290644" cy="5948039"/>
          </a:xfrm>
          <a:prstGeom prst="rect">
            <a:avLst/>
          </a:prstGeom>
        </p:spPr>
      </p:pic>
      <p:sp>
        <p:nvSpPr>
          <p:cNvPr id="7" name="矩形 6"/>
          <p:cNvSpPr/>
          <p:nvPr/>
        </p:nvSpPr>
        <p:spPr>
          <a:xfrm>
            <a:off x="306087" y="2630117"/>
            <a:ext cx="6365875" cy="922020"/>
          </a:xfrm>
          <a:prstGeom prst="rect">
            <a:avLst/>
          </a:prstGeom>
        </p:spPr>
        <p:txBody>
          <a:bodyPr wrap="none">
            <a:spAutoFit/>
          </a:bodyPr>
          <a:lstStyle/>
          <a:p>
            <a:pPr algn="ctr"/>
            <a:r>
              <a:rPr lang="zh-CN" altLang="en-US" sz="5400" b="1" dirty="0">
                <a:solidFill>
                  <a:schemeClr val="bg1"/>
                </a:solidFill>
                <a:latin typeface="Agency FB (正文)"/>
                <a:cs typeface="+mn-ea"/>
                <a:sym typeface="+mn-lt"/>
              </a:rPr>
              <a:t>第</a:t>
            </a:r>
            <a:r>
              <a:rPr lang="en-US" altLang="zh-CN" sz="5400" b="1" dirty="0">
                <a:solidFill>
                  <a:schemeClr val="bg1"/>
                </a:solidFill>
                <a:latin typeface="Agency FB (正文)"/>
                <a:cs typeface="+mn-ea"/>
                <a:sym typeface="+mn-lt"/>
              </a:rPr>
              <a:t>6</a:t>
            </a:r>
            <a:r>
              <a:rPr lang="zh-CN" altLang="en-US" sz="5400" b="1" dirty="0">
                <a:solidFill>
                  <a:schemeClr val="bg1"/>
                </a:solidFill>
                <a:latin typeface="Agency FB (正文)"/>
                <a:cs typeface="+mn-ea"/>
                <a:sym typeface="+mn-lt"/>
              </a:rPr>
              <a:t>章 初始化与清理</a:t>
            </a:r>
            <a:endParaRPr lang="zh-CN" altLang="en-US" sz="5400" b="1" dirty="0">
              <a:solidFill>
                <a:schemeClr val="bg1"/>
              </a:solidFill>
              <a:latin typeface="Agency FB (正文)"/>
              <a:cs typeface="+mn-ea"/>
              <a:sym typeface="+mn-lt"/>
            </a:endParaRPr>
          </a:p>
        </p:txBody>
      </p:sp>
      <p:sp>
        <p:nvSpPr>
          <p:cNvPr id="9" name="文本占位符 11"/>
          <p:cNvSpPr txBox="1"/>
          <p:nvPr/>
        </p:nvSpPr>
        <p:spPr>
          <a:xfrm>
            <a:off x="462915" y="4274185"/>
            <a:ext cx="3197225" cy="370840"/>
          </a:xfrm>
          <a:prstGeom prst="rect">
            <a:avLst/>
          </a:prstGeom>
        </p:spPr>
        <p:txBody>
          <a:bodyPr rtlCol="0">
            <a:no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altLang="en-US" sz="2400" dirty="0">
                <a:solidFill>
                  <a:srgbClr val="F8F8F8"/>
                </a:solidFill>
              </a:rPr>
              <a:t>分享导师：张逸</a:t>
            </a:r>
            <a:endParaRPr lang="zh-CN" altLang="en-US" sz="2400" dirty="0">
              <a:solidFill>
                <a:srgbClr val="F8F8F8"/>
              </a:solidFill>
            </a:endParaRPr>
          </a:p>
        </p:txBody>
      </p:sp>
      <p:pic>
        <p:nvPicPr>
          <p:cNvPr id="13" name="图片 12"/>
          <p:cNvPicPr>
            <a:picLocks noChangeAspect="1"/>
          </p:cNvPicPr>
          <p:nvPr/>
        </p:nvPicPr>
        <p:blipFill>
          <a:blip r:embed="rId2"/>
          <a:stretch>
            <a:fillRect/>
          </a:stretch>
        </p:blipFill>
        <p:spPr>
          <a:xfrm>
            <a:off x="11189771" y="0"/>
            <a:ext cx="1002229" cy="466391"/>
          </a:xfrm>
          <a:prstGeom prst="rect">
            <a:avLst/>
          </a:prstGeom>
        </p:spPr>
      </p:pic>
      <p:sp>
        <p:nvSpPr>
          <p:cNvPr id="14" name="矩形 13"/>
          <p:cNvSpPr/>
          <p:nvPr/>
        </p:nvSpPr>
        <p:spPr>
          <a:xfrm>
            <a:off x="463180" y="3682821"/>
            <a:ext cx="2916555" cy="460375"/>
          </a:xfrm>
          <a:prstGeom prst="rect">
            <a:avLst/>
          </a:prstGeom>
        </p:spPr>
        <p:txBody>
          <a:bodyPr wrap="none">
            <a:spAutoFit/>
          </a:bodyPr>
          <a:lstStyle/>
          <a:p>
            <a:r>
              <a:rPr lang="en-US" sz="2400" dirty="0">
                <a:solidFill>
                  <a:srgbClr val="0070C0"/>
                </a:solidFill>
                <a:latin typeface="Agency FB (正文)"/>
                <a:cs typeface="+mn-ea"/>
                <a:sym typeface="+mn-lt"/>
              </a:rPr>
              <a:t>6.5 </a:t>
            </a:r>
            <a:r>
              <a:rPr lang="zh-CN" altLang="en-US" sz="2400" dirty="0">
                <a:solidFill>
                  <a:srgbClr val="0070C0"/>
                </a:solidFill>
                <a:latin typeface="Agency FB (正文)"/>
                <a:cs typeface="+mn-ea"/>
                <a:sym typeface="+mn-lt"/>
              </a:rPr>
              <a:t>清理与垃圾收集</a:t>
            </a:r>
            <a:endParaRPr lang="zh-CN" altLang="en-US" sz="2400" dirty="0">
              <a:solidFill>
                <a:srgbClr val="0070C0"/>
              </a:solidFill>
              <a:latin typeface="Agency FB (正文)"/>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par>
                          <p:cTn id="10" fill="hold">
                            <p:stCondLst>
                              <p:cond delay="1900"/>
                            </p:stCondLst>
                            <p:childTnLst>
                              <p:par>
                                <p:cTn id="11" presetID="50" presetClass="entr" presetSubtype="0" decel="100000" fill="hold" grpId="0" nodeType="afterEffect">
                                  <p:stCondLst>
                                    <p:cond delay="0"/>
                                  </p:stCondLst>
                                  <p:iterate type="lt">
                                    <p:tmPct val="10000"/>
                                  </p:iterate>
                                  <p:childTnLst>
                                    <p:set>
                                      <p:cBhvr>
                                        <p:cTn id="12" dur="1" fill="hold">
                                          <p:stCondLst>
                                            <p:cond delay="0"/>
                                          </p:stCondLst>
                                        </p:cTn>
                                        <p:tgtEl>
                                          <p:spTgt spid="14"/>
                                        </p:tgtEl>
                                        <p:attrNameLst>
                                          <p:attrName>style.visibility</p:attrName>
                                        </p:attrNameLst>
                                      </p:cBhvr>
                                      <p:to>
                                        <p:strVal val="visible"/>
                                      </p:to>
                                    </p:set>
                                    <p:anim calcmode="lin" valueType="num">
                                      <p:cBhvr>
                                        <p:cTn id="13" dur="1000" fill="hold"/>
                                        <p:tgtEl>
                                          <p:spTgt spid="14"/>
                                        </p:tgtEl>
                                        <p:attrNameLst>
                                          <p:attrName>ppt_w</p:attrName>
                                        </p:attrNameLst>
                                      </p:cBhvr>
                                      <p:tavLst>
                                        <p:tav tm="0">
                                          <p:val>
                                            <p:strVal val="#ppt_w+.3"/>
                                          </p:val>
                                        </p:tav>
                                        <p:tav tm="100000">
                                          <p:val>
                                            <p:strVal val="#ppt_w"/>
                                          </p:val>
                                        </p:tav>
                                      </p:tavLst>
                                    </p:anim>
                                    <p:anim calcmode="lin" valueType="num">
                                      <p:cBhvr>
                                        <p:cTn id="14" dur="1000" fill="hold"/>
                                        <p:tgtEl>
                                          <p:spTgt spid="14"/>
                                        </p:tgtEl>
                                        <p:attrNameLst>
                                          <p:attrName>ppt_h</p:attrName>
                                        </p:attrNameLst>
                                      </p:cBhvr>
                                      <p:tavLst>
                                        <p:tav tm="0">
                                          <p:val>
                                            <p:strVal val="#ppt_h"/>
                                          </p:val>
                                        </p:tav>
                                        <p:tav tm="100000">
                                          <p:val>
                                            <p:strVal val="#ppt_h"/>
                                          </p:val>
                                        </p:tav>
                                      </p:tavLst>
                                    </p:anim>
                                    <p:animEffect transition="in" filter="fade">
                                      <p:cBhvr>
                                        <p:cTn id="15" dur="1000"/>
                                        <p:tgtEl>
                                          <p:spTgt spid="14"/>
                                        </p:tgtEl>
                                      </p:cBhvr>
                                    </p:animEffect>
                                  </p:childTnLst>
                                </p:cTn>
                              </p:par>
                            </p:childTnLst>
                          </p:cTn>
                        </p:par>
                        <p:par>
                          <p:cTn id="16" fill="hold">
                            <p:stCondLst>
                              <p:cond delay="3900"/>
                            </p:stCondLst>
                            <p:childTnLst>
                              <p:par>
                                <p:cTn id="17" presetID="3" presetClass="entr" presetSubtype="1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02 </a:t>
            </a:r>
            <a:r>
              <a:rPr lang="zh-CN" altLang="en-US" dirty="0"/>
              <a:t>资源清理：为何还需要额外清理资源</a:t>
            </a:r>
            <a:endParaRPr lang="zh-CN" altLang="en-US" dirty="0"/>
          </a:p>
        </p:txBody>
      </p:sp>
      <p:sp>
        <p:nvSpPr>
          <p:cNvPr id="3" name="内容占位符 2"/>
          <p:cNvSpPr>
            <a:spLocks noGrp="1"/>
          </p:cNvSpPr>
          <p:nvPr>
            <p:ph sz="quarter" idx="13"/>
          </p:nvPr>
        </p:nvSpPr>
        <p:spPr>
          <a:xfrm>
            <a:off x="4670424" y="2683824"/>
            <a:ext cx="6210936" cy="1024575"/>
          </a:xfrm>
        </p:spPr>
        <p:txBody>
          <a:bodyPr>
            <a:noAutofit/>
          </a:bodyPr>
          <a:lstStyle/>
          <a:p>
            <a:pPr marL="0" indent="0">
              <a:buNone/>
            </a:pPr>
            <a:r>
              <a:rPr lang="en-US" altLang="zh-CN" sz="1800" dirty="0"/>
              <a:t>Java</a:t>
            </a:r>
            <a:r>
              <a:rPr lang="zh-CN" altLang="en-US" sz="1800" dirty="0"/>
              <a:t>已经有了垃圾收集器（</a:t>
            </a:r>
            <a:r>
              <a:rPr lang="en-US" altLang="zh-CN" sz="1800" dirty="0"/>
              <a:t>Garbage Collector</a:t>
            </a:r>
            <a:r>
              <a:rPr lang="zh-CN" altLang="en-US" sz="1800" dirty="0"/>
              <a:t>），还需要额外针对创建的资源做清理工作吗？</a:t>
            </a:r>
            <a:endParaRPr lang="zh-CN" altLang="en-US" sz="1800" dirty="0"/>
          </a:p>
        </p:txBody>
      </p:sp>
      <p:pic>
        <p:nvPicPr>
          <p:cNvPr id="1026" name="Picture 2" descr="查看源图像"/>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413" y="1771648"/>
            <a:ext cx="5258225" cy="2828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02 </a:t>
            </a:r>
            <a:r>
              <a:rPr lang="zh-CN" altLang="en-US" dirty="0"/>
              <a:t>资源清理：为何还需要额外清理资源</a:t>
            </a:r>
            <a:endParaRPr lang="zh-CN" altLang="en-US" dirty="0"/>
          </a:p>
        </p:txBody>
      </p:sp>
      <p:sp>
        <p:nvSpPr>
          <p:cNvPr id="3" name="内容占位符 2"/>
          <p:cNvSpPr>
            <a:spLocks noGrp="1"/>
          </p:cNvSpPr>
          <p:nvPr>
            <p:ph sz="quarter" idx="13"/>
          </p:nvPr>
        </p:nvSpPr>
        <p:spPr>
          <a:xfrm>
            <a:off x="4670424" y="2683824"/>
            <a:ext cx="6210936" cy="1024575"/>
          </a:xfrm>
        </p:spPr>
        <p:txBody>
          <a:bodyPr>
            <a:noAutofit/>
          </a:bodyPr>
          <a:lstStyle/>
          <a:p>
            <a:pPr marL="0" indent="0">
              <a:buNone/>
            </a:pPr>
            <a:r>
              <a:rPr lang="en-US" altLang="zh-CN" sz="1800" dirty="0"/>
              <a:t>Java</a:t>
            </a:r>
            <a:r>
              <a:rPr lang="zh-CN" altLang="en-US" sz="1800" dirty="0"/>
              <a:t>已经有了垃圾收集器（</a:t>
            </a:r>
            <a:r>
              <a:rPr lang="en-US" altLang="zh-CN" sz="1800" dirty="0"/>
              <a:t>Garage Collector</a:t>
            </a:r>
            <a:r>
              <a:rPr lang="zh-CN" altLang="en-US" sz="1800" dirty="0"/>
              <a:t>），还需要额外针对创建的资源做清理工作吗？</a:t>
            </a:r>
            <a:endParaRPr lang="zh-CN" altLang="en-US" sz="1800" dirty="0"/>
          </a:p>
        </p:txBody>
      </p:sp>
      <p:pic>
        <p:nvPicPr>
          <p:cNvPr id="1026" name="Picture 2" descr="查看源图像"/>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413" y="1771648"/>
            <a:ext cx="5258225" cy="2828925"/>
          </a:xfrm>
          <a:prstGeom prst="rect">
            <a:avLst/>
          </a:prstGeom>
          <a:noFill/>
          <a:extLst>
            <a:ext uri="{909E8E84-426E-40DD-AFC4-6F175D3DCCD1}">
              <a14:hiddenFill xmlns:a14="http://schemas.microsoft.com/office/drawing/2010/main">
                <a:solidFill>
                  <a:srgbClr val="FFFFFF"/>
                </a:solidFill>
              </a14:hiddenFill>
            </a:ext>
          </a:extLst>
        </p:spPr>
      </p:pic>
      <p:sp>
        <p:nvSpPr>
          <p:cNvPr id="5" name="内容占位符 2"/>
          <p:cNvSpPr txBox="1"/>
          <p:nvPr/>
        </p:nvSpPr>
        <p:spPr>
          <a:xfrm>
            <a:off x="2324099" y="4673601"/>
            <a:ext cx="8296276" cy="1584326"/>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sz="1800" dirty="0">
                <a:solidFill>
                  <a:srgbClr val="C00000"/>
                </a:solidFill>
                <a:latin typeface="方正博雅宋_GBK"/>
              </a:rPr>
              <a:t>假设你的对象在</a:t>
            </a:r>
            <a:r>
              <a:rPr lang="zh-CN" altLang="en-US" sz="1800" b="1" dirty="0">
                <a:solidFill>
                  <a:srgbClr val="C00000"/>
                </a:solidFill>
                <a:latin typeface="方正博雅宋_GBK"/>
              </a:rPr>
              <a:t>不使用 </a:t>
            </a:r>
            <a:r>
              <a:rPr lang="en-US" altLang="zh-CN" sz="1800" b="1" dirty="0">
                <a:solidFill>
                  <a:srgbClr val="C00000"/>
                </a:solidFill>
                <a:latin typeface="DankMono-Regular"/>
              </a:rPr>
              <a:t>new </a:t>
            </a:r>
            <a:r>
              <a:rPr lang="zh-CN" altLang="en-US" sz="1800" dirty="0">
                <a:solidFill>
                  <a:srgbClr val="C00000"/>
                </a:solidFill>
                <a:latin typeface="方正博雅宋_GBK"/>
              </a:rPr>
              <a:t>的情况下分配了一块“特殊”内存。垃圾收集器只知道如何释放由 </a:t>
            </a:r>
            <a:r>
              <a:rPr lang="en-US" altLang="zh-CN" sz="1800" dirty="0">
                <a:solidFill>
                  <a:srgbClr val="C00000"/>
                </a:solidFill>
                <a:latin typeface="DankMono-Regular"/>
              </a:rPr>
              <a:t>new </a:t>
            </a:r>
            <a:r>
              <a:rPr lang="zh-CN" altLang="en-US" sz="1800" dirty="0">
                <a:solidFill>
                  <a:srgbClr val="C00000"/>
                </a:solidFill>
                <a:latin typeface="方正博雅宋_GBK"/>
              </a:rPr>
              <a:t>分配的内存，所以它不知道如何释放对象的这块“特殊”内存。</a:t>
            </a:r>
            <a:endParaRPr lang="zh-CN" altLang="en-US" sz="1800" dirty="0">
              <a:solidFill>
                <a:srgbClr val="C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02 </a:t>
            </a:r>
            <a:r>
              <a:rPr lang="zh-CN" altLang="en-US" dirty="0"/>
              <a:t>资源清理：</a:t>
            </a:r>
            <a:r>
              <a:rPr lang="en-US" altLang="zh-CN" dirty="0"/>
              <a:t>finalize()</a:t>
            </a:r>
            <a:r>
              <a:rPr lang="zh-CN" altLang="en-US" dirty="0"/>
              <a:t>方法</a:t>
            </a:r>
            <a:endParaRPr lang="zh-CN" altLang="en-US" dirty="0"/>
          </a:p>
        </p:txBody>
      </p:sp>
      <p:sp>
        <p:nvSpPr>
          <p:cNvPr id="3" name="内容占位符 2"/>
          <p:cNvSpPr>
            <a:spLocks noGrp="1"/>
          </p:cNvSpPr>
          <p:nvPr>
            <p:ph sz="quarter" idx="13"/>
          </p:nvPr>
        </p:nvSpPr>
        <p:spPr>
          <a:xfrm>
            <a:off x="4505325" y="2785424"/>
            <a:ext cx="6810376" cy="1649097"/>
          </a:xfrm>
        </p:spPr>
        <p:txBody>
          <a:bodyPr>
            <a:noAutofit/>
          </a:bodyPr>
          <a:lstStyle/>
          <a:p>
            <a:pPr marL="0" indent="0">
              <a:buNone/>
            </a:pPr>
            <a:r>
              <a:rPr lang="en-US" altLang="zh-CN" sz="1800" dirty="0">
                <a:solidFill>
                  <a:srgbClr val="231F20"/>
                </a:solidFill>
                <a:effectLst/>
                <a:latin typeface="方正博雅宋_GBK"/>
              </a:rPr>
              <a:t>finalize(</a:t>
            </a:r>
            <a:r>
              <a:rPr lang="en-US" altLang="zh-CN" sz="1800" dirty="0">
                <a:solidFill>
                  <a:srgbClr val="231F20"/>
                </a:solidFill>
                <a:latin typeface="方正博雅宋_GBK"/>
              </a:rPr>
              <a:t>)</a:t>
            </a:r>
            <a:r>
              <a:rPr lang="zh-CN" altLang="en-US" sz="1800" dirty="0">
                <a:solidFill>
                  <a:srgbClr val="231F20"/>
                </a:solidFill>
                <a:latin typeface="方正博雅宋_GBK"/>
              </a:rPr>
              <a:t>虽然看起来用于清理资源，但</a:t>
            </a:r>
            <a:r>
              <a:rPr lang="zh-CN" altLang="en-US" sz="1800" b="1" dirty="0">
                <a:solidFill>
                  <a:srgbClr val="C00000"/>
                </a:solidFill>
                <a:latin typeface="方正博雅宋_GBK"/>
              </a:rPr>
              <a:t>它不能等同于</a:t>
            </a:r>
            <a:r>
              <a:rPr lang="en-US" altLang="zh-CN" sz="1800" b="1" dirty="0">
                <a:solidFill>
                  <a:srgbClr val="C00000"/>
                </a:solidFill>
                <a:latin typeface="方正博雅宋_GBK"/>
              </a:rPr>
              <a:t>C++</a:t>
            </a:r>
            <a:r>
              <a:rPr lang="zh-CN" altLang="en-US" sz="1800" b="1" dirty="0">
                <a:solidFill>
                  <a:srgbClr val="C00000"/>
                </a:solidFill>
                <a:latin typeface="方正博雅宋_GBK"/>
              </a:rPr>
              <a:t>的析构函数</a:t>
            </a:r>
            <a:r>
              <a:rPr lang="zh-CN" altLang="en-US" sz="1800" dirty="0">
                <a:solidFill>
                  <a:srgbClr val="231F20"/>
                </a:solidFill>
                <a:latin typeface="方正博雅宋_GBK"/>
              </a:rPr>
              <a:t>，它通常会被</a:t>
            </a:r>
            <a:r>
              <a:rPr lang="en-US" altLang="zh-CN" sz="1800" dirty="0">
                <a:solidFill>
                  <a:srgbClr val="231F20"/>
                </a:solidFill>
                <a:latin typeface="方正博雅宋_GBK"/>
              </a:rPr>
              <a:t>GC</a:t>
            </a:r>
            <a:r>
              <a:rPr lang="zh-CN" altLang="en-US" sz="1800" dirty="0">
                <a:solidFill>
                  <a:srgbClr val="231F20"/>
                </a:solidFill>
                <a:latin typeface="方正博雅宋_GBK"/>
              </a:rPr>
              <a:t>自动调用，由于垃圾收集不一定会执行，因此</a:t>
            </a:r>
            <a:r>
              <a:rPr lang="en-US" altLang="zh-CN" sz="1800" b="1" dirty="0">
                <a:solidFill>
                  <a:srgbClr val="C00000"/>
                </a:solidFill>
                <a:latin typeface="方正博雅宋_GBK"/>
              </a:rPr>
              <a:t>finalize()</a:t>
            </a:r>
            <a:r>
              <a:rPr lang="zh-CN" altLang="en-US" sz="1800" b="1" dirty="0">
                <a:solidFill>
                  <a:srgbClr val="C00000"/>
                </a:solidFill>
                <a:latin typeface="方正博雅宋_GBK"/>
              </a:rPr>
              <a:t>方法也不一定会执行</a:t>
            </a:r>
            <a:r>
              <a:rPr lang="zh-CN" altLang="en-US" sz="1800" dirty="0">
                <a:solidFill>
                  <a:srgbClr val="231F20"/>
                </a:solidFill>
                <a:latin typeface="方正博雅宋_GBK"/>
              </a:rPr>
              <a:t>。</a:t>
            </a:r>
            <a:endParaRPr lang="en-US" altLang="zh-CN" sz="1800" dirty="0">
              <a:solidFill>
                <a:srgbClr val="231F20"/>
              </a:solidFill>
              <a:latin typeface="方正博雅宋_GBK"/>
            </a:endParaRPr>
          </a:p>
        </p:txBody>
      </p:sp>
      <p:pic>
        <p:nvPicPr>
          <p:cNvPr id="2050" name="Picture 2" descr="查看源图像"/>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57300" y="1985961"/>
            <a:ext cx="3248025" cy="3248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02 </a:t>
            </a:r>
            <a:r>
              <a:rPr lang="zh-CN" altLang="en-US" dirty="0"/>
              <a:t>资源清理：</a:t>
            </a:r>
            <a:r>
              <a:rPr lang="en-US" altLang="zh-CN" dirty="0"/>
              <a:t>finalize()</a:t>
            </a:r>
            <a:r>
              <a:rPr lang="zh-CN" altLang="en-US" dirty="0"/>
              <a:t>方法的作用</a:t>
            </a:r>
            <a:endParaRPr lang="zh-CN" altLang="en-US" dirty="0"/>
          </a:p>
        </p:txBody>
      </p:sp>
      <p:sp>
        <p:nvSpPr>
          <p:cNvPr id="3" name="内容占位符 2"/>
          <p:cNvSpPr>
            <a:spLocks noGrp="1"/>
          </p:cNvSpPr>
          <p:nvPr>
            <p:ph sz="quarter" idx="13"/>
          </p:nvPr>
        </p:nvSpPr>
        <p:spPr>
          <a:xfrm>
            <a:off x="742950" y="2203450"/>
            <a:ext cx="10687050" cy="1301750"/>
          </a:xfrm>
        </p:spPr>
        <p:txBody>
          <a:bodyPr>
            <a:noAutofit/>
          </a:bodyPr>
          <a:lstStyle/>
          <a:p>
            <a:pPr marL="0" indent="0">
              <a:buNone/>
            </a:pPr>
            <a:r>
              <a:rPr lang="en-US" altLang="zh-CN" sz="1800" dirty="0">
                <a:solidFill>
                  <a:srgbClr val="231F20"/>
                </a:solidFill>
                <a:effectLst/>
                <a:latin typeface="DankMono-Regular"/>
              </a:rPr>
              <a:t>finalize() </a:t>
            </a:r>
            <a:r>
              <a:rPr lang="zh-CN" altLang="en-US" sz="1800" dirty="0">
                <a:solidFill>
                  <a:srgbClr val="231F20"/>
                </a:solidFill>
                <a:effectLst/>
                <a:latin typeface="方正博雅宋_GBK"/>
              </a:rPr>
              <a:t>的使用仅</a:t>
            </a:r>
            <a:r>
              <a:rPr lang="zh-CN" altLang="en-US" sz="1800" b="1" dirty="0">
                <a:solidFill>
                  <a:srgbClr val="231F20"/>
                </a:solidFill>
                <a:effectLst/>
                <a:latin typeface="方正博雅宋_GBK"/>
              </a:rPr>
              <a:t>限于一种特殊情况</a:t>
            </a:r>
            <a:r>
              <a:rPr lang="zh-CN" altLang="en-US" sz="1800" dirty="0">
                <a:solidFill>
                  <a:srgbClr val="231F20"/>
                </a:solidFill>
                <a:effectLst/>
                <a:latin typeface="方正博雅宋_GBK"/>
              </a:rPr>
              <a:t>：对象以某种方式分配存储空间，而不是通过创建对象来分配。</a:t>
            </a:r>
            <a:endParaRPr lang="en-US" altLang="zh-CN" sz="1800" dirty="0">
              <a:solidFill>
                <a:srgbClr val="231F20"/>
              </a:solidFill>
              <a:effectLst/>
              <a:latin typeface="方正博雅宋_GBK"/>
            </a:endParaRPr>
          </a:p>
          <a:p>
            <a:pPr marL="0" indent="0">
              <a:buNone/>
            </a:pPr>
            <a:endParaRPr lang="zh-CN" alt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02 </a:t>
            </a:r>
            <a:r>
              <a:rPr lang="zh-CN" altLang="en-US" dirty="0"/>
              <a:t>资源清理：</a:t>
            </a:r>
            <a:r>
              <a:rPr lang="en-US" altLang="zh-CN" dirty="0"/>
              <a:t>finalize()</a:t>
            </a:r>
            <a:r>
              <a:rPr lang="zh-CN" altLang="en-US" dirty="0"/>
              <a:t>方法的作用</a:t>
            </a:r>
            <a:endParaRPr lang="zh-CN" altLang="en-US" dirty="0"/>
          </a:p>
        </p:txBody>
      </p:sp>
      <p:sp>
        <p:nvSpPr>
          <p:cNvPr id="3" name="内容占位符 2"/>
          <p:cNvSpPr>
            <a:spLocks noGrp="1"/>
          </p:cNvSpPr>
          <p:nvPr>
            <p:ph sz="quarter" idx="13"/>
          </p:nvPr>
        </p:nvSpPr>
        <p:spPr>
          <a:xfrm>
            <a:off x="742950" y="2203450"/>
            <a:ext cx="10687050" cy="1301750"/>
          </a:xfrm>
        </p:spPr>
        <p:txBody>
          <a:bodyPr>
            <a:noAutofit/>
          </a:bodyPr>
          <a:lstStyle/>
          <a:p>
            <a:pPr marL="0" indent="0">
              <a:buNone/>
            </a:pPr>
            <a:r>
              <a:rPr lang="en-US" altLang="zh-CN" sz="1800" dirty="0">
                <a:solidFill>
                  <a:srgbClr val="231F20"/>
                </a:solidFill>
                <a:effectLst/>
                <a:latin typeface="DankMono-Regular"/>
              </a:rPr>
              <a:t>finalize() </a:t>
            </a:r>
            <a:r>
              <a:rPr lang="zh-CN" altLang="en-US" sz="1800" dirty="0">
                <a:solidFill>
                  <a:srgbClr val="231F20"/>
                </a:solidFill>
                <a:effectLst/>
                <a:latin typeface="方正博雅宋_GBK"/>
              </a:rPr>
              <a:t>的使用仅限于一种特殊情况：对象以某种方式分配存储空间，而不是通过创建对象来分配。</a:t>
            </a:r>
            <a:endParaRPr lang="zh-CN" altLang="en-US" sz="1800" dirty="0"/>
          </a:p>
        </p:txBody>
      </p:sp>
      <p:sp>
        <p:nvSpPr>
          <p:cNvPr id="5" name="内容占位符 2"/>
          <p:cNvSpPr txBox="1"/>
          <p:nvPr/>
        </p:nvSpPr>
        <p:spPr>
          <a:xfrm>
            <a:off x="733425" y="4362010"/>
            <a:ext cx="5040000" cy="1584326"/>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sz="1800" dirty="0">
                <a:latin typeface="方正博雅宋_GBK"/>
              </a:rPr>
              <a:t>假设你的对象在</a:t>
            </a:r>
            <a:r>
              <a:rPr lang="zh-CN" altLang="en-US" sz="1800" b="1" dirty="0">
                <a:solidFill>
                  <a:srgbClr val="C00000"/>
                </a:solidFill>
                <a:latin typeface="方正博雅宋_GBK"/>
              </a:rPr>
              <a:t>不使用 </a:t>
            </a:r>
            <a:r>
              <a:rPr lang="en-US" altLang="zh-CN" sz="1800" b="1" dirty="0">
                <a:solidFill>
                  <a:srgbClr val="C00000"/>
                </a:solidFill>
                <a:latin typeface="DankMono-Regular"/>
              </a:rPr>
              <a:t>new </a:t>
            </a:r>
            <a:r>
              <a:rPr lang="zh-CN" altLang="en-US" sz="1800" dirty="0">
                <a:latin typeface="方正博雅宋_GBK"/>
              </a:rPr>
              <a:t>的情况下分配了一块“特殊”内存。垃圾收集器只知道如何释放由 </a:t>
            </a:r>
            <a:r>
              <a:rPr lang="en-US" altLang="zh-CN" sz="1800" dirty="0">
                <a:latin typeface="DankMono-Regular"/>
              </a:rPr>
              <a:t>new </a:t>
            </a:r>
            <a:r>
              <a:rPr lang="zh-CN" altLang="en-US" sz="1800" dirty="0">
                <a:latin typeface="方正博雅宋_GBK"/>
              </a:rPr>
              <a:t>分配的内存，所以它不知道如何释放对象的这块“特殊”内存。</a:t>
            </a:r>
            <a:endParaRPr lang="zh-CN" altLang="en-US" sz="1800" dirty="0"/>
          </a:p>
        </p:txBody>
      </p:sp>
      <p:sp>
        <p:nvSpPr>
          <p:cNvPr id="4" name="箭头: 下 3"/>
          <p:cNvSpPr/>
          <p:nvPr/>
        </p:nvSpPr>
        <p:spPr>
          <a:xfrm>
            <a:off x="2733675" y="3312000"/>
            <a:ext cx="533400" cy="8001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02 </a:t>
            </a:r>
            <a:r>
              <a:rPr lang="zh-CN" altLang="en-US" dirty="0"/>
              <a:t>资源清理：</a:t>
            </a:r>
            <a:r>
              <a:rPr lang="en-US" altLang="zh-CN" dirty="0"/>
              <a:t>finalize()</a:t>
            </a:r>
            <a:r>
              <a:rPr lang="zh-CN" altLang="en-US" dirty="0"/>
              <a:t>方法的作用</a:t>
            </a:r>
            <a:endParaRPr lang="zh-CN" altLang="en-US" dirty="0"/>
          </a:p>
        </p:txBody>
      </p:sp>
      <p:sp>
        <p:nvSpPr>
          <p:cNvPr id="3" name="内容占位符 2"/>
          <p:cNvSpPr>
            <a:spLocks noGrp="1"/>
          </p:cNvSpPr>
          <p:nvPr>
            <p:ph sz="quarter" idx="13"/>
          </p:nvPr>
        </p:nvSpPr>
        <p:spPr>
          <a:xfrm>
            <a:off x="742950" y="2203450"/>
            <a:ext cx="10687050" cy="1301750"/>
          </a:xfrm>
        </p:spPr>
        <p:txBody>
          <a:bodyPr>
            <a:noAutofit/>
          </a:bodyPr>
          <a:lstStyle/>
          <a:p>
            <a:pPr marL="0" indent="0">
              <a:buNone/>
            </a:pPr>
            <a:r>
              <a:rPr lang="en-US" altLang="zh-CN" sz="1800" dirty="0">
                <a:solidFill>
                  <a:srgbClr val="231F20"/>
                </a:solidFill>
                <a:effectLst/>
                <a:latin typeface="DankMono-Regular"/>
              </a:rPr>
              <a:t>finalize() </a:t>
            </a:r>
            <a:r>
              <a:rPr lang="zh-CN" altLang="en-US" sz="1800" dirty="0">
                <a:solidFill>
                  <a:srgbClr val="231F20"/>
                </a:solidFill>
                <a:effectLst/>
                <a:latin typeface="方正博雅宋_GBK"/>
              </a:rPr>
              <a:t>的使用仅限于一种特殊情况：对象以某种方式分配存储空间，而不是通过创建对象来分配。</a:t>
            </a:r>
            <a:endParaRPr lang="zh-CN" altLang="en-US" sz="1800" dirty="0"/>
          </a:p>
        </p:txBody>
      </p:sp>
      <p:sp>
        <p:nvSpPr>
          <p:cNvPr id="5" name="内容占位符 2"/>
          <p:cNvSpPr txBox="1"/>
          <p:nvPr/>
        </p:nvSpPr>
        <p:spPr>
          <a:xfrm>
            <a:off x="733425" y="4362010"/>
            <a:ext cx="5040000" cy="1584326"/>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sz="1800" dirty="0">
                <a:latin typeface="方正博雅宋_GBK"/>
              </a:rPr>
              <a:t>假设你的对象在</a:t>
            </a:r>
            <a:r>
              <a:rPr lang="zh-CN" altLang="en-US" sz="1800" b="1" dirty="0">
                <a:solidFill>
                  <a:srgbClr val="C00000"/>
                </a:solidFill>
                <a:latin typeface="方正博雅宋_GBK"/>
              </a:rPr>
              <a:t>不使用 </a:t>
            </a:r>
            <a:r>
              <a:rPr lang="en-US" altLang="zh-CN" sz="1800" b="1" dirty="0">
                <a:solidFill>
                  <a:srgbClr val="C00000"/>
                </a:solidFill>
                <a:latin typeface="DankMono-Regular"/>
              </a:rPr>
              <a:t>new </a:t>
            </a:r>
            <a:r>
              <a:rPr lang="zh-CN" altLang="en-US" sz="1800" dirty="0">
                <a:latin typeface="方正博雅宋_GBK"/>
              </a:rPr>
              <a:t>的情况下分配了一块“特殊”内存。垃圾收集器只知道如何释放由 </a:t>
            </a:r>
            <a:r>
              <a:rPr lang="en-US" altLang="zh-CN" sz="1800" dirty="0">
                <a:latin typeface="DankMono-Regular"/>
              </a:rPr>
              <a:t>new </a:t>
            </a:r>
            <a:r>
              <a:rPr lang="zh-CN" altLang="en-US" sz="1800" dirty="0">
                <a:latin typeface="方正博雅宋_GBK"/>
              </a:rPr>
              <a:t>分配的内存，所以它不知道如何释放对象的这块“特殊”内存。</a:t>
            </a:r>
            <a:endParaRPr lang="zh-CN" altLang="en-US" sz="1800" dirty="0"/>
          </a:p>
        </p:txBody>
      </p:sp>
      <p:sp>
        <p:nvSpPr>
          <p:cNvPr id="4" name="箭头: 下 3"/>
          <p:cNvSpPr/>
          <p:nvPr/>
        </p:nvSpPr>
        <p:spPr>
          <a:xfrm>
            <a:off x="2733675" y="3312000"/>
            <a:ext cx="533400" cy="8001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 name="内容占位符 2"/>
          <p:cNvSpPr txBox="1"/>
          <p:nvPr/>
        </p:nvSpPr>
        <p:spPr>
          <a:xfrm>
            <a:off x="6543040" y="4352044"/>
            <a:ext cx="5153660" cy="2201155"/>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altLang="en-US" sz="1800" dirty="0">
                <a:solidFill>
                  <a:srgbClr val="C00000"/>
                </a:solidFill>
                <a:latin typeface="方正博雅宋_GBK"/>
              </a:rPr>
              <a:t>未</a:t>
            </a:r>
            <a:r>
              <a:rPr lang="zh-CN" altLang="en-US" sz="1800" dirty="0">
                <a:solidFill>
                  <a:srgbClr val="C00000"/>
                </a:solidFill>
                <a:effectLst/>
                <a:latin typeface="方正博雅宋_GBK"/>
              </a:rPr>
              <a:t>使用 </a:t>
            </a:r>
            <a:r>
              <a:rPr lang="en-US" altLang="zh-CN" sz="1800" dirty="0">
                <a:solidFill>
                  <a:srgbClr val="C00000"/>
                </a:solidFill>
                <a:effectLst/>
                <a:latin typeface="HelvLight-Normal"/>
              </a:rPr>
              <a:t>Java </a:t>
            </a:r>
            <a:r>
              <a:rPr lang="zh-CN" altLang="en-US" sz="1800" dirty="0">
                <a:solidFill>
                  <a:srgbClr val="C00000"/>
                </a:solidFill>
                <a:latin typeface="方正博雅宋_GBK"/>
              </a:rPr>
              <a:t>的</a:t>
            </a:r>
            <a:r>
              <a:rPr lang="en-US" altLang="zh-CN" sz="1800" dirty="0">
                <a:solidFill>
                  <a:srgbClr val="C00000"/>
                </a:solidFill>
                <a:latin typeface="方正博雅宋_GBK"/>
              </a:rPr>
              <a:t>new</a:t>
            </a:r>
            <a:r>
              <a:rPr lang="zh-CN" altLang="en-US" sz="1800" dirty="0">
                <a:solidFill>
                  <a:srgbClr val="C00000"/>
                </a:solidFill>
                <a:effectLst/>
                <a:latin typeface="方正博雅宋_GBK"/>
              </a:rPr>
              <a:t>分配内存</a:t>
            </a:r>
            <a:r>
              <a:rPr lang="zh-CN" altLang="en-US" sz="1800" dirty="0">
                <a:solidFill>
                  <a:srgbClr val="231F20"/>
                </a:solidFill>
                <a:latin typeface="方正博雅宋_GBK"/>
              </a:rPr>
              <a:t>，即</a:t>
            </a:r>
            <a:r>
              <a:rPr lang="zh-CN" altLang="en-US" sz="1800" dirty="0">
                <a:solidFill>
                  <a:srgbClr val="231F20"/>
                </a:solidFill>
                <a:effectLst/>
                <a:latin typeface="方正博雅宋_GBK"/>
              </a:rPr>
              <a:t>采用了类似 </a:t>
            </a:r>
            <a:r>
              <a:rPr lang="en-US" altLang="zh-CN" sz="1800" dirty="0">
                <a:solidFill>
                  <a:srgbClr val="231F20"/>
                </a:solidFill>
                <a:effectLst/>
                <a:latin typeface="HelvLight-Normal"/>
              </a:rPr>
              <a:t>C </a:t>
            </a:r>
            <a:r>
              <a:rPr lang="zh-CN" altLang="en-US" sz="1800" dirty="0">
                <a:solidFill>
                  <a:srgbClr val="231F20"/>
                </a:solidFill>
                <a:effectLst/>
                <a:latin typeface="方正博雅宋_GBK"/>
              </a:rPr>
              <a:t>语言的机制</a:t>
            </a:r>
            <a:r>
              <a:rPr lang="zh-CN" altLang="en-US" sz="1800" dirty="0">
                <a:solidFill>
                  <a:srgbClr val="231F20"/>
                </a:solidFill>
                <a:latin typeface="方正博雅宋_GBK"/>
              </a:rPr>
              <a:t>，</a:t>
            </a:r>
            <a:r>
              <a:rPr lang="zh-CN" altLang="en-US" sz="1800" dirty="0">
                <a:solidFill>
                  <a:srgbClr val="231F20"/>
                </a:solidFill>
                <a:effectLst/>
                <a:latin typeface="方正博雅宋_GBK"/>
              </a:rPr>
              <a:t>在</a:t>
            </a:r>
            <a:r>
              <a:rPr lang="en-US" altLang="zh-CN" sz="1800" dirty="0">
                <a:solidFill>
                  <a:srgbClr val="231F20"/>
                </a:solidFill>
                <a:effectLst/>
                <a:latin typeface="方正博雅宋_GBK"/>
              </a:rPr>
              <a:t>Java</a:t>
            </a:r>
            <a:r>
              <a:rPr lang="zh-CN" altLang="en-US" sz="1800" dirty="0">
                <a:solidFill>
                  <a:srgbClr val="231F20"/>
                </a:solidFill>
                <a:effectLst/>
                <a:latin typeface="方正博雅宋_GBK"/>
              </a:rPr>
              <a:t>中，就是使用</a:t>
            </a:r>
            <a:r>
              <a:rPr lang="zh-CN" altLang="en-US" sz="1800" b="1" dirty="0">
                <a:solidFill>
                  <a:srgbClr val="231F20"/>
                </a:solidFill>
                <a:effectLst/>
                <a:latin typeface="方正兰亭黑_GBK"/>
              </a:rPr>
              <a:t>本地方法</a:t>
            </a:r>
            <a:r>
              <a:rPr lang="zh-CN" altLang="en-US" sz="1800" dirty="0">
                <a:solidFill>
                  <a:srgbClr val="231F20"/>
                </a:solidFill>
                <a:effectLst/>
                <a:latin typeface="方正博雅宋_GBK"/>
              </a:rPr>
              <a:t>来实现，例如通过调用 </a:t>
            </a:r>
            <a:r>
              <a:rPr lang="en-US" altLang="zh-CN" sz="1800" dirty="0">
                <a:solidFill>
                  <a:srgbClr val="231F20"/>
                </a:solidFill>
                <a:effectLst/>
                <a:latin typeface="HelvLight-Normal"/>
              </a:rPr>
              <a:t>C </a:t>
            </a:r>
            <a:r>
              <a:rPr lang="zh-CN" altLang="en-US" sz="1800" dirty="0">
                <a:solidFill>
                  <a:srgbClr val="231F20"/>
                </a:solidFill>
                <a:effectLst/>
                <a:latin typeface="方正博雅宋_GBK"/>
              </a:rPr>
              <a:t>的 </a:t>
            </a:r>
            <a:r>
              <a:rPr lang="en-US" altLang="zh-CN" sz="1800" dirty="0">
                <a:solidFill>
                  <a:srgbClr val="231F20"/>
                </a:solidFill>
                <a:effectLst/>
                <a:latin typeface="DankMono-Regular"/>
              </a:rPr>
              <a:t>malloc() </a:t>
            </a:r>
            <a:r>
              <a:rPr lang="zh-CN" altLang="en-US" sz="1800" dirty="0">
                <a:solidFill>
                  <a:srgbClr val="231F20"/>
                </a:solidFill>
                <a:effectLst/>
                <a:latin typeface="方正博雅宋_GBK"/>
              </a:rPr>
              <a:t>系列函数来分配存储空间。此时，应该在</a:t>
            </a:r>
            <a:r>
              <a:rPr lang="en-US" altLang="zh-CN" sz="1800" dirty="0">
                <a:solidFill>
                  <a:srgbClr val="231F20"/>
                </a:solidFill>
                <a:effectLst/>
                <a:latin typeface="方正博雅宋_GBK"/>
              </a:rPr>
              <a:t>finalize()</a:t>
            </a:r>
            <a:r>
              <a:rPr lang="zh-CN" altLang="en-US" sz="1800" dirty="0">
                <a:solidFill>
                  <a:srgbClr val="231F20"/>
                </a:solidFill>
                <a:effectLst/>
                <a:latin typeface="方正博雅宋_GBK"/>
              </a:rPr>
              <a:t>方法中调用</a:t>
            </a:r>
            <a:r>
              <a:rPr lang="en-US" altLang="zh-CN" sz="1800" dirty="0">
                <a:solidFill>
                  <a:srgbClr val="231F20"/>
                </a:solidFill>
                <a:latin typeface="方正博雅宋_GBK"/>
              </a:rPr>
              <a:t>C</a:t>
            </a:r>
            <a:r>
              <a:rPr lang="zh-CN" altLang="en-US" sz="1800" dirty="0">
                <a:solidFill>
                  <a:srgbClr val="231F20"/>
                </a:solidFill>
                <a:latin typeface="方正博雅宋_GBK"/>
              </a:rPr>
              <a:t>的</a:t>
            </a:r>
            <a:r>
              <a:rPr lang="en-US" altLang="zh-CN" sz="1800" dirty="0">
                <a:solidFill>
                  <a:srgbClr val="231F20"/>
                </a:solidFill>
                <a:latin typeface="方正博雅宋_GBK"/>
              </a:rPr>
              <a:t>free()</a:t>
            </a:r>
            <a:r>
              <a:rPr lang="zh-CN" altLang="en-US" sz="1800" dirty="0">
                <a:solidFill>
                  <a:srgbClr val="231F20"/>
                </a:solidFill>
                <a:latin typeface="方正博雅宋_GBK"/>
              </a:rPr>
              <a:t>函数。</a:t>
            </a:r>
            <a:endParaRPr lang="zh-CN" altLang="en-US" sz="1800" dirty="0">
              <a:solidFill>
                <a:srgbClr val="FF0000"/>
              </a:solidFill>
            </a:endParaRPr>
          </a:p>
        </p:txBody>
      </p:sp>
      <p:sp>
        <p:nvSpPr>
          <p:cNvPr id="7" name="箭头: 下 6"/>
          <p:cNvSpPr/>
          <p:nvPr/>
        </p:nvSpPr>
        <p:spPr>
          <a:xfrm rot="16200000">
            <a:off x="5829300" y="4901761"/>
            <a:ext cx="533400" cy="50482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云形 8"/>
          <p:cNvSpPr/>
          <p:nvPr/>
        </p:nvSpPr>
        <p:spPr>
          <a:xfrm>
            <a:off x="7772400" y="3169920"/>
            <a:ext cx="1685925" cy="680720"/>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不使用</a:t>
            </a:r>
            <a:r>
              <a:rPr lang="en-US" altLang="zh-CN" sz="1400" dirty="0">
                <a:latin typeface="微软雅黑" panose="020B0503020204020204" pitchFamily="34" charset="-122"/>
                <a:ea typeface="微软雅黑" panose="020B0503020204020204" pitchFamily="34" charset="-122"/>
              </a:rPr>
              <a:t>new</a:t>
            </a:r>
            <a:endParaRPr lang="zh-CN" altLang="en-US" sz="1400" dirty="0">
              <a:latin typeface="微软雅黑" panose="020B0503020204020204" pitchFamily="34" charset="-122"/>
              <a:ea typeface="微软雅黑" panose="020B0503020204020204" pitchFamily="34" charset="-122"/>
            </a:endParaRPr>
          </a:p>
        </p:txBody>
      </p:sp>
      <p:cxnSp>
        <p:nvCxnSpPr>
          <p:cNvPr id="11" name="连接符: 曲线 10"/>
          <p:cNvCxnSpPr>
            <a:stCxn id="9" idx="1"/>
            <a:endCxn id="6" idx="0"/>
          </p:cNvCxnSpPr>
          <p:nvPr/>
        </p:nvCxnSpPr>
        <p:spPr>
          <a:xfrm rot="16200000" flipH="1">
            <a:off x="8616552" y="3848725"/>
            <a:ext cx="502129" cy="504507"/>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02 </a:t>
            </a:r>
            <a:r>
              <a:rPr lang="zh-CN" altLang="en-US" dirty="0"/>
              <a:t>资源清理：正确使用</a:t>
            </a:r>
            <a:r>
              <a:rPr lang="en-US" altLang="zh-CN" dirty="0"/>
              <a:t>finalize()</a:t>
            </a:r>
            <a:r>
              <a:rPr lang="zh-CN" altLang="en-US" dirty="0"/>
              <a:t>方法</a:t>
            </a:r>
            <a:endParaRPr lang="zh-CN" altLang="en-US" dirty="0"/>
          </a:p>
        </p:txBody>
      </p:sp>
      <p:sp>
        <p:nvSpPr>
          <p:cNvPr id="3" name="内容占位符 2"/>
          <p:cNvSpPr>
            <a:spLocks noGrp="1"/>
          </p:cNvSpPr>
          <p:nvPr>
            <p:ph sz="quarter" idx="13"/>
          </p:nvPr>
        </p:nvSpPr>
        <p:spPr>
          <a:xfrm>
            <a:off x="742950" y="2203450"/>
            <a:ext cx="10971530" cy="1301750"/>
          </a:xfrm>
        </p:spPr>
        <p:txBody>
          <a:bodyPr>
            <a:noAutofit/>
          </a:bodyPr>
          <a:lstStyle/>
          <a:p>
            <a:pPr marL="0" indent="0">
              <a:buNone/>
            </a:pPr>
            <a:r>
              <a:rPr lang="en-US" altLang="zh-CN" sz="1800" dirty="0">
                <a:solidFill>
                  <a:srgbClr val="231F20"/>
                </a:solidFill>
                <a:latin typeface="DankMono-Regular"/>
              </a:rPr>
              <a:t>《 Effective Java 》</a:t>
            </a:r>
            <a:r>
              <a:rPr lang="zh-CN" altLang="en-US" sz="1800" dirty="0">
                <a:solidFill>
                  <a:srgbClr val="231F20"/>
                </a:solidFill>
                <a:latin typeface="DankMono-Regular"/>
              </a:rPr>
              <a:t>的作者</a:t>
            </a:r>
            <a:r>
              <a:rPr lang="en-US" altLang="zh-CN" sz="1800" dirty="0">
                <a:solidFill>
                  <a:srgbClr val="231F20"/>
                </a:solidFill>
                <a:latin typeface="DankMono-Regular"/>
              </a:rPr>
              <a:t>——Joshua Bloch </a:t>
            </a:r>
            <a:r>
              <a:rPr lang="zh-CN" altLang="en-US" sz="1800" dirty="0">
                <a:solidFill>
                  <a:srgbClr val="231F20"/>
                </a:solidFill>
                <a:latin typeface="DankMono-Regular"/>
              </a:rPr>
              <a:t>认为：“</a:t>
            </a:r>
            <a:r>
              <a:rPr lang="en-US" altLang="zh-CN" sz="1800" dirty="0">
                <a:solidFill>
                  <a:srgbClr val="231F20"/>
                </a:solidFill>
                <a:latin typeface="DankMono-Regular"/>
              </a:rPr>
              <a:t>Java</a:t>
            </a:r>
            <a:r>
              <a:rPr lang="zh-CN" altLang="en-US" sz="1800" dirty="0">
                <a:solidFill>
                  <a:srgbClr val="231F20"/>
                </a:solidFill>
                <a:latin typeface="DankMono-Regular"/>
              </a:rPr>
              <a:t>语言规范不仅不保证</a:t>
            </a:r>
            <a:r>
              <a:rPr lang="en-US" altLang="zh-CN" sz="1800" dirty="0">
                <a:solidFill>
                  <a:srgbClr val="231F20"/>
                </a:solidFill>
                <a:latin typeface="DankMono-Regular"/>
              </a:rPr>
              <a:t>finalize()</a:t>
            </a:r>
            <a:r>
              <a:rPr lang="zh-CN" altLang="en-US" sz="1800" dirty="0">
                <a:solidFill>
                  <a:srgbClr val="231F20"/>
                </a:solidFill>
                <a:latin typeface="DankMono-Regular"/>
              </a:rPr>
              <a:t>方法会被及时地执行，而且根本就不保证它们会被执行。”</a:t>
            </a:r>
            <a:endParaRPr lang="en-US" altLang="zh-CN" sz="1800" dirty="0">
              <a:solidFill>
                <a:srgbClr val="231F20"/>
              </a:solidFill>
              <a:latin typeface="DankMono-Regular"/>
            </a:endParaRPr>
          </a:p>
          <a:p>
            <a:pPr marL="0" indent="0">
              <a:buNone/>
            </a:pPr>
            <a:r>
              <a:rPr lang="zh-CN" altLang="en-US" sz="1800" dirty="0">
                <a:solidFill>
                  <a:srgbClr val="231F20"/>
                </a:solidFill>
                <a:latin typeface="DankMono-Regular"/>
              </a:rPr>
              <a:t>因此，本书的建议是“</a:t>
            </a:r>
            <a:r>
              <a:rPr lang="zh-CN" altLang="en-US" sz="1800" b="1" dirty="0">
                <a:solidFill>
                  <a:srgbClr val="C00000"/>
                </a:solidFill>
                <a:latin typeface="DankMono-Regular"/>
              </a:rPr>
              <a:t>永远不要直接调用 </a:t>
            </a:r>
            <a:r>
              <a:rPr lang="en-US" altLang="zh-CN" sz="1800" b="1" dirty="0">
                <a:solidFill>
                  <a:srgbClr val="C00000"/>
                </a:solidFill>
                <a:latin typeface="DankMono-Regular"/>
              </a:rPr>
              <a:t>finalize()</a:t>
            </a:r>
            <a:r>
              <a:rPr lang="zh-CN" altLang="en-US" sz="1800" b="1" dirty="0">
                <a:solidFill>
                  <a:srgbClr val="C00000"/>
                </a:solidFill>
                <a:latin typeface="DankMono-Regular"/>
              </a:rPr>
              <a:t>方法</a:t>
            </a:r>
            <a:r>
              <a:rPr lang="zh-CN" altLang="en-US" sz="1800" dirty="0">
                <a:solidFill>
                  <a:srgbClr val="231F20"/>
                </a:solidFill>
                <a:latin typeface="DankMono-Regular"/>
              </a:rPr>
              <a:t>”！</a:t>
            </a:r>
            <a:endParaRPr lang="en-US" altLang="zh-CN" sz="1800" dirty="0">
              <a:solidFill>
                <a:srgbClr val="231F20"/>
              </a:solidFill>
              <a:latin typeface="DankMono-Regular"/>
            </a:endParaRPr>
          </a:p>
          <a:p>
            <a:pPr marL="0" indent="0">
              <a:buNone/>
            </a:pPr>
            <a:r>
              <a:rPr lang="zh-CN" altLang="en-US" sz="1800" dirty="0">
                <a:solidFill>
                  <a:srgbClr val="231F20"/>
                </a:solidFill>
                <a:latin typeface="DankMono-Regular"/>
              </a:rPr>
              <a:t>为什么？</a:t>
            </a:r>
            <a:r>
              <a:rPr lang="en-US" altLang="zh-CN" sz="1800" dirty="0">
                <a:solidFill>
                  <a:srgbClr val="231F20"/>
                </a:solidFill>
                <a:latin typeface="DankMono-Regular"/>
              </a:rPr>
              <a:t>——</a:t>
            </a:r>
            <a:r>
              <a:rPr lang="zh-CN" altLang="en-US" sz="1800" dirty="0">
                <a:solidFill>
                  <a:srgbClr val="231F20"/>
                </a:solidFill>
                <a:latin typeface="DankMono-Regular"/>
              </a:rPr>
              <a:t>假设用</a:t>
            </a:r>
            <a:r>
              <a:rPr lang="en-US" altLang="zh-CN" sz="1800" dirty="0">
                <a:solidFill>
                  <a:srgbClr val="231F20"/>
                </a:solidFill>
                <a:latin typeface="DankMono-Regular"/>
              </a:rPr>
              <a:t>finalize()</a:t>
            </a:r>
            <a:r>
              <a:rPr lang="zh-CN" altLang="en-US" sz="1800" dirty="0">
                <a:solidFill>
                  <a:srgbClr val="231F20"/>
                </a:solidFill>
                <a:latin typeface="DankMono-Regular"/>
              </a:rPr>
              <a:t>方法关闭已经打开的文件，由于</a:t>
            </a:r>
            <a:r>
              <a:rPr lang="en-US" altLang="zh-CN" sz="1800" dirty="0">
                <a:solidFill>
                  <a:srgbClr val="231F20"/>
                </a:solidFill>
                <a:latin typeface="DankMono-Regular"/>
              </a:rPr>
              <a:t>finalize()</a:t>
            </a:r>
            <a:r>
              <a:rPr lang="zh-CN" altLang="en-US" sz="1800" dirty="0">
                <a:solidFill>
                  <a:srgbClr val="231F20"/>
                </a:solidFill>
                <a:latin typeface="DankMono-Regular"/>
              </a:rPr>
              <a:t>方法有可能永远不执行，也可能被延迟执行，就可能导致该文件迟迟未能关闭，甚至永远没有关闭，最终导致大量的文件会保留在打开状态。积累到一定程度，程序就可能再也无法打开文件，导致运行失败！</a:t>
            </a:r>
            <a:endParaRPr lang="en-US" altLang="zh-CN" sz="1800" dirty="0">
              <a:solidFill>
                <a:srgbClr val="231F20"/>
              </a:solidFill>
              <a:latin typeface="DankMono-Regular"/>
            </a:endParaRPr>
          </a:p>
          <a:p>
            <a:pPr marL="0" indent="0" algn="ctr">
              <a:buNone/>
            </a:pPr>
            <a:endParaRPr lang="en-US" altLang="zh-CN" sz="1800" dirty="0">
              <a:solidFill>
                <a:srgbClr val="231F20"/>
              </a:solidFill>
              <a:latin typeface="DankMono-Regular"/>
            </a:endParaRPr>
          </a:p>
          <a:p>
            <a:pPr marL="0" indent="0">
              <a:buNone/>
            </a:pPr>
            <a:endParaRPr lang="en-US" altLang="zh-CN" sz="1800" dirty="0">
              <a:solidFill>
                <a:srgbClr val="231F20"/>
              </a:solidFill>
              <a:latin typeface="DankMono-Regular"/>
            </a:endParaRPr>
          </a:p>
          <a:p>
            <a:pPr marL="0" indent="0">
              <a:buNone/>
            </a:pPr>
            <a:endParaRPr lang="en-US" altLang="zh-CN" sz="1800" dirty="0">
              <a:solidFill>
                <a:srgbClr val="231F20"/>
              </a:solidFill>
              <a:latin typeface="DankMono-Regul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02 </a:t>
            </a:r>
            <a:r>
              <a:rPr lang="zh-CN" altLang="en-US" dirty="0"/>
              <a:t>资源清理的总结</a:t>
            </a:r>
            <a:endParaRPr lang="zh-CN" altLang="en-US" dirty="0"/>
          </a:p>
        </p:txBody>
      </p:sp>
      <p:sp>
        <p:nvSpPr>
          <p:cNvPr id="3" name="内容占位符 2"/>
          <p:cNvSpPr>
            <a:spLocks noGrp="1"/>
          </p:cNvSpPr>
          <p:nvPr>
            <p:ph sz="quarter" idx="13"/>
          </p:nvPr>
        </p:nvSpPr>
        <p:spPr>
          <a:xfrm>
            <a:off x="3820160" y="2203450"/>
            <a:ext cx="7894320" cy="3404870"/>
          </a:xfrm>
        </p:spPr>
        <p:txBody>
          <a:bodyPr>
            <a:noAutofit/>
          </a:bodyPr>
          <a:lstStyle/>
          <a:p>
            <a:pPr marL="0" indent="0">
              <a:buNone/>
            </a:pPr>
            <a:r>
              <a:rPr lang="zh-CN" altLang="en-US" sz="1800" dirty="0">
                <a:solidFill>
                  <a:srgbClr val="231F20"/>
                </a:solidFill>
                <a:latin typeface="DankMono-Regular"/>
              </a:rPr>
              <a:t>可以总结为：</a:t>
            </a:r>
            <a:endParaRPr lang="en-US" altLang="zh-CN" sz="1800" dirty="0">
              <a:solidFill>
                <a:srgbClr val="231F20"/>
              </a:solidFill>
              <a:latin typeface="DankMono-Regular"/>
            </a:endParaRPr>
          </a:p>
          <a:p>
            <a:pPr>
              <a:buClr>
                <a:srgbClr val="282C47"/>
              </a:buClr>
              <a:buFont typeface="Wingdings" panose="05000000000000000000" pitchFamily="2" charset="2"/>
              <a:buChar char="p"/>
            </a:pPr>
            <a:r>
              <a:rPr lang="zh-CN" altLang="en-US" sz="1800" dirty="0">
                <a:solidFill>
                  <a:srgbClr val="231F20"/>
                </a:solidFill>
                <a:latin typeface="DankMono-Regular"/>
              </a:rPr>
              <a:t>在</a:t>
            </a:r>
            <a:r>
              <a:rPr lang="en-US" altLang="zh-CN" sz="1800" dirty="0">
                <a:solidFill>
                  <a:srgbClr val="231F20"/>
                </a:solidFill>
                <a:latin typeface="DankMono-Regular"/>
              </a:rPr>
              <a:t>Java</a:t>
            </a:r>
            <a:r>
              <a:rPr lang="zh-CN" altLang="en-US" sz="1800" dirty="0">
                <a:solidFill>
                  <a:srgbClr val="231F20"/>
                </a:solidFill>
                <a:latin typeface="DankMono-Regular"/>
              </a:rPr>
              <a:t>中始终使用</a:t>
            </a:r>
            <a:r>
              <a:rPr lang="en-US" altLang="zh-CN" sz="1800" dirty="0">
                <a:solidFill>
                  <a:srgbClr val="231F20"/>
                </a:solidFill>
                <a:latin typeface="DankMono-Regular"/>
              </a:rPr>
              <a:t>new</a:t>
            </a:r>
            <a:r>
              <a:rPr lang="zh-CN" altLang="en-US" sz="1800" dirty="0">
                <a:solidFill>
                  <a:srgbClr val="231F20"/>
                </a:solidFill>
                <a:latin typeface="DankMono-Regular"/>
              </a:rPr>
              <a:t>创建对象，此时，垃圾收集器会自动释放存储空间</a:t>
            </a:r>
            <a:endParaRPr lang="en-US" altLang="zh-CN" sz="1800" dirty="0">
              <a:solidFill>
                <a:srgbClr val="231F20"/>
              </a:solidFill>
              <a:latin typeface="DankMono-Regular"/>
            </a:endParaRPr>
          </a:p>
          <a:p>
            <a:pPr>
              <a:buClr>
                <a:srgbClr val="282C47"/>
              </a:buClr>
              <a:buFont typeface="Wingdings" panose="05000000000000000000" pitchFamily="2" charset="2"/>
              <a:buChar char="p"/>
            </a:pPr>
            <a:r>
              <a:rPr lang="zh-CN" altLang="en-US" sz="1800" dirty="0">
                <a:solidFill>
                  <a:srgbClr val="231F20"/>
                </a:solidFill>
                <a:latin typeface="DankMono-Regular"/>
              </a:rPr>
              <a:t>如果在</a:t>
            </a:r>
            <a:r>
              <a:rPr lang="en-US" altLang="zh-CN" sz="1800" dirty="0">
                <a:solidFill>
                  <a:srgbClr val="231F20"/>
                </a:solidFill>
                <a:latin typeface="DankMono-Regular"/>
              </a:rPr>
              <a:t>Java</a:t>
            </a:r>
            <a:r>
              <a:rPr lang="zh-CN" altLang="en-US" sz="1800" dirty="0">
                <a:solidFill>
                  <a:srgbClr val="231F20"/>
                </a:solidFill>
                <a:latin typeface="DankMono-Regular"/>
              </a:rPr>
              <a:t>中通过其他机制创建了本地对象，则使用</a:t>
            </a:r>
            <a:r>
              <a:rPr lang="en-US" altLang="zh-CN" sz="1800" dirty="0">
                <a:solidFill>
                  <a:srgbClr val="231F20"/>
                </a:solidFill>
                <a:latin typeface="DankMono-Regular"/>
              </a:rPr>
              <a:t>finalize()</a:t>
            </a:r>
            <a:r>
              <a:rPr lang="zh-CN" altLang="en-US" sz="1800" dirty="0">
                <a:solidFill>
                  <a:srgbClr val="231F20"/>
                </a:solidFill>
                <a:latin typeface="DankMono-Regular"/>
              </a:rPr>
              <a:t>管理内存空间的释放，但它仍然通过垃圾收集器自动调用</a:t>
            </a:r>
            <a:endParaRPr lang="en-US" altLang="zh-CN" sz="1800" dirty="0">
              <a:solidFill>
                <a:srgbClr val="231F20"/>
              </a:solidFill>
              <a:latin typeface="DankMono-Regular"/>
            </a:endParaRPr>
          </a:p>
          <a:p>
            <a:pPr>
              <a:buClr>
                <a:srgbClr val="282C47"/>
              </a:buClr>
              <a:buFont typeface="Wingdings" panose="05000000000000000000" pitchFamily="2" charset="2"/>
              <a:buChar char="p"/>
            </a:pPr>
            <a:r>
              <a:rPr lang="zh-CN" altLang="en-US" sz="1800" dirty="0">
                <a:solidFill>
                  <a:srgbClr val="231F20"/>
                </a:solidFill>
                <a:latin typeface="DankMono-Regular"/>
              </a:rPr>
              <a:t>如果需要终止对象封装的资源（如文件或线程），请提供一个显式的终止方法，如显式定义</a:t>
            </a:r>
            <a:r>
              <a:rPr lang="en-US" altLang="zh-CN" sz="1800" dirty="0">
                <a:solidFill>
                  <a:srgbClr val="231F20"/>
                </a:solidFill>
                <a:latin typeface="DankMono-Regular"/>
              </a:rPr>
              <a:t>close()</a:t>
            </a:r>
            <a:r>
              <a:rPr lang="zh-CN" altLang="en-US" sz="1800" dirty="0">
                <a:solidFill>
                  <a:srgbClr val="231F20"/>
                </a:solidFill>
                <a:latin typeface="DankMono-Regular"/>
              </a:rPr>
              <a:t>方法</a:t>
            </a:r>
            <a:endParaRPr lang="en-US" altLang="zh-CN" sz="1800" dirty="0">
              <a:solidFill>
                <a:srgbClr val="231F20"/>
              </a:solidFill>
              <a:latin typeface="DankMono-Regular"/>
            </a:endParaRPr>
          </a:p>
          <a:p>
            <a:pPr marL="0" indent="0" algn="ctr">
              <a:buNone/>
            </a:pPr>
            <a:endParaRPr lang="en-US" altLang="zh-CN" sz="1800" dirty="0">
              <a:solidFill>
                <a:srgbClr val="231F20"/>
              </a:solidFill>
              <a:latin typeface="DankMono-Regular"/>
            </a:endParaRPr>
          </a:p>
          <a:p>
            <a:pPr marL="0" indent="0" algn="ctr">
              <a:buNone/>
            </a:pPr>
            <a:endParaRPr lang="en-US" altLang="zh-CN" sz="1800" dirty="0">
              <a:solidFill>
                <a:srgbClr val="231F20"/>
              </a:solidFill>
              <a:latin typeface="DankMono-Regular"/>
            </a:endParaRPr>
          </a:p>
          <a:p>
            <a:pPr marL="0" indent="0">
              <a:buNone/>
            </a:pPr>
            <a:endParaRPr lang="en-US" altLang="zh-CN" sz="1800" dirty="0">
              <a:solidFill>
                <a:srgbClr val="231F20"/>
              </a:solidFill>
              <a:latin typeface="DankMono-Regular"/>
            </a:endParaRPr>
          </a:p>
          <a:p>
            <a:pPr marL="0" indent="0">
              <a:buNone/>
            </a:pPr>
            <a:endParaRPr lang="en-US" altLang="zh-CN" sz="1800" dirty="0">
              <a:solidFill>
                <a:srgbClr val="231F20"/>
              </a:solidFill>
              <a:latin typeface="DankMono-Regular"/>
            </a:endParaRPr>
          </a:p>
        </p:txBody>
      </p:sp>
      <p:pic>
        <p:nvPicPr>
          <p:cNvPr id="6150" name="Picture 6" descr="查看源图像"/>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3280" y="2692400"/>
            <a:ext cx="2509520" cy="25095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1"/>
          <a:stretch>
            <a:fillRect/>
          </a:stretch>
        </p:blipFill>
        <p:spPr>
          <a:xfrm>
            <a:off x="4678536" y="1675049"/>
            <a:ext cx="6903864" cy="3246083"/>
          </a:xfrm>
          <a:prstGeom prst="rect">
            <a:avLst/>
          </a:prstGeom>
        </p:spPr>
      </p:pic>
      <p:pic>
        <p:nvPicPr>
          <p:cNvPr id="4" name="Picture 2" descr="查看源图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1675049"/>
            <a:ext cx="2880000" cy="288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sp>
        <p:nvSpPr>
          <p:cNvPr id="5" name="对话气泡: 矩形 4"/>
          <p:cNvSpPr/>
          <p:nvPr/>
        </p:nvSpPr>
        <p:spPr>
          <a:xfrm rot="16200000">
            <a:off x="-1498106" y="1498106"/>
            <a:ext cx="6858000" cy="3861787"/>
          </a:xfrm>
          <a:prstGeom prst="wedgeRectCallout">
            <a:avLst>
              <a:gd name="adj1" fmla="val -20445"/>
              <a:gd name="adj2" fmla="val 57902"/>
            </a:avLst>
          </a:prstGeom>
          <a:solidFill>
            <a:schemeClr val="tx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8" name="文本框 7"/>
          <p:cNvSpPr txBox="1"/>
          <p:nvPr/>
        </p:nvSpPr>
        <p:spPr>
          <a:xfrm>
            <a:off x="328295" y="3140710"/>
            <a:ext cx="3418840" cy="2899410"/>
          </a:xfrm>
          <a:prstGeom prst="rect">
            <a:avLst/>
          </a:prstGeom>
          <a:noFill/>
        </p:spPr>
        <p:txBody>
          <a:bodyPr wrap="square">
            <a:spAutoFit/>
          </a:bodyPr>
          <a:lstStyle/>
          <a:p>
            <a:pPr algn="ctr" defTabSz="913765">
              <a:lnSpc>
                <a:spcPts val="1825"/>
              </a:lnSpc>
            </a:pPr>
            <a:r>
              <a:rPr lang="en-US" altLang="zh-CN" dirty="0" err="1">
                <a:solidFill>
                  <a:srgbClr val="FFFFFF"/>
                </a:solidFill>
                <a:latin typeface="Agency FB (正文)"/>
                <a:ea typeface="Lato Light" panose="020F0502020204030203" pitchFamily="34" charset="0"/>
                <a:cs typeface="Lato Light" panose="020F0502020204030203" pitchFamily="34" charset="0"/>
              </a:rPr>
              <a:t>DaoCloud</a:t>
            </a:r>
            <a:r>
              <a:rPr lang="zh-CN" altLang="en-US" dirty="0">
                <a:solidFill>
                  <a:srgbClr val="FFFFFF"/>
                </a:solidFill>
                <a:latin typeface="Agency FB (正文)"/>
                <a:ea typeface="Lato Light" panose="020F0502020204030203" pitchFamily="34" charset="0"/>
                <a:cs typeface="Lato Light" panose="020F0502020204030203" pitchFamily="34" charset="0"/>
              </a:rPr>
              <a:t>应用现代化首席顾问</a:t>
            </a:r>
            <a:endParaRPr lang="en-US" altLang="zh-CN" dirty="0">
              <a:solidFill>
                <a:srgbClr val="FFFFFF"/>
              </a:solidFill>
              <a:latin typeface="Agency FB (正文)"/>
              <a:ea typeface="Lato Light" panose="020F0502020204030203" pitchFamily="34" charset="0"/>
              <a:cs typeface="Lato Light" panose="020F0502020204030203" pitchFamily="34" charset="0"/>
            </a:endParaRPr>
          </a:p>
          <a:p>
            <a:pPr algn="ctr" defTabSz="913765">
              <a:lnSpc>
                <a:spcPts val="1825"/>
              </a:lnSpc>
            </a:pPr>
            <a:endParaRPr lang="en-US" altLang="zh-CN" sz="1800" dirty="0">
              <a:solidFill>
                <a:srgbClr val="FFFFFF"/>
              </a:solidFill>
              <a:latin typeface="Agency FB (正文)"/>
              <a:ea typeface="Lato Light" panose="020F0502020204030203" pitchFamily="34" charset="0"/>
              <a:cs typeface="Lato Light" panose="020F0502020204030203" pitchFamily="34" charset="0"/>
            </a:endParaRPr>
          </a:p>
          <a:p>
            <a:pPr defTabSz="913765">
              <a:lnSpc>
                <a:spcPts val="1825"/>
              </a:lnSpc>
            </a:pPr>
            <a:endParaRPr lang="en-US" altLang="zh-CN" dirty="0">
              <a:solidFill>
                <a:srgbClr val="FFFFFF"/>
              </a:solidFill>
              <a:latin typeface="Agency FB (正文)"/>
              <a:ea typeface="Lato Light" panose="020F0502020204030203" pitchFamily="34" charset="0"/>
              <a:cs typeface="Lato Light" panose="020F0502020204030203" pitchFamily="34" charset="0"/>
            </a:endParaRPr>
          </a:p>
          <a:p>
            <a:pPr defTabSz="913765">
              <a:lnSpc>
                <a:spcPts val="1825"/>
              </a:lnSpc>
            </a:pPr>
            <a:r>
              <a:rPr lang="zh-CN" altLang="en-US" sz="1400" dirty="0">
                <a:solidFill>
                  <a:srgbClr val="FFFFFF"/>
                </a:solidFill>
                <a:ea typeface="Lato Light" panose="020F0502020204030203" pitchFamily="34" charset="0"/>
                <a:cs typeface="Lato Light" panose="020F0502020204030203" pitchFamily="34" charset="0"/>
              </a:rPr>
              <a:t>作品包括：</a:t>
            </a:r>
            <a:endParaRPr lang="en-US" altLang="zh-CN" sz="1400" dirty="0">
              <a:solidFill>
                <a:srgbClr val="FFFFFF"/>
              </a:solidFill>
              <a:ea typeface="Lato Light" panose="020F0502020204030203" pitchFamily="34" charset="0"/>
              <a:cs typeface="Lato Light" panose="020F0502020204030203" pitchFamily="34" charset="0"/>
            </a:endParaRPr>
          </a:p>
          <a:p>
            <a:pPr defTabSz="913765">
              <a:lnSpc>
                <a:spcPts val="1825"/>
              </a:lnSpc>
            </a:pPr>
            <a:r>
              <a:rPr lang="en-US" altLang="zh-CN" sz="1400" dirty="0">
                <a:solidFill>
                  <a:srgbClr val="FFFFFF"/>
                </a:solidFill>
                <a:ea typeface="Lato Light" panose="020F0502020204030203" pitchFamily="34" charset="0"/>
                <a:cs typeface="Lato Light" panose="020F0502020204030203" pitchFamily="34" charset="0"/>
              </a:rPr>
              <a:t>《</a:t>
            </a:r>
            <a:r>
              <a:rPr lang="zh-CN" altLang="en-US" sz="1400" dirty="0">
                <a:solidFill>
                  <a:srgbClr val="FFFFFF"/>
                </a:solidFill>
                <a:ea typeface="Lato Light" panose="020F0502020204030203" pitchFamily="34" charset="0"/>
                <a:cs typeface="Lato Light" panose="020F0502020204030203" pitchFamily="34" charset="0"/>
              </a:rPr>
              <a:t>解构领域驱动设计</a:t>
            </a:r>
            <a:r>
              <a:rPr lang="en-US" altLang="zh-CN" sz="1400" dirty="0">
                <a:solidFill>
                  <a:srgbClr val="FFFFFF"/>
                </a:solidFill>
                <a:ea typeface="Lato Light" panose="020F0502020204030203" pitchFamily="34" charset="0"/>
                <a:cs typeface="Lato Light" panose="020F0502020204030203" pitchFamily="34" charset="0"/>
              </a:rPr>
              <a:t>》</a:t>
            </a:r>
            <a:endParaRPr lang="en-US" altLang="zh-CN" sz="1400" dirty="0">
              <a:solidFill>
                <a:srgbClr val="FFFFFF"/>
              </a:solidFill>
              <a:ea typeface="Lato Light" panose="020F0502020204030203" pitchFamily="34" charset="0"/>
              <a:cs typeface="Lato Light" panose="020F0502020204030203" pitchFamily="34" charset="0"/>
            </a:endParaRPr>
          </a:p>
          <a:p>
            <a:pPr defTabSz="913765">
              <a:lnSpc>
                <a:spcPts val="1825"/>
              </a:lnSpc>
            </a:pPr>
            <a:r>
              <a:rPr lang="en-US" altLang="zh-CN" sz="1400" dirty="0">
                <a:solidFill>
                  <a:srgbClr val="FFFFFF"/>
                </a:solidFill>
                <a:ea typeface="Lato Light" panose="020F0502020204030203" pitchFamily="34" charset="0"/>
                <a:cs typeface="Lato Light" panose="020F0502020204030203" pitchFamily="34" charset="0"/>
              </a:rPr>
              <a:t>《</a:t>
            </a:r>
            <a:r>
              <a:rPr lang="zh-CN" altLang="en-US" sz="1400" dirty="0">
                <a:solidFill>
                  <a:srgbClr val="FFFFFF"/>
                </a:solidFill>
                <a:ea typeface="Lato Light" panose="020F0502020204030203" pitchFamily="34" charset="0"/>
                <a:cs typeface="Lato Light" panose="020F0502020204030203" pitchFamily="34" charset="0"/>
              </a:rPr>
              <a:t>软件设计精要与模式</a:t>
            </a:r>
            <a:r>
              <a:rPr lang="en-US" altLang="zh-CN" sz="1400" dirty="0">
                <a:solidFill>
                  <a:srgbClr val="FFFFFF"/>
                </a:solidFill>
                <a:ea typeface="Lato Light" panose="020F0502020204030203" pitchFamily="34" charset="0"/>
                <a:cs typeface="Lato Light" panose="020F0502020204030203" pitchFamily="34" charset="0"/>
              </a:rPr>
              <a:t>》</a:t>
            </a:r>
            <a:endParaRPr lang="en-US" altLang="zh-CN" sz="1400" dirty="0">
              <a:solidFill>
                <a:srgbClr val="FFFFFF"/>
              </a:solidFill>
              <a:ea typeface="Lato Light" panose="020F0502020204030203" pitchFamily="34" charset="0"/>
              <a:cs typeface="Lato Light" panose="020F0502020204030203" pitchFamily="34" charset="0"/>
            </a:endParaRPr>
          </a:p>
          <a:p>
            <a:pPr defTabSz="913765">
              <a:lnSpc>
                <a:spcPts val="1825"/>
              </a:lnSpc>
            </a:pPr>
            <a:r>
              <a:rPr lang="en-US" altLang="zh-CN" sz="1400" dirty="0">
                <a:solidFill>
                  <a:srgbClr val="FFFFFF"/>
                </a:solidFill>
                <a:ea typeface="Lato Light" panose="020F0502020204030203" pitchFamily="34" charset="0"/>
                <a:cs typeface="Lato Light" panose="020F0502020204030203" pitchFamily="34" charset="0"/>
              </a:rPr>
              <a:t>《</a:t>
            </a:r>
            <a:r>
              <a:rPr lang="zh-CN" altLang="en-US" sz="1400" dirty="0">
                <a:solidFill>
                  <a:srgbClr val="FFFFFF"/>
                </a:solidFill>
                <a:ea typeface="Lato Light" panose="020F0502020204030203" pitchFamily="34" charset="0"/>
                <a:cs typeface="Lato Light" panose="020F0502020204030203" pitchFamily="34" charset="0"/>
              </a:rPr>
              <a:t>高可用可伸缩微服务架构</a:t>
            </a:r>
            <a:r>
              <a:rPr lang="en-US" altLang="zh-CN" sz="1400" dirty="0">
                <a:solidFill>
                  <a:srgbClr val="FFFFFF"/>
                </a:solidFill>
                <a:ea typeface="Lato Light" panose="020F0502020204030203" pitchFamily="34" charset="0"/>
                <a:cs typeface="Lato Light" panose="020F0502020204030203" pitchFamily="34" charset="0"/>
              </a:rPr>
              <a:t>》</a:t>
            </a:r>
            <a:endParaRPr lang="en-US" altLang="zh-CN" sz="1400" dirty="0">
              <a:solidFill>
                <a:srgbClr val="FFFFFF"/>
              </a:solidFill>
              <a:ea typeface="Lato Light" panose="020F0502020204030203" pitchFamily="34" charset="0"/>
              <a:cs typeface="Lato Light" panose="020F0502020204030203" pitchFamily="34" charset="0"/>
            </a:endParaRPr>
          </a:p>
          <a:p>
            <a:pPr defTabSz="913765">
              <a:lnSpc>
                <a:spcPts val="1825"/>
              </a:lnSpc>
            </a:pPr>
            <a:endParaRPr lang="en-US" altLang="zh-CN" sz="1400" dirty="0">
              <a:solidFill>
                <a:srgbClr val="FFFFFF"/>
              </a:solidFill>
              <a:ea typeface="Lato Light" panose="020F0502020204030203" pitchFamily="34" charset="0"/>
              <a:cs typeface="Lato Light" panose="020F0502020204030203" pitchFamily="34" charset="0"/>
            </a:endParaRPr>
          </a:p>
          <a:p>
            <a:pPr defTabSz="913765">
              <a:lnSpc>
                <a:spcPts val="1825"/>
              </a:lnSpc>
            </a:pPr>
            <a:r>
              <a:rPr lang="zh-CN" altLang="en-US" sz="1400" dirty="0">
                <a:solidFill>
                  <a:srgbClr val="FFFFFF"/>
                </a:solidFill>
                <a:ea typeface="Lato Light" panose="020F0502020204030203" pitchFamily="34" charset="0"/>
                <a:cs typeface="Lato Light" panose="020F0502020204030203" pitchFamily="34" charset="0"/>
              </a:rPr>
              <a:t>译作包括：</a:t>
            </a:r>
            <a:endParaRPr lang="en-US" altLang="zh-CN" sz="1400" dirty="0">
              <a:solidFill>
                <a:srgbClr val="FFFFFF"/>
              </a:solidFill>
              <a:ea typeface="Lato Light" panose="020F0502020204030203" pitchFamily="34" charset="0"/>
              <a:cs typeface="Lato Light" panose="020F0502020204030203" pitchFamily="34" charset="0"/>
            </a:endParaRPr>
          </a:p>
          <a:p>
            <a:pPr defTabSz="913765">
              <a:lnSpc>
                <a:spcPts val="1825"/>
              </a:lnSpc>
            </a:pPr>
            <a:r>
              <a:rPr lang="en-US" altLang="zh-CN" sz="1400" dirty="0">
                <a:solidFill>
                  <a:srgbClr val="FFFFFF"/>
                </a:solidFill>
                <a:ea typeface="Lato Light" panose="020F0502020204030203" pitchFamily="34" charset="0"/>
                <a:cs typeface="Lato Light" panose="020F0502020204030203" pitchFamily="34" charset="0"/>
              </a:rPr>
              <a:t>《Java</a:t>
            </a:r>
            <a:r>
              <a:rPr lang="zh-CN" altLang="en-US" sz="1400" dirty="0">
                <a:solidFill>
                  <a:srgbClr val="FFFFFF"/>
                </a:solidFill>
                <a:ea typeface="Lato Light" panose="020F0502020204030203" pitchFamily="34" charset="0"/>
                <a:cs typeface="Lato Light" panose="020F0502020204030203" pitchFamily="34" charset="0"/>
              </a:rPr>
              <a:t>设计模式</a:t>
            </a:r>
            <a:r>
              <a:rPr lang="en-US" altLang="zh-CN" sz="1400" dirty="0">
                <a:solidFill>
                  <a:srgbClr val="FFFFFF"/>
                </a:solidFill>
                <a:ea typeface="Lato Light" panose="020F0502020204030203" pitchFamily="34" charset="0"/>
                <a:cs typeface="Lato Light" panose="020F0502020204030203" pitchFamily="34" charset="0"/>
              </a:rPr>
              <a:t>》</a:t>
            </a:r>
            <a:endParaRPr lang="en-US" altLang="zh-CN" sz="1400" dirty="0">
              <a:solidFill>
                <a:srgbClr val="FFFFFF"/>
              </a:solidFill>
              <a:ea typeface="Lato Light" panose="020F0502020204030203" pitchFamily="34" charset="0"/>
              <a:cs typeface="Lato Light" panose="020F0502020204030203" pitchFamily="34" charset="0"/>
            </a:endParaRPr>
          </a:p>
          <a:p>
            <a:pPr defTabSz="913765">
              <a:lnSpc>
                <a:spcPts val="1825"/>
              </a:lnSpc>
            </a:pPr>
            <a:r>
              <a:rPr lang="en-US" altLang="zh-CN" sz="1400" dirty="0">
                <a:solidFill>
                  <a:srgbClr val="FFFFFF"/>
                </a:solidFill>
                <a:ea typeface="Lato Light" panose="020F0502020204030203" pitchFamily="34" charset="0"/>
                <a:cs typeface="Lato Light" panose="020F0502020204030203" pitchFamily="34" charset="0"/>
              </a:rPr>
              <a:t>《</a:t>
            </a:r>
            <a:r>
              <a:rPr lang="zh-CN" altLang="en-US" sz="1400" dirty="0">
                <a:solidFill>
                  <a:srgbClr val="FFFFFF"/>
                </a:solidFill>
                <a:ea typeface="Lato Light" panose="020F0502020204030203" pitchFamily="34" charset="0"/>
                <a:cs typeface="Lato Light" panose="020F0502020204030203" pitchFamily="34" charset="0"/>
              </a:rPr>
              <a:t>恰如其分的软件架构</a:t>
            </a:r>
            <a:r>
              <a:rPr lang="en-US" altLang="zh-CN" sz="1400" dirty="0">
                <a:solidFill>
                  <a:srgbClr val="FFFFFF"/>
                </a:solidFill>
                <a:ea typeface="Lato Light" panose="020F0502020204030203" pitchFamily="34" charset="0"/>
                <a:cs typeface="Lato Light" panose="020F0502020204030203" pitchFamily="34" charset="0"/>
              </a:rPr>
              <a:t>》</a:t>
            </a:r>
            <a:br>
              <a:rPr lang="en-US" altLang="zh-CN" sz="1400" dirty="0">
                <a:solidFill>
                  <a:srgbClr val="FFFFFF"/>
                </a:solidFill>
                <a:ea typeface="Lato Light" panose="020F0502020204030203" pitchFamily="34" charset="0"/>
                <a:cs typeface="Lato Light" panose="020F0502020204030203" pitchFamily="34" charset="0"/>
              </a:rPr>
            </a:br>
            <a:r>
              <a:rPr lang="en-US" altLang="zh-CN" sz="1400" dirty="0">
                <a:solidFill>
                  <a:srgbClr val="FFFFFF"/>
                </a:solidFill>
                <a:ea typeface="Lato Light" panose="020F0502020204030203" pitchFamily="34" charset="0"/>
                <a:cs typeface="Lato Light" panose="020F0502020204030203" pitchFamily="34" charset="0"/>
              </a:rPr>
              <a:t>《</a:t>
            </a:r>
            <a:r>
              <a:rPr lang="zh-CN" altLang="en-US" sz="1400" dirty="0">
                <a:solidFill>
                  <a:srgbClr val="FFFFFF"/>
                </a:solidFill>
                <a:ea typeface="Lato Light" panose="020F0502020204030203" pitchFamily="34" charset="0"/>
                <a:cs typeface="Lato Light" panose="020F0502020204030203" pitchFamily="34" charset="0"/>
              </a:rPr>
              <a:t>人件</a:t>
            </a:r>
            <a:r>
              <a:rPr lang="en-US" altLang="zh-CN" sz="1400" dirty="0">
                <a:solidFill>
                  <a:srgbClr val="FFFFFF"/>
                </a:solidFill>
                <a:ea typeface="Lato Light" panose="020F0502020204030203" pitchFamily="34" charset="0"/>
                <a:cs typeface="Lato Light" panose="020F0502020204030203" pitchFamily="34" charset="0"/>
              </a:rPr>
              <a:t>》</a:t>
            </a:r>
            <a:endParaRPr lang="en-US" altLang="zh-CN" sz="1400" dirty="0">
              <a:solidFill>
                <a:srgbClr val="FFFFFF"/>
              </a:solidFill>
              <a:ea typeface="Lato Light" panose="020F0502020204030203" pitchFamily="34" charset="0"/>
              <a:cs typeface="Lato Light" panose="020F0502020204030203" pitchFamily="34" charset="0"/>
            </a:endParaRPr>
          </a:p>
        </p:txBody>
      </p:sp>
      <p:sp>
        <p:nvSpPr>
          <p:cNvPr id="9" name="TextBox 29"/>
          <p:cNvSpPr txBox="1"/>
          <p:nvPr/>
        </p:nvSpPr>
        <p:spPr>
          <a:xfrm>
            <a:off x="1489061" y="2656853"/>
            <a:ext cx="646332" cy="323165"/>
          </a:xfrm>
          <a:prstGeom prst="rect">
            <a:avLst/>
          </a:prstGeom>
          <a:noFill/>
        </p:spPr>
        <p:txBody>
          <a:bodyPr wrap="none" rtlCol="0" anchor="ctr" anchorCtr="0">
            <a:spAutoFit/>
          </a:bodyPr>
          <a:lstStyle/>
          <a:p>
            <a:pPr algn="ctr" defTabSz="913765"/>
            <a:r>
              <a:rPr lang="zh-CN" altLang="en-US" sz="1500" b="1" spc="300" dirty="0">
                <a:solidFill>
                  <a:srgbClr val="FFFFFF"/>
                </a:solidFill>
                <a:ea typeface="Montserrat Semi Bold" charset="0"/>
                <a:cs typeface="Montserrat Semi Bold" charset="0"/>
              </a:rPr>
              <a:t>张逸</a:t>
            </a:r>
            <a:endParaRPr lang="en-US" sz="1500" b="1" spc="300" dirty="0">
              <a:solidFill>
                <a:srgbClr val="FFFFFF"/>
              </a:solidFill>
              <a:ea typeface="Montserrat Semi Bold" charset="0"/>
              <a:cs typeface="Montserrat Semi Bold" charset="0"/>
            </a:endParaRPr>
          </a:p>
        </p:txBody>
      </p:sp>
      <p:sp>
        <p:nvSpPr>
          <p:cNvPr id="10" name="Rectangle 8"/>
          <p:cNvSpPr/>
          <p:nvPr/>
        </p:nvSpPr>
        <p:spPr bwMode="auto">
          <a:xfrm>
            <a:off x="5272714" y="1045343"/>
            <a:ext cx="5193729" cy="575157"/>
          </a:xfrm>
          <a:prstGeom prst="rect">
            <a:avLst/>
          </a:prstGeom>
          <a:noFill/>
          <a:ln>
            <a:noFill/>
          </a:ln>
        </p:spPr>
        <p:txBody>
          <a:bodyPr vert="horz" wrap="none" lIns="0" tIns="0" rIns="0" bIns="0" anchor="t" anchorCtr="0">
            <a:spAutoFit/>
          </a:bodyPr>
          <a:lstStyle/>
          <a:p>
            <a:pPr defTabSz="2286000">
              <a:lnSpc>
                <a:spcPts val="4800"/>
              </a:lnSpc>
            </a:pPr>
            <a:r>
              <a:rPr lang="zh-CN" altLang="en-US" sz="3750" b="1" spc="300" dirty="0">
                <a:latin typeface="+mj-ea"/>
                <a:ea typeface="+mj-ea"/>
                <a:cs typeface="Montserrat Semi" charset="0"/>
                <a:sym typeface="Bebas Neue" charset="0"/>
              </a:rPr>
              <a:t>本节需掌握的关键知识</a:t>
            </a:r>
            <a:endParaRPr lang="en-US" sz="3750" b="1" spc="300" dirty="0">
              <a:latin typeface="+mj-ea"/>
              <a:ea typeface="+mj-ea"/>
              <a:cs typeface="Montserrat Semi" charset="0"/>
              <a:sym typeface="Bebas Neue" charset="0"/>
            </a:endParaRPr>
          </a:p>
        </p:txBody>
      </p:sp>
      <p:sp>
        <p:nvSpPr>
          <p:cNvPr id="11" name="Shape 2906"/>
          <p:cNvSpPr/>
          <p:nvPr/>
        </p:nvSpPr>
        <p:spPr>
          <a:xfrm>
            <a:off x="4882542" y="2266650"/>
            <a:ext cx="376738" cy="37673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000000"/>
          </a:solidFill>
          <a:ln w="12700">
            <a:miter lim="400000"/>
          </a:ln>
        </p:spPr>
        <p:txBody>
          <a:bodyPr lIns="19045" tIns="19045" rIns="19045" bIns="19045" anchor="ctr"/>
          <a:lstStyle/>
          <a:p>
            <a:pPr marL="0" marR="0" lvl="0" indent="0" defTabSz="227965" eaLnBrk="1" fontAlgn="auto" latinLnBrk="0" hangingPunct="1">
              <a:lnSpc>
                <a:spcPct val="100000"/>
              </a:lnSpc>
              <a:spcBef>
                <a:spcPts val="0"/>
              </a:spcBef>
              <a:spcAft>
                <a:spcPts val="0"/>
              </a:spcAft>
              <a:buClrTx/>
              <a:buSzTx/>
              <a:buFontTx/>
              <a:buNone/>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kumimoji="0" sz="15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panose="020B0502020104020203"/>
              <a:ea typeface="Lato Light" panose="020F0502020204030203" pitchFamily="34" charset="0"/>
              <a:cs typeface="Lato Light" panose="020F0502020204030203" pitchFamily="34" charset="0"/>
              <a:sym typeface="Gill Sans" panose="020B0502020104020203"/>
            </a:endParaRPr>
          </a:p>
        </p:txBody>
      </p:sp>
      <p:sp>
        <p:nvSpPr>
          <p:cNvPr id="13" name="TextBox 34"/>
          <p:cNvSpPr txBox="1"/>
          <p:nvPr/>
        </p:nvSpPr>
        <p:spPr>
          <a:xfrm>
            <a:off x="5419523" y="2318299"/>
            <a:ext cx="2819601" cy="338554"/>
          </a:xfrm>
          <a:prstGeom prst="rect">
            <a:avLst/>
          </a:prstGeom>
          <a:noFill/>
        </p:spPr>
        <p:txBody>
          <a:bodyPr wrap="square" rtlCol="0" anchor="ctr" anchorCtr="0">
            <a:spAutoFit/>
          </a:bodyPr>
          <a:lstStyle/>
          <a:p>
            <a:pPr defTabSz="913765"/>
            <a:r>
              <a:rPr lang="zh-CN" altLang="en-US" sz="1600" b="1" spc="300" dirty="0">
                <a:latin typeface="Montserrat" panose="00000500000000000000" pitchFamily="2" charset="0"/>
                <a:ea typeface="Montserrat" panose="00000500000000000000" pitchFamily="2" charset="0"/>
                <a:cs typeface="Montserrat" panose="00000500000000000000" pitchFamily="2" charset="0"/>
              </a:rPr>
              <a:t>核心知识 垃圾收集器</a:t>
            </a:r>
            <a:endParaRPr lang="en-US" sz="1600" b="1" spc="300" dirty="0">
              <a:latin typeface="Montserrat" panose="00000500000000000000" pitchFamily="2" charset="0"/>
              <a:ea typeface="Montserrat" panose="00000500000000000000" pitchFamily="2" charset="0"/>
              <a:cs typeface="Montserrat" panose="00000500000000000000" pitchFamily="2" charset="0"/>
            </a:endParaRPr>
          </a:p>
        </p:txBody>
      </p:sp>
      <p:sp>
        <p:nvSpPr>
          <p:cNvPr id="14" name="TextBox 33"/>
          <p:cNvSpPr txBox="1"/>
          <p:nvPr/>
        </p:nvSpPr>
        <p:spPr>
          <a:xfrm>
            <a:off x="5533824" y="2626073"/>
            <a:ext cx="5520792" cy="243208"/>
          </a:xfrm>
          <a:prstGeom prst="rect">
            <a:avLst/>
          </a:prstGeom>
          <a:noFill/>
        </p:spPr>
        <p:txBody>
          <a:bodyPr wrap="square" lIns="0" tIns="0" rIns="0" bIns="0" numCol="1" spcCol="959784">
            <a:spAutoFit/>
          </a:bodyPr>
          <a:lstStyle/>
          <a:p>
            <a:pPr algn="just" defTabSz="913765">
              <a:lnSpc>
                <a:spcPct val="150000"/>
              </a:lnSpc>
            </a:pPr>
            <a:r>
              <a:rPr lang="zh-CN" altLang="en-US" sz="1200" dirty="0">
                <a:solidFill>
                  <a:srgbClr val="7F7F7F"/>
                </a:solidFill>
                <a:ea typeface="Lato Light" panose="020F0502020204030203" pitchFamily="34" charset="0"/>
                <a:cs typeface="Lato Light" panose="020F0502020204030203" pitchFamily="34" charset="0"/>
              </a:rPr>
              <a:t>了解</a:t>
            </a:r>
            <a:r>
              <a:rPr lang="en-US" altLang="zh-CN" sz="1200" dirty="0">
                <a:solidFill>
                  <a:srgbClr val="7F7F7F"/>
                </a:solidFill>
                <a:ea typeface="Lato Light" panose="020F0502020204030203" pitchFamily="34" charset="0"/>
                <a:cs typeface="Lato Light" panose="020F0502020204030203" pitchFamily="34" charset="0"/>
              </a:rPr>
              <a:t>Java</a:t>
            </a:r>
            <a:r>
              <a:rPr lang="zh-CN" altLang="en-US" sz="1200" dirty="0">
                <a:solidFill>
                  <a:srgbClr val="7F7F7F"/>
                </a:solidFill>
                <a:ea typeface="Lato Light" panose="020F0502020204030203" pitchFamily="34" charset="0"/>
                <a:cs typeface="Lato Light" panose="020F0502020204030203" pitchFamily="34" charset="0"/>
              </a:rPr>
              <a:t>虚拟机中垃圾收集器的工作原理，介绍了垃圾收集器的关键特征。</a:t>
            </a:r>
            <a:endParaRPr lang="en-US" sz="1200" dirty="0">
              <a:solidFill>
                <a:srgbClr val="7F7F7F"/>
              </a:solidFill>
              <a:ea typeface="Lato Light" panose="020F0502020204030203" pitchFamily="34" charset="0"/>
              <a:cs typeface="Lato Light" panose="020F0502020204030203" pitchFamily="34" charset="0"/>
            </a:endParaRPr>
          </a:p>
        </p:txBody>
      </p:sp>
      <p:sp>
        <p:nvSpPr>
          <p:cNvPr id="15" name="Shape 2906"/>
          <p:cNvSpPr/>
          <p:nvPr/>
        </p:nvSpPr>
        <p:spPr>
          <a:xfrm>
            <a:off x="4882542" y="3678501"/>
            <a:ext cx="376738" cy="37673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000000"/>
          </a:solidFill>
          <a:ln w="12700">
            <a:miter lim="400000"/>
          </a:ln>
        </p:spPr>
        <p:txBody>
          <a:bodyPr lIns="19045" tIns="19045" rIns="19045" bIns="19045" anchor="ctr"/>
          <a:lstStyle/>
          <a:p>
            <a:pPr marL="0" marR="0" lvl="0" indent="0" defTabSz="227965" eaLnBrk="1" fontAlgn="auto" latinLnBrk="0" hangingPunct="1">
              <a:lnSpc>
                <a:spcPct val="100000"/>
              </a:lnSpc>
              <a:spcBef>
                <a:spcPts val="0"/>
              </a:spcBef>
              <a:spcAft>
                <a:spcPts val="0"/>
              </a:spcAft>
              <a:buClrTx/>
              <a:buSzTx/>
              <a:buFontTx/>
              <a:buNone/>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kumimoji="0" sz="15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panose="020B0502020104020203"/>
              <a:ea typeface="Lato Light" panose="020F0502020204030203" pitchFamily="34" charset="0"/>
              <a:cs typeface="Lato Light" panose="020F0502020204030203" pitchFamily="34" charset="0"/>
              <a:sym typeface="Gill Sans" panose="020B0502020104020203"/>
            </a:endParaRPr>
          </a:p>
        </p:txBody>
      </p:sp>
      <p:sp>
        <p:nvSpPr>
          <p:cNvPr id="16" name="TextBox 34"/>
          <p:cNvSpPr txBox="1"/>
          <p:nvPr/>
        </p:nvSpPr>
        <p:spPr>
          <a:xfrm>
            <a:off x="5386358" y="3726115"/>
            <a:ext cx="2258308" cy="338554"/>
          </a:xfrm>
          <a:prstGeom prst="rect">
            <a:avLst/>
          </a:prstGeom>
          <a:noFill/>
        </p:spPr>
        <p:txBody>
          <a:bodyPr wrap="square" rtlCol="0" anchor="ctr" anchorCtr="0">
            <a:spAutoFit/>
          </a:bodyPr>
          <a:lstStyle/>
          <a:p>
            <a:pPr defTabSz="913765"/>
            <a:r>
              <a:rPr lang="zh-CN" altLang="en-US" sz="1600" b="1" spc="300" dirty="0">
                <a:latin typeface="Montserrat" panose="00000500000000000000" pitchFamily="2" charset="0"/>
                <a:ea typeface="Montserrat" panose="00000500000000000000" pitchFamily="2" charset="0"/>
                <a:cs typeface="Montserrat" panose="00000500000000000000" pitchFamily="2" charset="0"/>
              </a:rPr>
              <a:t>核心知识 资源清理</a:t>
            </a:r>
            <a:endParaRPr lang="en-US" sz="1600" b="1" spc="300" dirty="0">
              <a:latin typeface="Montserrat" panose="00000500000000000000" pitchFamily="2" charset="0"/>
              <a:ea typeface="Montserrat" panose="00000500000000000000" pitchFamily="2" charset="0"/>
              <a:cs typeface="Montserrat" panose="00000500000000000000" pitchFamily="2" charset="0"/>
            </a:endParaRPr>
          </a:p>
        </p:txBody>
      </p:sp>
      <p:sp>
        <p:nvSpPr>
          <p:cNvPr id="17" name="TextBox 33"/>
          <p:cNvSpPr txBox="1"/>
          <p:nvPr/>
        </p:nvSpPr>
        <p:spPr>
          <a:xfrm>
            <a:off x="5520390" y="4033889"/>
            <a:ext cx="5052360" cy="520207"/>
          </a:xfrm>
          <a:prstGeom prst="rect">
            <a:avLst/>
          </a:prstGeom>
          <a:noFill/>
        </p:spPr>
        <p:txBody>
          <a:bodyPr wrap="square" lIns="0" tIns="0" rIns="0" bIns="0" numCol="1" spcCol="959784">
            <a:spAutoFit/>
          </a:bodyPr>
          <a:lstStyle/>
          <a:p>
            <a:pPr algn="just" defTabSz="913765">
              <a:lnSpc>
                <a:spcPct val="150000"/>
              </a:lnSpc>
            </a:pPr>
            <a:r>
              <a:rPr lang="zh-CN" altLang="en-US" sz="1200" dirty="0">
                <a:solidFill>
                  <a:srgbClr val="7F7F7F"/>
                </a:solidFill>
                <a:ea typeface="Lato Light" panose="020F0502020204030203" pitchFamily="34" charset="0"/>
                <a:cs typeface="Lato Light" panose="020F0502020204030203" pitchFamily="34" charset="0"/>
              </a:rPr>
              <a:t>探讨在</a:t>
            </a:r>
            <a:r>
              <a:rPr lang="en-US" altLang="zh-CN" sz="1200" dirty="0">
                <a:solidFill>
                  <a:srgbClr val="7F7F7F"/>
                </a:solidFill>
                <a:ea typeface="Lato Light" panose="020F0502020204030203" pitchFamily="34" charset="0"/>
                <a:cs typeface="Lato Light" panose="020F0502020204030203" pitchFamily="34" charset="0"/>
              </a:rPr>
              <a:t>Java</a:t>
            </a:r>
            <a:r>
              <a:rPr lang="zh-CN" altLang="en-US" sz="1200" dirty="0">
                <a:solidFill>
                  <a:srgbClr val="7F7F7F"/>
                </a:solidFill>
                <a:ea typeface="Lato Light" panose="020F0502020204030203" pitchFamily="34" charset="0"/>
                <a:cs typeface="Lato Light" panose="020F0502020204030203" pitchFamily="34" charset="0"/>
              </a:rPr>
              <a:t>语言中如何进行资源清理，并介绍了</a:t>
            </a:r>
            <a:r>
              <a:rPr lang="en-US" altLang="zh-CN" sz="1200" dirty="0">
                <a:solidFill>
                  <a:srgbClr val="7F7F7F"/>
                </a:solidFill>
                <a:ea typeface="Lato Light" panose="020F0502020204030203" pitchFamily="34" charset="0"/>
                <a:cs typeface="Lato Light" panose="020F0502020204030203" pitchFamily="34" charset="0"/>
              </a:rPr>
              <a:t>finalize()</a:t>
            </a:r>
            <a:r>
              <a:rPr lang="zh-CN" altLang="en-US" sz="1200" dirty="0">
                <a:solidFill>
                  <a:srgbClr val="7F7F7F"/>
                </a:solidFill>
                <a:ea typeface="Lato Light" panose="020F0502020204030203" pitchFamily="34" charset="0"/>
                <a:cs typeface="Lato Light" panose="020F0502020204030203" pitchFamily="34" charset="0"/>
              </a:rPr>
              <a:t>方法的作用与正确用法。</a:t>
            </a:r>
            <a:endParaRPr lang="en-US" sz="1200" dirty="0">
              <a:solidFill>
                <a:srgbClr val="7F7F7F"/>
              </a:solidFill>
              <a:ea typeface="Lato Light" panose="020F0502020204030203" pitchFamily="34" charset="0"/>
              <a:cs typeface="Lato Light" panose="020F0502020204030203" pitchFamily="34" charset="0"/>
            </a:endParaRPr>
          </a:p>
        </p:txBody>
      </p:sp>
      <p:pic>
        <p:nvPicPr>
          <p:cNvPr id="3" name="图片 2"/>
          <p:cNvPicPr>
            <a:picLocks noChangeAspect="1"/>
          </p:cNvPicPr>
          <p:nvPr/>
        </p:nvPicPr>
        <p:blipFill rotWithShape="1">
          <a:blip r:embed="rId1"/>
          <a:srcRect l="42729" t="6969" r="36622" b="62478"/>
          <a:stretch>
            <a:fillRect/>
          </a:stretch>
        </p:blipFill>
        <p:spPr>
          <a:xfrm>
            <a:off x="895476" y="426973"/>
            <a:ext cx="1861852" cy="18366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up)">
                                      <p:cBhvr>
                                        <p:cTn id="21" dur="500"/>
                                        <p:tgtEl>
                                          <p:spTgt spid="13"/>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par>
                          <p:cTn id="32" fill="hold">
                            <p:stCondLst>
                              <p:cond delay="3000"/>
                            </p:stCondLst>
                            <p:childTnLst>
                              <p:par>
                                <p:cTn id="33" presetID="22" presetClass="entr" presetSubtype="1"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up)">
                                      <p:cBhvr>
                                        <p:cTn id="35" dur="500"/>
                                        <p:tgtEl>
                                          <p:spTgt spid="16"/>
                                        </p:tgtEl>
                                      </p:cBhvr>
                                    </p:animEffect>
                                  </p:childTnLst>
                                </p:cTn>
                              </p:par>
                            </p:childTnLst>
                          </p:cTn>
                        </p:par>
                        <p:par>
                          <p:cTn id="36" fill="hold">
                            <p:stCondLst>
                              <p:cond delay="3500"/>
                            </p:stCondLst>
                            <p:childTnLst>
                              <p:par>
                                <p:cTn id="37" presetID="22" presetClass="entr" presetSubtype="1"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up)">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3" grpId="0"/>
      <p:bldP spid="14" grpId="0"/>
      <p:bldP spid="15" grpId="0" animBg="1"/>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 </a:t>
            </a:r>
            <a:r>
              <a:rPr lang="zh-CN" altLang="en-US" dirty="0"/>
              <a:t>垃圾收集器</a:t>
            </a:r>
            <a:endParaRPr lang="zh-CN" altLang="en-US" dirty="0"/>
          </a:p>
        </p:txBody>
      </p:sp>
      <p:sp>
        <p:nvSpPr>
          <p:cNvPr id="13" name="内容占位符 2"/>
          <p:cNvSpPr txBox="1"/>
          <p:nvPr/>
        </p:nvSpPr>
        <p:spPr>
          <a:xfrm>
            <a:off x="4161789" y="2895600"/>
            <a:ext cx="5706111" cy="2028826"/>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altLang="en-US" sz="1800" dirty="0">
                <a:effectLst/>
                <a:latin typeface="方正博雅宋_GBK"/>
              </a:rPr>
              <a:t>垃圾收集是</a:t>
            </a:r>
            <a:r>
              <a:rPr lang="en-US" altLang="zh-CN" sz="1800" dirty="0">
                <a:effectLst/>
                <a:latin typeface="方正博雅宋_GBK"/>
              </a:rPr>
              <a:t>Java</a:t>
            </a:r>
            <a:r>
              <a:rPr lang="zh-CN" altLang="en-US" sz="1800" dirty="0">
                <a:effectLst/>
                <a:latin typeface="方正博雅宋_GBK"/>
              </a:rPr>
              <a:t>虚拟机</a:t>
            </a:r>
            <a:r>
              <a:rPr lang="en-US" altLang="zh-CN" sz="1800" dirty="0">
                <a:effectLst/>
                <a:latin typeface="方正博雅宋_GBK"/>
              </a:rPr>
              <a:t>(JVM)</a:t>
            </a:r>
            <a:r>
              <a:rPr lang="zh-CN" altLang="en-US" sz="1800" dirty="0">
                <a:effectLst/>
                <a:latin typeface="方正博雅宋_GBK"/>
              </a:rPr>
              <a:t>垃圾</a:t>
            </a:r>
            <a:r>
              <a:rPr lang="zh-CN" altLang="en-US" sz="1800" dirty="0">
                <a:latin typeface="方正博雅宋_GBK"/>
              </a:rPr>
              <a:t>收集</a:t>
            </a:r>
            <a:r>
              <a:rPr lang="zh-CN" altLang="en-US" sz="1800" dirty="0">
                <a:effectLst/>
                <a:latin typeface="方正博雅宋_GBK"/>
              </a:rPr>
              <a:t>器（</a:t>
            </a:r>
            <a:r>
              <a:rPr lang="en-US" altLang="zh-CN" sz="1800" dirty="0">
                <a:effectLst/>
                <a:latin typeface="方正博雅宋_GBK"/>
              </a:rPr>
              <a:t>Garbage Collector</a:t>
            </a:r>
            <a:r>
              <a:rPr lang="zh-CN" altLang="en-US" sz="1800" dirty="0">
                <a:effectLst/>
                <a:latin typeface="方正博雅宋_GBK"/>
              </a:rPr>
              <a:t>）提供的一种用于在空闲时间不定时回收无任何对象引用的对象占据的内存空间的一种机制。</a:t>
            </a:r>
            <a:endParaRPr lang="zh-CN" altLang="en-US" sz="1800" dirty="0"/>
          </a:p>
        </p:txBody>
      </p:sp>
      <p:pic>
        <p:nvPicPr>
          <p:cNvPr id="3074" name="Picture 2" descr="查看源图像"/>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5680" y="2418080"/>
            <a:ext cx="2664000" cy="266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 </a:t>
            </a:r>
            <a:r>
              <a:rPr lang="zh-CN" altLang="en-US" dirty="0"/>
              <a:t>垃圾收集器的特征</a:t>
            </a:r>
            <a:endParaRPr lang="zh-CN" altLang="en-US" dirty="0"/>
          </a:p>
        </p:txBody>
      </p:sp>
      <p:sp>
        <p:nvSpPr>
          <p:cNvPr id="13" name="内容占位符 2"/>
          <p:cNvSpPr txBox="1"/>
          <p:nvPr/>
        </p:nvSpPr>
        <p:spPr>
          <a:xfrm>
            <a:off x="4276089" y="2352674"/>
            <a:ext cx="5791835" cy="3343275"/>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en-US" altLang="zh-CN" sz="1800" dirty="0">
                <a:effectLst/>
                <a:latin typeface="方正博雅宋_GBK"/>
              </a:rPr>
              <a:t>Java</a:t>
            </a:r>
            <a:r>
              <a:rPr lang="zh-CN" altLang="en-US" sz="1800" dirty="0">
                <a:effectLst/>
                <a:latin typeface="方正博雅宋_GBK"/>
              </a:rPr>
              <a:t>垃圾收集器的</a:t>
            </a:r>
            <a:r>
              <a:rPr lang="zh-CN" altLang="en-US" sz="1800" dirty="0">
                <a:latin typeface="方正博雅宋_GBK"/>
              </a:rPr>
              <a:t>主要</a:t>
            </a:r>
            <a:r>
              <a:rPr lang="zh-CN" altLang="en-US" sz="1800" dirty="0">
                <a:effectLst/>
                <a:latin typeface="方正博雅宋_GBK"/>
              </a:rPr>
              <a:t>特征：</a:t>
            </a:r>
            <a:endParaRPr lang="en-US" altLang="zh-CN" sz="1800" dirty="0">
              <a:effectLst/>
              <a:latin typeface="方正博雅宋_GBK"/>
            </a:endParaRPr>
          </a:p>
          <a:p>
            <a:pPr>
              <a:buClr>
                <a:srgbClr val="282C47"/>
              </a:buClr>
              <a:buFont typeface="Wingdings" panose="05000000000000000000" pitchFamily="2" charset="2"/>
              <a:buChar char="p"/>
            </a:pPr>
            <a:r>
              <a:rPr lang="zh-CN" altLang="en-US" sz="1800" dirty="0">
                <a:latin typeface="方正博雅宋_GBK"/>
              </a:rPr>
              <a:t>停止</a:t>
            </a:r>
            <a:r>
              <a:rPr lang="en-US" altLang="zh-CN" sz="1800" dirty="0">
                <a:latin typeface="方正博雅宋_GBK"/>
              </a:rPr>
              <a:t>-</a:t>
            </a:r>
            <a:r>
              <a:rPr lang="zh-CN" altLang="en-US" sz="1800" dirty="0">
                <a:latin typeface="方正博雅宋_GBK"/>
              </a:rPr>
              <a:t>复制（</a:t>
            </a:r>
            <a:r>
              <a:rPr lang="en-US" altLang="zh-CN" sz="1800" dirty="0">
                <a:latin typeface="方正博雅宋_GBK"/>
              </a:rPr>
              <a:t>stop-and-copy</a:t>
            </a:r>
            <a:r>
              <a:rPr lang="zh-CN" altLang="en-US" sz="1800" dirty="0">
                <a:latin typeface="方正博雅宋_GBK"/>
              </a:rPr>
              <a:t>）</a:t>
            </a:r>
            <a:endParaRPr lang="en-US" altLang="zh-CN" sz="1800" dirty="0">
              <a:latin typeface="方正博雅宋_GBK"/>
            </a:endParaRPr>
          </a:p>
          <a:p>
            <a:pPr>
              <a:buClr>
                <a:srgbClr val="282C47"/>
              </a:buClr>
              <a:buFont typeface="Wingdings" panose="05000000000000000000" pitchFamily="2" charset="2"/>
              <a:buChar char="p"/>
            </a:pPr>
            <a:r>
              <a:rPr lang="zh-CN" altLang="en-US" sz="1800" dirty="0">
                <a:latin typeface="方正博雅宋_GBK"/>
              </a:rPr>
              <a:t>标记</a:t>
            </a:r>
            <a:r>
              <a:rPr lang="en-US" altLang="zh-CN" sz="1800" dirty="0">
                <a:latin typeface="方正博雅宋_GBK"/>
              </a:rPr>
              <a:t>-</a:t>
            </a:r>
            <a:r>
              <a:rPr lang="zh-CN" altLang="en-US" sz="1800" dirty="0">
                <a:latin typeface="方正博雅宋_GBK"/>
              </a:rPr>
              <a:t>清除（</a:t>
            </a:r>
            <a:r>
              <a:rPr lang="en-US" altLang="zh-CN" sz="1800" dirty="0">
                <a:latin typeface="方正博雅宋_GBK"/>
              </a:rPr>
              <a:t>mark-and-sweep</a:t>
            </a:r>
            <a:r>
              <a:rPr lang="zh-CN" altLang="en-US" sz="1800" dirty="0">
                <a:latin typeface="方正博雅宋_GBK"/>
              </a:rPr>
              <a:t>）</a:t>
            </a:r>
            <a:endParaRPr lang="en-US" altLang="zh-CN" sz="1800" dirty="0">
              <a:latin typeface="方正博雅宋_GBK"/>
            </a:endParaRPr>
          </a:p>
          <a:p>
            <a:pPr>
              <a:buClr>
                <a:srgbClr val="282C47"/>
              </a:buClr>
              <a:buFont typeface="Wingdings" panose="05000000000000000000" pitchFamily="2" charset="2"/>
              <a:buChar char="p"/>
            </a:pPr>
            <a:r>
              <a:rPr lang="zh-CN" altLang="en-US" sz="1800" dirty="0">
                <a:latin typeface="方正博雅宋_GBK"/>
              </a:rPr>
              <a:t>分代（</a:t>
            </a:r>
            <a:r>
              <a:rPr lang="en-US" altLang="zh-CN" sz="1800" dirty="0">
                <a:latin typeface="方正博雅宋_GBK"/>
              </a:rPr>
              <a:t>generation</a:t>
            </a:r>
            <a:r>
              <a:rPr lang="zh-CN" altLang="en-US" sz="1800" dirty="0">
                <a:latin typeface="方正博雅宋_GBK"/>
              </a:rPr>
              <a:t>）</a:t>
            </a:r>
            <a:endParaRPr lang="en-US" altLang="zh-CN" sz="1800" dirty="0">
              <a:latin typeface="方正博雅宋_GBK"/>
            </a:endParaRPr>
          </a:p>
          <a:p>
            <a:pPr>
              <a:buClr>
                <a:srgbClr val="282C47"/>
              </a:buClr>
              <a:buFont typeface="Wingdings" panose="05000000000000000000" pitchFamily="2" charset="2"/>
              <a:buChar char="p"/>
            </a:pPr>
            <a:r>
              <a:rPr lang="zh-CN" altLang="en-US" sz="1800" dirty="0">
                <a:latin typeface="方正博雅宋_GBK"/>
              </a:rPr>
              <a:t>自适应（</a:t>
            </a:r>
            <a:r>
              <a:rPr lang="en-US" altLang="zh-CN" sz="1800" dirty="0">
                <a:latin typeface="方正博雅宋_GBK"/>
              </a:rPr>
              <a:t>adaption</a:t>
            </a:r>
            <a:r>
              <a:rPr lang="zh-CN" altLang="en-US" sz="1800" dirty="0">
                <a:latin typeface="方正博雅宋_GBK"/>
              </a:rPr>
              <a:t>）</a:t>
            </a:r>
            <a:endParaRPr lang="zh-CN" altLang="en-US" sz="1800" dirty="0"/>
          </a:p>
        </p:txBody>
      </p:sp>
      <p:pic>
        <p:nvPicPr>
          <p:cNvPr id="1026" name="Picture 2" descr="查看源图像"/>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95400" y="2428873"/>
            <a:ext cx="2664000" cy="266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 </a:t>
            </a:r>
            <a:r>
              <a:rPr lang="zh-CN" altLang="en-US" dirty="0"/>
              <a:t>垃圾收集器：停止</a:t>
            </a:r>
            <a:r>
              <a:rPr lang="en-US" altLang="zh-CN" dirty="0"/>
              <a:t>-</a:t>
            </a:r>
            <a:r>
              <a:rPr lang="zh-CN" altLang="en-US" dirty="0"/>
              <a:t>复制算法</a:t>
            </a:r>
            <a:endParaRPr lang="zh-CN" altLang="en-US" dirty="0"/>
          </a:p>
        </p:txBody>
      </p:sp>
      <p:sp>
        <p:nvSpPr>
          <p:cNvPr id="13" name="内容占位符 2"/>
          <p:cNvSpPr txBox="1"/>
          <p:nvPr/>
        </p:nvSpPr>
        <p:spPr>
          <a:xfrm>
            <a:off x="4607559" y="2215744"/>
            <a:ext cx="5791835" cy="3343275"/>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altLang="en-US" sz="1400" dirty="0">
                <a:solidFill>
                  <a:srgbClr val="231F20"/>
                </a:solidFill>
                <a:effectLst/>
                <a:latin typeface="方正博雅宋_GBK"/>
              </a:rPr>
              <a:t>程序首先停止，然后将所有存活对象从一个堆复制到另一个堆，剩下的就都是垃圾。当一个对象从一个地方移动到另一个地方时，所有指向该对象的引用都必须修改。</a:t>
            </a:r>
            <a:endParaRPr lang="en-US" altLang="zh-CN" sz="1400" dirty="0">
              <a:solidFill>
                <a:srgbClr val="231F20"/>
              </a:solidFill>
              <a:effectLst/>
              <a:latin typeface="方正博雅宋_GBK"/>
            </a:endParaRPr>
          </a:p>
          <a:p>
            <a:pPr marL="0" indent="0">
              <a:buNone/>
            </a:pPr>
            <a:r>
              <a:rPr lang="zh-CN" altLang="en-US" sz="1400" dirty="0">
                <a:solidFill>
                  <a:srgbClr val="231F20"/>
                </a:solidFill>
                <a:latin typeface="方正博雅宋_GBK"/>
              </a:rPr>
              <a:t>该算法的问题：</a:t>
            </a:r>
            <a:endParaRPr lang="en-US" altLang="zh-CN" sz="1400" dirty="0">
              <a:solidFill>
                <a:srgbClr val="231F20"/>
              </a:solidFill>
              <a:latin typeface="方正博雅宋_GBK"/>
            </a:endParaRPr>
          </a:p>
          <a:p>
            <a:pPr>
              <a:buClr>
                <a:srgbClr val="282C47"/>
              </a:buClr>
              <a:buFont typeface="Wingdings" panose="05000000000000000000" pitchFamily="2" charset="2"/>
              <a:buChar char="p"/>
            </a:pPr>
            <a:r>
              <a:rPr lang="zh-CN" altLang="en-US" sz="1400" dirty="0"/>
              <a:t>你需要有两个堆，然后在这两个独立的堆之间来回复制内存，这比实际需要多了一倍内存。</a:t>
            </a:r>
            <a:endParaRPr lang="en-US" altLang="zh-CN" sz="1400" dirty="0">
              <a:solidFill>
                <a:srgbClr val="231F20"/>
              </a:solidFill>
              <a:latin typeface="方正博雅宋_GBK"/>
            </a:endParaRPr>
          </a:p>
          <a:p>
            <a:pPr>
              <a:buClr>
                <a:srgbClr val="282C47"/>
              </a:buClr>
              <a:buFont typeface="Wingdings" panose="05000000000000000000" pitchFamily="2" charset="2"/>
              <a:buChar char="p"/>
            </a:pPr>
            <a:r>
              <a:rPr lang="zh-CN" altLang="en-US" sz="1400" dirty="0"/>
              <a:t>一旦程序变得稳定，它可能很少产生垃圾，甚至没有。尽管如此，复制收集器仍会将所有内存从一个地方复制到另一个地方，这是一种浪费。</a:t>
            </a:r>
            <a:endParaRPr lang="zh-CN" altLang="en-US" sz="1400" dirty="0"/>
          </a:p>
        </p:txBody>
      </p:sp>
      <p:pic>
        <p:nvPicPr>
          <p:cNvPr id="2050" name="Picture 2" descr="查看源图像"/>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32548" y="2503486"/>
            <a:ext cx="2664000" cy="27677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 </a:t>
            </a:r>
            <a:r>
              <a:rPr lang="zh-CN" altLang="en-US" dirty="0"/>
              <a:t>垃圾收集器：标记</a:t>
            </a:r>
            <a:r>
              <a:rPr lang="en-US" altLang="zh-CN" dirty="0"/>
              <a:t>-</a:t>
            </a:r>
            <a:r>
              <a:rPr lang="zh-CN" altLang="en-US" dirty="0"/>
              <a:t>清除算法</a:t>
            </a:r>
            <a:endParaRPr lang="zh-CN" altLang="en-US" dirty="0"/>
          </a:p>
        </p:txBody>
      </p:sp>
      <p:sp>
        <p:nvSpPr>
          <p:cNvPr id="13" name="内容占位符 2"/>
          <p:cNvSpPr txBox="1"/>
          <p:nvPr/>
        </p:nvSpPr>
        <p:spPr>
          <a:xfrm>
            <a:off x="4836159" y="2228849"/>
            <a:ext cx="5791835" cy="3343275"/>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altLang="en-US" sz="1400" dirty="0">
                <a:solidFill>
                  <a:srgbClr val="231F20"/>
                </a:solidFill>
                <a:latin typeface="方正博雅宋_GBK"/>
              </a:rPr>
              <a:t>该算法从栈和静态存储开始，遍历所有引用以查找存活对象。每当它找到一个存活对象，就会给该对象设置一个标志。此时尚未开始收集，只有在标记过程完成后才会进行清除。在清除过程中，没有标记的对象被释放，但不会发生复制。</a:t>
            </a:r>
            <a:endParaRPr lang="en-US" altLang="zh-CN" sz="1400" dirty="0">
              <a:solidFill>
                <a:srgbClr val="231F20"/>
              </a:solidFill>
              <a:latin typeface="方正博雅宋_GBK"/>
            </a:endParaRPr>
          </a:p>
          <a:p>
            <a:pPr marL="0" indent="0">
              <a:buNone/>
            </a:pPr>
            <a:r>
              <a:rPr lang="zh-CN" altLang="en-US" sz="1400" dirty="0">
                <a:solidFill>
                  <a:srgbClr val="231F20"/>
                </a:solidFill>
                <a:latin typeface="方正博雅宋_GBK"/>
              </a:rPr>
              <a:t>该算法的特征：</a:t>
            </a:r>
            <a:endParaRPr lang="en-US" altLang="zh-CN" sz="1400" dirty="0">
              <a:solidFill>
                <a:srgbClr val="231F20"/>
              </a:solidFill>
              <a:latin typeface="方正博雅宋_GBK"/>
            </a:endParaRPr>
          </a:p>
          <a:p>
            <a:pPr>
              <a:buClr>
                <a:srgbClr val="282C47"/>
              </a:buClr>
              <a:buFont typeface="Wingdings" panose="05000000000000000000" pitchFamily="2" charset="2"/>
              <a:buChar char="p"/>
            </a:pPr>
            <a:r>
              <a:rPr lang="zh-CN" altLang="en-US" sz="1400" dirty="0"/>
              <a:t>对于一般用途，“标记 </a:t>
            </a:r>
            <a:r>
              <a:rPr lang="en-US" altLang="zh-CN" sz="1400" dirty="0"/>
              <a:t>– </a:t>
            </a:r>
            <a:r>
              <a:rPr lang="zh-CN" altLang="en-US" sz="1400" dirty="0"/>
              <a:t>清除”算法相当慢；在垃圾很少或没有的时候，它的速度就很快了。</a:t>
            </a:r>
            <a:endParaRPr lang="zh-CN" altLang="en-US" sz="1400" dirty="0"/>
          </a:p>
        </p:txBody>
      </p:sp>
      <p:pic>
        <p:nvPicPr>
          <p:cNvPr id="4098" name="Picture 2" descr="查看源图像"/>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3200" y="2315526"/>
            <a:ext cx="2664000" cy="266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 </a:t>
            </a:r>
            <a:r>
              <a:rPr lang="zh-CN" altLang="en-US" dirty="0"/>
              <a:t>垃圾收集器：分代</a:t>
            </a:r>
            <a:endParaRPr lang="zh-CN" altLang="en-US" dirty="0"/>
          </a:p>
        </p:txBody>
      </p:sp>
      <p:sp>
        <p:nvSpPr>
          <p:cNvPr id="13" name="内容占位符 2"/>
          <p:cNvSpPr txBox="1"/>
          <p:nvPr/>
        </p:nvSpPr>
        <p:spPr>
          <a:xfrm>
            <a:off x="1541703" y="5152036"/>
            <a:ext cx="5372736" cy="583800"/>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en-US" altLang="zh-CN" sz="1800" b="1" dirty="0">
                <a:effectLst/>
                <a:latin typeface="方正博雅宋_GBK"/>
              </a:rPr>
              <a:t>Java</a:t>
            </a:r>
            <a:r>
              <a:rPr lang="zh-CN" altLang="en-US" sz="1800" b="1" dirty="0">
                <a:effectLst/>
                <a:latin typeface="方正博雅宋_GBK"/>
              </a:rPr>
              <a:t>堆内存</a:t>
            </a:r>
            <a:r>
              <a:rPr lang="en-US" altLang="zh-CN" sz="1800" b="1" dirty="0">
                <a:effectLst/>
                <a:latin typeface="方正博雅宋_GBK"/>
              </a:rPr>
              <a:t>(Heap Memory)</a:t>
            </a:r>
            <a:endParaRPr lang="zh-CN" altLang="en-US" sz="1800" b="1" dirty="0"/>
          </a:p>
        </p:txBody>
      </p:sp>
      <p:sp>
        <p:nvSpPr>
          <p:cNvPr id="12" name="矩形 11"/>
          <p:cNvSpPr/>
          <p:nvPr/>
        </p:nvSpPr>
        <p:spPr>
          <a:xfrm>
            <a:off x="482523" y="2390656"/>
            <a:ext cx="2771775" cy="1533525"/>
          </a:xfrm>
          <a:prstGeom prst="rect">
            <a:avLst/>
          </a:prstGeom>
          <a:solidFill>
            <a:schemeClr val="accent2">
              <a:lumMod val="40000"/>
              <a:lumOff val="60000"/>
            </a:schemeClr>
          </a:solidFill>
          <a:ln w="38100">
            <a:solidFill>
              <a:srgbClr val="3434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3324225" y="2390656"/>
            <a:ext cx="2771775" cy="1533525"/>
          </a:xfrm>
          <a:prstGeom prst="rect">
            <a:avLst/>
          </a:prstGeom>
          <a:solidFill>
            <a:schemeClr val="accent3">
              <a:lumMod val="75000"/>
            </a:schemeClr>
          </a:solidFill>
          <a:ln w="38100">
            <a:solidFill>
              <a:srgbClr val="3434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482522" y="2390656"/>
            <a:ext cx="1086485" cy="1533525"/>
          </a:xfrm>
          <a:prstGeom prst="rect">
            <a:avLst/>
          </a:prstGeom>
          <a:solidFill>
            <a:schemeClr val="accent2">
              <a:lumMod val="40000"/>
              <a:lumOff val="60000"/>
            </a:schemeClr>
          </a:solidFill>
          <a:ln w="25400">
            <a:solidFill>
              <a:srgbClr val="3434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1569007" y="2390656"/>
            <a:ext cx="843281" cy="1533525"/>
          </a:xfrm>
          <a:prstGeom prst="rect">
            <a:avLst/>
          </a:prstGeom>
          <a:solidFill>
            <a:schemeClr val="accent2">
              <a:lumMod val="40000"/>
              <a:lumOff val="60000"/>
            </a:schemeClr>
          </a:solidFill>
          <a:ln w="25400">
            <a:solidFill>
              <a:srgbClr val="3434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2412288" y="2390656"/>
            <a:ext cx="822961" cy="1533525"/>
          </a:xfrm>
          <a:prstGeom prst="rect">
            <a:avLst/>
          </a:prstGeom>
          <a:solidFill>
            <a:schemeClr val="accent2">
              <a:lumMod val="40000"/>
              <a:lumOff val="60000"/>
            </a:schemeClr>
          </a:solidFill>
          <a:ln w="25400">
            <a:solidFill>
              <a:srgbClr val="3434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内容占位符 2"/>
          <p:cNvSpPr>
            <a:spLocks noGrp="1"/>
          </p:cNvSpPr>
          <p:nvPr>
            <p:ph sz="quarter" idx="13"/>
          </p:nvPr>
        </p:nvSpPr>
        <p:spPr>
          <a:xfrm>
            <a:off x="643813" y="2865518"/>
            <a:ext cx="770890" cy="583800"/>
          </a:xfrm>
        </p:spPr>
        <p:txBody>
          <a:bodyPr>
            <a:noAutofit/>
          </a:bodyPr>
          <a:lstStyle/>
          <a:p>
            <a:pPr marL="0" indent="0">
              <a:buNone/>
            </a:pPr>
            <a:r>
              <a:rPr lang="en-US" altLang="zh-CN" sz="1800" dirty="0" err="1">
                <a:solidFill>
                  <a:srgbClr val="231F20"/>
                </a:solidFill>
                <a:effectLst/>
                <a:latin typeface="DankMono-Regular"/>
              </a:rPr>
              <a:t>eden</a:t>
            </a:r>
            <a:endParaRPr lang="zh-CN" altLang="en-US" sz="1800" dirty="0"/>
          </a:p>
        </p:txBody>
      </p:sp>
      <p:sp>
        <p:nvSpPr>
          <p:cNvPr id="21" name="内容占位符 2"/>
          <p:cNvSpPr txBox="1"/>
          <p:nvPr/>
        </p:nvSpPr>
        <p:spPr>
          <a:xfrm>
            <a:off x="1649254" y="2865518"/>
            <a:ext cx="770890" cy="583800"/>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1800" dirty="0">
                <a:solidFill>
                  <a:srgbClr val="231F20"/>
                </a:solidFill>
                <a:latin typeface="DankMono-Regular"/>
              </a:rPr>
              <a:t>from</a:t>
            </a:r>
            <a:endParaRPr lang="zh-CN" altLang="en-US" sz="1800" dirty="0"/>
          </a:p>
        </p:txBody>
      </p:sp>
      <p:sp>
        <p:nvSpPr>
          <p:cNvPr id="22" name="内容占位符 2"/>
          <p:cNvSpPr txBox="1"/>
          <p:nvPr/>
        </p:nvSpPr>
        <p:spPr>
          <a:xfrm>
            <a:off x="2545479" y="2853017"/>
            <a:ext cx="770890" cy="583800"/>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1800" dirty="0">
                <a:solidFill>
                  <a:srgbClr val="231F20"/>
                </a:solidFill>
                <a:latin typeface="DankMono-Regular"/>
              </a:rPr>
              <a:t>to</a:t>
            </a:r>
            <a:endParaRPr lang="zh-CN" altLang="en-US" sz="1800" dirty="0"/>
          </a:p>
        </p:txBody>
      </p:sp>
      <p:sp>
        <p:nvSpPr>
          <p:cNvPr id="23" name="内容占位符 2"/>
          <p:cNvSpPr txBox="1"/>
          <p:nvPr/>
        </p:nvSpPr>
        <p:spPr>
          <a:xfrm>
            <a:off x="4240452" y="2865518"/>
            <a:ext cx="1321435" cy="583800"/>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1800" dirty="0">
                <a:solidFill>
                  <a:srgbClr val="231F20"/>
                </a:solidFill>
                <a:latin typeface="DankMono-Regular"/>
              </a:rPr>
              <a:t>tenured</a:t>
            </a:r>
            <a:endParaRPr lang="zh-CN" altLang="en-US" sz="1800" dirty="0"/>
          </a:p>
        </p:txBody>
      </p:sp>
      <p:sp>
        <p:nvSpPr>
          <p:cNvPr id="25" name="左大括号 24"/>
          <p:cNvSpPr/>
          <p:nvPr/>
        </p:nvSpPr>
        <p:spPr>
          <a:xfrm rot="16200000">
            <a:off x="1761729" y="2953463"/>
            <a:ext cx="213362" cy="218503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7" name="内容占位符 2"/>
          <p:cNvSpPr txBox="1"/>
          <p:nvPr/>
        </p:nvSpPr>
        <p:spPr>
          <a:xfrm>
            <a:off x="1414703" y="4167780"/>
            <a:ext cx="1305243" cy="524030"/>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sz="1800" dirty="0">
                <a:solidFill>
                  <a:srgbClr val="231F20"/>
                </a:solidFill>
                <a:latin typeface="DankMono-Regular"/>
              </a:rPr>
              <a:t>新生代</a:t>
            </a:r>
            <a:endParaRPr lang="zh-CN" altLang="en-US" sz="1800" dirty="0"/>
          </a:p>
        </p:txBody>
      </p:sp>
      <p:sp>
        <p:nvSpPr>
          <p:cNvPr id="28" name="左大括号 27"/>
          <p:cNvSpPr/>
          <p:nvPr/>
        </p:nvSpPr>
        <p:spPr>
          <a:xfrm rot="16200000">
            <a:off x="4603431" y="2983383"/>
            <a:ext cx="213362" cy="218503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0" name="内容占位符 2"/>
          <p:cNvSpPr txBox="1"/>
          <p:nvPr/>
        </p:nvSpPr>
        <p:spPr>
          <a:xfrm>
            <a:off x="4258865" y="4152662"/>
            <a:ext cx="1305243" cy="524030"/>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sz="1800" dirty="0">
                <a:solidFill>
                  <a:srgbClr val="231F20"/>
                </a:solidFill>
                <a:latin typeface="DankMono-Regular"/>
              </a:rPr>
              <a:t>老年代</a:t>
            </a:r>
            <a:endParaRPr lang="zh-CN" altLang="en-US" sz="1800" dirty="0"/>
          </a:p>
        </p:txBody>
      </p:sp>
      <p:sp>
        <p:nvSpPr>
          <p:cNvPr id="33" name="文本框 32"/>
          <p:cNvSpPr txBox="1"/>
          <p:nvPr/>
        </p:nvSpPr>
        <p:spPr>
          <a:xfrm>
            <a:off x="6295058" y="1708675"/>
            <a:ext cx="5285291" cy="3905300"/>
          </a:xfrm>
          <a:prstGeom prst="rect">
            <a:avLst/>
          </a:prstGeom>
          <a:noFill/>
        </p:spPr>
        <p:txBody>
          <a:bodyPr wrap="square">
            <a:spAutoFit/>
          </a:bodyPr>
          <a:lstStyle/>
          <a:p>
            <a:pPr>
              <a:lnSpc>
                <a:spcPct val="200000"/>
              </a:lnSpc>
            </a:pPr>
            <a:r>
              <a:rPr lang="zh-CN" altLang="en-US" sz="1400" kern="1600" dirty="0">
                <a:latin typeface="微软雅黑" panose="020B0503020204020204" pitchFamily="34" charset="-122"/>
                <a:ea typeface="微软雅黑" panose="020B0503020204020204" pitchFamily="34" charset="-122"/>
              </a:rPr>
              <a:t>创建一个对象的时候，总是在Eden区操作，当这个区满了，那么就会触发一次Young GC，也就是年轻代的垃圾回收。</a:t>
            </a:r>
            <a:endParaRPr lang="en-US" altLang="zh-CN" sz="1400" kern="1600" dirty="0">
              <a:latin typeface="微软雅黑" panose="020B0503020204020204" pitchFamily="34" charset="-122"/>
              <a:ea typeface="微软雅黑" panose="020B0503020204020204" pitchFamily="34" charset="-122"/>
            </a:endParaRPr>
          </a:p>
          <a:p>
            <a:pPr>
              <a:lnSpc>
                <a:spcPct val="200000"/>
              </a:lnSpc>
            </a:pPr>
            <a:r>
              <a:rPr lang="zh-CN" altLang="en-US" sz="1400" b="0" kern="1600" dirty="0">
                <a:effectLst/>
                <a:latin typeface="微软雅黑" panose="020B0503020204020204" pitchFamily="34" charset="-122"/>
                <a:ea typeface="微软雅黑" panose="020B0503020204020204" pitchFamily="34" charset="-122"/>
              </a:rPr>
              <a:t>当</a:t>
            </a:r>
            <a:r>
              <a:rPr lang="en-US" altLang="zh-CN" sz="1400" b="0" kern="1600" dirty="0">
                <a:effectLst/>
                <a:latin typeface="微软雅黑" panose="020B0503020204020204" pitchFamily="34" charset="-122"/>
                <a:ea typeface="微软雅黑" panose="020B0503020204020204" pitchFamily="34" charset="-122"/>
              </a:rPr>
              <a:t>Eden</a:t>
            </a:r>
            <a:r>
              <a:rPr lang="zh-CN" altLang="en-US" sz="1400" b="0" kern="1600" dirty="0">
                <a:effectLst/>
                <a:latin typeface="微软雅黑" panose="020B0503020204020204" pitchFamily="34" charset="-122"/>
                <a:ea typeface="微软雅黑" panose="020B0503020204020204" pitchFamily="34" charset="-122"/>
              </a:rPr>
              <a:t>区再次被用完，就再触发一次</a:t>
            </a:r>
            <a:r>
              <a:rPr lang="en-US" altLang="zh-CN" sz="1400" b="0" kern="1600" dirty="0">
                <a:effectLst/>
                <a:latin typeface="微软雅黑" panose="020B0503020204020204" pitchFamily="34" charset="-122"/>
                <a:ea typeface="微软雅黑" panose="020B0503020204020204" pitchFamily="34" charset="-122"/>
              </a:rPr>
              <a:t>Young GC</a:t>
            </a:r>
            <a:r>
              <a:rPr lang="zh-CN" altLang="en-US" sz="1400" b="0" kern="1600" dirty="0">
                <a:effectLst/>
                <a:latin typeface="微软雅黑" panose="020B0503020204020204" pitchFamily="34" charset="-122"/>
                <a:ea typeface="微软雅黑" panose="020B0503020204020204" pitchFamily="34" charset="-122"/>
              </a:rPr>
              <a:t>，此时会将</a:t>
            </a:r>
            <a:r>
              <a:rPr lang="en-US" altLang="zh-CN" sz="1400" b="0" kern="1600" dirty="0">
                <a:effectLst/>
                <a:latin typeface="微软雅黑" panose="020B0503020204020204" pitchFamily="34" charset="-122"/>
                <a:ea typeface="微软雅黑" panose="020B0503020204020204" pitchFamily="34" charset="-122"/>
              </a:rPr>
              <a:t>Eden</a:t>
            </a:r>
            <a:r>
              <a:rPr lang="zh-CN" altLang="en-US" sz="1400" b="0" kern="1600" dirty="0">
                <a:effectLst/>
                <a:latin typeface="微软雅黑" panose="020B0503020204020204" pitchFamily="34" charset="-122"/>
                <a:ea typeface="微软雅黑" panose="020B0503020204020204" pitchFamily="34" charset="-122"/>
              </a:rPr>
              <a:t>区与</a:t>
            </a:r>
            <a:r>
              <a:rPr lang="en-US" altLang="zh-CN" sz="1400" b="0" kern="1600" dirty="0">
                <a:effectLst/>
                <a:latin typeface="微软雅黑" panose="020B0503020204020204" pitchFamily="34" charset="-122"/>
                <a:ea typeface="微软雅黑" panose="020B0503020204020204" pitchFamily="34" charset="-122"/>
              </a:rPr>
              <a:t>From</a:t>
            </a:r>
            <a:r>
              <a:rPr lang="zh-CN" altLang="en-US" sz="1400" b="0" kern="1600" dirty="0">
                <a:effectLst/>
                <a:latin typeface="微软雅黑" panose="020B0503020204020204" pitchFamily="34" charset="-122"/>
                <a:ea typeface="微软雅黑" panose="020B0503020204020204" pitchFamily="34" charset="-122"/>
              </a:rPr>
              <a:t>区还在被使用的对象复制到</a:t>
            </a:r>
            <a:r>
              <a:rPr lang="en-US" altLang="zh-CN" sz="1400" b="0" kern="1600" dirty="0">
                <a:effectLst/>
                <a:latin typeface="微软雅黑" panose="020B0503020204020204" pitchFamily="34" charset="-122"/>
                <a:ea typeface="微软雅黑" panose="020B0503020204020204" pitchFamily="34" charset="-122"/>
              </a:rPr>
              <a:t>To</a:t>
            </a:r>
            <a:r>
              <a:rPr lang="zh-CN" altLang="en-US" sz="1400" b="0" kern="1600" dirty="0">
                <a:effectLst/>
                <a:latin typeface="微软雅黑" panose="020B0503020204020204" pitchFamily="34" charset="-122"/>
                <a:ea typeface="微软雅黑" panose="020B0503020204020204" pitchFamily="34" charset="-122"/>
              </a:rPr>
              <a:t>区</a:t>
            </a:r>
            <a:r>
              <a:rPr lang="zh-CN" altLang="en-US" sz="1400" kern="1600" dirty="0">
                <a:latin typeface="微软雅黑" panose="020B0503020204020204" pitchFamily="34" charset="-122"/>
                <a:ea typeface="微软雅黑" panose="020B0503020204020204" pitchFamily="34" charset="-122"/>
              </a:rPr>
              <a:t>。</a:t>
            </a:r>
            <a:endParaRPr lang="en-US" altLang="zh-CN" sz="1400" kern="1600" dirty="0">
              <a:latin typeface="微软雅黑" panose="020B0503020204020204" pitchFamily="34" charset="-122"/>
              <a:ea typeface="微软雅黑" panose="020B0503020204020204" pitchFamily="34" charset="-122"/>
            </a:endParaRPr>
          </a:p>
          <a:p>
            <a:pPr>
              <a:lnSpc>
                <a:spcPct val="200000"/>
              </a:lnSpc>
            </a:pPr>
            <a:r>
              <a:rPr lang="zh-CN" altLang="en-US" sz="1400" kern="1600" dirty="0">
                <a:latin typeface="微软雅黑" panose="020B0503020204020204" pitchFamily="34" charset="-122"/>
                <a:ea typeface="微软雅黑" panose="020B0503020204020204" pitchFamily="34" charset="-122"/>
              </a:rPr>
              <a:t>在</a:t>
            </a:r>
            <a:r>
              <a:rPr lang="zh-CN" altLang="en-US" sz="1400" b="0" kern="1600" dirty="0">
                <a:effectLst/>
                <a:latin typeface="微软雅黑" panose="020B0503020204020204" pitchFamily="34" charset="-122"/>
                <a:ea typeface="微软雅黑" panose="020B0503020204020204" pitchFamily="34" charset="-122"/>
              </a:rPr>
              <a:t>下一次</a:t>
            </a:r>
            <a:r>
              <a:rPr lang="en-US" altLang="zh-CN" sz="1400" b="0" kern="1600" dirty="0">
                <a:effectLst/>
                <a:latin typeface="微软雅黑" panose="020B0503020204020204" pitchFamily="34" charset="-122"/>
                <a:ea typeface="微软雅黑" panose="020B0503020204020204" pitchFamily="34" charset="-122"/>
              </a:rPr>
              <a:t>Young GC</a:t>
            </a:r>
            <a:r>
              <a:rPr lang="zh-CN" altLang="en-US" sz="1400" b="0" kern="1600" dirty="0">
                <a:effectLst/>
                <a:latin typeface="微软雅黑" panose="020B0503020204020204" pitchFamily="34" charset="-122"/>
                <a:ea typeface="微软雅黑" panose="020B0503020204020204" pitchFamily="34" charset="-122"/>
              </a:rPr>
              <a:t>的时候，则是将</a:t>
            </a:r>
            <a:r>
              <a:rPr lang="en-US" altLang="zh-CN" sz="1400" b="0" kern="1600" dirty="0">
                <a:effectLst/>
                <a:latin typeface="微软雅黑" panose="020B0503020204020204" pitchFamily="34" charset="-122"/>
                <a:ea typeface="微软雅黑" panose="020B0503020204020204" pitchFamily="34" charset="-122"/>
              </a:rPr>
              <a:t>Eden</a:t>
            </a:r>
            <a:r>
              <a:rPr lang="zh-CN" altLang="en-US" sz="1400" b="0" kern="1600" dirty="0">
                <a:effectLst/>
                <a:latin typeface="微软雅黑" panose="020B0503020204020204" pitchFamily="34" charset="-122"/>
                <a:ea typeface="微软雅黑" panose="020B0503020204020204" pitchFamily="34" charset="-122"/>
              </a:rPr>
              <a:t>区与</a:t>
            </a:r>
            <a:r>
              <a:rPr lang="en-US" altLang="zh-CN" sz="1400" b="0" kern="1600" dirty="0">
                <a:effectLst/>
                <a:latin typeface="微软雅黑" panose="020B0503020204020204" pitchFamily="34" charset="-122"/>
                <a:ea typeface="微软雅黑" panose="020B0503020204020204" pitchFamily="34" charset="-122"/>
              </a:rPr>
              <a:t>To</a:t>
            </a:r>
            <a:r>
              <a:rPr lang="zh-CN" altLang="en-US" sz="1400" b="0" kern="1600" dirty="0">
                <a:effectLst/>
                <a:latin typeface="微软雅黑" panose="020B0503020204020204" pitchFamily="34" charset="-122"/>
                <a:ea typeface="微软雅黑" panose="020B0503020204020204" pitchFamily="34" charset="-122"/>
              </a:rPr>
              <a:t>区中的还在被使用的对象复制到</a:t>
            </a:r>
            <a:r>
              <a:rPr lang="en-US" altLang="zh-CN" sz="1400" b="0" kern="1600" dirty="0">
                <a:effectLst/>
                <a:latin typeface="微软雅黑" panose="020B0503020204020204" pitchFamily="34" charset="-122"/>
                <a:ea typeface="微软雅黑" panose="020B0503020204020204" pitchFamily="34" charset="-122"/>
              </a:rPr>
              <a:t>From</a:t>
            </a:r>
            <a:r>
              <a:rPr lang="zh-CN" altLang="en-US" sz="1400" b="0" kern="1600" dirty="0">
                <a:effectLst/>
                <a:latin typeface="微软雅黑" panose="020B0503020204020204" pitchFamily="34" charset="-122"/>
                <a:ea typeface="微软雅黑" panose="020B0503020204020204" pitchFamily="34" charset="-122"/>
              </a:rPr>
              <a:t>区。</a:t>
            </a:r>
            <a:endParaRPr lang="en-US" altLang="zh-CN" sz="1400" b="0" kern="1600" dirty="0">
              <a:effectLst/>
              <a:latin typeface="微软雅黑" panose="020B0503020204020204" pitchFamily="34" charset="-122"/>
              <a:ea typeface="微软雅黑" panose="020B0503020204020204" pitchFamily="34" charset="-122"/>
            </a:endParaRPr>
          </a:p>
          <a:p>
            <a:pPr>
              <a:lnSpc>
                <a:spcPct val="200000"/>
              </a:lnSpc>
            </a:pPr>
            <a:r>
              <a:rPr lang="zh-CN" altLang="en-US" sz="1400" b="0" kern="1600" dirty="0">
                <a:effectLst/>
                <a:latin typeface="微软雅黑" panose="020B0503020204020204" pitchFamily="34" charset="-122"/>
                <a:ea typeface="微软雅黑" panose="020B0503020204020204" pitchFamily="34" charset="-122"/>
              </a:rPr>
              <a:t>若干次</a:t>
            </a:r>
            <a:r>
              <a:rPr lang="en-US" altLang="zh-CN" sz="1400" b="0" kern="1600" dirty="0">
                <a:effectLst/>
                <a:latin typeface="微软雅黑" panose="020B0503020204020204" pitchFamily="34" charset="-122"/>
                <a:ea typeface="微软雅黑" panose="020B0503020204020204" pitchFamily="34" charset="-122"/>
              </a:rPr>
              <a:t>Young GC</a:t>
            </a:r>
            <a:r>
              <a:rPr lang="zh-CN" altLang="en-US" sz="1400" b="0" kern="1600" dirty="0">
                <a:effectLst/>
                <a:latin typeface="微软雅黑" panose="020B0503020204020204" pitchFamily="34" charset="-122"/>
                <a:ea typeface="微软雅黑" panose="020B0503020204020204" pitchFamily="34" charset="-122"/>
              </a:rPr>
              <a:t>后，有些对象在</a:t>
            </a:r>
            <a:r>
              <a:rPr lang="en-US" altLang="zh-CN" sz="1400" b="0" kern="1600" dirty="0">
                <a:effectLst/>
                <a:latin typeface="微软雅黑" panose="020B0503020204020204" pitchFamily="34" charset="-122"/>
                <a:ea typeface="微软雅黑" panose="020B0503020204020204" pitchFamily="34" charset="-122"/>
              </a:rPr>
              <a:t>From</a:t>
            </a:r>
            <a:r>
              <a:rPr lang="zh-CN" altLang="en-US" sz="1400" b="0" kern="1600" dirty="0">
                <a:effectLst/>
                <a:latin typeface="微软雅黑" panose="020B0503020204020204" pitchFamily="34" charset="-122"/>
                <a:ea typeface="微软雅黑" panose="020B0503020204020204" pitchFamily="34" charset="-122"/>
              </a:rPr>
              <a:t>与</a:t>
            </a:r>
            <a:r>
              <a:rPr lang="en-US" altLang="zh-CN" sz="1400" b="0" kern="1600" dirty="0">
                <a:effectLst/>
                <a:latin typeface="微软雅黑" panose="020B0503020204020204" pitchFamily="34" charset="-122"/>
                <a:ea typeface="微软雅黑" panose="020B0503020204020204" pitchFamily="34" charset="-122"/>
              </a:rPr>
              <a:t>To</a:t>
            </a:r>
            <a:r>
              <a:rPr lang="zh-CN" altLang="en-US" sz="1400" b="0" kern="1600" dirty="0">
                <a:effectLst/>
                <a:latin typeface="微软雅黑" panose="020B0503020204020204" pitchFamily="34" charset="-122"/>
                <a:ea typeface="微软雅黑" panose="020B0503020204020204" pitchFamily="34" charset="-122"/>
              </a:rPr>
              <a:t>之间来回游荡，一旦超出阈值，就将它们复制</a:t>
            </a:r>
            <a:r>
              <a:rPr lang="zh-CN" altLang="en-US" sz="1400" kern="1600" dirty="0">
                <a:latin typeface="微软雅黑" panose="020B0503020204020204" pitchFamily="34" charset="-122"/>
                <a:ea typeface="微软雅黑" panose="020B0503020204020204" pitchFamily="34" charset="-122"/>
              </a:rPr>
              <a:t>到</a:t>
            </a:r>
            <a:r>
              <a:rPr lang="zh-CN" altLang="en-US" sz="1400" b="0" kern="1600" dirty="0">
                <a:effectLst/>
                <a:latin typeface="微软雅黑" panose="020B0503020204020204" pitchFamily="34" charset="-122"/>
                <a:ea typeface="微软雅黑" panose="020B0503020204020204" pitchFamily="34" charset="-122"/>
              </a:rPr>
              <a:t>老年代。如果老年代被用完，则执行</a:t>
            </a:r>
            <a:r>
              <a:rPr lang="en-US" altLang="zh-CN" sz="1400" b="0" kern="1600" dirty="0">
                <a:effectLst/>
                <a:latin typeface="微软雅黑" panose="020B0503020204020204" pitchFamily="34" charset="-122"/>
                <a:ea typeface="微软雅黑" panose="020B0503020204020204" pitchFamily="34" charset="-122"/>
              </a:rPr>
              <a:t>Full GC</a:t>
            </a:r>
            <a:r>
              <a:rPr lang="zh-CN" altLang="en-US" sz="1400" b="0" kern="1600" dirty="0">
                <a:effectLst/>
                <a:latin typeface="微软雅黑" panose="020B0503020204020204" pitchFamily="34" charset="-122"/>
                <a:ea typeface="微软雅黑" panose="020B0503020204020204" pitchFamily="34" charset="-122"/>
              </a:rPr>
              <a:t>。</a:t>
            </a:r>
            <a:endParaRPr lang="zh-CN" altLang="en-US" sz="1400" kern="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 </a:t>
            </a:r>
            <a:r>
              <a:rPr lang="zh-CN" altLang="en-US" dirty="0"/>
              <a:t>垃圾收集器：自适应</a:t>
            </a:r>
            <a:endParaRPr lang="zh-CN" altLang="en-US" dirty="0"/>
          </a:p>
        </p:txBody>
      </p:sp>
      <p:sp>
        <p:nvSpPr>
          <p:cNvPr id="13" name="内容占位符 2"/>
          <p:cNvSpPr txBox="1"/>
          <p:nvPr/>
        </p:nvSpPr>
        <p:spPr>
          <a:xfrm>
            <a:off x="4612639" y="2950209"/>
            <a:ext cx="5689601" cy="1774191"/>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en-US" altLang="zh-CN" sz="1400" dirty="0">
                <a:solidFill>
                  <a:srgbClr val="231F20"/>
                </a:solidFill>
                <a:latin typeface="方正博雅宋_GBK"/>
              </a:rPr>
              <a:t>JVM</a:t>
            </a:r>
            <a:r>
              <a:rPr lang="zh-CN" altLang="en-US" sz="1400" dirty="0">
                <a:solidFill>
                  <a:srgbClr val="231F20"/>
                </a:solidFill>
                <a:latin typeface="方正博雅宋_GBK"/>
              </a:rPr>
              <a:t>会监控垃圾收集的效率，如果所有对象都很稳定，垃圾收集器效率很低的话，它会切换到“标记 </a:t>
            </a:r>
            <a:r>
              <a:rPr lang="en-US" altLang="zh-CN" sz="1400" dirty="0">
                <a:solidFill>
                  <a:srgbClr val="231F20"/>
                </a:solidFill>
                <a:latin typeface="方正博雅宋_GBK"/>
              </a:rPr>
              <a:t>– </a:t>
            </a:r>
            <a:r>
              <a:rPr lang="zh-CN" altLang="en-US" sz="1400" dirty="0">
                <a:solidFill>
                  <a:srgbClr val="231F20"/>
                </a:solidFill>
                <a:latin typeface="方正博雅宋_GBK"/>
              </a:rPr>
              <a:t>清除”算法。同样，</a:t>
            </a:r>
            <a:r>
              <a:rPr lang="en-US" altLang="zh-CN" sz="1400" dirty="0">
                <a:solidFill>
                  <a:srgbClr val="231F20"/>
                </a:solidFill>
                <a:latin typeface="方正博雅宋_GBK"/>
              </a:rPr>
              <a:t>JVM</a:t>
            </a:r>
            <a:r>
              <a:rPr lang="zh-CN" altLang="en-US" sz="1400" dirty="0">
                <a:solidFill>
                  <a:srgbClr val="231F20"/>
                </a:solidFill>
                <a:latin typeface="方正博雅宋_GBK"/>
              </a:rPr>
              <a:t>会跟踪标记和清除的效果，如果堆里开始出现很多碎片，它会切换回“停止 </a:t>
            </a:r>
            <a:r>
              <a:rPr lang="en-US" altLang="zh-CN" sz="1400" dirty="0">
                <a:solidFill>
                  <a:srgbClr val="231F20"/>
                </a:solidFill>
                <a:latin typeface="方正博雅宋_GBK"/>
              </a:rPr>
              <a:t>– </a:t>
            </a:r>
            <a:r>
              <a:rPr lang="zh-CN" altLang="en-US" sz="1400" dirty="0">
                <a:solidFill>
                  <a:srgbClr val="231F20"/>
                </a:solidFill>
                <a:latin typeface="方正博雅宋_GBK"/>
              </a:rPr>
              <a:t>复制”算法。</a:t>
            </a:r>
            <a:endParaRPr lang="zh-CN" altLang="en-US" sz="1400" dirty="0"/>
          </a:p>
        </p:txBody>
      </p:sp>
      <p:pic>
        <p:nvPicPr>
          <p:cNvPr id="5122" name="Picture 2" descr="查看源图像"/>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50613" y="2341880"/>
            <a:ext cx="2664000" cy="266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7223760" y="2672080"/>
            <a:ext cx="0" cy="2171205"/>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21" name="直接连接符 20"/>
          <p:cNvCxnSpPr>
            <a:stCxn id="8" idx="2"/>
            <a:endCxn id="16" idx="0"/>
          </p:cNvCxnSpPr>
          <p:nvPr/>
        </p:nvCxnSpPr>
        <p:spPr>
          <a:xfrm>
            <a:off x="3779520" y="2672080"/>
            <a:ext cx="0" cy="2171205"/>
          </a:xfrm>
          <a:prstGeom prst="line">
            <a:avLst/>
          </a:prstGeom>
          <a:ln w="12700">
            <a:prstDash val="sysDot"/>
          </a:ln>
        </p:spPr>
        <p:style>
          <a:lnRef idx="1">
            <a:schemeClr val="dk1"/>
          </a:lnRef>
          <a:fillRef idx="0">
            <a:schemeClr val="dk1"/>
          </a:fillRef>
          <a:effectRef idx="0">
            <a:schemeClr val="dk1"/>
          </a:effectRef>
          <a:fontRef idx="minor">
            <a:schemeClr val="tx1"/>
          </a:fontRef>
        </p:style>
      </p:cxnSp>
      <p:sp>
        <p:nvSpPr>
          <p:cNvPr id="2" name="标题 1"/>
          <p:cNvSpPr>
            <a:spLocks noGrp="1"/>
          </p:cNvSpPr>
          <p:nvPr>
            <p:ph type="title"/>
          </p:nvPr>
        </p:nvSpPr>
        <p:spPr/>
        <p:txBody>
          <a:bodyPr/>
          <a:lstStyle/>
          <a:p>
            <a:r>
              <a:rPr lang="en-US" altLang="zh-CN" dirty="0"/>
              <a:t>02 </a:t>
            </a:r>
            <a:r>
              <a:rPr lang="zh-CN" altLang="en-US" dirty="0"/>
              <a:t>资源清理：</a:t>
            </a:r>
            <a:r>
              <a:rPr lang="en-US" altLang="zh-CN" dirty="0"/>
              <a:t>C++ vs. Java</a:t>
            </a:r>
            <a:endParaRPr lang="zh-CN" altLang="en-US" dirty="0"/>
          </a:p>
        </p:txBody>
      </p:sp>
      <p:sp>
        <p:nvSpPr>
          <p:cNvPr id="8" name="矩形 7"/>
          <p:cNvSpPr/>
          <p:nvPr/>
        </p:nvSpPr>
        <p:spPr>
          <a:xfrm>
            <a:off x="2697480" y="1944650"/>
            <a:ext cx="2164080" cy="727430"/>
          </a:xfrm>
          <a:prstGeom prst="rect">
            <a:avLst/>
          </a:prstGeom>
          <a:solidFill>
            <a:srgbClr val="282C47"/>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EFBF5"/>
                </a:solidFill>
              </a:rPr>
              <a:t>构造函数</a:t>
            </a:r>
            <a:endParaRPr lang="zh-CN" altLang="en-US" dirty="0">
              <a:solidFill>
                <a:srgbClr val="FEFBF5"/>
              </a:solidFill>
            </a:endParaRPr>
          </a:p>
        </p:txBody>
      </p:sp>
      <p:sp>
        <p:nvSpPr>
          <p:cNvPr id="12" name="矩形 11"/>
          <p:cNvSpPr/>
          <p:nvPr/>
        </p:nvSpPr>
        <p:spPr>
          <a:xfrm>
            <a:off x="6096000" y="1944650"/>
            <a:ext cx="2164080" cy="727430"/>
          </a:xfrm>
          <a:prstGeom prst="rect">
            <a:avLst/>
          </a:prstGeom>
          <a:solidFill>
            <a:srgbClr val="282C47"/>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EFBF5"/>
                </a:solidFill>
              </a:rPr>
              <a:t>析构函数</a:t>
            </a:r>
            <a:endParaRPr lang="zh-CN" altLang="en-US" dirty="0">
              <a:solidFill>
                <a:srgbClr val="FEFBF5"/>
              </a:solidFill>
            </a:endParaRPr>
          </a:p>
        </p:txBody>
      </p:sp>
      <p:sp>
        <p:nvSpPr>
          <p:cNvPr id="13" name="矩形 12"/>
          <p:cNvSpPr/>
          <p:nvPr/>
        </p:nvSpPr>
        <p:spPr>
          <a:xfrm>
            <a:off x="2697480" y="3329445"/>
            <a:ext cx="2164080" cy="727430"/>
          </a:xfrm>
          <a:prstGeom prst="rect">
            <a:avLst/>
          </a:prstGeom>
          <a:solidFill>
            <a:schemeClr val="bg2"/>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new()</a:t>
            </a:r>
            <a:endParaRPr lang="zh-CN" altLang="en-US" dirty="0">
              <a:solidFill>
                <a:schemeClr val="tx1"/>
              </a:solidFill>
            </a:endParaRPr>
          </a:p>
        </p:txBody>
      </p:sp>
      <p:sp>
        <p:nvSpPr>
          <p:cNvPr id="14" name="内容占位符 2"/>
          <p:cNvSpPr>
            <a:spLocks noGrp="1"/>
          </p:cNvSpPr>
          <p:nvPr>
            <p:ph sz="quarter" idx="13"/>
          </p:nvPr>
        </p:nvSpPr>
        <p:spPr>
          <a:xfrm>
            <a:off x="1457960" y="3380245"/>
            <a:ext cx="963930" cy="477520"/>
          </a:xfrm>
        </p:spPr>
        <p:txBody>
          <a:bodyPr>
            <a:noAutofit/>
          </a:bodyPr>
          <a:lstStyle/>
          <a:p>
            <a:pPr marL="0" indent="0">
              <a:buNone/>
            </a:pPr>
            <a:r>
              <a:rPr lang="en-US" altLang="zh-CN" sz="1800" dirty="0">
                <a:solidFill>
                  <a:srgbClr val="231F20"/>
                </a:solidFill>
                <a:effectLst/>
                <a:latin typeface="微软雅黑" panose="020B0503020204020204" pitchFamily="34" charset="-122"/>
                <a:ea typeface="微软雅黑" panose="020B0503020204020204" pitchFamily="34" charset="-122"/>
              </a:rPr>
              <a:t>C++</a:t>
            </a:r>
            <a:endParaRPr lang="zh-CN" altLang="en-US" sz="1800" dirty="0">
              <a:latin typeface="微软雅黑" panose="020B0503020204020204" pitchFamily="34" charset="-122"/>
              <a:ea typeface="微软雅黑" panose="020B0503020204020204" pitchFamily="34" charset="-122"/>
            </a:endParaRPr>
          </a:p>
        </p:txBody>
      </p:sp>
      <p:sp>
        <p:nvSpPr>
          <p:cNvPr id="15" name="矩形 14"/>
          <p:cNvSpPr/>
          <p:nvPr/>
        </p:nvSpPr>
        <p:spPr>
          <a:xfrm>
            <a:off x="6096000" y="3329445"/>
            <a:ext cx="2164080" cy="727430"/>
          </a:xfrm>
          <a:prstGeom prst="rect">
            <a:avLst/>
          </a:prstGeom>
          <a:solidFill>
            <a:schemeClr val="bg2"/>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delete()</a:t>
            </a:r>
            <a:endParaRPr lang="zh-CN" altLang="en-US" dirty="0">
              <a:solidFill>
                <a:schemeClr val="tx1"/>
              </a:solidFill>
            </a:endParaRPr>
          </a:p>
        </p:txBody>
      </p:sp>
      <p:sp>
        <p:nvSpPr>
          <p:cNvPr id="16" name="矩形 15"/>
          <p:cNvSpPr/>
          <p:nvPr/>
        </p:nvSpPr>
        <p:spPr>
          <a:xfrm>
            <a:off x="2697480" y="4843285"/>
            <a:ext cx="2164080" cy="727430"/>
          </a:xfrm>
          <a:prstGeom prst="rect">
            <a:avLst/>
          </a:prstGeom>
          <a:solidFill>
            <a:schemeClr val="bg2"/>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new()</a:t>
            </a:r>
            <a:endParaRPr lang="zh-CN" altLang="en-US" dirty="0">
              <a:solidFill>
                <a:schemeClr val="tx1"/>
              </a:solidFill>
            </a:endParaRPr>
          </a:p>
        </p:txBody>
      </p:sp>
      <p:sp>
        <p:nvSpPr>
          <p:cNvPr id="17" name="内容占位符 2"/>
          <p:cNvSpPr txBox="1"/>
          <p:nvPr/>
        </p:nvSpPr>
        <p:spPr>
          <a:xfrm>
            <a:off x="1457960" y="4894085"/>
            <a:ext cx="963930" cy="477520"/>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1800" dirty="0">
                <a:solidFill>
                  <a:srgbClr val="231F20"/>
                </a:solidFill>
                <a:latin typeface="微软雅黑" panose="020B0503020204020204" pitchFamily="34" charset="-122"/>
                <a:ea typeface="微软雅黑" panose="020B0503020204020204" pitchFamily="34" charset="-122"/>
              </a:rPr>
              <a:t>Java</a:t>
            </a:r>
            <a:endParaRPr lang="zh-CN" altLang="en-US" sz="1800" dirty="0">
              <a:latin typeface="微软雅黑" panose="020B0503020204020204" pitchFamily="34" charset="-122"/>
              <a:ea typeface="微软雅黑" panose="020B0503020204020204" pitchFamily="34" charset="-122"/>
            </a:endParaRPr>
          </a:p>
        </p:txBody>
      </p:sp>
      <p:sp>
        <p:nvSpPr>
          <p:cNvPr id="18" name="矩形 17"/>
          <p:cNvSpPr/>
          <p:nvPr/>
        </p:nvSpPr>
        <p:spPr>
          <a:xfrm>
            <a:off x="6096000" y="4843285"/>
            <a:ext cx="2164080" cy="727430"/>
          </a:xfrm>
          <a:prstGeom prst="rect">
            <a:avLst/>
          </a:prstGeom>
          <a:solidFill>
            <a:schemeClr val="bg2"/>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没有</a:t>
            </a:r>
            <a:endParaRPr lang="zh-CN" altLang="en-US" dirty="0">
              <a:solidFill>
                <a:schemeClr val="tx1"/>
              </a:solidFill>
            </a:endParaRPr>
          </a:p>
        </p:txBody>
      </p:sp>
      <p:sp>
        <p:nvSpPr>
          <p:cNvPr id="19" name="云形 18"/>
          <p:cNvSpPr/>
          <p:nvPr/>
        </p:nvSpPr>
        <p:spPr>
          <a:xfrm>
            <a:off x="9225280" y="2293125"/>
            <a:ext cx="2245360" cy="1087120"/>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如果不调用</a:t>
            </a:r>
            <a:r>
              <a:rPr lang="en-US" altLang="zh-CN" sz="1400" dirty="0">
                <a:latin typeface="微软雅黑" panose="020B0503020204020204" pitchFamily="34" charset="-122"/>
                <a:ea typeface="微软雅黑" panose="020B0503020204020204" pitchFamily="34" charset="-122"/>
              </a:rPr>
              <a:t>delete()</a:t>
            </a:r>
            <a:r>
              <a:rPr lang="zh-CN" altLang="en-US" sz="1400" dirty="0">
                <a:latin typeface="微软雅黑" panose="020B0503020204020204" pitchFamily="34" charset="-122"/>
                <a:ea typeface="微软雅黑" panose="020B0503020204020204" pitchFamily="34" charset="-122"/>
              </a:rPr>
              <a:t>，会造成内存泄漏</a:t>
            </a:r>
            <a:endParaRPr lang="zh-CN" altLang="en-US" sz="1400" dirty="0">
              <a:latin typeface="微软雅黑" panose="020B0503020204020204" pitchFamily="34" charset="-122"/>
              <a:ea typeface="微软雅黑" panose="020B0503020204020204" pitchFamily="34" charset="-122"/>
            </a:endParaRPr>
          </a:p>
        </p:txBody>
      </p:sp>
      <p:sp>
        <p:nvSpPr>
          <p:cNvPr id="20" name="云形 19"/>
          <p:cNvSpPr/>
          <p:nvPr/>
        </p:nvSpPr>
        <p:spPr>
          <a:xfrm>
            <a:off x="9232246" y="4110335"/>
            <a:ext cx="2346960" cy="1087120"/>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1400" dirty="0">
                <a:latin typeface="微软雅黑" panose="020B0503020204020204" pitchFamily="34" charset="-122"/>
                <a:ea typeface="微软雅黑" panose="020B0503020204020204" pitchFamily="34" charset="-122"/>
              </a:rPr>
              <a:t>没有析构函数，垃圾收集器会自动释放存储空间</a:t>
            </a:r>
            <a:endParaRPr lang="zh-CN" altLang="en-US" sz="1400" dirty="0">
              <a:latin typeface="微软雅黑" panose="020B0503020204020204" pitchFamily="34" charset="-122"/>
              <a:ea typeface="微软雅黑" panose="020B0503020204020204" pitchFamily="34" charset="-122"/>
            </a:endParaRPr>
          </a:p>
        </p:txBody>
      </p:sp>
      <p:cxnSp>
        <p:nvCxnSpPr>
          <p:cNvPr id="24" name="连接符: 曲线 23"/>
          <p:cNvCxnSpPr>
            <a:stCxn id="19" idx="2"/>
            <a:endCxn id="15" idx="3"/>
          </p:cNvCxnSpPr>
          <p:nvPr/>
        </p:nvCxnSpPr>
        <p:spPr>
          <a:xfrm rot="10800000" flipV="1">
            <a:off x="8260081" y="2836684"/>
            <a:ext cx="972165" cy="856475"/>
          </a:xfrm>
          <a:prstGeom prst="curvedConnector3">
            <a:avLst/>
          </a:prstGeom>
        </p:spPr>
        <p:style>
          <a:lnRef idx="1">
            <a:schemeClr val="dk1"/>
          </a:lnRef>
          <a:fillRef idx="0">
            <a:schemeClr val="dk1"/>
          </a:fillRef>
          <a:effectRef idx="0">
            <a:schemeClr val="dk1"/>
          </a:effectRef>
          <a:fontRef idx="minor">
            <a:schemeClr val="tx1"/>
          </a:fontRef>
        </p:style>
      </p:cxnSp>
      <p:cxnSp>
        <p:nvCxnSpPr>
          <p:cNvPr id="26" name="连接符: 曲线 25"/>
          <p:cNvCxnSpPr>
            <a:stCxn id="20" idx="2"/>
            <a:endCxn id="18" idx="3"/>
          </p:cNvCxnSpPr>
          <p:nvPr/>
        </p:nvCxnSpPr>
        <p:spPr>
          <a:xfrm rot="10800000" flipV="1">
            <a:off x="8260080" y="4653894"/>
            <a:ext cx="979446" cy="553105"/>
          </a:xfrm>
          <a:prstGeom prst="curvedConnector3">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最小和静音">
  <a:themeElements>
    <a:clrScheme name="Japan Navy">
      <a:dk1>
        <a:srgbClr val="231B23"/>
      </a:dk1>
      <a:lt1>
        <a:srgbClr val="FCF5E5"/>
      </a:lt1>
      <a:dk2>
        <a:srgbClr val="282C47"/>
      </a:dk2>
      <a:lt2>
        <a:srgbClr val="FCF5E5"/>
      </a:lt2>
      <a:accent1>
        <a:srgbClr val="FDA431"/>
      </a:accent1>
      <a:accent2>
        <a:srgbClr val="4DA1A8"/>
      </a:accent2>
      <a:accent3>
        <a:srgbClr val="D7E7BA"/>
      </a:accent3>
      <a:accent4>
        <a:srgbClr val="FCF5E5"/>
      </a:accent4>
      <a:accent5>
        <a:srgbClr val="282C47"/>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{D0393262-A00C-486C-AA31-92B5AB18A9E5}tf89826194_win32</Template>
  <TotalTime>0</TotalTime>
  <Words>2533</Words>
  <Application>WPS 演示</Application>
  <PresentationFormat>宽屏</PresentationFormat>
  <Paragraphs>157</Paragraphs>
  <Slides>18</Slides>
  <Notes>0</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18</vt:i4>
      </vt:variant>
    </vt:vector>
  </HeadingPairs>
  <TitlesOfParts>
    <vt:vector size="43" baseType="lpstr">
      <vt:lpstr>Arial</vt:lpstr>
      <vt:lpstr>方正书宋_GBK</vt:lpstr>
      <vt:lpstr>Wingdings</vt:lpstr>
      <vt:lpstr>Microsoft YaHei UI</vt:lpstr>
      <vt:lpstr>苹方-简</vt:lpstr>
      <vt:lpstr>Agency FB (正文)</vt:lpstr>
      <vt:lpstr>Thonburi</vt:lpstr>
      <vt:lpstr>Lato Light</vt:lpstr>
      <vt:lpstr>Montserrat Semi Bold</vt:lpstr>
      <vt:lpstr>Montserrat Semi</vt:lpstr>
      <vt:lpstr>Bebas Neue</vt:lpstr>
      <vt:lpstr>Gill Sans</vt:lpstr>
      <vt:lpstr>Montserrat</vt:lpstr>
      <vt:lpstr>方正博雅宋_GBK</vt:lpstr>
      <vt:lpstr>DankMono-Regular</vt:lpstr>
      <vt:lpstr>微软雅黑</vt:lpstr>
      <vt:lpstr>汉仪旗黑</vt:lpstr>
      <vt:lpstr>HelvLight-Normal</vt:lpstr>
      <vt:lpstr>方正兰亭黑_GBK</vt:lpstr>
      <vt:lpstr>Meiryo UI</vt:lpstr>
      <vt:lpstr>宋体</vt:lpstr>
      <vt:lpstr>Arial Unicode MS</vt:lpstr>
      <vt:lpstr>汉仪书宋二KW</vt:lpstr>
      <vt:lpstr>Calibri</vt:lpstr>
      <vt:lpstr>最小和静音</vt:lpstr>
      <vt:lpstr>PowerPoint 演示文稿</vt:lpstr>
      <vt:lpstr>PowerPoint 演示文稿</vt:lpstr>
      <vt:lpstr>01 垃圾收集器</vt:lpstr>
      <vt:lpstr>01 垃圾收集器的特征</vt:lpstr>
      <vt:lpstr>01 垃圾收集器：停止-复制算法</vt:lpstr>
      <vt:lpstr>01 垃圾收集器：标记-清除算法</vt:lpstr>
      <vt:lpstr>01 垃圾收集器：分代</vt:lpstr>
      <vt:lpstr>01 垃圾收集器：自适应</vt:lpstr>
      <vt:lpstr>02 资源清理：C++ vs. Java</vt:lpstr>
      <vt:lpstr>02 资源清理：为何还需要额外清理资源</vt:lpstr>
      <vt:lpstr>02 资源清理：为何还需要额外清理资源</vt:lpstr>
      <vt:lpstr>02 资源清理：finalize()方法</vt:lpstr>
      <vt:lpstr>02 资源清理：finalize()方法的作用</vt:lpstr>
      <vt:lpstr>02 资源清理：finalize()方法的作用</vt:lpstr>
      <vt:lpstr>02 资源清理：finalize()方法的作用</vt:lpstr>
      <vt:lpstr>02 资源清理：正确使用finalize()方法</vt:lpstr>
      <vt:lpstr>02 资源清理的总结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楠</dc:creator>
  <cp:lastModifiedBy>zhangyi</cp:lastModifiedBy>
  <cp:revision>68</cp:revision>
  <dcterms:created xsi:type="dcterms:W3CDTF">2022-02-01T03:12:41Z</dcterms:created>
  <dcterms:modified xsi:type="dcterms:W3CDTF">2022-02-01T03:12:41Z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2052-3.6.0.5672</vt:lpwstr>
  </property>
</Properties>
</file>