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2" r:id="rId3"/>
    <p:sldId id="305" r:id="rId4"/>
    <p:sldId id="319" r:id="rId5"/>
    <p:sldId id="325" r:id="rId6"/>
    <p:sldId id="340" r:id="rId7"/>
    <p:sldId id="308" r:id="rId8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7C"/>
    <a:srgbClr val="FEFBF5"/>
    <a:srgbClr val="282C47"/>
    <a:srgbClr val="F8F8F8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80227" y="2630117"/>
            <a:ext cx="361759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8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复用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1701165" y="4274820"/>
            <a:ext cx="3197225" cy="37084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722385" y="3656786"/>
            <a:ext cx="32213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8.9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初始化及类的加载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8295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523" y="2318984"/>
            <a:ext cx="2819601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类的加载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了解类加载的时机与顺序，明确构造器的本质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hape 2906"/>
          <p:cNvSpPr/>
          <p:nvPr/>
        </p:nvSpPr>
        <p:spPr>
          <a:xfrm>
            <a:off x="4882542" y="3678501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5386070" y="3726815"/>
            <a:ext cx="3009265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继承与初始化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520390" y="4033889"/>
            <a:ext cx="5052360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探讨在继承体系中，子类与基类初始化的正确顺序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  <p:bldP spid="15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类的加载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4429125" y="2117725"/>
            <a:ext cx="6497955" cy="3490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Java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类的代码在第一次使用时才加载，通常是在构造该类的第一个对象时，但在访问静态字段或静态方法时也会触发加载。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Java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类的构造器是一个静态方法，当一个类的任何静态成员被访问时，都会触发构造器的加载。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静态初始化发生在初次使用时，所有静态对象和静态代码块都在加载时按文本顺序（在类定义中编写它们的顺序）初始化。静态成员只初始化一次。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475" y="2643505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继承与初始化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4075430" y="2768600"/>
            <a:ext cx="5898515" cy="2414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latin typeface="方正博雅宋_GBK"/>
              </a:rPr>
              <a:t>子类的</a:t>
            </a:r>
            <a:r>
              <a:rPr lang="en-US" sz="1800" dirty="0">
                <a:latin typeface="方正博雅宋_GBK"/>
              </a:rPr>
              <a:t>(</a:t>
            </a:r>
            <a:r>
              <a:rPr sz="1800" dirty="0">
                <a:latin typeface="方正博雅宋_GBK"/>
              </a:rPr>
              <a:t>静态</a:t>
            </a:r>
            <a:r>
              <a:rPr lang="en-US" sz="1800" dirty="0">
                <a:latin typeface="方正博雅宋_GBK"/>
              </a:rPr>
              <a:t>)</a:t>
            </a:r>
            <a:r>
              <a:rPr sz="1800" dirty="0">
                <a:latin typeface="方正博雅宋_GBK"/>
              </a:rPr>
              <a:t>初始化可能依赖于基类成员的正确初始化</a:t>
            </a:r>
            <a:r>
              <a:rPr lang="zh-CN" sz="1800" dirty="0">
                <a:latin typeface="方正博雅宋_GBK"/>
              </a:rPr>
              <a:t>，因此，初始化顺序应该是：</a:t>
            </a:r>
            <a:endParaRPr lang="zh-CN" sz="1800" dirty="0">
              <a:latin typeface="方正博雅宋_GBK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方正博雅宋_GBK"/>
              </a:rPr>
              <a:t>先基（父）类，后子类</a:t>
            </a:r>
            <a:endParaRPr lang="zh-CN" sz="1800" dirty="0">
              <a:latin typeface="方正博雅宋_GBK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方正博雅宋_GBK"/>
              </a:rPr>
              <a:t>先静态成员，后实例成员</a:t>
            </a:r>
            <a:endParaRPr lang="zh-CN" sz="1800" dirty="0">
              <a:latin typeface="方正博雅宋_GBK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475" y="2643505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继承与初始化：案例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54200" y="1725295"/>
            <a:ext cx="2303780" cy="561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Insect</a:t>
            </a:r>
            <a:endParaRPr lang="en-US" altLang="zh-CN" sz="2000" b="1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4200" y="2277745"/>
            <a:ext cx="2304000" cy="8966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- i</a:t>
            </a:r>
            <a:endParaRPr lang="en-US" altLang="zh-CN" sz="1400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# j</a:t>
            </a:r>
            <a:endParaRPr lang="en-US" altLang="zh-CN" sz="1400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- </a:t>
            </a:r>
            <a:r>
              <a:rPr lang="en-US" altLang="zh-CN" sz="1400" u="sng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x1</a:t>
            </a:r>
            <a:endParaRPr lang="en-US" altLang="zh-CN" sz="1400" u="sng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4200" y="3174365"/>
            <a:ext cx="2304000" cy="7505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+ Insect()</a:t>
            </a:r>
            <a:endParaRPr lang="en-US" altLang="zh-CN" sz="1400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+ </a:t>
            </a:r>
            <a:r>
              <a:rPr lang="en-US" altLang="zh-CN" sz="1400" u="sng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printInit(s:String)</a:t>
            </a:r>
            <a:endParaRPr lang="en-US" altLang="zh-CN" sz="1400" u="sng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54200" y="4657725"/>
            <a:ext cx="2303780" cy="561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Beetle</a:t>
            </a:r>
            <a:endParaRPr lang="en-US" altLang="zh-CN" sz="2000" b="1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54200" y="5210175"/>
            <a:ext cx="2303780" cy="8134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- k</a:t>
            </a:r>
            <a:endParaRPr lang="en-US" altLang="zh-CN" sz="1400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- </a:t>
            </a:r>
            <a:r>
              <a:rPr lang="en-US" altLang="zh-CN" sz="1400" u="sng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x2</a:t>
            </a:r>
            <a:endParaRPr lang="zh-CN" altLang="en-US" sz="1400" u="sng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54200" y="6022975"/>
            <a:ext cx="2303780" cy="5410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+ Beetle()</a:t>
            </a:r>
            <a:endParaRPr lang="en-US" altLang="zh-CN" sz="1400" u="sng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</p:txBody>
      </p:sp>
      <p:cxnSp>
        <p:nvCxnSpPr>
          <p:cNvPr id="10" name="直接箭头连接符 9"/>
          <p:cNvCxnSpPr>
            <a:endCxn id="11" idx="3"/>
          </p:cNvCxnSpPr>
          <p:nvPr/>
        </p:nvCxnSpPr>
        <p:spPr>
          <a:xfrm flipV="1">
            <a:off x="3006090" y="4072255"/>
            <a:ext cx="6350" cy="585470"/>
          </a:xfrm>
          <a:prstGeom prst="straightConnector1">
            <a:avLst/>
          </a:prstGeom>
          <a:ln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>
            <a:off x="2922270" y="3928110"/>
            <a:ext cx="180000" cy="144000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4715510" y="3174365"/>
            <a:ext cx="6023610" cy="1113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观察和判断基类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Insect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与子类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Beetle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中，实例字段、静态字段、构造函数、静态方法的初始化顺序。</a:t>
            </a:r>
            <a:endParaRPr lang="en-US" altLang="zh-CN" sz="1800" dirty="0">
              <a:latin typeface="Consolas Regular" panose="020B0609020204030204" charset="0"/>
              <a:cs typeface="Consolas Regular" panose="020B060902020403020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2325" y="4602480"/>
            <a:ext cx="648000" cy="648000"/>
          </a:xfrm>
          <a:prstGeom prst="rect">
            <a:avLst/>
          </a:prstGeom>
        </p:spPr>
      </p:pic>
      <p:sp>
        <p:nvSpPr>
          <p:cNvPr id="15" name="内容占位符 2"/>
          <p:cNvSpPr txBox="1"/>
          <p:nvPr/>
        </p:nvSpPr>
        <p:spPr>
          <a:xfrm>
            <a:off x="8261985" y="4641850"/>
            <a:ext cx="161798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方正博雅宋_GBK"/>
              </a:rPr>
              <a:t>运行代码</a:t>
            </a:r>
            <a:r>
              <a:rPr lang="en-US" altLang="zh-CN" sz="1800" dirty="0">
                <a:solidFill>
                  <a:srgbClr val="C00000"/>
                </a:solidFill>
                <a:latin typeface="方正博雅宋_GBK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方正博雅宋_GB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564</Words>
  <Application>WPS 演示</Application>
  <PresentationFormat>宽屏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0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Consolas Regular</vt:lpstr>
      <vt:lpstr>方正博雅宋_GBK</vt:lpstr>
      <vt:lpstr>Wingdings</vt:lpstr>
      <vt:lpstr>Meiryo UI</vt:lpstr>
      <vt:lpstr>微软雅黑</vt:lpstr>
      <vt:lpstr>汉仪旗黑</vt:lpstr>
      <vt:lpstr>宋体</vt:lpstr>
      <vt:lpstr>Arial Unicode MS</vt:lpstr>
      <vt:lpstr>汉仪书宋二KW</vt:lpstr>
      <vt:lpstr>Calibri</vt:lpstr>
      <vt:lpstr>最小和静音</vt:lpstr>
      <vt:lpstr>PowerPoint 演示文稿</vt:lpstr>
      <vt:lpstr>PowerPoint 演示文稿</vt:lpstr>
      <vt:lpstr>01 类的加载</vt:lpstr>
      <vt:lpstr>02 继承与初始化</vt:lpstr>
      <vt:lpstr>02 继承与初始化：案例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85</cp:revision>
  <dcterms:created xsi:type="dcterms:W3CDTF">2022-02-01T03:39:12Z</dcterms:created>
  <dcterms:modified xsi:type="dcterms:W3CDTF">2022-02-01T03:39:12Z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