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4" r:id="rId3"/>
    <p:sldId id="305" r:id="rId4"/>
    <p:sldId id="319" r:id="rId5"/>
    <p:sldId id="325" r:id="rId6"/>
    <p:sldId id="344" r:id="rId7"/>
    <p:sldId id="345" r:id="rId8"/>
    <p:sldId id="346" r:id="rId9"/>
    <p:sldId id="347" r:id="rId10"/>
    <p:sldId id="348" r:id="rId11"/>
    <p:sldId id="326" r:id="rId12"/>
    <p:sldId id="308" r:id="rId13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FEFBF5"/>
    <a:srgbClr val="282C47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80227" y="2630117"/>
            <a:ext cx="361759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9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多态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1701165" y="4274820"/>
            <a:ext cx="3197225" cy="37084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722385" y="3656786"/>
            <a:ext cx="26117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9.3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构造器和多态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lang="zh-CN" altLang="en-US" dirty="0"/>
              <a:t>编写构造器的原则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4216400" y="2089785"/>
            <a:ext cx="7001510" cy="3343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用尽可能少的操作使对象进入正常状态，如果可以避免的话，请不要调用此类中的任何其他方法。</a:t>
            </a:r>
            <a:endParaRPr lang="zh-CN" altLang="en-US" sz="1800" dirty="0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简单说来，就是：</a:t>
            </a:r>
            <a:endParaRPr lang="zh-CN" altLang="en-US" sz="1800" dirty="0">
              <a:latin typeface="Consolas Regular" panose="020B0609020204030204" charset="0"/>
              <a:cs typeface="Consolas Regular" panose="020B0609020204030204" charset="0"/>
            </a:endParaRPr>
          </a:p>
          <a:p>
            <a:pPr>
              <a:buClr>
                <a:srgbClr val="2B2005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在构造器中，除了必要的初始化操作外，不要包含其他任何逻辑，也尽可能不要调用其他方法；</a:t>
            </a:r>
            <a:endParaRPr lang="zh-CN" altLang="en-US" sz="1800" dirty="0">
              <a:latin typeface="Consolas Regular" panose="020B0609020204030204" charset="0"/>
              <a:cs typeface="Consolas Regular" panose="020B0609020204030204" charset="0"/>
            </a:endParaRPr>
          </a:p>
          <a:p>
            <a:pPr>
              <a:buClr>
                <a:srgbClr val="2B2005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在构造器中能被安全调用的方法，包括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final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方法和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private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方法（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private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方法默认就是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final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的）。</a:t>
            </a:r>
            <a:endParaRPr lang="zh-CN" altLang="en-US" sz="1800" dirty="0">
              <a:latin typeface="Consolas Regular" panose="020B0609020204030204" charset="0"/>
              <a:cs typeface="Consolas Regular" panose="020B0609020204030204" charset="0"/>
            </a:endParaRPr>
          </a:p>
        </p:txBody>
      </p:sp>
      <p:pic>
        <p:nvPicPr>
          <p:cNvPr id="3074" name="Picture 2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533647"/>
            <a:ext cx="28860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340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725" y="23190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构造器的调用顺序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了解构造器的调用顺序，有助于了解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Java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继承体系的实现机制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Shape 2906"/>
          <p:cNvSpPr/>
          <p:nvPr/>
        </p:nvSpPr>
        <p:spPr>
          <a:xfrm>
            <a:off x="4882542" y="3252805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4" name="TextBox 34"/>
          <p:cNvSpPr txBox="1"/>
          <p:nvPr/>
        </p:nvSpPr>
        <p:spPr>
          <a:xfrm>
            <a:off x="5419725" y="3305175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继承与清理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6" name="TextBox 33"/>
          <p:cNvSpPr txBox="1"/>
          <p:nvPr/>
        </p:nvSpPr>
        <p:spPr>
          <a:xfrm>
            <a:off x="5533824" y="3612228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与初始化相同，如果需要定义清理逻辑，也需要考虑继承对执行清理动作的影响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" name="Shape 2906"/>
          <p:cNvSpPr/>
          <p:nvPr/>
        </p:nvSpPr>
        <p:spPr>
          <a:xfrm>
            <a:off x="4896512" y="4303095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20" name="TextBox 34"/>
          <p:cNvSpPr txBox="1"/>
          <p:nvPr/>
        </p:nvSpPr>
        <p:spPr>
          <a:xfrm>
            <a:off x="5433695" y="4355465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共享对象的清理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21" name="TextBox 33"/>
          <p:cNvSpPr txBox="1"/>
          <p:nvPr/>
        </p:nvSpPr>
        <p:spPr>
          <a:xfrm>
            <a:off x="5547794" y="4662518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要正确地完成对共享对象的清理，需要引入引用计数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2" name="Shape 2906"/>
          <p:cNvSpPr/>
          <p:nvPr/>
        </p:nvSpPr>
        <p:spPr>
          <a:xfrm>
            <a:off x="4896512" y="541879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23" name="TextBox 34"/>
          <p:cNvSpPr txBox="1"/>
          <p:nvPr/>
        </p:nvSpPr>
        <p:spPr>
          <a:xfrm>
            <a:off x="5433695" y="547116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构造器内部的多态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24" name="TextBox 33"/>
          <p:cNvSpPr txBox="1"/>
          <p:nvPr/>
        </p:nvSpPr>
        <p:spPr>
          <a:xfrm>
            <a:off x="5547794" y="577821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继承体系的多态与构造器的执行顺序可能存在矛盾，定义构造器时需要慎重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  <p:bldP spid="2" grpId="0" bldLvl="0" animBg="1"/>
      <p:bldP spid="4" grpId="0"/>
      <p:bldP spid="6" grpId="0"/>
      <p:bldP spid="19" grpId="0" bldLvl="0" animBg="1"/>
      <p:bldP spid="20" grpId="0"/>
      <p:bldP spid="21" grpId="0"/>
      <p:bldP spid="22" grpId="0" bldLvl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构造器的调用顺序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789805" y="1903095"/>
            <a:ext cx="5452110" cy="3549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基类的构造器总是在子类的构造过程中被调用。初始化会在继承层次结构里自动向上移动，因此每个基类的构造器都会被调用。</a:t>
            </a:r>
            <a:endParaRPr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编译器会对子类的每个构造部分强制执行基类构造器调用</a:t>
            </a:r>
            <a:r>
              <a:rPr 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。</a:t>
            </a:r>
            <a:r>
              <a:rPr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如果在子类构造器代码中</a:t>
            </a:r>
            <a:r>
              <a:rPr 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没有</a:t>
            </a:r>
            <a:r>
              <a:rPr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显式调用基类构造器</a:t>
            </a:r>
            <a:r>
              <a:rPr 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（通过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super</a:t>
            </a:r>
            <a:r>
              <a:rPr 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）</a:t>
            </a:r>
            <a:r>
              <a:rPr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，它将隐式调用基类的无参构造器。如果没有无参构造器，编译器会报错。</a:t>
            </a:r>
            <a:endParaRPr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构造器的调用顺序：案例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3260" y="5661660"/>
            <a:ext cx="2303780" cy="561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Sandwich</a:t>
            </a:r>
            <a:endParaRPr lang="en-US" altLang="zh-CN" sz="2000" b="1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791335" y="3741420"/>
            <a:ext cx="6350" cy="585470"/>
          </a:xfrm>
          <a:prstGeom prst="straightConnector1">
            <a:avLst/>
          </a:prstGeom>
          <a:ln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>
            <a:off x="1707515" y="3597275"/>
            <a:ext cx="180000" cy="144000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9445" y="1692910"/>
            <a:ext cx="2303780" cy="561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Meal</a:t>
            </a:r>
            <a:endParaRPr lang="en-US" altLang="zh-CN" sz="2000" b="1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788795" y="2424430"/>
            <a:ext cx="6350" cy="585470"/>
          </a:xfrm>
          <a:prstGeom prst="straightConnector1">
            <a:avLst/>
          </a:prstGeom>
          <a:ln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>
            <a:off x="1704975" y="2280285"/>
            <a:ext cx="180000" cy="144000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260" y="3009900"/>
            <a:ext cx="2303780" cy="561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Lunch</a:t>
            </a:r>
            <a:endParaRPr lang="en-US" altLang="zh-CN" sz="2000" b="1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260" y="4326890"/>
            <a:ext cx="2303780" cy="561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PortableLunch</a:t>
            </a:r>
            <a:endParaRPr lang="en-US" altLang="zh-CN" sz="2000" b="1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804670" y="5046345"/>
            <a:ext cx="6350" cy="585470"/>
          </a:xfrm>
          <a:prstGeom prst="straightConnector1">
            <a:avLst/>
          </a:prstGeom>
          <a:ln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1720850" y="4902200"/>
            <a:ext cx="180000" cy="144000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04360" y="5674995"/>
            <a:ext cx="2303780" cy="561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Lettuce</a:t>
            </a:r>
            <a:endParaRPr lang="en-US" altLang="zh-CN" sz="2000" b="1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04360" y="4484370"/>
            <a:ext cx="2303780" cy="561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Cheese</a:t>
            </a:r>
            <a:endParaRPr lang="en-US" altLang="zh-CN" sz="2000" b="1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04360" y="3179445"/>
            <a:ext cx="2303780" cy="561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Consolas Regular" panose="020B0609020204030204" charset="0"/>
                <a:cs typeface="Consolas Regular" panose="020B0609020204030204" charset="0"/>
              </a:rPr>
              <a:t>Bread</a:t>
            </a:r>
            <a:endParaRPr lang="en-US" altLang="zh-CN" sz="2000" b="1">
              <a:solidFill>
                <a:schemeClr val="tx1"/>
              </a:solidFill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2987040" y="5855335"/>
            <a:ext cx="241300" cy="17462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</p:txBody>
      </p:sp>
      <p:cxnSp>
        <p:nvCxnSpPr>
          <p:cNvPr id="19" name="肘形连接符 18"/>
          <p:cNvCxnSpPr>
            <a:stCxn id="18" idx="3"/>
            <a:endCxn id="17" idx="1"/>
          </p:cNvCxnSpPr>
          <p:nvPr/>
        </p:nvCxnSpPr>
        <p:spPr>
          <a:xfrm flipV="1">
            <a:off x="3228340" y="3460750"/>
            <a:ext cx="1176020" cy="2482215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8" idx="3"/>
            <a:endCxn id="16" idx="1"/>
          </p:cNvCxnSpPr>
          <p:nvPr/>
        </p:nvCxnSpPr>
        <p:spPr>
          <a:xfrm flipV="1">
            <a:off x="3228340" y="4765675"/>
            <a:ext cx="1176020" cy="11772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985635" y="2588260"/>
            <a:ext cx="4939665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public class Sandwich extends PortableLunch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private Bread b = new Bread();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private Cheese c = new Cheese();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private Lettuce l = new Lettuce();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public Sandwich()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  System.out.println("Sandwich()");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public static void main(String[] args)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  new Sandwich();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0195" y="5615940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8999855" y="5655310"/>
            <a:ext cx="161798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方正博雅宋_GBK"/>
              </a:rPr>
              <a:t>运行代码</a:t>
            </a:r>
            <a:r>
              <a:rPr lang="en-US" altLang="zh-CN" sz="1800" dirty="0">
                <a:solidFill>
                  <a:srgbClr val="C00000"/>
                </a:solidFill>
                <a:latin typeface="方正博雅宋_GBK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方正博雅宋_GBK"/>
            </a:endParaRPr>
          </a:p>
        </p:txBody>
      </p: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3258820" y="5943600"/>
            <a:ext cx="114554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继承与清理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789805" y="1903095"/>
            <a:ext cx="5452110" cy="4166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即使是在继承体系，子类和父类实例的清理通常可以留给垃圾收集器来处理。如果确实有清理的需要，你必须用心地为自己的新类创建一个dispose() 方法。在继承时，如果有任何特殊清理必须作为垃圾收集的一部分，那么就应该</a:t>
            </a:r>
            <a:r>
              <a:rPr lang="zh-CN" sz="1800" dirty="0">
                <a:solidFill>
                  <a:srgbClr val="C00000"/>
                </a:solidFill>
                <a:effectLst/>
                <a:latin typeface="Consolas Regular" panose="020B0609020204030204" charset="0"/>
                <a:cs typeface="Consolas Regular" panose="020B0609020204030204" charset="0"/>
              </a:rPr>
              <a:t>在子类中重写 dispose() 方法</a:t>
            </a:r>
            <a:r>
              <a:rPr 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以执行该操作。</a:t>
            </a:r>
            <a:endParaRPr lang="zh-CN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sz="1800" dirty="0">
                <a:solidFill>
                  <a:srgbClr val="C00000"/>
                </a:solidFill>
                <a:effectLst/>
                <a:latin typeface="Consolas Regular" panose="020B0609020204030204" charset="0"/>
                <a:cs typeface="Consolas Regular" panose="020B0609020204030204" charset="0"/>
              </a:rPr>
              <a:t>注意：</a:t>
            </a:r>
            <a:r>
              <a:rPr 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当在子类中重写 dispose() 时，记住调用基类版本的 dispose() 很重要，否则基类的清理就不会发生。</a:t>
            </a:r>
            <a:endParaRPr lang="zh-CN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endParaRPr lang="zh-CN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继承与清理：案例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6774180" y="1903095"/>
            <a:ext cx="4955540" cy="4166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清理顺序应该与初始化顺序相反，以防子对象依赖于其他对象。对于字段，这意味着与声明顺序相反，因为字段是按声明顺序初始化的。对于基类，首先执行子类清理，然后是基类清理。</a:t>
            </a:r>
            <a:endParaRPr lang="zh-CN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sz="1800" b="1" dirty="0">
                <a:solidFill>
                  <a:srgbClr val="C00000"/>
                </a:solidFill>
                <a:effectLst/>
                <a:latin typeface="Consolas Regular" panose="020B0609020204030204" charset="0"/>
                <a:cs typeface="Consolas Regular" panose="020B0609020204030204" charset="0"/>
              </a:rPr>
              <a:t>注意：</a:t>
            </a:r>
            <a:r>
              <a:rPr 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代码片段中的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Characteristic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与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Description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字段的声明顺序，与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dispose()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方法的调用顺序；同时，注意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super.dispose()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的调用顺序。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3380" y="2109470"/>
            <a:ext cx="640016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public class Frog extends Amphibian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private Characteristic p = new Characteristic("Croaks");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    private Description t = new Description("Eats Bugs");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public Frog() { System.out.println("Frog()");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@Override protected void dispose()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  System.out.println("Frog dispose");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  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t.dispose();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        p.dispose();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        super.dispose();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public static void main(String[] args)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  Frog frog = new Frog();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  System.out.println("Bye!");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  frog.dispose();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5625" y="5575300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4185285" y="5614670"/>
            <a:ext cx="161798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方正博雅宋_GBK"/>
              </a:rPr>
              <a:t>运行代码</a:t>
            </a:r>
            <a:r>
              <a:rPr lang="en-US" altLang="zh-CN" sz="1800" dirty="0">
                <a:solidFill>
                  <a:srgbClr val="C00000"/>
                </a:solidFill>
                <a:latin typeface="方正博雅宋_GBK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方正博雅宋_GB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共享对象的清理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789805" y="1903095"/>
            <a:ext cx="5452110" cy="4166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如果其中某个成员对象被其他对象所共享，则问题会变得更加复杂，此时就不能简单地调用 dispose()，而是需要使用诸如引用计数的方法来跟踪访问共享对象的对象数量。</a:t>
            </a:r>
            <a:endParaRPr lang="zh-CN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sz="1800" b="1" dirty="0">
                <a:effectLst/>
                <a:latin typeface="Consolas Regular" panose="020B0609020204030204" charset="0"/>
                <a:cs typeface="Consolas Regular" panose="020B0609020204030204" charset="0"/>
              </a:rPr>
              <a:t>引用计数（reference counting）</a:t>
            </a:r>
            <a:r>
              <a:rPr 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是一种简单的资源清理技术。如果为对象定义了引用计数器，则该对象每次被引用时，引用计数都会增加，每次引用离开作用域或设置为null时，引用计数就会减少。</a:t>
            </a:r>
            <a:endParaRPr lang="zh-CN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共享对象的清理：案例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6655435" y="2554605"/>
            <a:ext cx="4888230" cy="3093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static long counter会跟踪创建的Shared实例的数量，它还为id提供了值。</a:t>
            </a:r>
            <a:endParaRPr lang="zh-CN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当在你的类里使用共享对象时，必须记住调用addRef()，而dispose()方法会跟踪引用计数并决定何时才实际执行清理。</a:t>
            </a:r>
            <a:endParaRPr lang="zh-CN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3380" y="2109470"/>
            <a:ext cx="640016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class Shared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private int refcount = 0;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private static long counter = 0;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private final long id = counter++;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Shared()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  System.out.println("Creating " + this);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public void 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addRef()</a:t>
            </a:r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{ refcount++;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protected void dispose()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  if(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--refcount == 0</a:t>
            </a:r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)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      System.out.println("Disposing " + this);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@Override public String toString()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  return "Shared " + id;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5625" y="5575300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4185285" y="5614670"/>
            <a:ext cx="161798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方正博雅宋_GBK"/>
              </a:rPr>
              <a:t>运行代码</a:t>
            </a:r>
            <a:r>
              <a:rPr lang="en-US" altLang="zh-CN" sz="1800" dirty="0">
                <a:solidFill>
                  <a:srgbClr val="C00000"/>
                </a:solidFill>
                <a:latin typeface="方正博雅宋_GBK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方正博雅宋_G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lang="zh-CN" altLang="en-US" dirty="0"/>
              <a:t>构造器内部的多态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6655435" y="2379980"/>
            <a:ext cx="4888230" cy="3637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在基类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Glyph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中，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draw()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方法被定义为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package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级别的方法；同时，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draw()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方法又在构造器中被调用，而子类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RoundGlyph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又重写了该方法。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在调用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RoundGlyph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的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draw()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方法时，会出现问题，因为按照继承体系的对象初始化顺序，是基类的构造器先被调用，此时，子类对象还没有被全部初始化。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3380" y="2109470"/>
            <a:ext cx="6400165" cy="3753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class Glyph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void draw() { System.out.println("Glyph.draw()"); }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Glyph()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  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draw();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class RoundGlyph extends Glyph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private int radius = 1;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RoundGlyph(int r)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  radius = r;        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@Override void draw()</a:t>
            </a:r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  System.out.println(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          "RoundGlyph.draw(), radius = " + radius);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5625" y="5575300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4185285" y="5614670"/>
            <a:ext cx="161798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方正博雅宋_GBK"/>
              </a:rPr>
              <a:t>运行代码</a:t>
            </a:r>
            <a:r>
              <a:rPr lang="en-US" altLang="zh-CN" sz="1800" dirty="0">
                <a:solidFill>
                  <a:srgbClr val="C00000"/>
                </a:solidFill>
                <a:latin typeface="方正博雅宋_GBK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方正博雅宋_G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3085</Words>
  <Application>WPS 演示</Application>
  <PresentationFormat>宽屏</PresentationFormat>
  <Paragraphs>166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43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Consolas</vt:lpstr>
      <vt:lpstr>方正博雅宋_GBK</vt:lpstr>
      <vt:lpstr>Meiryo UI</vt:lpstr>
      <vt:lpstr>微软雅黑</vt:lpstr>
      <vt:lpstr>汉仪旗黑</vt:lpstr>
      <vt:lpstr>宋体</vt:lpstr>
      <vt:lpstr>Arial Unicode MS</vt:lpstr>
      <vt:lpstr>Calibri</vt:lpstr>
      <vt:lpstr>汉仪书宋二KW</vt:lpstr>
      <vt:lpstr>Agency FB (正文)</vt:lpstr>
      <vt:lpstr>Gill Sans</vt:lpstr>
      <vt:lpstr>Microsoft YaHei UI</vt:lpstr>
      <vt:lpstr>方正博雅宋_GBK</vt:lpstr>
      <vt:lpstr>Hiragino Sans GB W3</vt:lpstr>
      <vt:lpstr>Chalkboard Regular</vt:lpstr>
      <vt:lpstr>Charter Roman</vt:lpstr>
      <vt:lpstr>Consolas Regular</vt:lpstr>
      <vt:lpstr>Wingdings</vt:lpstr>
      <vt:lpstr>最小和静音</vt:lpstr>
      <vt:lpstr>PowerPoint 演示文稿</vt:lpstr>
      <vt:lpstr>PowerPoint 演示文稿</vt:lpstr>
      <vt:lpstr>01 局部类型推断</vt:lpstr>
      <vt:lpstr>01 类型推断的限制</vt:lpstr>
      <vt:lpstr>01 构造器的调用顺序</vt:lpstr>
      <vt:lpstr>02 继承与清理</vt:lpstr>
      <vt:lpstr>02 继承与清理</vt:lpstr>
      <vt:lpstr>02 继承与清理：案例</vt:lpstr>
      <vt:lpstr>03 共享对象的清理：案例</vt:lpstr>
      <vt:lpstr>01 类型推断的价值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100</cp:revision>
  <dcterms:created xsi:type="dcterms:W3CDTF">2022-02-01T03:37:08Z</dcterms:created>
  <dcterms:modified xsi:type="dcterms:W3CDTF">2022-02-01T03:37:08Z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