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3"/>
  </p:handoutMasterIdLst>
  <p:sldIdLst>
    <p:sldId id="304" r:id="rId3"/>
    <p:sldId id="305" r:id="rId5"/>
    <p:sldId id="361" r:id="rId6"/>
    <p:sldId id="396" r:id="rId7"/>
    <p:sldId id="422" r:id="rId8"/>
    <p:sldId id="404" r:id="rId9"/>
    <p:sldId id="405" r:id="rId10"/>
    <p:sldId id="408" r:id="rId11"/>
    <p:sldId id="415" r:id="rId12"/>
    <p:sldId id="406" r:id="rId13"/>
    <p:sldId id="423" r:id="rId14"/>
    <p:sldId id="409" r:id="rId15"/>
    <p:sldId id="407" r:id="rId16"/>
    <p:sldId id="434" r:id="rId17"/>
    <p:sldId id="410" r:id="rId18"/>
    <p:sldId id="435" r:id="rId19"/>
    <p:sldId id="437" r:id="rId20"/>
    <p:sldId id="436" r:id="rId21"/>
    <p:sldId id="438" r:id="rId2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2"/>
    <a:srgbClr val="F8F8F8"/>
    <a:srgbClr val="34347C"/>
    <a:srgbClr val="292C48"/>
    <a:srgbClr val="2C2D39"/>
    <a:srgbClr val="242630"/>
    <a:srgbClr val="2A1F43"/>
    <a:srgbClr val="0C1B43"/>
    <a:srgbClr val="000000"/>
    <a:srgbClr val="1D2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dirty="0"/>
              <a:t>单击此处编辑母版文本样式</a:t>
            </a:r>
            <a:endParaRPr lang="en-US" noProof="0" dirty="0"/>
          </a:p>
          <a:p>
            <a:pPr lvl="1" rtl="0"/>
            <a:r>
              <a:rPr lang="en-US" noProof="0" dirty="0"/>
              <a:t>第二级</a:t>
            </a:r>
            <a:endParaRPr lang="en-US" noProof="0" dirty="0"/>
          </a:p>
          <a:p>
            <a:pPr lvl="2" rtl="0"/>
            <a:r>
              <a:rPr lang="en-US" noProof="0" dirty="0"/>
              <a:t>第三级</a:t>
            </a:r>
            <a:endParaRPr lang="en-US" noProof="0" dirty="0"/>
          </a:p>
          <a:p>
            <a:pPr lvl="3" rtl="0"/>
            <a:r>
              <a:rPr lang="en-US" noProof="0" dirty="0"/>
              <a:t>第四级</a:t>
            </a:r>
            <a:endParaRPr lang="en-US" noProof="0" dirty="0"/>
          </a:p>
          <a:p>
            <a:pPr lvl="4" rtl="0"/>
            <a:r>
              <a:rPr lang="en-US" noProof="0" dirty="0"/>
              <a:t>第五级</a:t>
            </a:r>
            <a:endParaRPr 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在了解</a:t>
            </a:r>
            <a:r>
              <a:rPr lang="en-US" altLang="zh-CN"/>
              <a:t>Reader</a:t>
            </a:r>
            <a:r>
              <a:rPr lang="zh-CN" altLang="en-US"/>
              <a:t>和</a:t>
            </a:r>
            <a:r>
              <a:rPr lang="en-US" altLang="zh-CN"/>
              <a:t>Writer</a:t>
            </a:r>
            <a:r>
              <a:rPr lang="zh-CN" altLang="en-US"/>
              <a:t>相关的类之前，我们需要先补充下</a:t>
            </a:r>
            <a:r>
              <a:rPr lang="en-US" altLang="zh-CN"/>
              <a:t>Unicode</a:t>
            </a:r>
            <a:r>
              <a:rPr lang="zh-CN" altLang="en-US"/>
              <a:t>相关的知识。。</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接下来我们一起看下</a:t>
            </a:r>
            <a:r>
              <a:rPr lang="en-US" altLang="zh-CN"/>
              <a:t>Java IO</a:t>
            </a:r>
            <a:r>
              <a:rPr lang="zh-CN" altLang="en-US"/>
              <a:t>库中的</a:t>
            </a:r>
            <a:r>
              <a:rPr lang="en-US" altLang="zh-CN"/>
              <a:t>Reader</a:t>
            </a:r>
            <a:r>
              <a:rPr lang="zh-CN" altLang="en-US"/>
              <a:t>和</a:t>
            </a:r>
            <a:r>
              <a:rPr lang="en-US" altLang="zh-CN"/>
              <a:t>Writer</a:t>
            </a:r>
            <a:r>
              <a:rPr lang="zh-CN" altLang="en-US"/>
              <a:t>相关的类。。。</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与我们前面讲到的字节流</a:t>
            </a:r>
            <a:r>
              <a:rPr lang="en-US" altLang="zh-CN"/>
              <a:t>/</a:t>
            </a:r>
            <a:r>
              <a:rPr lang="zh-CN" altLang="en-US"/>
              <a:t>字符流都不同的是</a:t>
            </a:r>
            <a:r>
              <a:rPr lang="en-US" altLang="zh-CN"/>
              <a:t>RandomAccessFile</a:t>
            </a:r>
            <a:r>
              <a:rPr lang="zh-CN" altLang="en-US"/>
              <a:t>类。。。</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讲完了</a:t>
            </a:r>
            <a:r>
              <a:rPr lang="en-US" altLang="zh-CN"/>
              <a:t>IO</a:t>
            </a:r>
            <a:r>
              <a:rPr lang="zh-CN" altLang="en-US"/>
              <a:t>类库里的常见类，我们来逐一过下书中的代码示例，这些代码仅仅是说明有这些常见用法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然后我们来看一下</a:t>
            </a:r>
            <a:r>
              <a:rPr lang="en-US" altLang="zh-CN"/>
              <a:t>Java</a:t>
            </a:r>
            <a:r>
              <a:rPr lang="zh-CN" altLang="en-US"/>
              <a:t>中变种的</a:t>
            </a:r>
            <a:r>
              <a:rPr lang="en-US" altLang="zh-CN"/>
              <a:t>UTF-8</a:t>
            </a:r>
            <a:r>
              <a:rPr lang="zh-CN" altLang="en-US"/>
              <a:t>，被称为</a:t>
            </a:r>
            <a:r>
              <a:rPr lang="en-US" altLang="zh-CN"/>
              <a:t>modified UTF-8</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各个角度来认识了</a:t>
            </a:r>
            <a:r>
              <a:rPr lang="en-US" altLang="zh-CN"/>
              <a:t>I/O</a:t>
            </a:r>
            <a:r>
              <a:rPr lang="zh-CN" altLang="en-US"/>
              <a:t>流，对</a:t>
            </a:r>
            <a:r>
              <a:rPr lang="en-US" altLang="zh-CN"/>
              <a:t>I/O</a:t>
            </a:r>
            <a:r>
              <a:rPr lang="zh-CN" altLang="en-US"/>
              <a:t>流类库的各种类的功能进行了简单介绍，并举例了常见的基本用法，其中还涉及到了装饰器模式的理解，字符编码的理解，特别是</a:t>
            </a:r>
            <a:r>
              <a:rPr lang="en-US" altLang="zh-CN"/>
              <a:t>Unicode</a:t>
            </a:r>
            <a:r>
              <a:rPr lang="zh-CN" altLang="en-US"/>
              <a:t>和</a:t>
            </a:r>
            <a:r>
              <a:rPr lang="en-US" altLang="zh-CN"/>
              <a:t>UTF-8/UTF-16</a:t>
            </a:r>
            <a:r>
              <a:rPr lang="zh-CN" altLang="en-US"/>
              <a:t>，以及</a:t>
            </a:r>
            <a:r>
              <a:rPr lang="en-US" altLang="zh-CN"/>
              <a:t>Java</a:t>
            </a:r>
            <a:r>
              <a:rPr lang="zh-CN" altLang="en-US"/>
              <a:t>对这些编码的支持。。。</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好，首先我们来认识下</a:t>
            </a:r>
            <a:r>
              <a:rPr lang="en-US" altLang="zh-CN"/>
              <a:t>IO</a:t>
            </a:r>
            <a:r>
              <a:rPr lang="zh-CN" altLang="en-US"/>
              <a:t>流</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Java</a:t>
            </a:r>
            <a:r>
              <a:rPr lang="zh-CN" altLang="en-US">
                <a:sym typeface="+mn-ea"/>
              </a:rPr>
              <a:t>的</a:t>
            </a:r>
            <a:r>
              <a:rPr lang="en-US" altLang="zh-CN">
                <a:sym typeface="+mn-ea"/>
              </a:rPr>
              <a:t>I/O</a:t>
            </a:r>
            <a:r>
              <a:rPr lang="zh-CN" altLang="en-US">
                <a:sym typeface="+mn-ea"/>
              </a:rPr>
              <a:t>库是怎么解决这个问题的呢</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那要想理解</a:t>
            </a:r>
            <a:r>
              <a:rPr lang="en-US" altLang="zh-CN"/>
              <a:t>Java</a:t>
            </a:r>
            <a:r>
              <a:rPr lang="zh-CN" altLang="en-US"/>
              <a:t>的</a:t>
            </a:r>
            <a:r>
              <a:rPr lang="en-US" altLang="zh-CN"/>
              <a:t>I/O</a:t>
            </a:r>
            <a:r>
              <a:rPr lang="zh-CN" altLang="en-US"/>
              <a:t>类库，必须首先要有历史的角度</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我们刚刚降到，</a:t>
            </a:r>
            <a:r>
              <a:rPr lang="en-US" altLang="zh-CN"/>
              <a:t>Java</a:t>
            </a:r>
            <a:r>
              <a:rPr lang="zh-CN" altLang="en-US"/>
              <a:t>的</a:t>
            </a:r>
            <a:r>
              <a:rPr lang="en-US" altLang="zh-CN"/>
              <a:t>IO</a:t>
            </a:r>
            <a:r>
              <a:rPr lang="zh-CN" altLang="en-US"/>
              <a:t>库在</a:t>
            </a:r>
            <a:r>
              <a:rPr lang="en-US" altLang="zh-CN"/>
              <a:t>1.0</a:t>
            </a:r>
            <a:r>
              <a:rPr lang="zh-CN" altLang="en-US"/>
              <a:t>版本的时候就使用了装饰器模式，所以。。。</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接下来我们看一下</a:t>
            </a:r>
            <a:r>
              <a:rPr lang="en-US" altLang="zh-CN"/>
              <a:t>I/O</a:t>
            </a:r>
            <a:r>
              <a:rPr lang="zh-CN" altLang="en-US"/>
              <a:t>类库中字节流</a:t>
            </a:r>
            <a:r>
              <a:rPr lang="en-US" altLang="zh-CN"/>
              <a:t>InputStream</a:t>
            </a:r>
            <a:r>
              <a:rPr lang="zh-CN" altLang="en-US"/>
              <a:t>和</a:t>
            </a:r>
            <a:r>
              <a:rPr lang="en-US" altLang="zh-CN"/>
              <a:t>OutputStream</a:t>
            </a:r>
            <a:r>
              <a:rPr lang="zh-CN" altLang="en-US"/>
              <a:t>涉及的所有的类，以及他们的基本作用。。。</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dirty="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en-US" noProof="0"/>
              <a:t>标题</a:t>
            </a:r>
            <a:endParaRPr lang="en-US" noProof="0"/>
          </a:p>
        </p:txBody>
      </p:sp>
      <p:sp>
        <p:nvSpPr>
          <p:cNvPr id="11" name="图片占位符 10"/>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4" name="文本占位符 3"/>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en-US" noProof="0"/>
              <a:t>副标题</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2" name="图片占位符 10"/>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5" name="页脚占位符 4"/>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0" name="文本占位符 2"/>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文本占位符 2"/>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cxnSp>
        <p:nvCxnSpPr>
          <p:cNvPr id="14" name="直接连接符​​(S) 13"/>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15" name="内容占位符 6"/>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fld>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图片占位符 10"/>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6" name="内容占位符 5"/>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单击此处编辑母版标题样式</a:t>
            </a:r>
            <a:endParaRPr 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单击此处编辑母版文本样式</a:t>
            </a:r>
            <a:endParaRPr lang="en-US" noProof="0"/>
          </a:p>
          <a:p>
            <a:pPr lvl="1" rtl="0"/>
            <a:r>
              <a:rPr lang="en-US" noProof="0"/>
              <a:t>第二级</a:t>
            </a:r>
            <a:endParaRPr lang="en-US" noProof="0"/>
          </a:p>
          <a:p>
            <a:pPr lvl="2" rtl="0"/>
            <a:r>
              <a:rPr lang="en-US" noProof="0"/>
              <a:t>第三级</a:t>
            </a:r>
            <a:endParaRPr lang="en-US" noProof="0"/>
          </a:p>
          <a:p>
            <a:pPr lvl="3" rtl="0"/>
            <a:r>
              <a:rPr lang="en-US" noProof="0"/>
              <a:t>第四级</a:t>
            </a:r>
            <a:endParaRPr lang="en-US" noProof="0"/>
          </a:p>
          <a:p>
            <a:pPr lvl="4" rtl="0"/>
            <a:r>
              <a:rPr lang="en-US" noProof="0"/>
              <a:t>第五级</a:t>
            </a:r>
            <a:endParaRPr lang="en-US" noProof="0"/>
          </a:p>
        </p:txBody>
      </p:sp>
      <p:sp>
        <p:nvSpPr>
          <p:cNvPr id="5" name="页脚占位符 4"/>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矩形 4"/>
          <p:cNvSpPr/>
          <p:nvPr/>
        </p:nvSpPr>
        <p:spPr>
          <a:xfrm>
            <a:off x="10160" y="0"/>
            <a:ext cx="81763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93692" y="2644722"/>
            <a:ext cx="5911215" cy="860425"/>
          </a:xfrm>
          <a:prstGeom prst="rect">
            <a:avLst/>
          </a:prstGeom>
        </p:spPr>
        <p:txBody>
          <a:bodyPr wrap="none">
            <a:spAutoFit/>
          </a:bodyPr>
          <a:lstStyle/>
          <a:p>
            <a:pPr algn="ctr"/>
            <a:r>
              <a:rPr lang="zh-CN" altLang="en-US" sz="5000" b="1" dirty="0">
                <a:solidFill>
                  <a:schemeClr val="bg1"/>
                </a:solidFill>
                <a:latin typeface="Agency FB (正文)"/>
                <a:cs typeface="+mn-ea"/>
                <a:sym typeface="+mn-lt"/>
              </a:rPr>
              <a:t>第</a:t>
            </a:r>
            <a:r>
              <a:rPr lang="en-US" altLang="zh-CN" sz="5000" b="1" dirty="0">
                <a:solidFill>
                  <a:schemeClr val="bg1"/>
                </a:solidFill>
                <a:latin typeface="Agency FB (正文)"/>
                <a:cs typeface="+mn-ea"/>
                <a:sym typeface="+mn-lt"/>
              </a:rPr>
              <a:t>7</a:t>
            </a:r>
            <a:r>
              <a:rPr lang="zh-CN" altLang="en-US" sz="5000" b="1" dirty="0">
                <a:solidFill>
                  <a:schemeClr val="bg1"/>
                </a:solidFill>
                <a:latin typeface="Agency FB (正文)"/>
                <a:cs typeface="+mn-ea"/>
                <a:sym typeface="+mn-lt"/>
              </a:rPr>
              <a:t>章 </a:t>
            </a:r>
            <a:r>
              <a:rPr lang="en-US" altLang="zh-CN" sz="5000" b="1" dirty="0">
                <a:solidFill>
                  <a:schemeClr val="bg1"/>
                </a:solidFill>
                <a:latin typeface="Agency FB (正文)"/>
                <a:cs typeface="+mn-ea"/>
                <a:sym typeface="+mn-lt"/>
              </a:rPr>
              <a:t>Java I/O</a:t>
            </a:r>
            <a:r>
              <a:rPr lang="zh-CN" altLang="en-US" sz="5000" b="1" dirty="0">
                <a:solidFill>
                  <a:schemeClr val="bg1"/>
                </a:solidFill>
                <a:latin typeface="Agency FB (正文)"/>
                <a:cs typeface="+mn-ea"/>
                <a:sym typeface="+mn-lt"/>
              </a:rPr>
              <a:t>系统</a:t>
            </a:r>
            <a:endParaRPr lang="zh-CN" altLang="en-US" sz="5000" b="1" dirty="0">
              <a:solidFill>
                <a:schemeClr val="bg1"/>
              </a:solidFill>
              <a:latin typeface="Agency FB (正文)"/>
              <a:cs typeface="+mn-ea"/>
              <a:sym typeface="+mn-lt"/>
            </a:endParaRPr>
          </a:p>
        </p:txBody>
      </p:sp>
      <p:sp>
        <p:nvSpPr>
          <p:cNvPr id="9" name="文本占位符 11"/>
          <p:cNvSpPr txBox="1"/>
          <p:nvPr/>
        </p:nvSpPr>
        <p:spPr>
          <a:xfrm>
            <a:off x="571012" y="3828424"/>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p:txBody>
      </p:sp>
      <p:sp>
        <p:nvSpPr>
          <p:cNvPr id="10" name="文本占位符 11"/>
          <p:cNvSpPr txBox="1"/>
          <p:nvPr/>
        </p:nvSpPr>
        <p:spPr>
          <a:xfrm>
            <a:off x="1223840" y="4228139"/>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en-US" dirty="0"/>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sp>
        <p:nvSpPr>
          <p:cNvPr id="14" name="矩形 13"/>
          <p:cNvSpPr/>
          <p:nvPr/>
        </p:nvSpPr>
        <p:spPr>
          <a:xfrm>
            <a:off x="395870" y="3566616"/>
            <a:ext cx="2621280" cy="1198880"/>
          </a:xfrm>
          <a:prstGeom prst="rect">
            <a:avLst/>
          </a:prstGeom>
        </p:spPr>
        <p:txBody>
          <a:bodyPr wrap="none">
            <a:spAutoFit/>
          </a:bodyPr>
          <a:lstStyle/>
          <a:p>
            <a:pPr algn="l"/>
            <a:r>
              <a:rPr lang="en-US" altLang="zh-CN" sz="2400" dirty="0">
                <a:solidFill>
                  <a:srgbClr val="0070C0"/>
                </a:solidFill>
                <a:latin typeface="Agency FB (正文)"/>
                <a:cs typeface="+mn-ea"/>
                <a:sym typeface="+mn-lt"/>
              </a:rPr>
              <a:t>7.1</a:t>
            </a:r>
            <a:r>
              <a:rPr lang="zh-CN" altLang="en-US" sz="2400" dirty="0">
                <a:solidFill>
                  <a:srgbClr val="0070C0"/>
                </a:solidFill>
                <a:latin typeface="Agency FB (正文)"/>
                <a:cs typeface="+mn-ea"/>
                <a:sym typeface="+mn-lt"/>
              </a:rPr>
              <a:t>  </a:t>
            </a:r>
            <a:r>
              <a:rPr lang="en-US" altLang="zh-CN" sz="2400" dirty="0">
                <a:solidFill>
                  <a:srgbClr val="0070C0"/>
                </a:solidFill>
                <a:latin typeface="Agency FB (正文)"/>
                <a:cs typeface="+mn-ea"/>
                <a:sym typeface="+mn-lt"/>
              </a:rPr>
              <a:t>I/O </a:t>
            </a:r>
            <a:r>
              <a:rPr lang="zh-CN" altLang="en-US" sz="2400" dirty="0">
                <a:solidFill>
                  <a:srgbClr val="0070C0"/>
                </a:solidFill>
                <a:latin typeface="Agency FB (正文)"/>
                <a:cs typeface="+mn-ea"/>
                <a:sym typeface="+mn-lt"/>
              </a:rPr>
              <a:t>流</a:t>
            </a:r>
            <a:endParaRPr lang="zh-CN" altLang="en-US" sz="2400" dirty="0">
              <a:solidFill>
                <a:srgbClr val="0070C0"/>
              </a:solidFill>
              <a:latin typeface="Agency FB (正文)"/>
              <a:cs typeface="+mn-ea"/>
              <a:sym typeface="+mn-lt"/>
            </a:endParaRPr>
          </a:p>
          <a:p>
            <a:pPr algn="l"/>
            <a:endParaRPr lang="en-US" altLang="zh-CN" sz="2400" dirty="0">
              <a:solidFill>
                <a:srgbClr val="0070C0"/>
              </a:solidFill>
              <a:latin typeface="Agency FB (正文)"/>
              <a:cs typeface="+mn-ea"/>
              <a:sym typeface="+mn-lt"/>
            </a:endParaRPr>
          </a:p>
          <a:p>
            <a:pPr algn="l"/>
            <a:r>
              <a:rPr lang="zh-CN" altLang="en-US" sz="2400" dirty="0">
                <a:solidFill>
                  <a:srgbClr val="F8F8F8"/>
                </a:solidFill>
                <a:latin typeface="Agency FB (正文)"/>
                <a:cs typeface="+mn-ea"/>
                <a:sym typeface="+mn-lt"/>
              </a:rPr>
              <a:t>分享导师：王前明</a:t>
            </a:r>
            <a:endParaRPr lang="zh-CN" altLang="en-US" sz="2400" dirty="0">
              <a:solidFill>
                <a:srgbClr val="F8F8F8"/>
              </a:solidFill>
              <a:latin typeface="Agency FB (正文)"/>
              <a:cs typeface="+mn-ea"/>
              <a:sym typeface="+mn-lt"/>
            </a:endParaRPr>
          </a:p>
        </p:txBody>
      </p:sp>
      <p:pic>
        <p:nvPicPr>
          <p:cNvPr id="2" name="Picture 1"/>
          <p:cNvPicPr>
            <a:picLocks noChangeAspect="1"/>
          </p:cNvPicPr>
          <p:nvPr/>
        </p:nvPicPr>
        <p:blipFill>
          <a:blip r:embed="rId2"/>
          <a:stretch>
            <a:fillRect/>
          </a:stretch>
        </p:blipFill>
        <p:spPr>
          <a:xfrm>
            <a:off x="5564505" y="-219710"/>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23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3"/>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Unicode</a:t>
            </a:r>
            <a:endParaRPr lang="en-US" altLang="zh-CN" sz="2400" b="1" dirty="0">
              <a:latin typeface="Meiryo UI (正文)"/>
              <a:ea typeface="+mj-ea"/>
              <a:sym typeface="+mn-ea"/>
            </a:endParaRPr>
          </a:p>
        </p:txBody>
      </p:sp>
      <p:sp>
        <p:nvSpPr>
          <p:cNvPr id="5" name="内容占位符 2"/>
          <p:cNvSpPr txBox="1"/>
          <p:nvPr/>
        </p:nvSpPr>
        <p:spPr>
          <a:xfrm>
            <a:off x="1251585" y="1628140"/>
            <a:ext cx="9801860" cy="1310640"/>
          </a:xfrm>
          <a:prstGeom prst="rect">
            <a:avLst/>
          </a:prstGeom>
        </p:spPr>
        <p:txBody>
          <a:bodyPr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buNone/>
            </a:pPr>
            <a:r>
              <a:rPr lang="en-US" altLang="zh-CN" sz="1600" dirty="0">
                <a:sym typeface="+mn-ea"/>
              </a:rPr>
              <a:t>Unicode(</a:t>
            </a:r>
            <a:r>
              <a:rPr lang="zh-CN" altLang="en-US" sz="1600" dirty="0">
                <a:sym typeface="+mn-ea"/>
              </a:rPr>
              <a:t>统一码</a:t>
            </a:r>
            <a:r>
              <a:rPr lang="en-US" altLang="zh-CN" sz="1600" dirty="0">
                <a:sym typeface="+mn-ea"/>
              </a:rPr>
              <a:t>)</a:t>
            </a:r>
            <a:r>
              <a:rPr lang="zh-CN" altLang="en-US" sz="1600" dirty="0">
                <a:sym typeface="+mn-ea"/>
              </a:rPr>
              <a:t>，它整理和编码了世界上大部分的文字系统，使得电脑可以用更简单的方式呈现和处理文字。它遵循通用字符集 </a:t>
            </a:r>
            <a:r>
              <a:rPr lang="en-US" altLang="zh-CN" sz="1600" dirty="0">
                <a:sym typeface="+mn-ea"/>
              </a:rPr>
              <a:t>(UCS)</a:t>
            </a:r>
            <a:r>
              <a:rPr lang="zh-CN" altLang="en-US" sz="1600" dirty="0">
                <a:sym typeface="+mn-ea"/>
              </a:rPr>
              <a:t>并规定了其实现方式，即如何映射为计算机的字节，如何传输等。</a:t>
            </a:r>
            <a:endParaRPr lang="zh-CN" altLang="en-US" sz="1600" dirty="0">
              <a:sym typeface="+mn-ea"/>
            </a:endParaRPr>
          </a:p>
        </p:txBody>
      </p:sp>
      <p:sp>
        <p:nvSpPr>
          <p:cNvPr id="2" name="Oval 1"/>
          <p:cNvSpPr/>
          <p:nvPr/>
        </p:nvSpPr>
        <p:spPr>
          <a:xfrm>
            <a:off x="332105" y="3347085"/>
            <a:ext cx="3529965" cy="2909570"/>
          </a:xfrm>
          <a:prstGeom prst="ellipse">
            <a:avLst/>
          </a:prstGeom>
          <a:solidFill>
            <a:schemeClr val="bg1"/>
          </a:solidFill>
          <a:ln w="12700" cmpd="sng">
            <a:solidFill>
              <a:schemeClr val="accent1">
                <a:shade val="50000"/>
              </a:schemeClr>
            </a:solidFill>
            <a:prstDash val="solid"/>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969770" y="3971290"/>
            <a:ext cx="1097280" cy="368300"/>
          </a:xfrm>
          <a:prstGeom prst="rect">
            <a:avLst/>
          </a:prstGeom>
          <a:noFill/>
        </p:spPr>
        <p:txBody>
          <a:bodyPr wrap="none" rtlCol="0">
            <a:spAutoFit/>
          </a:bodyPr>
          <a:p>
            <a:r>
              <a:rPr lang="zh-CN" altLang="en-US"/>
              <a:t>英文字母</a:t>
            </a:r>
            <a:endParaRPr lang="zh-CN" altLang="en-US"/>
          </a:p>
        </p:txBody>
      </p:sp>
      <p:sp>
        <p:nvSpPr>
          <p:cNvPr id="7" name="Text Box 6"/>
          <p:cNvSpPr txBox="1"/>
          <p:nvPr/>
        </p:nvSpPr>
        <p:spPr>
          <a:xfrm>
            <a:off x="1502410" y="3602990"/>
            <a:ext cx="640080" cy="368300"/>
          </a:xfrm>
          <a:prstGeom prst="rect">
            <a:avLst/>
          </a:prstGeom>
          <a:noFill/>
        </p:spPr>
        <p:txBody>
          <a:bodyPr wrap="none" rtlCol="0">
            <a:spAutoFit/>
          </a:bodyPr>
          <a:p>
            <a:r>
              <a:rPr lang="zh-CN" altLang="en-US"/>
              <a:t>数字</a:t>
            </a:r>
            <a:endParaRPr lang="zh-CN" altLang="en-US"/>
          </a:p>
        </p:txBody>
      </p:sp>
      <p:sp>
        <p:nvSpPr>
          <p:cNvPr id="8" name="Text Box 7"/>
          <p:cNvSpPr txBox="1"/>
          <p:nvPr/>
        </p:nvSpPr>
        <p:spPr>
          <a:xfrm>
            <a:off x="480695" y="4411345"/>
            <a:ext cx="1783080" cy="368300"/>
          </a:xfrm>
          <a:prstGeom prst="rect">
            <a:avLst/>
          </a:prstGeom>
          <a:noFill/>
        </p:spPr>
        <p:txBody>
          <a:bodyPr wrap="none" rtlCol="0">
            <a:spAutoFit/>
          </a:bodyPr>
          <a:p>
            <a:r>
              <a:rPr lang="zh-CN" altLang="en-US"/>
              <a:t>中文简体，繁体</a:t>
            </a:r>
            <a:endParaRPr lang="zh-CN" altLang="en-US"/>
          </a:p>
        </p:txBody>
      </p:sp>
      <p:sp>
        <p:nvSpPr>
          <p:cNvPr id="10" name="Text Box 9"/>
          <p:cNvSpPr txBox="1"/>
          <p:nvPr/>
        </p:nvSpPr>
        <p:spPr>
          <a:xfrm>
            <a:off x="2263775" y="4617720"/>
            <a:ext cx="1554480" cy="368300"/>
          </a:xfrm>
          <a:prstGeom prst="rect">
            <a:avLst/>
          </a:prstGeom>
          <a:noFill/>
        </p:spPr>
        <p:txBody>
          <a:bodyPr wrap="none" rtlCol="0">
            <a:spAutoFit/>
          </a:bodyPr>
          <a:p>
            <a:r>
              <a:rPr lang="zh-CN" altLang="en-US"/>
              <a:t>古匈牙利字母</a:t>
            </a:r>
            <a:endParaRPr lang="zh-CN" altLang="en-US"/>
          </a:p>
        </p:txBody>
      </p:sp>
      <p:sp>
        <p:nvSpPr>
          <p:cNvPr id="11" name="Text Box 10"/>
          <p:cNvSpPr txBox="1"/>
          <p:nvPr/>
        </p:nvSpPr>
        <p:spPr>
          <a:xfrm>
            <a:off x="949325" y="4793615"/>
            <a:ext cx="1097280" cy="368300"/>
          </a:xfrm>
          <a:prstGeom prst="rect">
            <a:avLst/>
          </a:prstGeom>
          <a:noFill/>
        </p:spPr>
        <p:txBody>
          <a:bodyPr wrap="none" rtlCol="0">
            <a:spAutoFit/>
          </a:bodyPr>
          <a:p>
            <a:r>
              <a:rPr lang="zh-CN" altLang="en-US"/>
              <a:t>音乐符号</a:t>
            </a:r>
            <a:endParaRPr lang="zh-CN" altLang="en-US"/>
          </a:p>
        </p:txBody>
      </p:sp>
      <p:sp>
        <p:nvSpPr>
          <p:cNvPr id="12" name="Text Box 11"/>
          <p:cNvSpPr txBox="1"/>
          <p:nvPr/>
        </p:nvSpPr>
        <p:spPr>
          <a:xfrm>
            <a:off x="1056640" y="5176520"/>
            <a:ext cx="2468880" cy="368300"/>
          </a:xfrm>
          <a:prstGeom prst="rect">
            <a:avLst/>
          </a:prstGeom>
          <a:noFill/>
        </p:spPr>
        <p:txBody>
          <a:bodyPr wrap="none" rtlCol="0">
            <a:spAutoFit/>
          </a:bodyPr>
          <a:p>
            <a:r>
              <a:rPr lang="zh-CN" altLang="en-US"/>
              <a:t>加拿大原住民音节文字</a:t>
            </a:r>
            <a:endParaRPr lang="zh-CN" altLang="en-US"/>
          </a:p>
        </p:txBody>
      </p:sp>
      <p:sp>
        <p:nvSpPr>
          <p:cNvPr id="13" name="Text Box 12"/>
          <p:cNvSpPr txBox="1"/>
          <p:nvPr/>
        </p:nvSpPr>
        <p:spPr>
          <a:xfrm>
            <a:off x="1898650" y="5615940"/>
            <a:ext cx="544830" cy="368300"/>
          </a:xfrm>
          <a:prstGeom prst="rect">
            <a:avLst/>
          </a:prstGeom>
          <a:noFill/>
        </p:spPr>
        <p:txBody>
          <a:bodyPr wrap="none" rtlCol="0">
            <a:spAutoFit/>
          </a:bodyPr>
          <a:p>
            <a:r>
              <a:rPr lang="en-US" altLang="zh-CN"/>
              <a:t>......</a:t>
            </a:r>
            <a:endParaRPr lang="en-US" altLang="zh-CN"/>
          </a:p>
        </p:txBody>
      </p:sp>
      <p:sp>
        <p:nvSpPr>
          <p:cNvPr id="16" name="Text Box 15"/>
          <p:cNvSpPr txBox="1"/>
          <p:nvPr/>
        </p:nvSpPr>
        <p:spPr>
          <a:xfrm>
            <a:off x="5168265" y="3347085"/>
            <a:ext cx="2469515" cy="2707005"/>
          </a:xfrm>
          <a:prstGeom prst="rect">
            <a:avLst/>
          </a:prstGeom>
          <a:solidFill>
            <a:schemeClr val="bg1"/>
          </a:solidFill>
          <a:ln w="12700" cmpd="sng">
            <a:solidFill>
              <a:schemeClr val="accent1">
                <a:shade val="50000"/>
              </a:schemeClr>
            </a:solidFill>
            <a:prstDash val="solid"/>
          </a:ln>
          <a:effectLst>
            <a:outerShdw blurRad="50800" dist="38100" dir="8100000" algn="tr" rotWithShape="0">
              <a:prstClr val="black">
                <a:alpha val="40000"/>
              </a:prstClr>
            </a:outerShdw>
          </a:effectLst>
        </p:spPr>
        <p:txBody>
          <a:bodyPr wrap="square" rtlCol="0" anchor="t">
            <a:spAutoFit/>
          </a:bodyPr>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a: U+0061</a:t>
            </a:r>
            <a:endParaRPr lang="zh-CN" altLang="en-US"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の: U+306E</a:t>
            </a:r>
            <a:endParaRPr lang="zh-CN" altLang="en-US"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我: U+6211</a:t>
            </a:r>
            <a:endParaRPr lang="zh-CN" altLang="en-US"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sz="1600" spc="150" dirty="0">
                <a:latin typeface="Microsoft YaHei UI" panose="020B0503020204020204" pitchFamily="34" charset="-122"/>
                <a:ea typeface="Microsoft YaHei UI" panose="020B0503020204020204" pitchFamily="34" charset="-122"/>
              </a:rPr>
              <a:t>𐐧</a:t>
            </a:r>
            <a:r>
              <a:rPr lang="en-US" sz="1600" spc="150" dirty="0">
                <a:latin typeface="Microsoft YaHei UI" panose="020B0503020204020204" pitchFamily="34" charset="-122"/>
                <a:ea typeface="Microsoft YaHei UI" panose="020B0503020204020204" pitchFamily="34" charset="-122"/>
              </a:rPr>
              <a:t>: </a:t>
            </a:r>
            <a:r>
              <a:rPr sz="1600" spc="150" dirty="0">
                <a:latin typeface="Microsoft YaHei UI" panose="020B0503020204020204" pitchFamily="34" charset="-122"/>
                <a:ea typeface="Microsoft YaHei UI" panose="020B0503020204020204" pitchFamily="34" charset="-122"/>
              </a:rPr>
              <a:t>U+10427</a:t>
            </a:r>
            <a:endParaRPr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a:t>
            </a:r>
            <a:endParaRPr lang="en-US"/>
          </a:p>
        </p:txBody>
      </p:sp>
      <p:sp>
        <p:nvSpPr>
          <p:cNvPr id="17" name="Text Box 16"/>
          <p:cNvSpPr txBox="1"/>
          <p:nvPr/>
        </p:nvSpPr>
        <p:spPr>
          <a:xfrm>
            <a:off x="4483100" y="6256655"/>
            <a:ext cx="3654425" cy="368300"/>
          </a:xfrm>
          <a:prstGeom prst="rect">
            <a:avLst/>
          </a:prstGeom>
          <a:noFill/>
        </p:spPr>
        <p:txBody>
          <a:bodyPr wrap="none" rtlCol="0" anchor="t">
            <a:spAutoFit/>
          </a:bodyPr>
          <a:p>
            <a:pPr lvl="0" algn="l"/>
            <a:r>
              <a:rPr lang="zh-CN" altLang="en-US" dirty="0">
                <a:sym typeface="+mn-ea"/>
              </a:rPr>
              <a:t>数值化（十六进制）为</a:t>
            </a:r>
            <a:r>
              <a:rPr lang="en-US" altLang="zh-CN" dirty="0">
                <a:sym typeface="+mn-ea"/>
              </a:rPr>
              <a:t>Code Point</a:t>
            </a:r>
            <a:endParaRPr lang="en-US" altLang="zh-CN" dirty="0">
              <a:sym typeface="+mn-ea"/>
            </a:endParaRPr>
          </a:p>
        </p:txBody>
      </p:sp>
      <p:sp>
        <p:nvSpPr>
          <p:cNvPr id="19" name="Text Box 18"/>
          <p:cNvSpPr txBox="1"/>
          <p:nvPr/>
        </p:nvSpPr>
        <p:spPr>
          <a:xfrm>
            <a:off x="1000760" y="6332220"/>
            <a:ext cx="2011680" cy="368300"/>
          </a:xfrm>
          <a:prstGeom prst="rect">
            <a:avLst/>
          </a:prstGeom>
          <a:noFill/>
        </p:spPr>
        <p:txBody>
          <a:bodyPr wrap="none" rtlCol="0" anchor="t">
            <a:spAutoFit/>
          </a:bodyPr>
          <a:p>
            <a:pPr lvl="0" algn="l"/>
            <a:r>
              <a:rPr lang="zh-CN" altLang="en-US" dirty="0">
                <a:sym typeface="+mn-ea"/>
              </a:rPr>
              <a:t>世界上全部的字符</a:t>
            </a:r>
            <a:endParaRPr lang="zh-CN" altLang="en-US" dirty="0">
              <a:sym typeface="+mn-ea"/>
            </a:endParaRPr>
          </a:p>
        </p:txBody>
      </p:sp>
      <p:sp>
        <p:nvSpPr>
          <p:cNvPr id="21" name="Text Box 20"/>
          <p:cNvSpPr txBox="1"/>
          <p:nvPr/>
        </p:nvSpPr>
        <p:spPr>
          <a:xfrm>
            <a:off x="8841105" y="6256655"/>
            <a:ext cx="2740660" cy="368300"/>
          </a:xfrm>
          <a:prstGeom prst="rect">
            <a:avLst/>
          </a:prstGeom>
          <a:noFill/>
        </p:spPr>
        <p:txBody>
          <a:bodyPr wrap="none" rtlCol="0" anchor="t">
            <a:spAutoFit/>
          </a:bodyPr>
          <a:p>
            <a:pPr lvl="0" algn="l"/>
            <a:r>
              <a:rPr lang="en-US" altLang="zh-CN" dirty="0">
                <a:sym typeface="+mn-ea"/>
              </a:rPr>
              <a:t>UTF-16</a:t>
            </a:r>
            <a:r>
              <a:rPr lang="zh-CN" altLang="en-US" dirty="0">
                <a:sym typeface="+mn-ea"/>
              </a:rPr>
              <a:t>编码为</a:t>
            </a:r>
            <a:r>
              <a:rPr lang="en-US" altLang="zh-CN" dirty="0">
                <a:sym typeface="+mn-ea"/>
              </a:rPr>
              <a:t>Code Unit</a:t>
            </a:r>
            <a:endParaRPr lang="en-US" altLang="zh-CN" dirty="0">
              <a:sym typeface="+mn-ea"/>
            </a:endParaRPr>
          </a:p>
        </p:txBody>
      </p:sp>
      <p:sp>
        <p:nvSpPr>
          <p:cNvPr id="22" name="Text Box 21"/>
          <p:cNvSpPr txBox="1"/>
          <p:nvPr/>
        </p:nvSpPr>
        <p:spPr>
          <a:xfrm>
            <a:off x="8976995" y="3347085"/>
            <a:ext cx="2468245" cy="2707005"/>
          </a:xfrm>
          <a:prstGeom prst="rect">
            <a:avLst/>
          </a:prstGeom>
          <a:solidFill>
            <a:schemeClr val="bg1"/>
          </a:solidFill>
          <a:ln w="12700" cmpd="sng">
            <a:solidFill>
              <a:schemeClr val="accent1">
                <a:shade val="50000"/>
              </a:schemeClr>
            </a:solidFill>
            <a:prstDash val="solid"/>
          </a:ln>
          <a:effectLst>
            <a:outerShdw blurRad="50800" dist="38100" dir="8100000" algn="tr" rotWithShape="0">
              <a:prstClr val="black">
                <a:alpha val="40000"/>
              </a:prstClr>
            </a:outerShdw>
          </a:effectLst>
        </p:spPr>
        <p:txBody>
          <a:bodyPr wrap="square" rtlCol="0" anchor="t">
            <a:spAutoFit/>
          </a:bodyPr>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U+0061</a:t>
            </a:r>
            <a:r>
              <a:rPr lang="en-US" altLang="zh-CN" sz="1600" spc="150" dirty="0">
                <a:latin typeface="Microsoft YaHei UI" panose="020B0503020204020204" pitchFamily="34" charset="-122"/>
                <a:ea typeface="Microsoft YaHei UI" panose="020B0503020204020204" pitchFamily="34" charset="-122"/>
              </a:rPr>
              <a:t>: 0x0061</a:t>
            </a:r>
            <a:endParaRPr lang="zh-CN" altLang="en-US"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U+306E</a:t>
            </a:r>
            <a:r>
              <a:rPr lang="en-US" altLang="zh-CN" sz="1600" spc="150" dirty="0">
                <a:latin typeface="Microsoft YaHei UI" panose="020B0503020204020204" pitchFamily="34" charset="-122"/>
                <a:ea typeface="Microsoft YaHei UI" panose="020B0503020204020204" pitchFamily="34" charset="-122"/>
              </a:rPr>
              <a:t>: 0x306E</a:t>
            </a:r>
            <a:endParaRPr lang="zh-CN" altLang="en-US"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lang="zh-CN" altLang="en-US" sz="1600" spc="150" dirty="0">
                <a:latin typeface="Microsoft YaHei UI" panose="020B0503020204020204" pitchFamily="34" charset="-122"/>
                <a:ea typeface="Microsoft YaHei UI" panose="020B0503020204020204" pitchFamily="34" charset="-122"/>
              </a:rPr>
              <a:t>U+6211</a:t>
            </a:r>
            <a:r>
              <a:rPr lang="en-US" altLang="zh-CN" sz="1600" spc="150" dirty="0">
                <a:latin typeface="Microsoft YaHei UI" panose="020B0503020204020204" pitchFamily="34" charset="-122"/>
                <a:ea typeface="Microsoft YaHei UI" panose="020B0503020204020204" pitchFamily="34" charset="-122"/>
              </a:rPr>
              <a:t>: 0x6211</a:t>
            </a:r>
            <a:endParaRPr lang="zh-CN" altLang="en-US" sz="1600" spc="150" dirty="0">
              <a:latin typeface="Microsoft YaHei UI" panose="020B0503020204020204" pitchFamily="34" charset="-122"/>
              <a:ea typeface="Microsoft YaHei UI" panose="020B0503020204020204" pitchFamily="34" charset="-122"/>
            </a:endParaRPr>
          </a:p>
          <a:p>
            <a:pPr marL="57150" indent="-285750" algn="l">
              <a:lnSpc>
                <a:spcPct val="150000"/>
              </a:lnSpc>
              <a:spcBef>
                <a:spcPts val="1500"/>
              </a:spcBef>
              <a:buClr>
                <a:schemeClr val="accent3">
                  <a:lumMod val="75000"/>
                </a:schemeClr>
              </a:buClr>
              <a:buFont typeface="Arial" panose="020B0604020202090204" pitchFamily="34" charset="0"/>
              <a:buChar char="•"/>
            </a:pPr>
            <a:r>
              <a:rPr sz="1600" spc="150" dirty="0">
                <a:latin typeface="Microsoft YaHei UI" panose="020B0503020204020204" pitchFamily="34" charset="-122"/>
                <a:ea typeface="Microsoft YaHei UI" panose="020B0503020204020204" pitchFamily="34" charset="-122"/>
              </a:rPr>
              <a:t>U+10427</a:t>
            </a:r>
            <a:r>
              <a:rPr lang="en-US" sz="1600" spc="150" dirty="0">
                <a:latin typeface="Microsoft YaHei UI" panose="020B0503020204020204" pitchFamily="34" charset="-122"/>
                <a:ea typeface="Microsoft YaHei UI" panose="020B0503020204020204" pitchFamily="34" charset="-122"/>
              </a:rPr>
              <a:t>:  </a:t>
            </a:r>
            <a:endParaRPr lang="en-US" sz="1600" spc="150" dirty="0">
              <a:latin typeface="Microsoft YaHei UI" panose="020B0503020204020204" pitchFamily="34" charset="-122"/>
              <a:ea typeface="Microsoft YaHei UI" panose="020B0503020204020204" pitchFamily="34" charset="-122"/>
            </a:endParaRPr>
          </a:p>
          <a:p>
            <a:pPr indent="0" algn="l">
              <a:lnSpc>
                <a:spcPct val="150000"/>
              </a:lnSpc>
              <a:spcBef>
                <a:spcPts val="1500"/>
              </a:spcBef>
              <a:buClr>
                <a:schemeClr val="accent3">
                  <a:lumMod val="75000"/>
                </a:schemeClr>
              </a:buClr>
              <a:buFont typeface="Arial" panose="020B0604020202090204" pitchFamily="34" charset="0"/>
              <a:buNone/>
            </a:pPr>
            <a:r>
              <a:rPr lang="en-US" sz="1600" spc="150" dirty="0">
                <a:latin typeface="Microsoft YaHei UI" panose="020B0503020204020204" pitchFamily="34" charset="-122"/>
                <a:ea typeface="Microsoft YaHei UI" panose="020B0503020204020204" pitchFamily="34" charset="-122"/>
              </a:rPr>
              <a:t>   0xD801 0xDC27</a:t>
            </a:r>
            <a:endParaRPr lang="en-US"/>
          </a:p>
        </p:txBody>
      </p:sp>
      <p:sp>
        <p:nvSpPr>
          <p:cNvPr id="24" name="Right Arrow 23"/>
          <p:cNvSpPr/>
          <p:nvPr/>
        </p:nvSpPr>
        <p:spPr>
          <a:xfrm>
            <a:off x="4150360" y="4443095"/>
            <a:ext cx="784860" cy="54292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ight Arrow 24"/>
          <p:cNvSpPr/>
          <p:nvPr/>
        </p:nvSpPr>
        <p:spPr>
          <a:xfrm>
            <a:off x="7870825" y="4443095"/>
            <a:ext cx="784860" cy="54292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2" grpId="0" animBg="1"/>
      <p:bldP spid="6" grpId="0"/>
      <p:bldP spid="7" grpId="0"/>
      <p:bldP spid="8" grpId="0"/>
      <p:bldP spid="10" grpId="0"/>
      <p:bldP spid="11" grpId="0"/>
      <p:bldP spid="12" grpId="0"/>
      <p:bldP spid="13" grpId="0"/>
      <p:bldP spid="19" grpId="0"/>
      <p:bldP spid="16" grpId="0" animBg="1"/>
      <p:bldP spid="17" grpId="0"/>
      <p:bldP spid="22"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Unicode</a:t>
            </a:r>
            <a:r>
              <a:rPr lang="zh-CN" altLang="en-US" sz="2400" b="1" dirty="0">
                <a:latin typeface="Meiryo UI (正文)"/>
                <a:ea typeface="+mj-ea"/>
                <a:sym typeface="+mn-ea"/>
              </a:rPr>
              <a:t>与</a:t>
            </a:r>
            <a:r>
              <a:rPr lang="en-US" altLang="zh-CN" sz="2400" b="1" dirty="0">
                <a:latin typeface="Meiryo UI (正文)"/>
                <a:ea typeface="+mj-ea"/>
                <a:sym typeface="+mn-ea"/>
              </a:rPr>
              <a:t>Java</a:t>
            </a:r>
            <a:endParaRPr lang="en-US" altLang="zh-CN" sz="2400" b="1" dirty="0">
              <a:latin typeface="Meiryo UI (正文)"/>
              <a:ea typeface="+mj-ea"/>
              <a:sym typeface="+mn-ea"/>
            </a:endParaRPr>
          </a:p>
        </p:txBody>
      </p:sp>
      <p:sp>
        <p:nvSpPr>
          <p:cNvPr id="3" name="内容占位符 2"/>
          <p:cNvSpPr txBox="1"/>
          <p:nvPr/>
        </p:nvSpPr>
        <p:spPr>
          <a:xfrm>
            <a:off x="1251585" y="1784985"/>
            <a:ext cx="9801860" cy="1959610"/>
          </a:xfrm>
          <a:prstGeom prst="rect">
            <a:avLst/>
          </a:prstGeom>
        </p:spPr>
        <p:txBody>
          <a:bodyPr rtlCol="0">
            <a:normAutofit lnSpcReduction="2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en-US" altLang="zh-CN" sz="1600" dirty="0">
                <a:sym typeface="+mn-ea"/>
              </a:rPr>
              <a:t>Java</a:t>
            </a:r>
            <a:r>
              <a:rPr lang="zh-CN" altLang="en-US" sz="1600" dirty="0">
                <a:sym typeface="+mn-ea"/>
              </a:rPr>
              <a:t>使用</a:t>
            </a:r>
            <a:r>
              <a:rPr lang="en-US" altLang="zh-CN" sz="1600" dirty="0">
                <a:sym typeface="+mn-ea"/>
              </a:rPr>
              <a:t>Unicode</a:t>
            </a:r>
            <a:r>
              <a:rPr lang="zh-CN" altLang="en-US" sz="1600" dirty="0">
                <a:sym typeface="+mn-ea"/>
              </a:rPr>
              <a:t>的统一标准字符集</a:t>
            </a:r>
            <a:endParaRPr lang="en-US" altLang="zh-CN" sz="1600" dirty="0">
              <a:sym typeface="+mn-ea"/>
            </a:endParaRPr>
          </a:p>
          <a:p>
            <a:pPr lvl="0"/>
            <a:r>
              <a:rPr lang="en-US" altLang="zh-CN" sz="1600" dirty="0">
                <a:sym typeface="+mn-ea"/>
              </a:rPr>
              <a:t>Java</a:t>
            </a:r>
            <a:r>
              <a:rPr lang="zh-CN" altLang="en-US" sz="1600" dirty="0">
                <a:sym typeface="+mn-ea"/>
              </a:rPr>
              <a:t>使用</a:t>
            </a:r>
            <a:r>
              <a:rPr lang="en-US" altLang="zh-CN" sz="1600" dirty="0">
                <a:sym typeface="+mn-ea"/>
              </a:rPr>
              <a:t>UTF-16</a:t>
            </a:r>
            <a:r>
              <a:rPr lang="zh-CN" altLang="en-US" sz="1600" dirty="0">
                <a:sym typeface="+mn-ea"/>
              </a:rPr>
              <a:t>编码，所以会将字符串表示为一系列</a:t>
            </a:r>
            <a:r>
              <a:rPr lang="en-US" altLang="zh-CN" sz="1600" dirty="0">
                <a:sym typeface="+mn-ea"/>
              </a:rPr>
              <a:t>16</a:t>
            </a:r>
            <a:r>
              <a:rPr lang="zh-CN" altLang="en-US" sz="1600" dirty="0">
                <a:sym typeface="+mn-ea"/>
              </a:rPr>
              <a:t>位的单元，如果标准字符集中字符的数值大于</a:t>
            </a:r>
            <a:r>
              <a:rPr lang="en-US" altLang="zh-CN" sz="1600" dirty="0">
                <a:sym typeface="+mn-ea"/>
              </a:rPr>
              <a:t>16</a:t>
            </a:r>
            <a:r>
              <a:rPr lang="zh-CN" altLang="en-US" sz="1600" dirty="0">
                <a:sym typeface="+mn-ea"/>
              </a:rPr>
              <a:t>位（超出</a:t>
            </a:r>
            <a:r>
              <a:rPr lang="en-US" altLang="zh-CN" sz="1600" dirty="0">
                <a:sym typeface="+mn-ea"/>
              </a:rPr>
              <a:t>U+FFFF</a:t>
            </a:r>
            <a:r>
              <a:rPr lang="zh-CN" altLang="en-US" sz="1600" dirty="0">
                <a:sym typeface="+mn-ea"/>
              </a:rPr>
              <a:t>），则会拆分为两个</a:t>
            </a:r>
            <a:r>
              <a:rPr lang="en-US" altLang="zh-CN" sz="1600" dirty="0">
                <a:sym typeface="+mn-ea"/>
              </a:rPr>
              <a:t>16</a:t>
            </a:r>
            <a:r>
              <a:rPr lang="zh-CN" altLang="en-US" sz="1600" dirty="0">
                <a:sym typeface="+mn-ea"/>
              </a:rPr>
              <a:t>位的单元用以表示一个字符。对于能用</a:t>
            </a:r>
            <a:r>
              <a:rPr lang="en-US" altLang="zh-CN" sz="1600" dirty="0">
                <a:sym typeface="+mn-ea"/>
              </a:rPr>
              <a:t>16</a:t>
            </a:r>
            <a:r>
              <a:rPr lang="zh-CN" altLang="en-US" sz="1600" dirty="0">
                <a:sym typeface="+mn-ea"/>
              </a:rPr>
              <a:t>位内数字表示的字符，</a:t>
            </a:r>
            <a:r>
              <a:rPr lang="en-US" altLang="zh-CN" sz="1600" dirty="0">
                <a:sym typeface="+mn-ea"/>
              </a:rPr>
              <a:t>Unicode</a:t>
            </a:r>
            <a:r>
              <a:rPr lang="zh-CN" altLang="en-US" sz="1600" dirty="0">
                <a:sym typeface="+mn-ea"/>
              </a:rPr>
              <a:t>的字符数值（</a:t>
            </a:r>
            <a:r>
              <a:rPr lang="en-US" altLang="zh-CN" sz="1600" dirty="0">
                <a:sym typeface="+mn-ea"/>
              </a:rPr>
              <a:t>Code Point</a:t>
            </a:r>
            <a:r>
              <a:rPr lang="zh-CN" altLang="en-US" sz="1600" dirty="0">
                <a:sym typeface="+mn-ea"/>
              </a:rPr>
              <a:t>）和</a:t>
            </a:r>
            <a:r>
              <a:rPr lang="en-US" altLang="zh-CN" sz="1600" dirty="0">
                <a:sym typeface="+mn-ea"/>
              </a:rPr>
              <a:t>UTF-16</a:t>
            </a:r>
            <a:r>
              <a:rPr lang="zh-CN" altLang="en-US" sz="1600" dirty="0">
                <a:sym typeface="+mn-ea"/>
              </a:rPr>
              <a:t>编码后的</a:t>
            </a:r>
            <a:r>
              <a:rPr lang="en-US" altLang="zh-CN" sz="1600" dirty="0">
                <a:sym typeface="+mn-ea"/>
              </a:rPr>
              <a:t>16</a:t>
            </a:r>
            <a:r>
              <a:rPr lang="zh-CN" altLang="en-US" sz="1600" dirty="0">
                <a:sym typeface="+mn-ea"/>
              </a:rPr>
              <a:t>位的单元（</a:t>
            </a:r>
            <a:r>
              <a:rPr lang="en-US" altLang="zh-CN" sz="1600" dirty="0">
                <a:sym typeface="+mn-ea"/>
              </a:rPr>
              <a:t>Code Unit</a:t>
            </a:r>
            <a:r>
              <a:rPr lang="zh-CN" altLang="en-US" sz="1600" dirty="0">
                <a:sym typeface="+mn-ea"/>
              </a:rPr>
              <a:t>），是一致的。</a:t>
            </a:r>
            <a:endParaRPr lang="zh-CN" altLang="en-US" sz="1600" dirty="0">
              <a:sym typeface="+mn-ea"/>
            </a:endParaRPr>
          </a:p>
        </p:txBody>
      </p:sp>
      <p:sp>
        <p:nvSpPr>
          <p:cNvPr id="9" name="Text Box 8"/>
          <p:cNvSpPr txBox="1"/>
          <p:nvPr/>
        </p:nvSpPr>
        <p:spPr>
          <a:xfrm>
            <a:off x="9062720" y="4220845"/>
            <a:ext cx="1478280" cy="368300"/>
          </a:xfrm>
          <a:prstGeom prst="rect">
            <a:avLst/>
          </a:prstGeom>
          <a:noFill/>
        </p:spPr>
        <p:txBody>
          <a:bodyPr wrap="none" rtlCol="0" anchor="t">
            <a:spAutoFit/>
          </a:bodyPr>
          <a:p>
            <a:r>
              <a:rPr lang="zh-CN" altLang="en-US" spc="150" dirty="0">
                <a:latin typeface="Microsoft YaHei UI" panose="020B0503020204020204" pitchFamily="34" charset="-122"/>
                <a:ea typeface="Microsoft YaHei UI" panose="020B0503020204020204" pitchFamily="34" charset="-122"/>
                <a:sym typeface="+mn-ea"/>
              </a:rPr>
              <a:t>我: U+6211</a:t>
            </a:r>
            <a:endParaRPr lang="en-US"/>
          </a:p>
        </p:txBody>
      </p:sp>
      <p:sp>
        <p:nvSpPr>
          <p:cNvPr id="14" name="Text Box 13"/>
          <p:cNvSpPr txBox="1"/>
          <p:nvPr/>
        </p:nvSpPr>
        <p:spPr>
          <a:xfrm>
            <a:off x="8883650" y="5579745"/>
            <a:ext cx="2055495" cy="368300"/>
          </a:xfrm>
          <a:prstGeom prst="rect">
            <a:avLst/>
          </a:prstGeom>
          <a:noFill/>
        </p:spPr>
        <p:txBody>
          <a:bodyPr wrap="none" rtlCol="0" anchor="t">
            <a:spAutoFit/>
          </a:bodyPr>
          <a:p>
            <a:r>
              <a:rPr lang="zh-CN" altLang="en-US" spc="150" dirty="0">
                <a:latin typeface="Microsoft YaHei UI" panose="020B0503020204020204" pitchFamily="34" charset="-122"/>
                <a:ea typeface="Microsoft YaHei UI" panose="020B0503020204020204" pitchFamily="34" charset="-122"/>
                <a:sym typeface="+mn-ea"/>
              </a:rPr>
              <a:t>U+6211</a:t>
            </a:r>
            <a:r>
              <a:rPr lang="en-US" altLang="zh-CN" spc="150" dirty="0">
                <a:latin typeface="Microsoft YaHei UI" panose="020B0503020204020204" pitchFamily="34" charset="-122"/>
                <a:ea typeface="Microsoft YaHei UI" panose="020B0503020204020204" pitchFamily="34" charset="-122"/>
                <a:sym typeface="+mn-ea"/>
              </a:rPr>
              <a:t>: 0x6211</a:t>
            </a:r>
            <a:endParaRPr lang="en-US"/>
          </a:p>
        </p:txBody>
      </p:sp>
      <p:sp>
        <p:nvSpPr>
          <p:cNvPr id="20" name="Right Arrow 19"/>
          <p:cNvSpPr/>
          <p:nvPr/>
        </p:nvSpPr>
        <p:spPr>
          <a:xfrm rot="5400000">
            <a:off x="9498965" y="4812665"/>
            <a:ext cx="605790" cy="54292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3" name="Picture 22"/>
          <p:cNvPicPr>
            <a:picLocks noChangeAspect="1"/>
          </p:cNvPicPr>
          <p:nvPr/>
        </p:nvPicPr>
        <p:blipFill>
          <a:blip r:embed="rId1"/>
          <a:stretch>
            <a:fillRect/>
          </a:stretch>
        </p:blipFill>
        <p:spPr>
          <a:xfrm>
            <a:off x="260350" y="4407535"/>
            <a:ext cx="7885430" cy="1440815"/>
          </a:xfrm>
          <a:prstGeom prst="rect">
            <a:avLst/>
          </a:prstGeom>
          <a:effectLst>
            <a:outerShdw blurRad="50800" dist="63500" dir="8100000" algn="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49300" y="220980"/>
            <a:ext cx="10836275" cy="6667500"/>
          </a:xfrm>
          <a:prstGeom prst="rect">
            <a:avLst/>
          </a:prstGeom>
        </p:spPr>
      </p:pic>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Reader </a:t>
            </a:r>
            <a:r>
              <a:rPr lang="zh-CN" altLang="en-US" sz="2400" b="1" dirty="0">
                <a:latin typeface="Meiryo UI (正文)"/>
                <a:ea typeface="+mj-ea"/>
                <a:sym typeface="+mn-ea"/>
              </a:rPr>
              <a:t>和 </a:t>
            </a:r>
            <a:r>
              <a:rPr lang="en-US" altLang="zh-CN" sz="2400" b="1" dirty="0">
                <a:latin typeface="Meiryo UI (正文)"/>
                <a:ea typeface="+mj-ea"/>
                <a:sym typeface="+mn-ea"/>
              </a:rPr>
              <a:t>Writer</a:t>
            </a:r>
            <a:endParaRPr lang="en-US" altLang="zh-CN" sz="2400" b="1" dirty="0">
              <a:latin typeface="Meiryo UI (正文)"/>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a:t>
            </a:r>
            <a:r>
              <a:rPr lang="en-US" sz="2400" b="1" dirty="0">
                <a:latin typeface="Meiryo UI (正文)"/>
                <a:ea typeface="+mj-ea"/>
                <a:sym typeface="+mn-ea"/>
              </a:rPr>
              <a:t>RandomAccessFile</a:t>
            </a:r>
            <a:endParaRPr lang="en-US" sz="2400" b="1" dirty="0">
              <a:latin typeface="Meiryo UI (正文)"/>
              <a:ea typeface="+mj-ea"/>
              <a:sym typeface="+mn-ea"/>
            </a:endParaRPr>
          </a:p>
        </p:txBody>
      </p:sp>
      <p:sp>
        <p:nvSpPr>
          <p:cNvPr id="2" name="内容占位符 2"/>
          <p:cNvSpPr txBox="1"/>
          <p:nvPr/>
        </p:nvSpPr>
        <p:spPr>
          <a:xfrm>
            <a:off x="1334135" y="1706245"/>
            <a:ext cx="9339580" cy="323659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zh-CN" altLang="en-US" sz="1600" dirty="0">
                <a:sym typeface="+mn-ea"/>
              </a:rPr>
              <a:t>自成体系，不支持装饰器，无法与</a:t>
            </a:r>
            <a:r>
              <a:rPr lang="en-US" altLang="zh-CN" sz="1600" dirty="0">
                <a:sym typeface="+mn-ea"/>
              </a:rPr>
              <a:t>InputStream/OutputStream</a:t>
            </a:r>
            <a:r>
              <a:rPr lang="zh-CN" altLang="en-US" sz="1600" dirty="0">
                <a:sym typeface="+mn-ea"/>
              </a:rPr>
              <a:t>联合起来用</a:t>
            </a:r>
            <a:endParaRPr lang="zh-CN" altLang="en-US" sz="1600" dirty="0">
              <a:sym typeface="+mn-ea"/>
            </a:endParaRPr>
          </a:p>
          <a:p>
            <a:pPr lvl="0"/>
            <a:r>
              <a:rPr lang="zh-CN" altLang="en-US" sz="1600" dirty="0">
                <a:sym typeface="+mn-ea"/>
              </a:rPr>
              <a:t>支持读写随机文件，可将文件视为在磁盘上的一个大的字节数组，我们能通过数组下标（文件指针）来访问里面的内容。</a:t>
            </a:r>
            <a:endParaRPr lang="zh-CN" altLang="en-US" sz="1600" dirty="0">
              <a:sym typeface="+mn-ea"/>
            </a:endParaRPr>
          </a:p>
          <a:p>
            <a:pPr lvl="0"/>
            <a:r>
              <a:rPr lang="zh-CN" altLang="en-US" sz="1600" dirty="0">
                <a:sym typeface="+mn-ea"/>
              </a:rPr>
              <a:t>使用</a:t>
            </a:r>
            <a:r>
              <a:rPr lang="en-US" altLang="zh-CN" sz="1600" dirty="0">
                <a:sym typeface="+mn-ea"/>
              </a:rPr>
              <a:t>RandomAccessFile</a:t>
            </a:r>
            <a:r>
              <a:rPr lang="zh-CN" altLang="en-US" sz="1600" dirty="0">
                <a:sym typeface="+mn-ea"/>
              </a:rPr>
              <a:t>就必须知道文件的布局，确定要操作的位置</a:t>
            </a:r>
            <a:endParaRPr lang="zh-CN" altLang="en-US" sz="1600" dirty="0">
              <a:sym typeface="+mn-ea"/>
            </a:endParaRPr>
          </a:p>
          <a:p>
            <a:pPr lvl="0"/>
            <a:r>
              <a:rPr lang="zh-CN" altLang="en-US" sz="1600" dirty="0">
                <a:sym typeface="+mn-ea"/>
              </a:rPr>
              <a:t>优先考虑使用</a:t>
            </a:r>
            <a:r>
              <a:rPr lang="en-US" altLang="zh-CN" sz="1600" dirty="0">
                <a:sym typeface="+mn-ea"/>
              </a:rPr>
              <a:t>nio</a:t>
            </a:r>
            <a:r>
              <a:rPr lang="zh-CN" altLang="en-US" sz="1600" dirty="0">
                <a:sym typeface="+mn-ea"/>
              </a:rPr>
              <a:t>的内存映射</a:t>
            </a:r>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03 </a:t>
            </a:r>
            <a:r>
              <a:rPr lang="zh-CN" altLang="en-US" sz="2400" b="1" dirty="0">
                <a:latin typeface="Meiryo UI (正文)"/>
                <a:ea typeface="+mj-ea"/>
                <a:sym typeface="+mn-ea"/>
              </a:rPr>
              <a:t>典型用法 </a:t>
            </a:r>
            <a:r>
              <a:rPr lang="en-US" altLang="zh-CN" sz="2400" b="1" dirty="0">
                <a:latin typeface="Meiryo UI (正文)"/>
                <a:ea typeface="+mj-ea"/>
                <a:sym typeface="+mn-ea"/>
              </a:rPr>
              <a:t>- </a:t>
            </a:r>
            <a:r>
              <a:rPr lang="zh-CN" altLang="en-US" sz="2400" b="1" dirty="0">
                <a:latin typeface="Meiryo UI (正文)"/>
                <a:ea typeface="+mj-ea"/>
                <a:sym typeface="+mn-ea"/>
              </a:rPr>
              <a:t>基本输入</a:t>
            </a:r>
            <a:endParaRPr lang="zh-CN" altLang="en-US" sz="2400" b="1" dirty="0">
              <a:latin typeface="Meiryo UI (正文)"/>
              <a:ea typeface="+mj-ea"/>
              <a:sym typeface="+mn-ea"/>
            </a:endParaRPr>
          </a:p>
        </p:txBody>
      </p:sp>
      <p:pic>
        <p:nvPicPr>
          <p:cNvPr id="2" name="Picture 1"/>
          <p:cNvPicPr>
            <a:picLocks noChangeAspect="1"/>
          </p:cNvPicPr>
          <p:nvPr/>
        </p:nvPicPr>
        <p:blipFill>
          <a:blip r:embed="rId1"/>
          <a:stretch>
            <a:fillRect/>
          </a:stretch>
        </p:blipFill>
        <p:spPr>
          <a:xfrm>
            <a:off x="503555" y="1674495"/>
            <a:ext cx="7467600" cy="4507865"/>
          </a:xfrm>
          <a:prstGeom prst="rect">
            <a:avLst/>
          </a:prstGeom>
          <a:effectLst>
            <a:outerShdw blurRad="50800" dist="63500" dir="8100000" algn="tr" rotWithShape="0">
              <a:prstClr val="black">
                <a:alpha val="40000"/>
              </a:prstClr>
            </a:outerShdw>
          </a:effectLst>
        </p:spPr>
      </p:pic>
      <p:pic>
        <p:nvPicPr>
          <p:cNvPr id="3" name="Picture 2"/>
          <p:cNvPicPr>
            <a:picLocks noChangeAspect="1"/>
          </p:cNvPicPr>
          <p:nvPr/>
        </p:nvPicPr>
        <p:blipFill>
          <a:blip r:embed="rId2"/>
          <a:srcRect l="44" t="28189"/>
          <a:stretch>
            <a:fillRect/>
          </a:stretch>
        </p:blipFill>
        <p:spPr>
          <a:xfrm>
            <a:off x="6023610" y="942975"/>
            <a:ext cx="5728970" cy="2112645"/>
          </a:xfrm>
          <a:prstGeom prst="rect">
            <a:avLst/>
          </a:prstGeom>
          <a:effectLst>
            <a:outerShdw blurRad="50800" dist="63500" dir="8100000" algn="tr" rotWithShape="0">
              <a:prstClr val="black">
                <a:alpha val="40000"/>
              </a:prstClr>
            </a:outerShdw>
          </a:effectLst>
        </p:spPr>
      </p:pic>
      <p:pic>
        <p:nvPicPr>
          <p:cNvPr id="5" name="Picture 4"/>
          <p:cNvPicPr>
            <a:picLocks noChangeAspect="1"/>
          </p:cNvPicPr>
          <p:nvPr/>
        </p:nvPicPr>
        <p:blipFill>
          <a:blip r:embed="rId3"/>
          <a:srcRect l="2627" t="2113" r="10553" b="1229"/>
          <a:stretch>
            <a:fillRect/>
          </a:stretch>
        </p:blipFill>
        <p:spPr>
          <a:xfrm>
            <a:off x="6023610" y="3338830"/>
            <a:ext cx="5742940" cy="3331210"/>
          </a:xfrm>
          <a:prstGeom prst="rect">
            <a:avLst/>
          </a:prstGeom>
          <a:effectLst>
            <a:outerShdw blurRad="50800" dist="63500" dir="8100000" algn="tr" rotWithShape="0">
              <a:prstClr val="black">
                <a:alpha val="40000"/>
              </a:prstClr>
            </a:outerShdw>
          </a:effectLst>
        </p:spPr>
      </p:pic>
      <p:pic>
        <p:nvPicPr>
          <p:cNvPr id="6" name="Picture 5"/>
          <p:cNvPicPr>
            <a:picLocks noChangeAspect="1"/>
          </p:cNvPicPr>
          <p:nvPr/>
        </p:nvPicPr>
        <p:blipFill>
          <a:blip r:embed="rId4"/>
          <a:stretch>
            <a:fillRect/>
          </a:stretch>
        </p:blipFill>
        <p:spPr>
          <a:xfrm>
            <a:off x="6023610" y="3630295"/>
            <a:ext cx="5739765" cy="2865120"/>
          </a:xfrm>
          <a:prstGeom prst="rect">
            <a:avLst/>
          </a:prstGeom>
          <a:effectLst>
            <a:outerShdw blurRad="50800" dist="63500" dir="8100000" algn="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03 </a:t>
            </a:r>
            <a:r>
              <a:rPr lang="zh-CN" altLang="en-US" sz="2400" b="1" dirty="0">
                <a:latin typeface="Meiryo UI (正文)"/>
                <a:ea typeface="+mj-ea"/>
                <a:sym typeface="+mn-ea"/>
              </a:rPr>
              <a:t>典型用法 </a:t>
            </a:r>
            <a:r>
              <a:rPr lang="en-US" altLang="zh-CN" sz="2400" b="1" dirty="0">
                <a:latin typeface="Meiryo UI (正文)"/>
                <a:ea typeface="+mj-ea"/>
                <a:sym typeface="+mn-ea"/>
              </a:rPr>
              <a:t>- </a:t>
            </a:r>
            <a:r>
              <a:rPr lang="zh-CN" altLang="en-US" sz="2400" b="1" dirty="0">
                <a:latin typeface="Meiryo UI (正文)"/>
                <a:ea typeface="+mj-ea"/>
                <a:sym typeface="+mn-ea"/>
              </a:rPr>
              <a:t>基本输出</a:t>
            </a:r>
            <a:endParaRPr lang="zh-CN" altLang="en-US" sz="2400" b="1" dirty="0">
              <a:latin typeface="Meiryo UI (正文)"/>
              <a:ea typeface="+mj-ea"/>
              <a:sym typeface="+mn-ea"/>
            </a:endParaRPr>
          </a:p>
        </p:txBody>
      </p:sp>
      <p:grpSp>
        <p:nvGrpSpPr>
          <p:cNvPr id="7" name="Group 6"/>
          <p:cNvGrpSpPr/>
          <p:nvPr/>
        </p:nvGrpSpPr>
        <p:grpSpPr>
          <a:xfrm>
            <a:off x="2033270" y="1553210"/>
            <a:ext cx="7941945" cy="4729480"/>
            <a:chOff x="2119" y="1763"/>
            <a:chExt cx="14722" cy="8940"/>
          </a:xfrm>
          <a:effectLst>
            <a:outerShdw blurRad="50800" dist="63500" dir="8100000" algn="tr" rotWithShape="0">
              <a:prstClr val="black">
                <a:alpha val="40000"/>
              </a:prstClr>
            </a:outerShdw>
          </a:effectLst>
        </p:grpSpPr>
        <p:pic>
          <p:nvPicPr>
            <p:cNvPr id="5" name="Picture 4"/>
            <p:cNvPicPr>
              <a:picLocks noChangeAspect="1"/>
            </p:cNvPicPr>
            <p:nvPr/>
          </p:nvPicPr>
          <p:blipFill>
            <a:blip r:embed="rId1"/>
            <a:stretch>
              <a:fillRect/>
            </a:stretch>
          </p:blipFill>
          <p:spPr>
            <a:xfrm>
              <a:off x="2119" y="2843"/>
              <a:ext cx="14722" cy="7860"/>
            </a:xfrm>
            <a:prstGeom prst="rect">
              <a:avLst/>
            </a:prstGeom>
          </p:spPr>
        </p:pic>
        <p:pic>
          <p:nvPicPr>
            <p:cNvPr id="6" name="Picture 5"/>
            <p:cNvPicPr>
              <a:picLocks noChangeAspect="1"/>
            </p:cNvPicPr>
            <p:nvPr/>
          </p:nvPicPr>
          <p:blipFill>
            <a:blip r:embed="rId2"/>
            <a:srcRect b="4531"/>
            <a:stretch>
              <a:fillRect/>
            </a:stretch>
          </p:blipFill>
          <p:spPr>
            <a:xfrm>
              <a:off x="2119" y="1763"/>
              <a:ext cx="14722" cy="1212"/>
            </a:xfrm>
            <a:prstGeom prst="rect">
              <a:avLst/>
            </a:prstGeom>
          </p:spPr>
        </p:pic>
      </p:grpSp>
      <p:sp>
        <p:nvSpPr>
          <p:cNvPr id="8" name="Rounded Rectangle 7"/>
          <p:cNvSpPr/>
          <p:nvPr/>
        </p:nvSpPr>
        <p:spPr>
          <a:xfrm>
            <a:off x="2109470" y="3605530"/>
            <a:ext cx="4974590" cy="519430"/>
          </a:xfrm>
          <a:prstGeom prst="round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a:off x="2033270" y="1553210"/>
            <a:ext cx="7658100" cy="4301490"/>
          </a:xfrm>
          <a:prstGeom prst="rect">
            <a:avLst/>
          </a:prstGeom>
          <a:effectLst>
            <a:outerShdw blurRad="50800" dist="63500" dir="8100000" algn="tr" rotWithShape="0">
              <a:prstClr val="black">
                <a:alpha val="40000"/>
              </a:prstClr>
            </a:outerShdw>
          </a:effectLst>
        </p:spPr>
      </p:pic>
      <p:sp>
        <p:nvSpPr>
          <p:cNvPr id="10" name="Rounded Rectangle 9"/>
          <p:cNvSpPr/>
          <p:nvPr/>
        </p:nvSpPr>
        <p:spPr>
          <a:xfrm>
            <a:off x="2161540" y="3350260"/>
            <a:ext cx="4974590" cy="519430"/>
          </a:xfrm>
          <a:prstGeom prst="round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8"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03 </a:t>
            </a:r>
            <a:r>
              <a:rPr lang="zh-CN" altLang="en-US" sz="2400" b="1" dirty="0">
                <a:latin typeface="Meiryo UI (正文)"/>
                <a:ea typeface="+mj-ea"/>
                <a:sym typeface="+mn-ea"/>
              </a:rPr>
              <a:t>典型用法 </a:t>
            </a:r>
            <a:r>
              <a:rPr lang="en-US" altLang="zh-CN" sz="2400" b="1" dirty="0">
                <a:latin typeface="Meiryo UI (正文)"/>
                <a:ea typeface="+mj-ea"/>
                <a:sym typeface="+mn-ea"/>
              </a:rPr>
              <a:t>- </a:t>
            </a:r>
            <a:r>
              <a:rPr lang="zh-CN" altLang="en-US" sz="2400" b="1" dirty="0">
                <a:latin typeface="Meiryo UI (正文)"/>
                <a:ea typeface="+mj-ea"/>
                <a:sym typeface="+mn-ea"/>
              </a:rPr>
              <a:t>存储和恢复数据</a:t>
            </a:r>
            <a:endParaRPr lang="zh-CN" altLang="en-US" sz="2400" b="1" dirty="0">
              <a:latin typeface="Meiryo UI (正文)"/>
              <a:ea typeface="+mj-ea"/>
              <a:sym typeface="+mn-ea"/>
            </a:endParaRPr>
          </a:p>
        </p:txBody>
      </p:sp>
      <p:pic>
        <p:nvPicPr>
          <p:cNvPr id="2" name="Picture 1"/>
          <p:cNvPicPr>
            <a:picLocks noChangeAspect="1"/>
          </p:cNvPicPr>
          <p:nvPr/>
        </p:nvPicPr>
        <p:blipFill>
          <a:blip r:embed="rId1"/>
          <a:stretch>
            <a:fillRect/>
          </a:stretch>
        </p:blipFill>
        <p:spPr>
          <a:xfrm>
            <a:off x="726440" y="1074420"/>
            <a:ext cx="6285230" cy="5614035"/>
          </a:xfrm>
          <a:prstGeom prst="rect">
            <a:avLst/>
          </a:prstGeom>
          <a:effectLst>
            <a:outerShdw blurRad="50800" dist="63500" dir="8100000" algn="tr" rotWithShape="0">
              <a:prstClr val="black">
                <a:alpha val="40000"/>
              </a:prstClr>
            </a:outerShdw>
          </a:effectLst>
        </p:spPr>
      </p:pic>
      <p:sp>
        <p:nvSpPr>
          <p:cNvPr id="12" name="内容占位符 2"/>
          <p:cNvSpPr txBox="1"/>
          <p:nvPr/>
        </p:nvSpPr>
        <p:spPr>
          <a:xfrm>
            <a:off x="7343775" y="1812290"/>
            <a:ext cx="4201795" cy="288226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zh-CN" altLang="en-US" sz="1600" dirty="0">
                <a:sym typeface="+mn-ea"/>
              </a:rPr>
              <a:t>要么对文件中的数据使用固定的格式，要么在要解析的文件中加入额外的信息来确认数据的位置</a:t>
            </a:r>
            <a:endParaRPr lang="zh-CN" altLang="en-US" sz="1600" dirty="0">
              <a:sym typeface="+mn-ea"/>
            </a:endParaRPr>
          </a:p>
          <a:p>
            <a:pPr lvl="0"/>
            <a:r>
              <a:rPr lang="zh-CN" altLang="en-US" sz="1600" dirty="0">
                <a:sym typeface="+mn-ea"/>
              </a:rPr>
              <a:t>使用对象序列化或者</a:t>
            </a:r>
            <a:r>
              <a:rPr lang="en-US" altLang="zh-CN" sz="1600" dirty="0">
                <a:sym typeface="+mn-ea"/>
              </a:rPr>
              <a:t>XML</a:t>
            </a:r>
            <a:r>
              <a:rPr lang="zh-CN" altLang="en-US" sz="1600" dirty="0">
                <a:sym typeface="+mn-ea"/>
              </a:rPr>
              <a:t>可能更适合存取复杂数据结构</a:t>
            </a:r>
            <a:endParaRPr lang="zh-CN" altLang="en-US" sz="1600" dirty="0">
              <a:sym typeface="+mn-ea"/>
            </a:endParaRPr>
          </a:p>
        </p:txBody>
      </p:sp>
      <p:sp>
        <p:nvSpPr>
          <p:cNvPr id="13" name="Rounded Rectangle 12"/>
          <p:cNvSpPr/>
          <p:nvPr/>
        </p:nvSpPr>
        <p:spPr>
          <a:xfrm>
            <a:off x="1323975" y="3001645"/>
            <a:ext cx="2167255" cy="196850"/>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1252220" y="5100320"/>
            <a:ext cx="3333750" cy="353695"/>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03 </a:t>
            </a:r>
            <a:r>
              <a:rPr lang="zh-CN" altLang="en-US" sz="2400" b="1" dirty="0">
                <a:latin typeface="Meiryo UI (正文)"/>
                <a:ea typeface="+mj-ea"/>
                <a:sym typeface="+mn-ea"/>
              </a:rPr>
              <a:t>典型用法 </a:t>
            </a:r>
            <a:r>
              <a:rPr lang="en-US" altLang="zh-CN" sz="2400" b="1" dirty="0">
                <a:latin typeface="Meiryo UI (正文)"/>
                <a:ea typeface="+mj-ea"/>
                <a:sym typeface="+mn-ea"/>
              </a:rPr>
              <a:t>- modified UTF-8</a:t>
            </a:r>
            <a:endParaRPr lang="en-US" altLang="zh-CN" sz="2400" b="1" dirty="0">
              <a:latin typeface="Meiryo UI (正文)"/>
              <a:ea typeface="+mj-ea"/>
              <a:sym typeface="+mn-ea"/>
            </a:endParaRPr>
          </a:p>
        </p:txBody>
      </p:sp>
      <p:pic>
        <p:nvPicPr>
          <p:cNvPr id="5" name="Picture 4"/>
          <p:cNvPicPr>
            <a:picLocks noChangeAspect="1"/>
          </p:cNvPicPr>
          <p:nvPr/>
        </p:nvPicPr>
        <p:blipFill>
          <a:blip r:embed="rId1"/>
          <a:srcRect l="320" r="499" b="3007"/>
          <a:stretch>
            <a:fillRect/>
          </a:stretch>
        </p:blipFill>
        <p:spPr>
          <a:xfrm>
            <a:off x="260350" y="4255770"/>
            <a:ext cx="7864475" cy="2095500"/>
          </a:xfrm>
          <a:prstGeom prst="rect">
            <a:avLst/>
          </a:prstGeom>
          <a:effectLst>
            <a:outerShdw blurRad="50800" dist="63500" dir="2700000" algn="tl" rotWithShape="0">
              <a:prstClr val="black">
                <a:alpha val="40000"/>
              </a:prstClr>
            </a:outerShdw>
          </a:effectLst>
        </p:spPr>
      </p:pic>
      <p:sp>
        <p:nvSpPr>
          <p:cNvPr id="6" name="内容占位符 2"/>
          <p:cNvSpPr txBox="1"/>
          <p:nvPr/>
        </p:nvSpPr>
        <p:spPr>
          <a:xfrm>
            <a:off x="1858010" y="1536065"/>
            <a:ext cx="8759190" cy="199199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zh-CN" altLang="en-US" sz="1600" dirty="0">
                <a:sym typeface="+mn-ea"/>
              </a:rPr>
              <a:t>在</a:t>
            </a:r>
            <a:r>
              <a:rPr lang="en-US" altLang="zh-CN" sz="1600" dirty="0">
                <a:sym typeface="+mn-ea"/>
              </a:rPr>
              <a:t>Java</a:t>
            </a:r>
            <a:r>
              <a:rPr lang="zh-CN" altLang="en-US" sz="1600" dirty="0">
                <a:sym typeface="+mn-ea"/>
              </a:rPr>
              <a:t>内部以及</a:t>
            </a:r>
            <a:r>
              <a:rPr lang="en-US" altLang="zh-CN" sz="1600" dirty="0">
                <a:sym typeface="+mn-ea"/>
              </a:rPr>
              <a:t>Class</a:t>
            </a:r>
            <a:r>
              <a:rPr lang="zh-CN" altLang="en-US" sz="1600" dirty="0">
                <a:sym typeface="+mn-ea"/>
              </a:rPr>
              <a:t>文件里存储的字符串都是以</a:t>
            </a:r>
            <a:r>
              <a:rPr lang="en-US" altLang="zh-CN" sz="1600" dirty="0">
                <a:sym typeface="+mn-ea"/>
              </a:rPr>
              <a:t>modified UTF-8</a:t>
            </a:r>
            <a:r>
              <a:rPr lang="zh-CN" altLang="en-US" sz="1600" dirty="0">
                <a:sym typeface="+mn-ea"/>
              </a:rPr>
              <a:t>格式存储的。</a:t>
            </a:r>
            <a:endParaRPr lang="zh-CN" altLang="en-US" sz="1600" dirty="0">
              <a:sym typeface="+mn-ea"/>
            </a:endParaRPr>
          </a:p>
          <a:p>
            <a:pPr lvl="0"/>
            <a:r>
              <a:rPr lang="en-US" altLang="zh-CN" sz="1600" dirty="0">
                <a:sym typeface="+mn-ea"/>
              </a:rPr>
              <a:t>Modified UTF-8</a:t>
            </a:r>
            <a:r>
              <a:rPr lang="zh-CN" altLang="en-US" sz="1600" dirty="0">
                <a:sym typeface="+mn-ea"/>
              </a:rPr>
              <a:t>不等价于标准</a:t>
            </a:r>
            <a:r>
              <a:rPr lang="en-US" altLang="zh-CN" sz="1600" dirty="0">
                <a:sym typeface="+mn-ea"/>
              </a:rPr>
              <a:t>UTF-8</a:t>
            </a:r>
            <a:r>
              <a:rPr lang="zh-CN" altLang="en-US" sz="1600" dirty="0">
                <a:sym typeface="+mn-ea"/>
              </a:rPr>
              <a:t>，不要混淆。</a:t>
            </a:r>
            <a:endParaRPr lang="zh-CN" altLang="en-US" sz="1600" dirty="0">
              <a:sym typeface="+mn-ea"/>
            </a:endParaRPr>
          </a:p>
        </p:txBody>
      </p:sp>
      <p:pic>
        <p:nvPicPr>
          <p:cNvPr id="7" name="Picture 6"/>
          <p:cNvPicPr>
            <a:picLocks noChangeAspect="1"/>
          </p:cNvPicPr>
          <p:nvPr/>
        </p:nvPicPr>
        <p:blipFill>
          <a:blip r:embed="rId2"/>
          <a:stretch>
            <a:fillRect/>
          </a:stretch>
        </p:blipFill>
        <p:spPr>
          <a:xfrm>
            <a:off x="2705100" y="2776855"/>
            <a:ext cx="5891530" cy="666115"/>
          </a:xfrm>
          <a:prstGeom prst="rect">
            <a:avLst/>
          </a:prstGeom>
        </p:spPr>
      </p:pic>
      <p:sp>
        <p:nvSpPr>
          <p:cNvPr id="8" name="Text Box 7"/>
          <p:cNvSpPr txBox="1"/>
          <p:nvPr/>
        </p:nvSpPr>
        <p:spPr>
          <a:xfrm>
            <a:off x="8412480" y="4288155"/>
            <a:ext cx="3422650" cy="2091690"/>
          </a:xfrm>
          <a:prstGeom prst="rect">
            <a:avLst/>
          </a:prstGeom>
          <a:noFill/>
        </p:spPr>
        <p:txBody>
          <a:bodyPr wrap="square" rtlCol="0" anchor="t">
            <a:spAutoFit/>
          </a:bodyPr>
          <a:p>
            <a:pPr marL="228600" indent="-228600" algn="l">
              <a:lnSpc>
                <a:spcPct val="150000"/>
              </a:lnSpc>
              <a:spcBef>
                <a:spcPts val="1500"/>
              </a:spcBef>
              <a:buClr>
                <a:schemeClr val="accent3">
                  <a:lumMod val="75000"/>
                </a:schemeClr>
              </a:buClr>
              <a:buFont typeface="Arial" panose="020B0604020202090204" pitchFamily="34" charset="0"/>
              <a:buChar char="•"/>
            </a:pPr>
            <a:r>
              <a:rPr lang="en-US" altLang="zh-CN" sz="1400" spc="150" dirty="0">
                <a:latin typeface="Microsoft YaHei UI" panose="020B0503020204020204" pitchFamily="34" charset="-122"/>
                <a:ea typeface="Microsoft YaHei UI" panose="020B0503020204020204" pitchFamily="34" charset="-122"/>
              </a:rPr>
              <a:t>U+</a:t>
            </a:r>
            <a:r>
              <a:rPr lang="zh-CN" altLang="en-US" sz="1400" spc="150" dirty="0">
                <a:latin typeface="Microsoft YaHei UI" panose="020B0503020204020204" pitchFamily="34" charset="-122"/>
                <a:ea typeface="Microsoft YaHei UI" panose="020B0503020204020204" pitchFamily="34" charset="-122"/>
              </a:rPr>
              <a:t>0000 为空字符，但用</a:t>
            </a:r>
            <a:r>
              <a:rPr lang="en-US" altLang="zh-CN" sz="1400" spc="150" dirty="0">
                <a:latin typeface="Microsoft YaHei UI" panose="020B0503020204020204" pitchFamily="34" charset="-122"/>
                <a:ea typeface="Microsoft YaHei UI" panose="020B0503020204020204" pitchFamily="34" charset="-122"/>
              </a:rPr>
              <a:t>2</a:t>
            </a:r>
            <a:r>
              <a:rPr lang="zh-CN" altLang="en-US" sz="1400" spc="150" dirty="0">
                <a:latin typeface="Microsoft YaHei UI" panose="020B0503020204020204" pitchFamily="34" charset="-122"/>
                <a:ea typeface="Microsoft YaHei UI" panose="020B0503020204020204" pitchFamily="34" charset="-122"/>
              </a:rPr>
              <a:t>个byte表示：11000000 10000000</a:t>
            </a:r>
            <a:endParaRPr lang="zh-CN" altLang="en-US" sz="1400" spc="150" dirty="0">
              <a:latin typeface="Microsoft YaHei UI" panose="020B0503020204020204" pitchFamily="34" charset="-122"/>
              <a:ea typeface="Microsoft YaHei UI" panose="020B0503020204020204" pitchFamily="34" charset="-122"/>
            </a:endParaRPr>
          </a:p>
          <a:p>
            <a:pPr marL="228600" indent="-228600" algn="l">
              <a:lnSpc>
                <a:spcPct val="150000"/>
              </a:lnSpc>
              <a:spcBef>
                <a:spcPts val="1500"/>
              </a:spcBef>
              <a:buClr>
                <a:schemeClr val="accent3">
                  <a:lumMod val="75000"/>
                </a:schemeClr>
              </a:buClr>
              <a:buFont typeface="Arial" panose="020B0604020202090204" pitchFamily="34" charset="0"/>
              <a:buChar char="•"/>
            </a:pPr>
            <a:r>
              <a:rPr lang="zh-CN" altLang="en-US" sz="1400" spc="150" dirty="0">
                <a:latin typeface="Microsoft YaHei UI" panose="020B0503020204020204" pitchFamily="34" charset="-122"/>
                <a:ea typeface="Microsoft YaHei UI" panose="020B0503020204020204" pitchFamily="34" charset="-122"/>
              </a:rPr>
              <a:t>所使用的有且仅有1-3个byte（即范围由</a:t>
            </a:r>
            <a:r>
              <a:rPr lang="en-US" altLang="zh-CN" sz="1400" spc="150" dirty="0">
                <a:latin typeface="Microsoft YaHei UI" panose="020B0503020204020204" pitchFamily="34" charset="-122"/>
                <a:ea typeface="Microsoft YaHei UI" panose="020B0503020204020204" pitchFamily="34" charset="-122"/>
              </a:rPr>
              <a:t>U+</a:t>
            </a:r>
            <a:r>
              <a:rPr lang="zh-CN" altLang="en-US" sz="1400" spc="150" dirty="0">
                <a:latin typeface="Microsoft YaHei UI" panose="020B0503020204020204" pitchFamily="34" charset="-122"/>
                <a:ea typeface="Microsoft YaHei UI" panose="020B0503020204020204" pitchFamily="34" charset="-122"/>
              </a:rPr>
              <a:t>0000- </a:t>
            </a:r>
            <a:r>
              <a:rPr lang="en-US" altLang="zh-CN" sz="1400" spc="150" dirty="0">
                <a:latin typeface="Microsoft YaHei UI" panose="020B0503020204020204" pitchFamily="34" charset="-122"/>
                <a:ea typeface="Microsoft YaHei UI" panose="020B0503020204020204" pitchFamily="34" charset="-122"/>
              </a:rPr>
              <a:t>U+FFFF</a:t>
            </a:r>
            <a:r>
              <a:rPr lang="zh-CN" altLang="en-US" sz="1400" spc="150" dirty="0">
                <a:latin typeface="Microsoft YaHei UI" panose="020B0503020204020204" pitchFamily="34" charset="-122"/>
                <a:ea typeface="Microsoft YaHei UI" panose="020B0503020204020204" pitchFamily="34" charset="-122"/>
              </a:rPr>
              <a:t>）</a:t>
            </a:r>
            <a:endParaRPr lang="zh-CN" altLang="en-US" sz="1400" spc="150" dirty="0">
              <a:latin typeface="Microsoft YaHei UI" panose="020B0503020204020204" pitchFamily="34" charset="-122"/>
              <a:ea typeface="Microsoft YaHei UI" panose="020B0503020204020204" pitchFamily="34" charset="-122"/>
            </a:endParaRPr>
          </a:p>
          <a:p>
            <a:pPr marL="228600" indent="-228600" algn="l">
              <a:lnSpc>
                <a:spcPct val="150000"/>
              </a:lnSpc>
              <a:spcBef>
                <a:spcPts val="1500"/>
              </a:spcBef>
              <a:buClr>
                <a:schemeClr val="accent3">
                  <a:lumMod val="75000"/>
                </a:schemeClr>
              </a:buClr>
              <a:buFont typeface="Arial" panose="020B0604020202090204" pitchFamily="34" charset="0"/>
              <a:buChar char="•"/>
            </a:pPr>
            <a:r>
              <a:rPr lang="zh-CN" altLang="en-US" sz="1400" spc="150" dirty="0">
                <a:latin typeface="Microsoft YaHei UI" panose="020B0503020204020204" pitchFamily="34" charset="-122"/>
                <a:ea typeface="Microsoft YaHei UI" panose="020B0503020204020204" pitchFamily="34" charset="-122"/>
              </a:rPr>
              <a:t>补充字符用替代的字符对来表示</a:t>
            </a:r>
            <a:endParaRPr lang="zh-CN" altLang="en-US" sz="1400" spc="150" dirty="0">
              <a:latin typeface="Microsoft YaHei UI" panose="020B0503020204020204" pitchFamily="34" charset="-122"/>
              <a:ea typeface="Microsoft YaHei UI" panose="020B0503020204020204" pitchFamily="34" charset="-122"/>
            </a:endParaRPr>
          </a:p>
        </p:txBody>
      </p:sp>
      <p:sp>
        <p:nvSpPr>
          <p:cNvPr id="14" name="Rounded Rectangle 13"/>
          <p:cNvSpPr/>
          <p:nvPr/>
        </p:nvSpPr>
        <p:spPr>
          <a:xfrm>
            <a:off x="345440" y="4800600"/>
            <a:ext cx="5892165" cy="763270"/>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03 </a:t>
            </a:r>
            <a:r>
              <a:rPr lang="zh-CN" altLang="en-US" sz="2400" b="1" dirty="0">
                <a:latin typeface="Meiryo UI (正文)"/>
                <a:ea typeface="+mj-ea"/>
                <a:sym typeface="+mn-ea"/>
              </a:rPr>
              <a:t>典型用法 </a:t>
            </a:r>
            <a:r>
              <a:rPr lang="en-US" altLang="zh-CN" sz="2400" b="1" dirty="0">
                <a:latin typeface="Meiryo UI (正文)"/>
                <a:ea typeface="+mj-ea"/>
                <a:sym typeface="+mn-ea"/>
              </a:rPr>
              <a:t>- </a:t>
            </a:r>
            <a:r>
              <a:rPr lang="zh-CN" altLang="en-US" sz="2400" b="1" dirty="0">
                <a:latin typeface="Meiryo UI (正文)"/>
                <a:ea typeface="+mj-ea"/>
                <a:sym typeface="+mn-ea"/>
              </a:rPr>
              <a:t>读写随机访问文件</a:t>
            </a:r>
            <a:endParaRPr lang="zh-CN" altLang="en-US" sz="2400" b="1" dirty="0">
              <a:latin typeface="Meiryo UI (正文)"/>
              <a:ea typeface="+mj-ea"/>
              <a:sym typeface="+mn-ea"/>
            </a:endParaRPr>
          </a:p>
        </p:txBody>
      </p:sp>
      <p:pic>
        <p:nvPicPr>
          <p:cNvPr id="11" name="Picture 10"/>
          <p:cNvPicPr>
            <a:picLocks noChangeAspect="1"/>
          </p:cNvPicPr>
          <p:nvPr/>
        </p:nvPicPr>
        <p:blipFill>
          <a:blip r:embed="rId1"/>
          <a:srcRect t="813" b="2869"/>
          <a:stretch>
            <a:fillRect/>
          </a:stretch>
        </p:blipFill>
        <p:spPr>
          <a:xfrm>
            <a:off x="6061075" y="-19050"/>
            <a:ext cx="6146165" cy="6837680"/>
          </a:xfrm>
          <a:prstGeom prst="rect">
            <a:avLst/>
          </a:prstGeom>
          <a:effectLst>
            <a:outerShdw blurRad="50800" dist="63500" dir="8100000" algn="tr" rotWithShape="0">
              <a:prstClr val="black">
                <a:alpha val="40000"/>
              </a:prstClr>
            </a:outerShdw>
          </a:effectLst>
        </p:spPr>
      </p:pic>
      <p:sp>
        <p:nvSpPr>
          <p:cNvPr id="13" name="内容占位符 2"/>
          <p:cNvSpPr txBox="1"/>
          <p:nvPr/>
        </p:nvSpPr>
        <p:spPr>
          <a:xfrm>
            <a:off x="668655" y="2426970"/>
            <a:ext cx="4763135" cy="323659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zh-CN" altLang="en-US" sz="1600" dirty="0">
                <a:sym typeface="+mn-ea"/>
              </a:rPr>
              <a:t>断点续传，并发写文件，大文件追加等</a:t>
            </a:r>
            <a:endParaRPr lang="zh-CN" altLang="en-US" sz="1600" dirty="0">
              <a:sym typeface="+mn-ea"/>
            </a:endParaRPr>
          </a:p>
          <a:p>
            <a:pPr lvl="0"/>
            <a:r>
              <a:rPr lang="zh-CN" altLang="en-US" sz="1600" dirty="0">
                <a:sym typeface="+mn-ea"/>
              </a:rPr>
              <a:t>优先考虑使用</a:t>
            </a:r>
            <a:r>
              <a:rPr lang="en-US" altLang="zh-CN" sz="1600" dirty="0">
                <a:sym typeface="+mn-ea"/>
              </a:rPr>
              <a:t>nio</a:t>
            </a:r>
            <a:r>
              <a:rPr lang="zh-CN" altLang="en-US" sz="1600" dirty="0">
                <a:sym typeface="+mn-ea"/>
              </a:rPr>
              <a:t>的内存映射</a:t>
            </a:r>
            <a:endParaRPr lang="zh-CN" altLang="en-US" sz="1600" dirty="0">
              <a:sym typeface="+mn-ea"/>
            </a:endParaRPr>
          </a:p>
          <a:p>
            <a:pPr lvl="0"/>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7"/>
          <p:cNvSpPr txBox="1"/>
          <p:nvPr/>
        </p:nvSpPr>
        <p:spPr>
          <a:xfrm>
            <a:off x="7854803" y="3383638"/>
            <a:ext cx="1595984"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谢谢观看</a:t>
            </a:r>
            <a:endPar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sp>
        <p:nvSpPr>
          <p:cNvPr id="12" name="TextBox 28"/>
          <p:cNvSpPr txBox="1"/>
          <p:nvPr/>
        </p:nvSpPr>
        <p:spPr>
          <a:xfrm>
            <a:off x="5917376" y="2550475"/>
            <a:ext cx="456628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THANK YOU</a:t>
            </a:r>
            <a:endPar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pic>
        <p:nvPicPr>
          <p:cNvPr id="3" name="Picture 2"/>
          <p:cNvPicPr>
            <a:picLocks noChangeAspect="1"/>
          </p:cNvPicPr>
          <p:nvPr/>
        </p:nvPicPr>
        <p:blipFill>
          <a:blip r:embed="rId2"/>
          <a:stretch>
            <a:fillRect/>
          </a:stretch>
        </p:blipFill>
        <p:spPr>
          <a:xfrm>
            <a:off x="-641985" y="-285115"/>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65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对话气泡: 矩形 4"/>
          <p:cNvSpPr/>
          <p:nvPr/>
        </p:nvSpPr>
        <p:spPr>
          <a:xfrm rot="16200000">
            <a:off x="-1498106" y="1498106"/>
            <a:ext cx="6858000" cy="3861787"/>
          </a:xfrm>
          <a:prstGeom prst="wedgeRectCallout">
            <a:avLst>
              <a:gd name="adj1" fmla="val -20445"/>
              <a:gd name="adj2" fmla="val 57902"/>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Rectangle 8"/>
          <p:cNvSpPr/>
          <p:nvPr/>
        </p:nvSpPr>
        <p:spPr bwMode="auto">
          <a:xfrm>
            <a:off x="5272714" y="1045343"/>
            <a:ext cx="5193729" cy="575157"/>
          </a:xfrm>
          <a:prstGeom prst="rect">
            <a:avLst/>
          </a:prstGeom>
          <a:noFill/>
          <a:ln>
            <a:noFill/>
          </a:ln>
        </p:spPr>
        <p:txBody>
          <a:bodyPr vert="horz" wrap="none" lIns="0" tIns="0" rIns="0" bIns="0" anchor="t" anchorCtr="0">
            <a:spAutoFit/>
          </a:bodyPr>
          <a:lstStyle/>
          <a:p>
            <a:pPr defTabSz="2286000">
              <a:lnSpc>
                <a:spcPts val="4800"/>
              </a:lnSpc>
            </a:pPr>
            <a:r>
              <a:rPr lang="zh-CN" altLang="en-US" sz="3750" b="1" spc="300" dirty="0">
                <a:latin typeface="+mj-ea"/>
                <a:ea typeface="+mj-ea"/>
                <a:cs typeface="Montserrat Semi" charset="0"/>
                <a:sym typeface="Bebas Neue" charset="0"/>
              </a:rPr>
              <a:t>本节需掌握的关键知识</a:t>
            </a:r>
            <a:endParaRPr lang="en-US" sz="3750" b="1" spc="300" dirty="0">
              <a:latin typeface="+mj-ea"/>
              <a:ea typeface="+mj-ea"/>
              <a:cs typeface="Montserrat Semi" charset="0"/>
              <a:sym typeface="Bebas Neue" charset="0"/>
            </a:endParaRPr>
          </a:p>
        </p:txBody>
      </p:sp>
      <p:sp>
        <p:nvSpPr>
          <p:cNvPr id="11" name="Shape 2906"/>
          <p:cNvSpPr/>
          <p:nvPr/>
        </p:nvSpPr>
        <p:spPr>
          <a:xfrm>
            <a:off x="4895976" y="2495983"/>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3" name="TextBox 34"/>
          <p:cNvSpPr txBox="1"/>
          <p:nvPr/>
        </p:nvSpPr>
        <p:spPr>
          <a:xfrm>
            <a:off x="5433060" y="2548255"/>
            <a:ext cx="608076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01</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认识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Java I/O</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流</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4" name="TextBox 33"/>
          <p:cNvSpPr txBox="1"/>
          <p:nvPr/>
        </p:nvSpPr>
        <p:spPr>
          <a:xfrm>
            <a:off x="5524500" y="2889885"/>
            <a:ext cx="5115560" cy="276860"/>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从各个角度来认识 </a:t>
            </a:r>
            <a:r>
              <a:rPr lang="en-US" altLang="zh-CN" sz="1200" dirty="0">
                <a:solidFill>
                  <a:srgbClr val="7F7F7F"/>
                </a:solidFill>
                <a:ea typeface="Lato Light" panose="020F0502020204030203" pitchFamily="34" charset="0"/>
                <a:cs typeface="Lato Light" panose="020F0502020204030203" pitchFamily="34" charset="0"/>
              </a:rPr>
              <a:t>Java </a:t>
            </a:r>
            <a:r>
              <a:rPr lang="zh-CN" altLang="en-US" sz="1200" dirty="0">
                <a:solidFill>
                  <a:srgbClr val="7F7F7F"/>
                </a:solidFill>
                <a:ea typeface="Lato Light" panose="020F0502020204030203" pitchFamily="34" charset="0"/>
                <a:cs typeface="Lato Light" panose="020F0502020204030203" pitchFamily="34" charset="0"/>
              </a:rPr>
              <a:t>的</a:t>
            </a:r>
            <a:r>
              <a:rPr lang="en-US" altLang="zh-CN" sz="1200" dirty="0">
                <a:solidFill>
                  <a:srgbClr val="7F7F7F"/>
                </a:solidFill>
                <a:ea typeface="Lato Light" panose="020F0502020204030203" pitchFamily="34" charset="0"/>
                <a:cs typeface="Lato Light" panose="020F0502020204030203" pitchFamily="34" charset="0"/>
              </a:rPr>
              <a:t>I/O</a:t>
            </a:r>
            <a:r>
              <a:rPr lang="zh-CN" altLang="en-US" sz="1200" dirty="0">
                <a:solidFill>
                  <a:srgbClr val="7F7F7F"/>
                </a:solidFill>
                <a:ea typeface="Lato Light" panose="020F0502020204030203" pitchFamily="34" charset="0"/>
                <a:cs typeface="Lato Light" panose="020F0502020204030203" pitchFamily="34" charset="0"/>
              </a:rPr>
              <a:t>流，并掌握其应用的设计模式</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15" name="Shape 2906"/>
          <p:cNvSpPr/>
          <p:nvPr/>
        </p:nvSpPr>
        <p:spPr>
          <a:xfrm>
            <a:off x="4895976" y="3822109"/>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6" name="TextBox 34"/>
          <p:cNvSpPr txBox="1"/>
          <p:nvPr/>
        </p:nvSpPr>
        <p:spPr>
          <a:xfrm>
            <a:off x="5424805" y="3868420"/>
            <a:ext cx="581279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02</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I/O</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流的类库</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7" name="TextBox 33"/>
          <p:cNvSpPr txBox="1"/>
          <p:nvPr/>
        </p:nvSpPr>
        <p:spPr>
          <a:xfrm>
            <a:off x="5524299" y="4274652"/>
            <a:ext cx="5520792" cy="276860"/>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掌握字节流和字符流，以及</a:t>
            </a:r>
            <a:r>
              <a:rPr lang="en-US" altLang="zh-CN" sz="1200" dirty="0">
                <a:solidFill>
                  <a:srgbClr val="7F7F7F"/>
                </a:solidFill>
                <a:ea typeface="Lato Light" panose="020F0502020204030203" pitchFamily="34" charset="0"/>
                <a:cs typeface="Lato Light" panose="020F0502020204030203" pitchFamily="34" charset="0"/>
              </a:rPr>
              <a:t>Unicode</a:t>
            </a:r>
            <a:r>
              <a:rPr lang="zh-CN" altLang="en-US" sz="1200" dirty="0">
                <a:solidFill>
                  <a:srgbClr val="7F7F7F"/>
                </a:solidFill>
                <a:ea typeface="Lato Light" panose="020F0502020204030203" pitchFamily="34" charset="0"/>
                <a:cs typeface="Lato Light" panose="020F0502020204030203" pitchFamily="34" charset="0"/>
              </a:rPr>
              <a:t>字符编码，理解</a:t>
            </a:r>
            <a:r>
              <a:rPr lang="en-US" altLang="zh-CN" sz="1200" dirty="0">
                <a:solidFill>
                  <a:srgbClr val="7F7F7F"/>
                </a:solidFill>
                <a:ea typeface="Lato Light" panose="020F0502020204030203" pitchFamily="34" charset="0"/>
                <a:cs typeface="Lato Light" panose="020F0502020204030203" pitchFamily="34" charset="0"/>
              </a:rPr>
              <a:t>Java</a:t>
            </a:r>
            <a:r>
              <a:rPr lang="zh-CN" altLang="en-US" sz="1200" dirty="0">
                <a:solidFill>
                  <a:srgbClr val="7F7F7F"/>
                </a:solidFill>
                <a:ea typeface="Lato Light" panose="020F0502020204030203" pitchFamily="34" charset="0"/>
                <a:cs typeface="Lato Light" panose="020F0502020204030203" pitchFamily="34" charset="0"/>
              </a:rPr>
              <a:t>使用的</a:t>
            </a:r>
            <a:r>
              <a:rPr lang="en-US" altLang="zh-CN" sz="1200" dirty="0">
                <a:solidFill>
                  <a:srgbClr val="7F7F7F"/>
                </a:solidFill>
                <a:ea typeface="Lato Light" panose="020F0502020204030203" pitchFamily="34" charset="0"/>
                <a:cs typeface="Lato Light" panose="020F0502020204030203" pitchFamily="34" charset="0"/>
              </a:rPr>
              <a:t>UTF-16</a:t>
            </a:r>
            <a:r>
              <a:rPr lang="zh-CN" altLang="en-US" sz="1200" dirty="0">
                <a:solidFill>
                  <a:srgbClr val="7F7F7F"/>
                </a:solidFill>
                <a:ea typeface="Lato Light" panose="020F0502020204030203" pitchFamily="34" charset="0"/>
                <a:cs typeface="Lato Light" panose="020F0502020204030203" pitchFamily="34" charset="0"/>
              </a:rPr>
              <a:t>编码规范</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2" name="Shape 2906"/>
          <p:cNvSpPr/>
          <p:nvPr/>
        </p:nvSpPr>
        <p:spPr>
          <a:xfrm>
            <a:off x="4895976" y="5160054"/>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3" name="TextBox 34"/>
          <p:cNvSpPr txBox="1"/>
          <p:nvPr/>
        </p:nvSpPr>
        <p:spPr>
          <a:xfrm>
            <a:off x="5424805" y="5206365"/>
            <a:ext cx="5812790" cy="337185"/>
          </a:xfrm>
          <a:prstGeom prst="rect">
            <a:avLst/>
          </a:prstGeom>
          <a:noFill/>
        </p:spPr>
        <p:txBody>
          <a:bodyPr wrap="square" rtlCol="0" anchor="ctr" anchorCtr="0">
            <a:spAutoFit/>
          </a:bodyPr>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03</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典型用法</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4" name="TextBox 33"/>
          <p:cNvSpPr txBox="1"/>
          <p:nvPr/>
        </p:nvSpPr>
        <p:spPr>
          <a:xfrm>
            <a:off x="5524299" y="5612597"/>
            <a:ext cx="5520792" cy="276860"/>
          </a:xfrm>
          <a:prstGeom prst="rect">
            <a:avLst/>
          </a:prstGeom>
          <a:noFill/>
        </p:spPr>
        <p:txBody>
          <a:bodyPr wrap="square" lIns="0" tIns="0" rIns="0" bIns="0" numCol="1" spcCol="959784">
            <a:spAutoFit/>
          </a:bodyPr>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通过代码示例来掌握</a:t>
            </a:r>
            <a:r>
              <a:rPr lang="en-US" altLang="zh-CN" sz="1200" dirty="0">
                <a:solidFill>
                  <a:srgbClr val="7F7F7F"/>
                </a:solidFill>
                <a:ea typeface="Lato Light" panose="020F0502020204030203" pitchFamily="34" charset="0"/>
                <a:cs typeface="Lato Light" panose="020F0502020204030203" pitchFamily="34" charset="0"/>
              </a:rPr>
              <a:t>I/O</a:t>
            </a:r>
            <a:r>
              <a:rPr lang="zh-CN" altLang="en-US" sz="1200" dirty="0">
                <a:solidFill>
                  <a:srgbClr val="7F7F7F"/>
                </a:solidFill>
                <a:ea typeface="Lato Light" panose="020F0502020204030203" pitchFamily="34" charset="0"/>
                <a:cs typeface="Lato Light" panose="020F0502020204030203" pitchFamily="34" charset="0"/>
              </a:rPr>
              <a:t>类库的典型用法以及注意事项</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7" name="文本框 7"/>
          <p:cNvSpPr txBox="1"/>
          <p:nvPr/>
        </p:nvSpPr>
        <p:spPr>
          <a:xfrm>
            <a:off x="328295" y="3140710"/>
            <a:ext cx="3239770" cy="3133725"/>
          </a:xfrm>
          <a:prstGeom prst="rect">
            <a:avLst/>
          </a:prstGeom>
          <a:noFill/>
        </p:spPr>
        <p:txBody>
          <a:bodyPr wrap="square">
            <a:spAutoFit/>
          </a:bodyPr>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近十年的软件开发经验，先后在恒生电子、德比软件等公司担任高级开发</a:t>
            </a:r>
            <a:r>
              <a:rPr lang="zh-CN" altLang="en-US" sz="1600" dirty="0">
                <a:solidFill>
                  <a:srgbClr val="FFFFFF"/>
                </a:solidFill>
                <a:latin typeface="Agency FB (正文)"/>
                <a:ea typeface="Lato Light" panose="020F0502020204030203" pitchFamily="34" charset="0"/>
                <a:cs typeface="Lato Light" panose="020F0502020204030203" pitchFamily="34" charset="0"/>
              </a:rPr>
              <a:t>、</a:t>
            </a:r>
            <a:r>
              <a:rPr lang="en-US" altLang="zh-CN" sz="1600" dirty="0">
                <a:solidFill>
                  <a:srgbClr val="FFFFFF"/>
                </a:solidFill>
                <a:latin typeface="Agency FB (正文)"/>
                <a:ea typeface="Lato Light" panose="020F0502020204030203" pitchFamily="34" charset="0"/>
                <a:cs typeface="Lato Light" panose="020F0502020204030203" pitchFamily="34" charset="0"/>
              </a:rPr>
              <a:t>架构师、技术经理。熟悉Java、Golang等语言体系、微服务体系。对企业架构设计与推动落地有较多经验，曾带领团队完成过多个重大项目及架构改造。</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平时喜欢写作、分享感兴趣的技术点，翻译原版技术书籍、文章，希望以此提高自己的同时让更多的国内技术人受益。</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ea typeface="Lato Light" panose="020F0502020204030203" pitchFamily="34" charset="0"/>
              <a:cs typeface="Lato Light" panose="020F0502020204030203" pitchFamily="34" charset="0"/>
            </a:endParaRPr>
          </a:p>
        </p:txBody>
      </p:sp>
      <p:sp>
        <p:nvSpPr>
          <p:cNvPr id="12" name="TextBox 29"/>
          <p:cNvSpPr txBox="1"/>
          <p:nvPr/>
        </p:nvSpPr>
        <p:spPr>
          <a:xfrm>
            <a:off x="616841" y="2657463"/>
            <a:ext cx="2628265" cy="321945"/>
          </a:xfrm>
          <a:prstGeom prst="rect">
            <a:avLst/>
          </a:prstGeom>
          <a:noFill/>
        </p:spPr>
        <p:txBody>
          <a:bodyPr wrap="none" rtlCol="0" anchor="ctr" anchorCtr="0">
            <a:spAutoFit/>
          </a:bodyPr>
          <a:p>
            <a:pPr algn="ctr" defTabSz="913765"/>
            <a:r>
              <a:rPr lang="zh-CN" altLang="en-US" sz="1500" b="1" spc="300">
                <a:solidFill>
                  <a:srgbClr val="FFFFFF"/>
                </a:solidFill>
                <a:ea typeface="Montserrat Semi Bold" charset="0"/>
                <a:cs typeface="Montserrat Semi Bold" charset="0"/>
              </a:rPr>
              <a:t>王前明（</a:t>
            </a:r>
            <a:r>
              <a:rPr lang="en-US" altLang="zh-CN" sz="1500" b="1" spc="300">
                <a:solidFill>
                  <a:srgbClr val="FFFFFF"/>
                </a:solidFill>
                <a:ea typeface="Montserrat Semi Bold" charset="0"/>
                <a:cs typeface="Montserrat Semi Bold" charset="0"/>
              </a:rPr>
              <a:t>Liam.wang</a:t>
            </a:r>
            <a:r>
              <a:rPr lang="zh-CN" altLang="en-US" sz="1500" b="1" spc="300">
                <a:solidFill>
                  <a:srgbClr val="FFFFFF"/>
                </a:solidFill>
                <a:ea typeface="Montserrat Semi Bold" charset="0"/>
                <a:cs typeface="Montserrat Semi Bold" charset="0"/>
              </a:rPr>
              <a:t>）</a:t>
            </a:r>
            <a:endParaRPr lang="en-US" sz="1500" b="1" spc="300" dirty="0">
              <a:solidFill>
                <a:srgbClr val="FFFFFF"/>
              </a:solidFill>
              <a:ea typeface="Montserrat Semi Bold" charset="0"/>
              <a:cs typeface="Montserrat Semi Bold" charset="0"/>
            </a:endParaRPr>
          </a:p>
        </p:txBody>
      </p:sp>
      <p:pic>
        <p:nvPicPr>
          <p:cNvPr id="18" name="Picture 17"/>
          <p:cNvPicPr>
            <a:picLocks noChangeAspect="1"/>
          </p:cNvPicPr>
          <p:nvPr/>
        </p:nvPicPr>
        <p:blipFill>
          <a:blip r:embed="rId1"/>
          <a:srcRect l="8190" t="-613" r="9021" b="613"/>
          <a:stretch>
            <a:fillRect/>
          </a:stretch>
        </p:blipFill>
        <p:spPr>
          <a:xfrm>
            <a:off x="894080" y="539115"/>
            <a:ext cx="1835785" cy="186499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fltVal val="0"/>
                                          </p:val>
                                        </p:tav>
                                        <p:tav tm="100000">
                                          <p:val>
                                            <p:strVal val="#ppt_h"/>
                                          </p:val>
                                        </p:tav>
                                      </p:tavLst>
                                    </p:anim>
                                    <p:animEffect transition="in" filter="fade">
                                      <p:cBhvr>
                                        <p:cTn id="41" dur="500"/>
                                        <p:tgtEl>
                                          <p:spTgt spid="2"/>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up)">
                                      <p:cBhvr>
                                        <p:cTn id="45" dur="500"/>
                                        <p:tgtEl>
                                          <p:spTgt spid="3"/>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up)">
                                      <p:cBhvr>
                                        <p:cTn id="49" dur="500"/>
                                        <p:tgtEl>
                                          <p:spTgt spid="4"/>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3" grpId="0"/>
      <p:bldP spid="14" grpId="0"/>
      <p:bldP spid="15" grpId="0" bldLvl="0" animBg="1"/>
      <p:bldP spid="16" grpId="0"/>
      <p:bldP spid="17" grpId="0"/>
      <p:bldP spid="2" grpId="0" bldLvl="0" animBg="1"/>
      <p:bldP spid="3" grpId="0"/>
      <p:bldP spid="4"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606040" y="2628900"/>
            <a:ext cx="2260600" cy="1409700"/>
          </a:xfrm>
          <a:prstGeom prst="roundRect">
            <a:avLst/>
          </a:prstGeom>
          <a:ln>
            <a:prstDash val="dash"/>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数据源</a:t>
            </a:r>
            <a:endParaRPr lang="zh-CN" altLang="en-US"/>
          </a:p>
        </p:txBody>
      </p:sp>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认识 </a:t>
            </a:r>
            <a:r>
              <a:rPr lang="en-US" altLang="zh-CN" sz="2400" b="1" dirty="0">
                <a:latin typeface="Meiryo UI (正文)"/>
                <a:ea typeface="+mj-ea"/>
                <a:sym typeface="+mn-ea"/>
              </a:rPr>
              <a:t>I/O </a:t>
            </a:r>
            <a:r>
              <a:rPr lang="zh-CN" altLang="en-US" sz="2400" b="1" dirty="0">
                <a:latin typeface="Meiryo UI (正文)"/>
                <a:ea typeface="+mj-ea"/>
                <a:sym typeface="+mn-ea"/>
              </a:rPr>
              <a:t>流</a:t>
            </a:r>
            <a:endParaRPr lang="zh-CN" altLang="en-US" sz="2400" b="1" dirty="0">
              <a:latin typeface="Meiryo UI (正文)"/>
              <a:ea typeface="+mj-ea"/>
              <a:sym typeface="+mn-ea"/>
            </a:endParaRPr>
          </a:p>
        </p:txBody>
      </p:sp>
      <p:sp>
        <p:nvSpPr>
          <p:cNvPr id="20" name="文本占位符 14"/>
          <p:cNvSpPr txBox="1"/>
          <p:nvPr/>
        </p:nvSpPr>
        <p:spPr>
          <a:xfrm>
            <a:off x="2352675" y="1369695"/>
            <a:ext cx="7758430"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lgn="ctr">
              <a:buNone/>
            </a:pPr>
            <a:r>
              <a:rPr lang="zh-CN" altLang="en-US" sz="2400" b="1" dirty="0">
                <a:solidFill>
                  <a:srgbClr val="0070C0"/>
                </a:solidFill>
              </a:rPr>
              <a:t>创建出优秀的输入</a:t>
            </a:r>
            <a:r>
              <a:rPr lang="en-US" altLang="zh-CN" sz="2400" b="1" dirty="0">
                <a:solidFill>
                  <a:srgbClr val="0070C0"/>
                </a:solidFill>
              </a:rPr>
              <a:t>/</a:t>
            </a:r>
            <a:r>
              <a:rPr lang="zh-CN" altLang="en-US" sz="2400" b="1" dirty="0">
                <a:solidFill>
                  <a:srgbClr val="0070C0"/>
                </a:solidFill>
              </a:rPr>
              <a:t>输出系统是一项相对较难的工作</a:t>
            </a:r>
            <a:endParaRPr lang="zh-CN" altLang="en-US" sz="2400" b="1" dirty="0">
              <a:solidFill>
                <a:srgbClr val="0070C0"/>
              </a:solidFill>
            </a:endParaRPr>
          </a:p>
        </p:txBody>
      </p:sp>
      <p:sp>
        <p:nvSpPr>
          <p:cNvPr id="2" name="Rounded Rectangle 1"/>
          <p:cNvSpPr/>
          <p:nvPr/>
        </p:nvSpPr>
        <p:spPr>
          <a:xfrm>
            <a:off x="3065145" y="2924810"/>
            <a:ext cx="1372870" cy="799465"/>
          </a:xfrm>
          <a:prstGeom prst="round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数据源</a:t>
            </a:r>
            <a:endParaRPr lang="zh-CN" altLang="en-US"/>
          </a:p>
        </p:txBody>
      </p:sp>
      <p:sp>
        <p:nvSpPr>
          <p:cNvPr id="7" name="内容占位符 2"/>
          <p:cNvSpPr txBox="1"/>
          <p:nvPr/>
        </p:nvSpPr>
        <p:spPr>
          <a:xfrm>
            <a:off x="2692400" y="3949065"/>
            <a:ext cx="2552065" cy="270065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buNone/>
            </a:pPr>
            <a:r>
              <a:rPr lang="zh-CN" altLang="en-US" sz="1600" dirty="0">
                <a:sym typeface="+mn-ea"/>
              </a:rPr>
              <a:t>有生成</a:t>
            </a:r>
            <a:r>
              <a:rPr lang="zh-CN" altLang="en-US" sz="1600" b="1" dirty="0">
                <a:sym typeface="+mn-ea"/>
              </a:rPr>
              <a:t>数据片段</a:t>
            </a:r>
            <a:r>
              <a:rPr lang="zh-CN" altLang="en-US" sz="1600" dirty="0">
                <a:sym typeface="+mn-ea"/>
              </a:rPr>
              <a:t>的能力</a:t>
            </a:r>
            <a:endParaRPr lang="zh-CN" altLang="en-US" sz="1600" dirty="0">
              <a:sym typeface="+mn-ea"/>
            </a:endParaRPr>
          </a:p>
          <a:p>
            <a:pPr lvl="0"/>
            <a:r>
              <a:rPr lang="zh-CN" altLang="en-US" sz="1600" dirty="0">
                <a:sym typeface="+mn-ea"/>
              </a:rPr>
              <a:t>文件</a:t>
            </a:r>
            <a:endParaRPr lang="zh-CN" altLang="en-US" sz="1600" dirty="0">
              <a:sym typeface="+mn-ea"/>
            </a:endParaRPr>
          </a:p>
          <a:p>
            <a:pPr lvl="0"/>
            <a:r>
              <a:rPr lang="zh-CN" altLang="en-US" sz="1600" dirty="0">
                <a:sym typeface="+mn-ea"/>
              </a:rPr>
              <a:t>内存</a:t>
            </a:r>
            <a:endParaRPr lang="zh-CN" altLang="en-US" sz="1600" dirty="0">
              <a:sym typeface="+mn-ea"/>
            </a:endParaRPr>
          </a:p>
          <a:p>
            <a:pPr lvl="0"/>
            <a:r>
              <a:rPr lang="zh-CN" altLang="en-US" sz="1600" dirty="0">
                <a:sym typeface="+mn-ea"/>
              </a:rPr>
              <a:t>网络</a:t>
            </a:r>
            <a:endParaRPr lang="zh-CN" altLang="en-US" sz="1600" dirty="0">
              <a:sym typeface="+mn-ea"/>
            </a:endParaRPr>
          </a:p>
          <a:p>
            <a:pPr lvl="0"/>
            <a:r>
              <a:rPr lang="en-US" altLang="zh-CN" sz="1600" dirty="0">
                <a:sym typeface="+mn-ea"/>
              </a:rPr>
              <a:t>...</a:t>
            </a:r>
            <a:endParaRPr lang="en-US" altLang="zh-CN" sz="1600" dirty="0">
              <a:sym typeface="+mn-ea"/>
            </a:endParaRPr>
          </a:p>
        </p:txBody>
      </p:sp>
      <p:sp>
        <p:nvSpPr>
          <p:cNvPr id="8" name="内容占位符 2"/>
          <p:cNvSpPr txBox="1"/>
          <p:nvPr/>
        </p:nvSpPr>
        <p:spPr>
          <a:xfrm>
            <a:off x="8434070" y="3972560"/>
            <a:ext cx="2499995" cy="270065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buNone/>
            </a:pPr>
            <a:r>
              <a:rPr lang="zh-CN" altLang="en-US" sz="1600" dirty="0">
                <a:sym typeface="+mn-ea"/>
              </a:rPr>
              <a:t>有接收</a:t>
            </a:r>
            <a:r>
              <a:rPr lang="zh-CN" altLang="en-US" sz="1600" b="1" dirty="0">
                <a:sym typeface="+mn-ea"/>
              </a:rPr>
              <a:t>数据片段</a:t>
            </a:r>
            <a:r>
              <a:rPr lang="zh-CN" altLang="en-US" sz="1600" dirty="0">
                <a:sym typeface="+mn-ea"/>
              </a:rPr>
              <a:t>的能力</a:t>
            </a:r>
            <a:endParaRPr lang="zh-CN" altLang="en-US" sz="1600" dirty="0">
              <a:sym typeface="+mn-ea"/>
            </a:endParaRPr>
          </a:p>
          <a:p>
            <a:pPr lvl="0"/>
            <a:r>
              <a:rPr lang="zh-CN" altLang="en-US" sz="1600" dirty="0">
                <a:sym typeface="+mn-ea"/>
              </a:rPr>
              <a:t>文件</a:t>
            </a:r>
            <a:endParaRPr lang="zh-CN" altLang="en-US" sz="1600" dirty="0">
              <a:sym typeface="+mn-ea"/>
            </a:endParaRPr>
          </a:p>
          <a:p>
            <a:pPr lvl="0"/>
            <a:r>
              <a:rPr lang="zh-CN" altLang="en-US" sz="1600" dirty="0">
                <a:sym typeface="+mn-ea"/>
              </a:rPr>
              <a:t>内存</a:t>
            </a:r>
            <a:endParaRPr lang="zh-CN" altLang="en-US" sz="1600" dirty="0">
              <a:sym typeface="+mn-ea"/>
            </a:endParaRPr>
          </a:p>
          <a:p>
            <a:pPr lvl="0"/>
            <a:r>
              <a:rPr lang="zh-CN" altLang="en-US" sz="1600" dirty="0">
                <a:sym typeface="+mn-ea"/>
              </a:rPr>
              <a:t>网络</a:t>
            </a:r>
            <a:endParaRPr lang="zh-CN" altLang="en-US" sz="1600" dirty="0">
              <a:sym typeface="+mn-ea"/>
            </a:endParaRPr>
          </a:p>
          <a:p>
            <a:pPr lvl="0"/>
            <a:r>
              <a:rPr lang="en-US" altLang="zh-CN" sz="1600" dirty="0">
                <a:sym typeface="+mn-ea"/>
              </a:rPr>
              <a:t>...</a:t>
            </a:r>
            <a:endParaRPr lang="en-US" altLang="zh-CN" sz="1600" dirty="0">
              <a:sym typeface="+mn-ea"/>
            </a:endParaRPr>
          </a:p>
        </p:txBody>
      </p:sp>
      <p:sp>
        <p:nvSpPr>
          <p:cNvPr id="9" name="Right Arrow 8"/>
          <p:cNvSpPr/>
          <p:nvPr/>
        </p:nvSpPr>
        <p:spPr>
          <a:xfrm>
            <a:off x="5297170" y="3140075"/>
            <a:ext cx="115316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3317240" y="2345690"/>
            <a:ext cx="868680" cy="368300"/>
          </a:xfrm>
          <a:prstGeom prst="rect">
            <a:avLst/>
          </a:prstGeom>
          <a:noFill/>
        </p:spPr>
        <p:txBody>
          <a:bodyPr wrap="none" rtlCol="0">
            <a:spAutoFit/>
          </a:bodyPr>
          <a:p>
            <a:r>
              <a:rPr lang="zh-CN" altLang="en-US"/>
              <a:t>输入流</a:t>
            </a:r>
            <a:endParaRPr lang="zh-CN" altLang="en-US"/>
          </a:p>
        </p:txBody>
      </p:sp>
      <p:sp>
        <p:nvSpPr>
          <p:cNvPr id="14" name="Text Box 13"/>
          <p:cNvSpPr txBox="1"/>
          <p:nvPr/>
        </p:nvSpPr>
        <p:spPr>
          <a:xfrm>
            <a:off x="3103245" y="2638425"/>
            <a:ext cx="589280" cy="337185"/>
          </a:xfrm>
          <a:prstGeom prst="rect">
            <a:avLst/>
          </a:prstGeom>
          <a:noFill/>
        </p:spPr>
        <p:txBody>
          <a:bodyPr wrap="none" rtlCol="0" anchor="t">
            <a:spAutoFit/>
          </a:bodyPr>
          <a:p>
            <a:r>
              <a:rPr lang="zh-CN" altLang="en-US" sz="1600" dirty="0">
                <a:sym typeface="+mn-ea"/>
              </a:rPr>
              <a:t>字符</a:t>
            </a:r>
            <a:endParaRPr lang="en-US" sz="1600"/>
          </a:p>
        </p:txBody>
      </p:sp>
      <p:sp>
        <p:nvSpPr>
          <p:cNvPr id="16" name="Text Box 15"/>
          <p:cNvSpPr txBox="1"/>
          <p:nvPr/>
        </p:nvSpPr>
        <p:spPr>
          <a:xfrm>
            <a:off x="3923665" y="2638425"/>
            <a:ext cx="589280" cy="337185"/>
          </a:xfrm>
          <a:prstGeom prst="rect">
            <a:avLst/>
          </a:prstGeom>
          <a:noFill/>
        </p:spPr>
        <p:txBody>
          <a:bodyPr wrap="none" rtlCol="0" anchor="t">
            <a:spAutoFit/>
          </a:bodyPr>
          <a:p>
            <a:r>
              <a:rPr lang="zh-CN" altLang="en-US" sz="1600" dirty="0">
                <a:sym typeface="+mn-ea"/>
              </a:rPr>
              <a:t>字节</a:t>
            </a:r>
            <a:endParaRPr lang="zh-CN" altLang="en-US" sz="1600" dirty="0">
              <a:sym typeface="+mn-ea"/>
            </a:endParaRPr>
          </a:p>
        </p:txBody>
      </p:sp>
      <p:sp>
        <p:nvSpPr>
          <p:cNvPr id="17" name="Text Box 16"/>
          <p:cNvSpPr txBox="1"/>
          <p:nvPr/>
        </p:nvSpPr>
        <p:spPr>
          <a:xfrm>
            <a:off x="2829560" y="3710940"/>
            <a:ext cx="995680" cy="337185"/>
          </a:xfrm>
          <a:prstGeom prst="rect">
            <a:avLst/>
          </a:prstGeom>
          <a:noFill/>
        </p:spPr>
        <p:txBody>
          <a:bodyPr wrap="none" rtlCol="0" anchor="t">
            <a:spAutoFit/>
          </a:bodyPr>
          <a:p>
            <a:r>
              <a:rPr lang="zh-CN" altLang="en-US" sz="1600" dirty="0">
                <a:sym typeface="+mn-ea"/>
              </a:rPr>
              <a:t>随机读取</a:t>
            </a:r>
            <a:endParaRPr lang="zh-CN" altLang="en-US" sz="1600" dirty="0">
              <a:sym typeface="+mn-ea"/>
            </a:endParaRPr>
          </a:p>
        </p:txBody>
      </p:sp>
      <p:sp>
        <p:nvSpPr>
          <p:cNvPr id="19" name="Text Box 18"/>
          <p:cNvSpPr txBox="1"/>
          <p:nvPr/>
        </p:nvSpPr>
        <p:spPr>
          <a:xfrm>
            <a:off x="4115435" y="3710940"/>
            <a:ext cx="589280" cy="337185"/>
          </a:xfrm>
          <a:prstGeom prst="rect">
            <a:avLst/>
          </a:prstGeom>
          <a:noFill/>
        </p:spPr>
        <p:txBody>
          <a:bodyPr wrap="none" rtlCol="0" anchor="t">
            <a:spAutoFit/>
          </a:bodyPr>
          <a:p>
            <a:r>
              <a:rPr lang="zh-CN" altLang="en-US" sz="1600" dirty="0">
                <a:sym typeface="+mn-ea"/>
              </a:rPr>
              <a:t>缓冲</a:t>
            </a:r>
            <a:endParaRPr lang="zh-CN" altLang="en-US" sz="1600" dirty="0">
              <a:sym typeface="+mn-ea"/>
            </a:endParaRPr>
          </a:p>
        </p:txBody>
      </p:sp>
      <p:sp>
        <p:nvSpPr>
          <p:cNvPr id="21" name="Rounded Rectangle 20"/>
          <p:cNvSpPr/>
          <p:nvPr/>
        </p:nvSpPr>
        <p:spPr>
          <a:xfrm>
            <a:off x="8332470" y="2639060"/>
            <a:ext cx="2260600" cy="1409700"/>
          </a:xfrm>
          <a:prstGeom prst="roundRect">
            <a:avLst/>
          </a:prstGeom>
          <a:ln>
            <a:prstDash val="dash"/>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数据源</a:t>
            </a:r>
            <a:endParaRPr lang="zh-CN" altLang="en-US"/>
          </a:p>
        </p:txBody>
      </p:sp>
      <p:sp>
        <p:nvSpPr>
          <p:cNvPr id="22" name="Rounded Rectangle 21"/>
          <p:cNvSpPr/>
          <p:nvPr/>
        </p:nvSpPr>
        <p:spPr>
          <a:xfrm>
            <a:off x="8743950" y="2924810"/>
            <a:ext cx="1437640" cy="799465"/>
          </a:xfrm>
          <a:prstGeom prst="round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数据接收端</a:t>
            </a:r>
            <a:endParaRPr lang="zh-CN" altLang="en-US"/>
          </a:p>
        </p:txBody>
      </p:sp>
      <p:sp>
        <p:nvSpPr>
          <p:cNvPr id="23" name="Text Box 22"/>
          <p:cNvSpPr txBox="1"/>
          <p:nvPr/>
        </p:nvSpPr>
        <p:spPr>
          <a:xfrm>
            <a:off x="8743950" y="2649220"/>
            <a:ext cx="589280" cy="337185"/>
          </a:xfrm>
          <a:prstGeom prst="rect">
            <a:avLst/>
          </a:prstGeom>
          <a:noFill/>
        </p:spPr>
        <p:txBody>
          <a:bodyPr wrap="none" rtlCol="0" anchor="t">
            <a:spAutoFit/>
          </a:bodyPr>
          <a:p>
            <a:r>
              <a:rPr lang="zh-CN" altLang="en-US" sz="1600" dirty="0">
                <a:sym typeface="+mn-ea"/>
              </a:rPr>
              <a:t>字符</a:t>
            </a:r>
            <a:endParaRPr lang="en-US" sz="1600"/>
          </a:p>
        </p:txBody>
      </p:sp>
      <p:sp>
        <p:nvSpPr>
          <p:cNvPr id="24" name="Text Box 23"/>
          <p:cNvSpPr txBox="1"/>
          <p:nvPr/>
        </p:nvSpPr>
        <p:spPr>
          <a:xfrm>
            <a:off x="9862820" y="2649220"/>
            <a:ext cx="589280" cy="337185"/>
          </a:xfrm>
          <a:prstGeom prst="rect">
            <a:avLst/>
          </a:prstGeom>
          <a:noFill/>
        </p:spPr>
        <p:txBody>
          <a:bodyPr wrap="none" rtlCol="0" anchor="t">
            <a:spAutoFit/>
          </a:bodyPr>
          <a:p>
            <a:r>
              <a:rPr lang="zh-CN" altLang="en-US" sz="1600" dirty="0">
                <a:sym typeface="+mn-ea"/>
              </a:rPr>
              <a:t>字节</a:t>
            </a:r>
            <a:endParaRPr lang="zh-CN" altLang="en-US" sz="1600" dirty="0">
              <a:sym typeface="+mn-ea"/>
            </a:endParaRPr>
          </a:p>
        </p:txBody>
      </p:sp>
      <p:grpSp>
        <p:nvGrpSpPr>
          <p:cNvPr id="35" name="Group 34"/>
          <p:cNvGrpSpPr/>
          <p:nvPr/>
        </p:nvGrpSpPr>
        <p:grpSpPr>
          <a:xfrm>
            <a:off x="8540750" y="3701415"/>
            <a:ext cx="1875155" cy="337185"/>
            <a:chOff x="13450" y="5829"/>
            <a:chExt cx="2953" cy="531"/>
          </a:xfrm>
        </p:grpSpPr>
        <p:sp>
          <p:nvSpPr>
            <p:cNvPr id="25" name="Text Box 24"/>
            <p:cNvSpPr txBox="1"/>
            <p:nvPr/>
          </p:nvSpPr>
          <p:spPr>
            <a:xfrm>
              <a:off x="13450" y="5829"/>
              <a:ext cx="1568" cy="531"/>
            </a:xfrm>
            <a:prstGeom prst="rect">
              <a:avLst/>
            </a:prstGeom>
            <a:noFill/>
          </p:spPr>
          <p:txBody>
            <a:bodyPr wrap="none" rtlCol="0" anchor="t">
              <a:spAutoFit/>
            </a:bodyPr>
            <a:p>
              <a:r>
                <a:rPr lang="zh-CN" altLang="en-US" sz="1600" dirty="0">
                  <a:sym typeface="+mn-ea"/>
                </a:rPr>
                <a:t>随机写入</a:t>
              </a:r>
              <a:endParaRPr lang="zh-CN" altLang="en-US" sz="1600" dirty="0">
                <a:sym typeface="+mn-ea"/>
              </a:endParaRPr>
            </a:p>
          </p:txBody>
        </p:sp>
        <p:sp>
          <p:nvSpPr>
            <p:cNvPr id="26" name="Text Box 25"/>
            <p:cNvSpPr txBox="1"/>
            <p:nvPr/>
          </p:nvSpPr>
          <p:spPr>
            <a:xfrm>
              <a:off x="15475" y="5829"/>
              <a:ext cx="928" cy="531"/>
            </a:xfrm>
            <a:prstGeom prst="rect">
              <a:avLst/>
            </a:prstGeom>
            <a:noFill/>
          </p:spPr>
          <p:txBody>
            <a:bodyPr wrap="none" rtlCol="0" anchor="t">
              <a:spAutoFit/>
            </a:bodyPr>
            <a:p>
              <a:r>
                <a:rPr lang="zh-CN" altLang="en-US" sz="1600" dirty="0">
                  <a:sym typeface="+mn-ea"/>
                </a:rPr>
                <a:t>缓冲</a:t>
              </a:r>
              <a:endParaRPr lang="zh-CN" altLang="en-US" sz="1600" dirty="0">
                <a:sym typeface="+mn-ea"/>
              </a:endParaRPr>
            </a:p>
          </p:txBody>
        </p:sp>
      </p:grpSp>
      <p:sp>
        <p:nvSpPr>
          <p:cNvPr id="27" name="Right Arrow 26"/>
          <p:cNvSpPr/>
          <p:nvPr/>
        </p:nvSpPr>
        <p:spPr>
          <a:xfrm>
            <a:off x="6814820" y="3139440"/>
            <a:ext cx="115316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9028430" y="2338070"/>
            <a:ext cx="868680" cy="368300"/>
          </a:xfrm>
          <a:prstGeom prst="rect">
            <a:avLst/>
          </a:prstGeom>
          <a:noFill/>
        </p:spPr>
        <p:txBody>
          <a:bodyPr wrap="none" rtlCol="0">
            <a:spAutoFit/>
          </a:bodyPr>
          <a:p>
            <a:r>
              <a:rPr lang="zh-CN" altLang="en-US"/>
              <a:t>输出流</a:t>
            </a:r>
            <a:endParaRPr lang="zh-CN" altLang="en-US"/>
          </a:p>
        </p:txBody>
      </p:sp>
      <p:cxnSp>
        <p:nvCxnSpPr>
          <p:cNvPr id="37" name="Straight Arrow Connector 36"/>
          <p:cNvCxnSpPr/>
          <p:nvPr/>
        </p:nvCxnSpPr>
        <p:spPr>
          <a:xfrm>
            <a:off x="3696970" y="4793615"/>
            <a:ext cx="44081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696970" y="4793615"/>
            <a:ext cx="4408170" cy="52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696970" y="4793615"/>
            <a:ext cx="4408170" cy="1000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bldLvl="0" animBg="1"/>
      <p:bldP spid="9" grpId="0" bldLvl="0" animBg="1"/>
      <p:bldP spid="27" grpId="0" bldLvl="0" animBg="1"/>
      <p:bldP spid="11" grpId="0"/>
      <p:bldP spid="28" grpId="0"/>
      <p:bldP spid="13" grpId="0" animBg="1"/>
      <p:bldP spid="17" grpId="0"/>
      <p:bldP spid="19" grpId="0"/>
      <p:bldP spid="14" grpId="0"/>
      <p:bldP spid="16" grpId="0"/>
      <p:bldP spid="21" grpId="0" bldLvl="0" animBg="1"/>
      <p:bldP spid="24"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2" name="内容占位符 2"/>
          <p:cNvSpPr txBox="1"/>
          <p:nvPr/>
        </p:nvSpPr>
        <p:spPr>
          <a:xfrm>
            <a:off x="1216025" y="1729105"/>
            <a:ext cx="9566275" cy="1243330"/>
          </a:xfrm>
          <a:prstGeom prst="rect">
            <a:avLst/>
          </a:prstGeom>
        </p:spPr>
        <p:txBody>
          <a:bodyPr rtlCol="0">
            <a:normAutofit lnSpcReduction="1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sz="2000" b="1" dirty="0">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认识 </a:t>
            </a:r>
            <a:r>
              <a:rPr lang="en-US" altLang="zh-CN" sz="2400" b="1" dirty="0">
                <a:latin typeface="Meiryo UI (正文)"/>
                <a:ea typeface="+mj-ea"/>
                <a:sym typeface="+mn-ea"/>
              </a:rPr>
              <a:t>I/O </a:t>
            </a:r>
            <a:r>
              <a:rPr lang="zh-CN" altLang="en-US" sz="2400" b="1" dirty="0">
                <a:latin typeface="Meiryo UI (正文)"/>
                <a:ea typeface="+mj-ea"/>
                <a:sym typeface="+mn-ea"/>
              </a:rPr>
              <a:t>流</a:t>
            </a:r>
            <a:endParaRPr lang="en-US" altLang="zh-CN" sz="2400" b="1" dirty="0">
              <a:latin typeface="Meiryo UI (正文)"/>
              <a:ea typeface="+mj-ea"/>
              <a:sym typeface="+mn-ea"/>
            </a:endParaRPr>
          </a:p>
        </p:txBody>
      </p:sp>
      <p:sp>
        <p:nvSpPr>
          <p:cNvPr id="5" name="内容占位符 2"/>
          <p:cNvSpPr txBox="1"/>
          <p:nvPr/>
        </p:nvSpPr>
        <p:spPr>
          <a:xfrm>
            <a:off x="1149350" y="1814195"/>
            <a:ext cx="10288270" cy="156210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en-US" altLang="zh-CN" sz="1600">
                <a:sym typeface="+mn-ea"/>
              </a:rPr>
              <a:t>Java</a:t>
            </a:r>
            <a:r>
              <a:rPr lang="zh-CN" altLang="en-US" sz="1600">
                <a:sym typeface="+mn-ea"/>
              </a:rPr>
              <a:t>将</a:t>
            </a:r>
            <a:r>
              <a:rPr lang="zh-CN" altLang="en-US" sz="1600" dirty="0">
                <a:sym typeface="+mn-ea"/>
              </a:rPr>
              <a:t>任意数据源或者数据接收端表达为一个具有生成或者接受数据片段能力的对象，以表示“流”的抽象</a:t>
            </a:r>
            <a:endParaRPr lang="en-US" altLang="zh-CN" sz="1600">
              <a:sym typeface="+mn-ea"/>
            </a:endParaRPr>
          </a:p>
          <a:p>
            <a:pPr lvl="0"/>
            <a:r>
              <a:rPr lang="en-US" altLang="zh-CN" sz="1600">
                <a:sym typeface="+mn-ea"/>
              </a:rPr>
              <a:t>Java</a:t>
            </a:r>
            <a:r>
              <a:rPr lang="zh-CN" altLang="en-US" sz="1600">
                <a:sym typeface="+mn-ea"/>
              </a:rPr>
              <a:t>引入大量的类，且使用装饰器模式来解决扩展功能的问题</a:t>
            </a:r>
            <a:endParaRPr lang="zh-CN" altLang="en-US" sz="1600" dirty="0">
              <a:sym typeface="+mn-ea"/>
            </a:endParaRPr>
          </a:p>
          <a:p>
            <a:pPr lvl="0"/>
            <a:endParaRPr lang="zh-CN" altLang="en-US" sz="1600" dirty="0">
              <a:sym typeface="+mn-ea"/>
            </a:endParaRPr>
          </a:p>
        </p:txBody>
      </p:sp>
      <p:sp>
        <p:nvSpPr>
          <p:cNvPr id="3" name="内容占位符 2"/>
          <p:cNvSpPr txBox="1"/>
          <p:nvPr/>
        </p:nvSpPr>
        <p:spPr>
          <a:xfrm>
            <a:off x="1520825" y="3891915"/>
            <a:ext cx="9792970" cy="2112645"/>
          </a:xfrm>
          <a:prstGeom prst="rect">
            <a:avLst/>
          </a:prstGeom>
          <a:solidFill>
            <a:schemeClr val="tx1">
              <a:lumMod val="10000"/>
              <a:lumOff val="90000"/>
            </a:schemeClr>
          </a:solidFill>
          <a:ln>
            <a:noFill/>
          </a:ln>
          <a:effectLst>
            <a:outerShdw blurRad="50800" dist="38100" dir="8100000" algn="tr" rotWithShape="0">
              <a:prstClr val="black">
                <a:alpha val="40000"/>
              </a:prstClr>
            </a:outerShdw>
          </a:effectLst>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buNone/>
            </a:pPr>
            <a:r>
              <a:rPr lang="en-US" altLang="zh-CN" sz="1600" dirty="0">
                <a:sym typeface="+mn-ea"/>
              </a:rPr>
              <a:t>Java</a:t>
            </a:r>
            <a:r>
              <a:rPr lang="zh-CN" altLang="en-US" sz="1600" dirty="0">
                <a:sym typeface="+mn-ea"/>
              </a:rPr>
              <a:t>的</a:t>
            </a:r>
            <a:r>
              <a:rPr lang="en-US" altLang="zh-CN" sz="1600" dirty="0">
                <a:sym typeface="+mn-ea"/>
              </a:rPr>
              <a:t>I/O</a:t>
            </a:r>
            <a:r>
              <a:rPr lang="zh-CN" altLang="en-US" sz="1600" dirty="0">
                <a:sym typeface="+mn-ea"/>
              </a:rPr>
              <a:t>流隐藏了一些细节：</a:t>
            </a:r>
            <a:endParaRPr lang="zh-CN" altLang="en-US" sz="1400" dirty="0">
              <a:sym typeface="+mn-ea"/>
            </a:endParaRPr>
          </a:p>
          <a:p>
            <a:pPr lvl="0"/>
            <a:r>
              <a:rPr lang="zh-CN" altLang="en-US" sz="1400" dirty="0">
                <a:sym typeface="+mn-ea"/>
              </a:rPr>
              <a:t>字节流用于处理原始的二进制数据。</a:t>
            </a:r>
            <a:endParaRPr lang="zh-CN" altLang="en-US" sz="1400" dirty="0">
              <a:sym typeface="+mn-ea"/>
            </a:endParaRPr>
          </a:p>
          <a:p>
            <a:pPr lvl="0"/>
            <a:r>
              <a:rPr lang="zh-CN" altLang="en-US" sz="1400" dirty="0">
                <a:sym typeface="+mn-ea"/>
              </a:rPr>
              <a:t>字符流用于处理字符数据。它会自动处理和本地字符集间的相互转换。</a:t>
            </a:r>
            <a:endParaRPr lang="zh-CN" altLang="en-US" sz="1400" dirty="0">
              <a:sym typeface="+mn-ea"/>
            </a:endParaRPr>
          </a:p>
          <a:p>
            <a:pPr lvl="0"/>
            <a:r>
              <a:rPr lang="zh-CN" altLang="en-US" sz="1400" dirty="0">
                <a:sym typeface="+mn-ea"/>
              </a:rPr>
              <a:t>缓冲区流提升了性能。它通过减少调用本地 API 的次数，优化了输入和输出。</a:t>
            </a:r>
            <a:endParaRPr lang="zh-CN" altLang="en-US" sz="1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认识 </a:t>
            </a:r>
            <a:r>
              <a:rPr lang="en-US" altLang="zh-CN" sz="2400" b="1" dirty="0">
                <a:latin typeface="Meiryo UI (正文)"/>
                <a:ea typeface="+mj-ea"/>
                <a:sym typeface="+mn-ea"/>
              </a:rPr>
              <a:t>I/O </a:t>
            </a:r>
            <a:r>
              <a:rPr lang="zh-CN" altLang="en-US" sz="2400" b="1" dirty="0">
                <a:latin typeface="Meiryo UI (正文)"/>
                <a:ea typeface="+mj-ea"/>
                <a:sym typeface="+mn-ea"/>
              </a:rPr>
              <a:t>流 </a:t>
            </a:r>
            <a:r>
              <a:rPr lang="en-US" altLang="zh-CN" sz="2400" b="1" dirty="0">
                <a:latin typeface="Meiryo UI (正文)"/>
                <a:ea typeface="+mj-ea"/>
                <a:sym typeface="+mn-ea"/>
              </a:rPr>
              <a:t>- </a:t>
            </a:r>
            <a:r>
              <a:rPr lang="zh-CN" altLang="en-US" sz="2400" b="1" dirty="0">
                <a:latin typeface="Meiryo UI (正文)"/>
                <a:ea typeface="+mj-ea"/>
                <a:sym typeface="+mn-ea"/>
              </a:rPr>
              <a:t>历史的角度</a:t>
            </a:r>
            <a:endParaRPr lang="zh-CN" altLang="en-US" sz="2400" b="1" dirty="0">
              <a:latin typeface="Meiryo UI (正文)"/>
              <a:ea typeface="+mj-ea"/>
              <a:sym typeface="+mn-ea"/>
            </a:endParaRPr>
          </a:p>
        </p:txBody>
      </p:sp>
      <p:sp>
        <p:nvSpPr>
          <p:cNvPr id="5" name="内容占位符 2"/>
          <p:cNvSpPr txBox="1"/>
          <p:nvPr/>
        </p:nvSpPr>
        <p:spPr>
          <a:xfrm>
            <a:off x="1261110" y="1368425"/>
            <a:ext cx="10288270" cy="396557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en-US" altLang="zh-CN" sz="1400" dirty="0">
                <a:sym typeface="+mn-ea"/>
              </a:rPr>
              <a:t>Java 1.0 I/O</a:t>
            </a:r>
            <a:r>
              <a:rPr lang="zh-CN" altLang="en-US" sz="1400" dirty="0">
                <a:sym typeface="+mn-ea"/>
              </a:rPr>
              <a:t>库诞生，分为输入和输出两类，面向字节。输入相关的类都继承自</a:t>
            </a:r>
            <a:r>
              <a:rPr lang="en-US" altLang="zh-CN" sz="1400" dirty="0">
                <a:sym typeface="+mn-ea"/>
              </a:rPr>
              <a:t>InputStream</a:t>
            </a:r>
            <a:r>
              <a:rPr lang="zh-CN" altLang="en-US" sz="1400" dirty="0">
                <a:sym typeface="+mn-ea"/>
              </a:rPr>
              <a:t>，输出相关的类都继承自</a:t>
            </a:r>
            <a:r>
              <a:rPr lang="en-US" altLang="zh-CN" sz="1400" dirty="0">
                <a:sym typeface="+mn-ea"/>
              </a:rPr>
              <a:t>OutputStream</a:t>
            </a:r>
            <a:r>
              <a:rPr lang="zh-CN" altLang="en-US" sz="1400" dirty="0">
                <a:sym typeface="+mn-ea"/>
              </a:rPr>
              <a:t>，且整体使用了装饰器的设计模式</a:t>
            </a:r>
            <a:endParaRPr lang="zh-CN" altLang="en-US" sz="1400" dirty="0">
              <a:sym typeface="+mn-ea"/>
            </a:endParaRPr>
          </a:p>
          <a:p>
            <a:pPr lvl="0"/>
            <a:r>
              <a:rPr lang="en-US" altLang="zh-CN" sz="1400" dirty="0">
                <a:sym typeface="+mn-ea"/>
              </a:rPr>
              <a:t>Java 1.1 </a:t>
            </a:r>
            <a:r>
              <a:rPr lang="zh-CN" altLang="en-US" sz="1400" dirty="0">
                <a:sym typeface="+mn-ea"/>
              </a:rPr>
              <a:t>对</a:t>
            </a:r>
            <a:r>
              <a:rPr lang="en-US" altLang="zh-CN" sz="1400" dirty="0">
                <a:sym typeface="+mn-ea"/>
              </a:rPr>
              <a:t>I/O</a:t>
            </a:r>
            <a:r>
              <a:rPr lang="zh-CN" altLang="en-US" sz="1400" dirty="0">
                <a:sym typeface="+mn-ea"/>
              </a:rPr>
              <a:t>库进行了重大的修改，不但增强了面向字节的类库功能，还新增了面向字符的</a:t>
            </a:r>
            <a:r>
              <a:rPr lang="en-US" altLang="zh-CN" sz="1400" dirty="0">
                <a:sym typeface="+mn-ea"/>
              </a:rPr>
              <a:t>Reader</a:t>
            </a:r>
            <a:r>
              <a:rPr lang="zh-CN" altLang="en-US" sz="1400" dirty="0">
                <a:sym typeface="+mn-ea"/>
              </a:rPr>
              <a:t>和</a:t>
            </a:r>
            <a:r>
              <a:rPr lang="en-US" altLang="zh-CN" sz="1400" dirty="0">
                <a:sym typeface="+mn-ea"/>
              </a:rPr>
              <a:t>Writer</a:t>
            </a:r>
            <a:r>
              <a:rPr lang="zh-CN" altLang="en-US" sz="1400" dirty="0">
                <a:sym typeface="+mn-ea"/>
              </a:rPr>
              <a:t>，以解决国际化的问题，延续了装饰器的设计模式</a:t>
            </a:r>
            <a:endParaRPr lang="zh-CN" altLang="en-US" sz="1400" dirty="0">
              <a:sym typeface="+mn-ea"/>
            </a:endParaRPr>
          </a:p>
          <a:p>
            <a:pPr lvl="0"/>
            <a:r>
              <a:rPr lang="en-US" altLang="zh-CN" sz="1400" dirty="0">
                <a:sym typeface="+mn-ea"/>
              </a:rPr>
              <a:t>Java 1.4 </a:t>
            </a:r>
            <a:r>
              <a:rPr lang="zh-CN" altLang="en-US" sz="1400" dirty="0">
                <a:sym typeface="+mn-ea"/>
              </a:rPr>
              <a:t>引入了</a:t>
            </a:r>
            <a:r>
              <a:rPr lang="en-US" altLang="zh-CN" sz="1400" dirty="0">
                <a:sym typeface="+mn-ea"/>
              </a:rPr>
              <a:t>java.nio(new I/O</a:t>
            </a:r>
            <a:r>
              <a:rPr lang="zh-CN" altLang="en-US" sz="1400" dirty="0">
                <a:sym typeface="+mn-ea"/>
              </a:rPr>
              <a:t>），使用通道（</a:t>
            </a:r>
            <a:r>
              <a:rPr lang="en-US" altLang="zh-CN" sz="1400" dirty="0">
                <a:sym typeface="+mn-ea"/>
              </a:rPr>
              <a:t>channel</a:t>
            </a:r>
            <a:r>
              <a:rPr lang="zh-CN" altLang="en-US" sz="1400" dirty="0">
                <a:sym typeface="+mn-ea"/>
              </a:rPr>
              <a:t>），缓冲区（</a:t>
            </a:r>
            <a:r>
              <a:rPr lang="en-US" altLang="zh-CN" sz="1400" dirty="0">
                <a:sym typeface="+mn-ea"/>
              </a:rPr>
              <a:t>buffer</a:t>
            </a:r>
            <a:r>
              <a:rPr lang="zh-CN" altLang="en-US" sz="1400" dirty="0">
                <a:sym typeface="+mn-ea"/>
              </a:rPr>
              <a:t>），选择器（</a:t>
            </a:r>
            <a:r>
              <a:rPr lang="en-US" altLang="zh-CN" sz="1400" dirty="0">
                <a:sym typeface="+mn-ea"/>
              </a:rPr>
              <a:t>Selector</a:t>
            </a:r>
            <a:r>
              <a:rPr lang="zh-CN" altLang="en-US" sz="1400" dirty="0">
                <a:sym typeface="+mn-ea"/>
              </a:rPr>
              <a:t>）等措施极大的提升了性能</a:t>
            </a:r>
            <a:endParaRPr lang="zh-CN" altLang="en-US" sz="1400" dirty="0">
              <a:sym typeface="+mn-ea"/>
            </a:endParaRPr>
          </a:p>
          <a:p>
            <a:pPr lvl="0"/>
            <a:r>
              <a:rPr lang="en-US" altLang="zh-CN" sz="1400" dirty="0">
                <a:sym typeface="+mn-ea"/>
              </a:rPr>
              <a:t>Java 1.7/1.8 </a:t>
            </a:r>
            <a:r>
              <a:rPr lang="zh-CN" altLang="en-US" sz="1400" dirty="0">
                <a:sym typeface="+mn-ea"/>
              </a:rPr>
              <a:t>对难用的文件</a:t>
            </a:r>
            <a:r>
              <a:rPr lang="en-US" altLang="zh-CN" sz="1400" dirty="0">
                <a:sym typeface="+mn-ea"/>
              </a:rPr>
              <a:t>I/O</a:t>
            </a:r>
            <a:r>
              <a:rPr lang="zh-CN" altLang="en-US" sz="1400" dirty="0">
                <a:sym typeface="+mn-ea"/>
              </a:rPr>
              <a:t>的操作体验进行了巨大的改进，且新增了Asynchronous </a:t>
            </a:r>
            <a:r>
              <a:rPr lang="en-US" altLang="zh-CN" sz="1400" dirty="0">
                <a:sym typeface="+mn-ea"/>
              </a:rPr>
              <a:t>IO</a:t>
            </a:r>
            <a:r>
              <a:rPr lang="zh-CN" altLang="en-US" sz="1400" dirty="0">
                <a:sym typeface="+mn-ea"/>
              </a:rPr>
              <a:t>（</a:t>
            </a:r>
            <a:r>
              <a:rPr lang="en-US" altLang="zh-CN" sz="1400" dirty="0">
                <a:sym typeface="+mn-ea"/>
              </a:rPr>
              <a:t>AIO</a:t>
            </a:r>
            <a:r>
              <a:rPr lang="zh-CN" altLang="en-US" sz="1400" dirty="0">
                <a:sym typeface="+mn-ea"/>
              </a:rPr>
              <a:t>），这时</a:t>
            </a:r>
            <a:r>
              <a:rPr lang="en-US" altLang="zh-CN" sz="1400" dirty="0">
                <a:sym typeface="+mn-ea"/>
              </a:rPr>
              <a:t>nio</a:t>
            </a:r>
            <a:r>
              <a:rPr lang="zh-CN" altLang="en-US" sz="1400" dirty="0">
                <a:sym typeface="+mn-ea"/>
              </a:rPr>
              <a:t>也有了一个别名，称之为</a:t>
            </a:r>
            <a:r>
              <a:rPr lang="en-US" altLang="zh-CN" sz="1400" dirty="0">
                <a:sym typeface="+mn-ea"/>
              </a:rPr>
              <a:t>non-blocking I/O</a:t>
            </a:r>
            <a:endParaRPr lang="zh-CN" altLang="en-US" sz="1400" dirty="0">
              <a:sym typeface="+mn-ea"/>
            </a:endParaRPr>
          </a:p>
        </p:txBody>
      </p:sp>
      <p:sp>
        <p:nvSpPr>
          <p:cNvPr id="2" name="文本占位符 14"/>
          <p:cNvSpPr txBox="1"/>
          <p:nvPr/>
        </p:nvSpPr>
        <p:spPr>
          <a:xfrm>
            <a:off x="2103755" y="5205730"/>
            <a:ext cx="7758430"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lgn="ctr">
              <a:buNone/>
            </a:pPr>
            <a:r>
              <a:rPr lang="en-US" altLang="zh-CN" sz="2400" b="1" dirty="0">
                <a:solidFill>
                  <a:srgbClr val="0070C0"/>
                </a:solidFill>
              </a:rPr>
              <a:t>Java8 </a:t>
            </a:r>
            <a:r>
              <a:rPr lang="zh-CN" altLang="en-US" sz="2400" b="1" dirty="0">
                <a:solidFill>
                  <a:srgbClr val="0070C0"/>
                </a:solidFill>
              </a:rPr>
              <a:t>函数式流和 </a:t>
            </a:r>
            <a:r>
              <a:rPr lang="en-US" altLang="zh-CN" sz="2400" b="1" dirty="0">
                <a:solidFill>
                  <a:srgbClr val="0070C0"/>
                </a:solidFill>
              </a:rPr>
              <a:t>I/O </a:t>
            </a:r>
            <a:r>
              <a:rPr lang="zh-CN" altLang="en-US" sz="2400" b="1" dirty="0">
                <a:solidFill>
                  <a:srgbClr val="0070C0"/>
                </a:solidFill>
              </a:rPr>
              <a:t>流之间并无任何关联</a:t>
            </a:r>
            <a:endParaRPr lang="zh-CN" altLang="en-US" sz="2400" b="1"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a:t>
            </a:r>
            <a:r>
              <a:rPr lang="zh-CN" altLang="en-US" sz="2400" b="1" dirty="0">
                <a:latin typeface="Meiryo UI (正文)"/>
                <a:ea typeface="+mj-ea"/>
                <a:sym typeface="+mn-ea"/>
              </a:rPr>
              <a:t>认识 </a:t>
            </a:r>
            <a:r>
              <a:rPr lang="en-US" altLang="zh-CN" sz="2400" b="1" dirty="0">
                <a:latin typeface="Meiryo UI (正文)"/>
                <a:ea typeface="+mj-ea"/>
                <a:sym typeface="+mn-ea"/>
              </a:rPr>
              <a:t>I/O </a:t>
            </a:r>
            <a:r>
              <a:rPr lang="zh-CN" altLang="en-US" sz="2400" b="1" dirty="0">
                <a:latin typeface="Meiryo UI (正文)"/>
                <a:ea typeface="+mj-ea"/>
                <a:sym typeface="+mn-ea"/>
              </a:rPr>
              <a:t>流 </a:t>
            </a:r>
            <a:r>
              <a:rPr lang="en-US" altLang="zh-CN" sz="2400" b="1" dirty="0">
                <a:latin typeface="Meiryo UI (正文)"/>
                <a:ea typeface="+mj-ea"/>
                <a:sym typeface="+mn-ea"/>
              </a:rPr>
              <a:t>- </a:t>
            </a:r>
            <a:r>
              <a:rPr lang="zh-CN" altLang="en-US" sz="2400" b="1" dirty="0">
                <a:latin typeface="Meiryo UI (正文)"/>
                <a:ea typeface="+mj-ea"/>
                <a:sym typeface="+mn-ea"/>
              </a:rPr>
              <a:t>装饰器模式</a:t>
            </a:r>
            <a:endParaRPr lang="zh-CN" altLang="en-US" sz="2400" b="1" dirty="0">
              <a:latin typeface="Meiryo UI (正文)"/>
              <a:ea typeface="+mj-ea"/>
              <a:sym typeface="+mn-ea"/>
            </a:endParaRPr>
          </a:p>
        </p:txBody>
      </p:sp>
      <p:sp>
        <p:nvSpPr>
          <p:cNvPr id="5" name="内容占位符 2"/>
          <p:cNvSpPr txBox="1"/>
          <p:nvPr/>
        </p:nvSpPr>
        <p:spPr>
          <a:xfrm>
            <a:off x="1162050" y="2387600"/>
            <a:ext cx="4046855" cy="229997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zh-CN" altLang="en-US" sz="1600" dirty="0">
                <a:sym typeface="+mn-ea"/>
              </a:rPr>
              <a:t>使用组合替代继承</a:t>
            </a:r>
            <a:endParaRPr lang="zh-CN" altLang="en-US" sz="1600" dirty="0">
              <a:sym typeface="+mn-ea"/>
            </a:endParaRPr>
          </a:p>
          <a:p>
            <a:pPr lvl="0"/>
            <a:r>
              <a:rPr lang="zh-CN" altLang="en-US" sz="1600" dirty="0">
                <a:sym typeface="+mn-ea"/>
              </a:rPr>
              <a:t>在被装饰的对象行为上进行扩展</a:t>
            </a:r>
            <a:endParaRPr lang="zh-CN" altLang="en-US" sz="1600" dirty="0">
              <a:sym typeface="+mn-ea"/>
            </a:endParaRPr>
          </a:p>
          <a:p>
            <a:pPr lvl="0"/>
            <a:r>
              <a:rPr lang="zh-CN" altLang="en-US" sz="1600" dirty="0">
                <a:sym typeface="+mn-ea"/>
              </a:rPr>
              <a:t>可以嵌套使用多个装饰器，非常灵活</a:t>
            </a:r>
            <a:endParaRPr lang="zh-CN" altLang="en-US" sz="1600" dirty="0">
              <a:sym typeface="+mn-ea"/>
            </a:endParaRPr>
          </a:p>
          <a:p>
            <a:pPr lvl="0"/>
            <a:endParaRPr lang="zh-CN" altLang="en-US" sz="1600" dirty="0">
              <a:sym typeface="+mn-ea"/>
            </a:endParaRPr>
          </a:p>
        </p:txBody>
      </p:sp>
      <p:pic>
        <p:nvPicPr>
          <p:cNvPr id="6" name="Picture 5"/>
          <p:cNvPicPr>
            <a:picLocks noChangeAspect="1"/>
          </p:cNvPicPr>
          <p:nvPr/>
        </p:nvPicPr>
        <p:blipFill>
          <a:blip r:embed="rId1"/>
          <a:stretch>
            <a:fillRect/>
          </a:stretch>
        </p:blipFill>
        <p:spPr>
          <a:xfrm>
            <a:off x="6108065" y="1879600"/>
            <a:ext cx="5701030" cy="3724275"/>
          </a:xfrm>
          <a:prstGeom prst="rect">
            <a:avLst/>
          </a:prstGeom>
          <a:effectLst>
            <a:outerShdw blurRad="50800" dist="63500" dir="8100000" algn="tr" rotWithShape="0">
              <a:prstClr val="black">
                <a:alpha val="40000"/>
              </a:prstClr>
            </a:outerShdw>
          </a:effectLst>
        </p:spPr>
      </p:pic>
      <p:sp>
        <p:nvSpPr>
          <p:cNvPr id="8" name="内容占位符 2"/>
          <p:cNvSpPr txBox="1"/>
          <p:nvPr/>
        </p:nvSpPr>
        <p:spPr>
          <a:xfrm>
            <a:off x="443230" y="4792345"/>
            <a:ext cx="1805305" cy="1445260"/>
          </a:xfrm>
          <a:prstGeom prst="rect">
            <a:avLst/>
          </a:prstGeom>
          <a:ln>
            <a:solidFill>
              <a:srgbClr val="FF0000"/>
            </a:solidFill>
          </a:ln>
        </p:spPr>
        <p:txBody>
          <a:bodyPr rtlCol="0">
            <a:normAutofit fontScale="9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400">
                <a:solidFill>
                  <a:schemeClr val="tx1"/>
                </a:solidFill>
                <a:sym typeface="+mn-ea"/>
              </a:rPr>
              <a:t>FileInputStream</a:t>
            </a:r>
            <a:endParaRPr lang="en-US" altLang="zh-CN" sz="1400">
              <a:solidFill>
                <a:schemeClr val="tx1"/>
              </a:solidFill>
              <a:sym typeface="+mn-ea"/>
            </a:endParaRPr>
          </a:p>
          <a:p>
            <a:pPr marL="0" indent="0">
              <a:buNone/>
            </a:pPr>
            <a:r>
              <a:rPr lang="en-US" altLang="zh-CN" sz="1400">
                <a:solidFill>
                  <a:schemeClr val="tx1"/>
                </a:solidFill>
                <a:sym typeface="+mn-ea"/>
              </a:rPr>
              <a:t>DataInputStream</a:t>
            </a:r>
            <a:endParaRPr lang="en-US" altLang="zh-CN" sz="1400">
              <a:solidFill>
                <a:schemeClr val="tx1"/>
              </a:solidFill>
              <a:sym typeface="+mn-ea"/>
            </a:endParaRPr>
          </a:p>
          <a:p>
            <a:pPr marL="0" indent="0">
              <a:buNone/>
            </a:pPr>
            <a:r>
              <a:rPr lang="en-US" altLang="zh-CN" sz="1400">
                <a:solidFill>
                  <a:schemeClr val="tx1"/>
                </a:solidFill>
                <a:sym typeface="+mn-ea"/>
              </a:rPr>
              <a:t>...</a:t>
            </a:r>
            <a:endParaRPr lang="en-US" altLang="zh-CN" sz="1400">
              <a:solidFill>
                <a:schemeClr val="tx1"/>
              </a:solidFill>
              <a:sym typeface="+mn-ea"/>
            </a:endParaRPr>
          </a:p>
        </p:txBody>
      </p:sp>
      <p:sp>
        <p:nvSpPr>
          <p:cNvPr id="9" name="内容占位符 2"/>
          <p:cNvSpPr txBox="1"/>
          <p:nvPr/>
        </p:nvSpPr>
        <p:spPr>
          <a:xfrm>
            <a:off x="3077210" y="4792345"/>
            <a:ext cx="2638425" cy="1445895"/>
          </a:xfrm>
          <a:prstGeom prst="rect">
            <a:avLst/>
          </a:prstGeom>
          <a:ln>
            <a:solidFill>
              <a:srgbClr val="FF0000"/>
            </a:solidFill>
          </a:ln>
        </p:spPr>
        <p:txBody>
          <a:bodyPr rtlCol="0">
            <a:normAutofit fontScale="9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400">
                <a:solidFill>
                  <a:schemeClr val="tx1"/>
                </a:solidFill>
                <a:sym typeface="+mn-ea"/>
              </a:rPr>
              <a:t>FileBufferedInputStream</a:t>
            </a:r>
            <a:endParaRPr lang="en-US" altLang="zh-CN" sz="1400">
              <a:solidFill>
                <a:schemeClr val="tx1"/>
              </a:solidFill>
              <a:sym typeface="+mn-ea"/>
            </a:endParaRPr>
          </a:p>
          <a:p>
            <a:pPr marL="0" indent="0">
              <a:buNone/>
            </a:pPr>
            <a:r>
              <a:rPr lang="en-US" altLang="zh-CN" sz="1400">
                <a:solidFill>
                  <a:schemeClr val="tx1"/>
                </a:solidFill>
                <a:sym typeface="+mn-ea"/>
              </a:rPr>
              <a:t>DataBufferedInputStream</a:t>
            </a:r>
            <a:endParaRPr lang="en-US" altLang="zh-CN" sz="1400">
              <a:solidFill>
                <a:schemeClr val="tx1"/>
              </a:solidFill>
              <a:sym typeface="+mn-ea"/>
            </a:endParaRPr>
          </a:p>
          <a:p>
            <a:pPr marL="0" indent="0">
              <a:buNone/>
            </a:pPr>
            <a:r>
              <a:rPr lang="en-US" altLang="zh-CN" sz="1400">
                <a:solidFill>
                  <a:schemeClr val="tx1"/>
                </a:solidFill>
                <a:sym typeface="+mn-ea"/>
              </a:rPr>
              <a:t>...</a:t>
            </a:r>
            <a:endParaRPr lang="en-US" altLang="zh-CN" sz="1400">
              <a:solidFill>
                <a:schemeClr val="tx1"/>
              </a:solidFill>
              <a:sym typeface="+mn-ea"/>
            </a:endParaRPr>
          </a:p>
        </p:txBody>
      </p:sp>
      <p:sp>
        <p:nvSpPr>
          <p:cNvPr id="10" name="Right Arrow 9"/>
          <p:cNvSpPr/>
          <p:nvPr/>
        </p:nvSpPr>
        <p:spPr>
          <a:xfrm>
            <a:off x="2364105" y="5243195"/>
            <a:ext cx="597535" cy="54292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Picture 12"/>
          <p:cNvPicPr>
            <a:picLocks noChangeAspect="1"/>
          </p:cNvPicPr>
          <p:nvPr/>
        </p:nvPicPr>
        <p:blipFill>
          <a:blip r:embed="rId2"/>
          <a:stretch>
            <a:fillRect/>
          </a:stretch>
        </p:blipFill>
        <p:spPr>
          <a:xfrm>
            <a:off x="5542915" y="2887980"/>
            <a:ext cx="6366510" cy="1082675"/>
          </a:xfrm>
          <a:prstGeom prst="rect">
            <a:avLst/>
          </a:prstGeom>
          <a:effectLst>
            <a:outerShdw blurRad="50800" dist="63500" dir="8100000" algn="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a:t>
            </a:r>
            <a:r>
              <a:rPr lang="zh-CN" altLang="en-US" sz="2400" b="1" dirty="0">
                <a:latin typeface="Meiryo UI (正文)"/>
                <a:ea typeface="+mj-ea"/>
                <a:sym typeface="+mn-ea"/>
              </a:rPr>
              <a:t>字节流</a:t>
            </a:r>
            <a:endParaRPr lang="zh-CN" altLang="en-US" sz="2400" b="1" dirty="0">
              <a:latin typeface="Meiryo UI (正文)"/>
              <a:ea typeface="+mj-ea"/>
              <a:sym typeface="+mn-ea"/>
            </a:endParaRPr>
          </a:p>
        </p:txBody>
      </p:sp>
      <p:sp>
        <p:nvSpPr>
          <p:cNvPr id="5" name="内容占位符 2"/>
          <p:cNvSpPr txBox="1"/>
          <p:nvPr/>
        </p:nvSpPr>
        <p:spPr>
          <a:xfrm>
            <a:off x="1251585" y="1716405"/>
            <a:ext cx="9801860" cy="376618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zh-CN" altLang="en-US" sz="1600">
                <a:sym typeface="+mn-ea"/>
              </a:rPr>
              <a:t>一切的数据在计算机中都可表示为字节</a:t>
            </a:r>
            <a:endParaRPr lang="zh-CN" altLang="en-US" sz="1600">
              <a:sym typeface="+mn-ea"/>
            </a:endParaRPr>
          </a:p>
          <a:p>
            <a:pPr lvl="0"/>
            <a:r>
              <a:rPr lang="zh-CN" altLang="en-US" sz="1600">
                <a:sym typeface="+mn-ea"/>
              </a:rPr>
              <a:t>在不同源之间的字节数据的输入与输出，可形象的表示为“字节的流动”，即</a:t>
            </a:r>
            <a:r>
              <a:rPr lang="en-US" sz="1600">
                <a:sym typeface="+mn-ea"/>
              </a:rPr>
              <a:t>字节流</a:t>
            </a:r>
            <a:endParaRPr lang="en-US" sz="1600">
              <a:sym typeface="+mn-ea"/>
            </a:endParaRPr>
          </a:p>
          <a:p>
            <a:pPr lvl="0"/>
            <a:r>
              <a:rPr lang="zh-CN" altLang="en-US" sz="1600" dirty="0">
                <a:sym typeface="+mn-ea"/>
              </a:rPr>
              <a:t>表示从不同源输入的类：</a:t>
            </a:r>
            <a:r>
              <a:rPr lang="en-US" altLang="zh-CN" sz="1600" dirty="0">
                <a:sym typeface="+mn-ea"/>
              </a:rPr>
              <a:t>InputStream</a:t>
            </a:r>
            <a:endParaRPr lang="en-US" altLang="zh-CN" sz="1600" dirty="0">
              <a:sym typeface="+mn-ea"/>
            </a:endParaRPr>
          </a:p>
          <a:p>
            <a:pPr lvl="1">
              <a:lnSpc>
                <a:spcPct val="200000"/>
              </a:lnSpc>
            </a:pPr>
            <a:r>
              <a:rPr lang="zh-CN" altLang="en-US" sz="1600" dirty="0">
                <a:sym typeface="+mn-ea"/>
              </a:rPr>
              <a:t>文件</a:t>
            </a:r>
            <a:r>
              <a:rPr lang="en-US" altLang="zh-CN" sz="1600" dirty="0">
                <a:sym typeface="+mn-ea"/>
              </a:rPr>
              <a:t>, </a:t>
            </a:r>
            <a:r>
              <a:rPr lang="zh-CN" altLang="en-US" sz="1600" dirty="0">
                <a:sym typeface="+mn-ea"/>
              </a:rPr>
              <a:t>字节数组，字符串对象，管道，其他流，网络等</a:t>
            </a:r>
            <a:r>
              <a:rPr lang="en-US" altLang="zh-CN" sz="1600" dirty="0">
                <a:sym typeface="+mn-ea"/>
              </a:rPr>
              <a:t>...</a:t>
            </a:r>
            <a:endParaRPr lang="en-US" altLang="zh-CN" sz="1600" dirty="0">
              <a:sym typeface="+mn-ea"/>
            </a:endParaRPr>
          </a:p>
          <a:p>
            <a:pPr lvl="0"/>
            <a:r>
              <a:rPr lang="zh-CN" altLang="en-US" sz="1600" dirty="0">
                <a:sym typeface="+mn-ea"/>
              </a:rPr>
              <a:t>表示输出到不同源的类：</a:t>
            </a:r>
            <a:r>
              <a:rPr lang="en-US" altLang="zh-CN" sz="1600" dirty="0">
                <a:sym typeface="+mn-ea"/>
              </a:rPr>
              <a:t>OutputStream</a:t>
            </a:r>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21665" y="252730"/>
            <a:ext cx="10948035" cy="6605905"/>
          </a:xfrm>
          <a:prstGeom prst="rect">
            <a:avLst/>
          </a:prstGeom>
        </p:spPr>
      </p:pic>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InputStream </a:t>
            </a:r>
            <a:r>
              <a:rPr lang="zh-CN" altLang="en-US" sz="2400" b="1" dirty="0">
                <a:latin typeface="Meiryo UI (正文)"/>
                <a:ea typeface="+mj-ea"/>
                <a:sym typeface="+mn-ea"/>
              </a:rPr>
              <a:t>和 </a:t>
            </a:r>
            <a:r>
              <a:rPr lang="en-US" altLang="zh-CN" sz="2400" b="1" dirty="0">
                <a:latin typeface="Meiryo UI (正文)"/>
                <a:ea typeface="+mj-ea"/>
                <a:sym typeface="+mn-ea"/>
              </a:rPr>
              <a:t>OutputStream</a:t>
            </a:r>
            <a:endParaRPr lang="en-US" altLang="zh-CN" sz="2400" b="1" dirty="0">
              <a:latin typeface="Meiryo UI (正文)"/>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12065"/>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 </a:t>
            </a:r>
            <a:endParaRPr lang="en-US" altLang="zh-CN"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I/O </a:t>
            </a:r>
            <a:r>
              <a:rPr lang="zh-CN" altLang="en-US" sz="2400" b="1" dirty="0">
                <a:latin typeface="Meiryo UI (正文)"/>
                <a:ea typeface="+mj-ea"/>
                <a:sym typeface="+mn-ea"/>
              </a:rPr>
              <a:t>流类库 </a:t>
            </a:r>
            <a:r>
              <a:rPr lang="en-US" altLang="zh-CN" sz="2400" b="1" dirty="0">
                <a:latin typeface="Meiryo UI (正文)"/>
                <a:ea typeface="+mj-ea"/>
                <a:sym typeface="+mn-ea"/>
              </a:rPr>
              <a:t>- </a:t>
            </a:r>
            <a:r>
              <a:rPr lang="zh-CN" altLang="en-US" sz="2400" b="1" dirty="0">
                <a:latin typeface="Meiryo UI (正文)"/>
                <a:ea typeface="+mj-ea"/>
                <a:sym typeface="+mn-ea"/>
              </a:rPr>
              <a:t>字符流</a:t>
            </a:r>
            <a:endParaRPr lang="zh-CN" altLang="en-US" sz="2400" b="1" dirty="0">
              <a:latin typeface="Meiryo UI (正文)"/>
              <a:ea typeface="+mj-ea"/>
              <a:sym typeface="+mn-ea"/>
            </a:endParaRPr>
          </a:p>
        </p:txBody>
      </p:sp>
      <p:sp>
        <p:nvSpPr>
          <p:cNvPr id="2" name="内容占位符 2"/>
          <p:cNvSpPr txBox="1"/>
          <p:nvPr/>
        </p:nvSpPr>
        <p:spPr>
          <a:xfrm>
            <a:off x="1251585" y="1784985"/>
            <a:ext cx="9801860" cy="372046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r>
              <a:rPr lang="en-US" altLang="zh-CN" sz="1600" dirty="0">
                <a:sym typeface="+mn-ea"/>
              </a:rPr>
              <a:t>Java 1.0</a:t>
            </a:r>
            <a:r>
              <a:rPr lang="zh-CN" altLang="en-US" sz="1600" dirty="0">
                <a:sym typeface="+mn-ea"/>
              </a:rPr>
              <a:t>时代的</a:t>
            </a:r>
            <a:r>
              <a:rPr lang="en-US" altLang="zh-CN" sz="1600" dirty="0">
                <a:sym typeface="+mn-ea"/>
              </a:rPr>
              <a:t>I/O</a:t>
            </a:r>
            <a:r>
              <a:rPr lang="zh-CN" altLang="en-US" sz="1600" dirty="0">
                <a:sym typeface="+mn-ea"/>
              </a:rPr>
              <a:t>流类库只能支持</a:t>
            </a:r>
            <a:r>
              <a:rPr lang="en-US" altLang="zh-CN" sz="1600" dirty="0">
                <a:sym typeface="+mn-ea"/>
              </a:rPr>
              <a:t>8</a:t>
            </a:r>
            <a:r>
              <a:rPr lang="zh-CN" altLang="en-US" sz="1600" dirty="0">
                <a:sym typeface="+mn-ea"/>
              </a:rPr>
              <a:t>位字节流，无法妥善处理</a:t>
            </a:r>
            <a:r>
              <a:rPr lang="en-US" altLang="zh-CN" sz="1600" dirty="0">
                <a:sym typeface="+mn-ea"/>
              </a:rPr>
              <a:t>16</a:t>
            </a:r>
            <a:r>
              <a:rPr lang="zh-CN" altLang="en-US" sz="1600" dirty="0">
                <a:sym typeface="+mn-ea"/>
              </a:rPr>
              <a:t>位</a:t>
            </a:r>
            <a:r>
              <a:rPr lang="en-US" altLang="zh-CN" sz="1600" dirty="0">
                <a:sym typeface="+mn-ea"/>
              </a:rPr>
              <a:t>Unicode</a:t>
            </a:r>
            <a:r>
              <a:rPr lang="zh-CN" altLang="en-US" sz="1600" dirty="0">
                <a:sym typeface="+mn-ea"/>
              </a:rPr>
              <a:t>字符。</a:t>
            </a:r>
            <a:endParaRPr lang="en-US" altLang="zh-CN" sz="1600" dirty="0">
              <a:sym typeface="+mn-ea"/>
            </a:endParaRPr>
          </a:p>
          <a:p>
            <a:pPr lvl="0"/>
            <a:r>
              <a:rPr lang="en-US" altLang="zh-CN" sz="1600" dirty="0">
                <a:sym typeface="+mn-ea"/>
              </a:rPr>
              <a:t>Reader</a:t>
            </a:r>
            <a:r>
              <a:rPr lang="zh-CN" altLang="en-US" sz="1600" dirty="0">
                <a:sym typeface="+mn-ea"/>
              </a:rPr>
              <a:t>和</a:t>
            </a:r>
            <a:r>
              <a:rPr lang="en-US" altLang="zh-CN" sz="1600" dirty="0">
                <a:sym typeface="+mn-ea"/>
              </a:rPr>
              <a:t>Writer</a:t>
            </a:r>
            <a:r>
              <a:rPr lang="zh-CN" altLang="en-US" sz="1600" dirty="0">
                <a:sym typeface="+mn-ea"/>
              </a:rPr>
              <a:t>类并不是为了取代</a:t>
            </a:r>
            <a:r>
              <a:rPr lang="en-US" altLang="zh-CN" sz="1600" dirty="0">
                <a:sym typeface="+mn-ea"/>
              </a:rPr>
              <a:t>InputStream</a:t>
            </a:r>
            <a:r>
              <a:rPr lang="zh-CN" altLang="en-US" sz="1600" dirty="0">
                <a:sym typeface="+mn-ea"/>
              </a:rPr>
              <a:t>和</a:t>
            </a:r>
            <a:r>
              <a:rPr lang="en-US" altLang="zh-CN" sz="1600" dirty="0">
                <a:sym typeface="+mn-ea"/>
              </a:rPr>
              <a:t>OutputStream</a:t>
            </a:r>
            <a:r>
              <a:rPr lang="zh-CN" altLang="en-US" sz="1600" dirty="0">
                <a:sym typeface="+mn-ea"/>
              </a:rPr>
              <a:t>，而是提供了字符操作的能力，为了在所有的</a:t>
            </a:r>
            <a:r>
              <a:rPr lang="en-US" altLang="zh-CN" sz="1600" dirty="0">
                <a:sym typeface="+mn-ea"/>
              </a:rPr>
              <a:t>I/O</a:t>
            </a:r>
            <a:r>
              <a:rPr lang="zh-CN" altLang="en-US" sz="1600" dirty="0">
                <a:sym typeface="+mn-ea"/>
              </a:rPr>
              <a:t>操作中都支持</a:t>
            </a:r>
            <a:r>
              <a:rPr lang="en-US" altLang="zh-CN" sz="1600" dirty="0">
                <a:sym typeface="+mn-ea"/>
              </a:rPr>
              <a:t>Unicode</a:t>
            </a:r>
            <a:r>
              <a:rPr lang="zh-CN" altLang="en-US" sz="1600" dirty="0">
                <a:sym typeface="+mn-ea"/>
              </a:rPr>
              <a:t>。</a:t>
            </a:r>
            <a:endParaRPr lang="zh-CN" altLang="en-US" sz="1600" dirty="0">
              <a:sym typeface="+mn-ea"/>
            </a:endParaRPr>
          </a:p>
          <a:p>
            <a:pPr lvl="0"/>
            <a:r>
              <a:rPr lang="zh-CN" altLang="en-US" sz="1600" dirty="0">
                <a:sym typeface="+mn-ea"/>
              </a:rPr>
              <a:t>在需要操作字符的场景中尽量都使用</a:t>
            </a:r>
            <a:r>
              <a:rPr lang="en-US" altLang="zh-CN" sz="1600" dirty="0">
                <a:sym typeface="+mn-ea"/>
              </a:rPr>
              <a:t>Reader</a:t>
            </a:r>
            <a:r>
              <a:rPr lang="zh-CN" altLang="en-US" sz="1600" dirty="0">
                <a:sym typeface="+mn-ea"/>
              </a:rPr>
              <a:t>和</a:t>
            </a:r>
            <a:r>
              <a:rPr lang="en-US" altLang="zh-CN" sz="1600" dirty="0">
                <a:sym typeface="+mn-ea"/>
              </a:rPr>
              <a:t>Writer</a:t>
            </a:r>
            <a:r>
              <a:rPr lang="zh-CN" altLang="en-US" sz="1600" dirty="0">
                <a:sym typeface="+mn-ea"/>
              </a:rPr>
              <a:t>相关的类，而在需要进行字节操作的场景中，面向字节的</a:t>
            </a:r>
            <a:r>
              <a:rPr lang="en-US" altLang="zh-CN" sz="1600" dirty="0">
                <a:sym typeface="+mn-ea"/>
              </a:rPr>
              <a:t>InputStream</a:t>
            </a:r>
            <a:r>
              <a:rPr lang="zh-CN" altLang="en-US" sz="1600" dirty="0">
                <a:sym typeface="+mn-ea"/>
              </a:rPr>
              <a:t>和</a:t>
            </a:r>
            <a:r>
              <a:rPr lang="en-US" altLang="zh-CN" sz="1600" dirty="0">
                <a:sym typeface="+mn-ea"/>
              </a:rPr>
              <a:t>OutputStream</a:t>
            </a:r>
            <a:r>
              <a:rPr lang="zh-CN" altLang="en-US" sz="1600" dirty="0">
                <a:sym typeface="+mn-ea"/>
              </a:rPr>
              <a:t>才是正确的选择，比如读取和写入图片文件，</a:t>
            </a:r>
            <a:r>
              <a:rPr lang="en-US" altLang="zh-CN" sz="1600" dirty="0">
                <a:sym typeface="+mn-ea"/>
              </a:rPr>
              <a:t>java.util.zip</a:t>
            </a:r>
            <a:r>
              <a:rPr lang="zh-CN" altLang="en-US" sz="1600" dirty="0">
                <a:sym typeface="+mn-ea"/>
              </a:rPr>
              <a:t>库</a:t>
            </a:r>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{D0393262-A00C-486C-AA31-92B5AB18A9E5}tf89826194_win32</Template>
  <TotalTime>0</TotalTime>
  <Words>2781</Words>
  <Application>WPS Presentation</Application>
  <PresentationFormat>宽屏</PresentationFormat>
  <Paragraphs>266</Paragraphs>
  <Slides>19</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19</vt:i4>
      </vt:variant>
    </vt:vector>
  </HeadingPairs>
  <TitlesOfParts>
    <vt:vector size="45" baseType="lpstr">
      <vt:lpstr>Arial</vt:lpstr>
      <vt:lpstr>SimSun</vt:lpstr>
      <vt:lpstr>Wingdings</vt:lpstr>
      <vt:lpstr>Microsoft YaHei UI</vt:lpstr>
      <vt:lpstr>苹方-简</vt:lpstr>
      <vt:lpstr>Agency FB (正文)</vt:lpstr>
      <vt:lpstr>Thonburi</vt:lpstr>
      <vt:lpstr>Montserrat Semi</vt:lpstr>
      <vt:lpstr>Bebas Neue</vt:lpstr>
      <vt:lpstr>Gill Sans</vt:lpstr>
      <vt:lpstr>Lato Light</vt:lpstr>
      <vt:lpstr>Montserrat</vt:lpstr>
      <vt:lpstr>Montserrat Semi Bold</vt:lpstr>
      <vt:lpstr>Meiryo UI (正文)</vt:lpstr>
      <vt:lpstr>Agency FB</vt:lpstr>
      <vt:lpstr>汉仪书宋二KW</vt:lpstr>
      <vt:lpstr>微软雅黑</vt:lpstr>
      <vt:lpstr>汉仪旗黑</vt:lpstr>
      <vt:lpstr>Meiryo UI</vt:lpstr>
      <vt:lpstr>Arial Unicode MS</vt:lpstr>
      <vt:lpstr>等线</vt:lpstr>
      <vt:lpstr>汉仪中等线KW</vt:lpstr>
      <vt:lpstr>Calibri</vt:lpstr>
      <vt:lpstr>Helvetica Neue</vt:lpstr>
      <vt:lpstr>Apple Symbols</vt:lpstr>
      <vt:lpstr>最小和静音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楠</dc:creator>
  <cp:lastModifiedBy>derbysofti69</cp:lastModifiedBy>
  <cp:revision>779</cp:revision>
  <dcterms:created xsi:type="dcterms:W3CDTF">2022-05-04T16:37:20Z</dcterms:created>
  <dcterms:modified xsi:type="dcterms:W3CDTF">2022-05-04T16:37:20Z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1033-4.0.0.6524</vt:lpwstr>
  </property>
</Properties>
</file>