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24"/>
  </p:handoutMasterIdLst>
  <p:sldIdLst>
    <p:sldId id="340" r:id="rId3"/>
    <p:sldId id="305" r:id="rId4"/>
    <p:sldId id="342" r:id="rId5"/>
    <p:sldId id="325" r:id="rId7"/>
    <p:sldId id="347" r:id="rId8"/>
    <p:sldId id="344" r:id="rId9"/>
    <p:sldId id="345" r:id="rId10"/>
    <p:sldId id="319" r:id="rId11"/>
    <p:sldId id="343" r:id="rId12"/>
    <p:sldId id="363" r:id="rId13"/>
    <p:sldId id="321" r:id="rId14"/>
    <p:sldId id="361" r:id="rId15"/>
    <p:sldId id="349" r:id="rId16"/>
    <p:sldId id="318" r:id="rId17"/>
    <p:sldId id="351" r:id="rId18"/>
    <p:sldId id="352" r:id="rId19"/>
    <p:sldId id="353" r:id="rId20"/>
    <p:sldId id="362" r:id="rId21"/>
    <p:sldId id="346" r:id="rId22"/>
    <p:sldId id="308" r:id="rId23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7C"/>
    <a:srgbClr val="FEFBF5"/>
    <a:srgbClr val="282C47"/>
    <a:srgbClr val="F8F8F8"/>
    <a:srgbClr val="292C48"/>
    <a:srgbClr val="2C2D39"/>
    <a:srgbClr val="242630"/>
    <a:srgbClr val="2A1F43"/>
    <a:srgbClr val="0C1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134" autoAdjust="0"/>
  </p:normalViewPr>
  <p:slideViewPr>
    <p:cSldViewPr snapToGrid="0" snapToObjects="1">
      <p:cViewPr>
        <p:scale>
          <a:sx n="100" d="100"/>
          <a:sy n="100" d="100"/>
        </p:scale>
        <p:origin x="99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 and cast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，这里我们假设定义了一个</a:t>
            </a:r>
            <a:r>
              <a:rPr lang="en-US" altLang="zh-CN" dirty="0"/>
              <a:t>Point</a:t>
            </a:r>
            <a:r>
              <a:rPr lang="zh-CN" altLang="en-US" dirty="0"/>
              <a:t>类，里面有简单的两个成员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，功能点看上去很小，但应用场景很广泛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，并不会消除</a:t>
            </a:r>
            <a:r>
              <a:rPr lang="en-US" altLang="zh-CN" dirty="0"/>
              <a:t>if</a:t>
            </a:r>
            <a:r>
              <a:rPr lang="zh-CN" altLang="en-US" dirty="0"/>
              <a:t>分支带来的面条代码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一般来说我们不推荐复用变量名，但在不需要用局部变量名表达某种含义的时候，我们可以复用变量名，如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P9</a:t>
            </a:r>
            <a:endParaRPr lang="en-US" altLang="zh-CN" b="0" i="0" dirty="0">
              <a:solidFill>
                <a:srgbClr val="0077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zh-CN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Integer num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zh-CN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Long num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zh-CN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Double num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在多行代码中用</a:t>
            </a:r>
            <a:r>
              <a:rPr lang="en-US" altLang="zh-CN" dirty="0"/>
              <a:t>yield</a:t>
            </a:r>
            <a:r>
              <a:rPr lang="zh-CN" altLang="en-US" dirty="0"/>
              <a:t>返回结果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31516"/>
                </a:solidFill>
                <a:effectLst/>
                <a:latin typeface="system-ui"/>
              </a:rPr>
              <a:t>不加</a:t>
            </a:r>
            <a:r>
              <a:rPr lang="en-US" altLang="zh-CN" b="0" i="0" dirty="0">
                <a:solidFill>
                  <a:srgbClr val="131516"/>
                </a:solidFill>
                <a:effectLst/>
                <a:latin typeface="system-ui"/>
              </a:rPr>
              <a:t>default</a:t>
            </a:r>
            <a:r>
              <a:rPr lang="zh-CN" altLang="en-US" b="0" i="0" dirty="0">
                <a:solidFill>
                  <a:srgbClr val="131516"/>
                </a:solidFill>
                <a:effectLst/>
                <a:latin typeface="system-ui"/>
              </a:rPr>
              <a:t>，是因为</a:t>
            </a:r>
            <a:r>
              <a:rPr lang="en-US" altLang="zh-CN" b="0" i="0" dirty="0">
                <a:solidFill>
                  <a:srgbClr val="131516"/>
                </a:solidFill>
                <a:effectLst/>
                <a:latin typeface="system-ui"/>
              </a:rPr>
              <a:t>Object</a:t>
            </a:r>
            <a:r>
              <a:rPr lang="zh-CN" altLang="en-US" b="0" i="0" dirty="0">
                <a:solidFill>
                  <a:srgbClr val="131516"/>
                </a:solidFill>
                <a:effectLst/>
                <a:latin typeface="system-ui"/>
              </a:rPr>
              <a:t>已经覆盖了</a:t>
            </a:r>
            <a:endParaRPr lang="en-US" altLang="zh-CN" b="0" i="0" dirty="0">
              <a:solidFill>
                <a:srgbClr val="131516"/>
              </a:solidFill>
              <a:effectLst/>
              <a:latin typeface="system-ui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 and cast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JEP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的功能都是通过</a:t>
            </a:r>
            <a:r>
              <a:rPr lang="en-US" altLang="zh-CN" dirty="0" err="1"/>
              <a:t>jep</a:t>
            </a:r>
            <a:r>
              <a:rPr lang="zh-CN" altLang="en-US" dirty="0"/>
              <a:t>来管理和引入的。</a:t>
            </a:r>
            <a:r>
              <a:rPr lang="en-US" altLang="zh-CN" dirty="0" err="1"/>
              <a:t>Jep</a:t>
            </a:r>
            <a:r>
              <a:rPr lang="zh-CN" altLang="en-US" dirty="0"/>
              <a:t>里往往会说明这个功能引入的背景是什么，要解决什么问题，实现方案有哪些，各自利弊如何。</a:t>
            </a:r>
            <a:endParaRPr lang="en-US" altLang="zh-CN" dirty="0"/>
          </a:p>
          <a:p>
            <a:r>
              <a:rPr lang="zh-CN" altLang="en-US" dirty="0"/>
              <a:t>当前打算选择哪个方案，对</a:t>
            </a:r>
            <a:r>
              <a:rPr lang="en-US" altLang="zh-CN" dirty="0"/>
              <a:t>JDK</a:t>
            </a:r>
            <a:r>
              <a:rPr lang="zh-CN" altLang="en-US" dirty="0"/>
              <a:t>使用者、</a:t>
            </a:r>
            <a:r>
              <a:rPr lang="en-US" altLang="zh-CN" dirty="0"/>
              <a:t>JDK</a:t>
            </a:r>
            <a:r>
              <a:rPr lang="zh-CN" altLang="en-US" dirty="0"/>
              <a:t>源码、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/>
              <a:t>JVM</a:t>
            </a:r>
            <a:r>
              <a:rPr lang="zh-CN" altLang="en-US" dirty="0"/>
              <a:t>规范有哪些影响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Preview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实验（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Experimental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）：代表该功能仍处于早期阶段，可以认为完成度只有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25%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左右。</a:t>
            </a:r>
            <a:endParaRPr lang="zh-CN" altLang="en-US" b="0" i="0" dirty="0">
              <a:solidFill>
                <a:srgbClr val="666666"/>
              </a:solidFill>
              <a:effectLst/>
              <a:latin typeface="MicrosoftYaHei" panose="020B0503020204020204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预览（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Preview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）：该功能已经完全实现，但是在最终确定之前仍然可能会有所调整。可以认为这些功能达到了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beta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版本，甚至是候选发布（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Release Candidate, RC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）版本的标准。有时候会看到，某些功能带有标注“预览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2”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（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Preview 2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），这大概表示此功能已经做出了一些修改，同时希望之后可以获得一些相关的反馈。</a:t>
            </a:r>
            <a:endParaRPr lang="zh-CN" altLang="en-US" b="0" i="0" dirty="0">
              <a:solidFill>
                <a:srgbClr val="666666"/>
              </a:solidFill>
              <a:effectLst/>
              <a:latin typeface="MicrosoftYaHei" panose="020B0503020204020204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孵化中（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Incubating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）：代表一个 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API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或工具（相对于语言的核心功能而言）还不是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Java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发布内容的一部分。因为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Java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的标准下载包并不会包含这些内容，所以必须主动获取这些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API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或工具才能使用它们。比如</a:t>
            </a:r>
            <a:r>
              <a:rPr lang="en-US" altLang="zh-CN" b="0" i="0" dirty="0" err="1">
                <a:solidFill>
                  <a:srgbClr val="666666"/>
                </a:solidFill>
                <a:effectLst/>
                <a:latin typeface="MicrosoftYaHei" panose="020B0503020204020204" charset="-122"/>
              </a:rPr>
              <a:t>jshell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 </a:t>
            </a:r>
            <a:r>
              <a:rPr lang="en-US" altLang="zh-CN" b="1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1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，在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Java 8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里依然是一个孵化中的功能，然而从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Java 9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开始，它就成了正式发布版本的一部分。</a:t>
            </a:r>
            <a:endParaRPr lang="zh-CN" altLang="en-US" b="0" i="0" dirty="0">
              <a:solidFill>
                <a:srgbClr val="666666"/>
              </a:solidFill>
              <a:effectLst/>
              <a:latin typeface="MicrosoftYaHei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 and cast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allowing ordinary classes to declare deconstruction patterns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来自于</a:t>
            </a:r>
            <a:r>
              <a:rPr lang="en-US" altLang="zh-CN" dirty="0"/>
              <a:t>JDK</a:t>
            </a:r>
            <a:r>
              <a:rPr lang="zh-CN" altLang="en-US" dirty="0"/>
              <a:t>的 </a:t>
            </a:r>
            <a:r>
              <a:rPr lang="en-US" altLang="zh-CN" dirty="0" err="1"/>
              <a:t>java.io.ObjectInputStream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，代码很啰嗦：先验证类型，再进行类型转换，最后使用这个类型的功能。我们之所以验证类型，肯定是想使用这个类型的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 err="1"/>
              <a:t>instanceof</a:t>
            </a:r>
            <a:r>
              <a:rPr lang="zh-CN" altLang="en-US" dirty="0"/>
              <a:t>右边不能使用泛型，这样当涉及多个类型时，就变成了丑陋的面条式代码，而这种场景其实是很常见的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来自 </a:t>
            </a:r>
            <a:r>
              <a:rPr lang="en-US" altLang="zh-CN" dirty="0"/>
              <a:t>java.security.cert.X509CertSelector</a:t>
            </a:r>
            <a:endParaRPr lang="en-US" altLang="zh-CN" dirty="0"/>
          </a:p>
          <a:p>
            <a:r>
              <a:rPr lang="en-US" altLang="zh-CN" dirty="0"/>
              <a:t>switch</a:t>
            </a:r>
            <a:r>
              <a:rPr lang="zh-CN" altLang="en-US" dirty="0"/>
              <a:t>功能受限，在类型模式匹配诞生之前，选择器表达式只能是完整的基本类型（</a:t>
            </a:r>
            <a:r>
              <a:rPr lang="en-US" altLang="zh-CN" dirty="0"/>
              <a:t>char</a:t>
            </a:r>
            <a:r>
              <a:rPr lang="zh-CN" altLang="en-US" dirty="0"/>
              <a:t>、</a:t>
            </a:r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或</a:t>
            </a:r>
            <a:r>
              <a:rPr lang="en-US" altLang="zh-CN" dirty="0"/>
              <a:t>int</a:t>
            </a:r>
            <a:r>
              <a:rPr lang="zh-CN" altLang="en-US" dirty="0"/>
              <a:t>）、对应的包装类形式（</a:t>
            </a:r>
            <a:r>
              <a:rPr lang="en-US" altLang="zh-CN" dirty="0"/>
              <a:t>Character</a:t>
            </a:r>
            <a:r>
              <a:rPr lang="zh-CN" altLang="en-US" dirty="0"/>
              <a:t>、</a:t>
            </a:r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或</a:t>
            </a:r>
            <a:r>
              <a:rPr lang="en-US" altLang="zh-CN" dirty="0"/>
              <a:t>Integer</a:t>
            </a:r>
            <a:r>
              <a:rPr lang="zh-CN" altLang="en-US" dirty="0"/>
              <a:t>）、</a:t>
            </a:r>
            <a:r>
              <a:rPr lang="en-US" altLang="zh-CN" dirty="0"/>
              <a:t>String</a:t>
            </a:r>
            <a:r>
              <a:rPr lang="zh-CN" altLang="en-US" dirty="0"/>
              <a:t>或</a:t>
            </a:r>
            <a:r>
              <a:rPr lang="en-US" altLang="zh-CN" dirty="0" err="1"/>
              <a:t>enum</a:t>
            </a:r>
            <a:r>
              <a:rPr lang="zh-CN" altLang="en-US" dirty="0"/>
              <a:t>类型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allowing ordinary classes to declare deconstruction patterns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”针对</a:t>
            </a:r>
            <a:r>
              <a:rPr lang="en-US" altLang="zh-CN" dirty="0" err="1"/>
              <a:t>instanceof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的模式匹配”（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Pattern Matching for </a:t>
            </a:r>
            <a:r>
              <a:rPr lang="en-US" altLang="zh-CN" dirty="0" err="1"/>
              <a:t>instanceof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）。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On Java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的作者觉得这个名字不合适，太宽泛了，因为模式匹配的含义和功能很广，而这个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JEP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其实只是一个转型，所以就就借用了 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Kotlin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语言中的术语，称为“智能转型”（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smart casting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YaHei" panose="020B0503020204020204" charset="-122"/>
              </a:rPr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249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4416" y="2630117"/>
            <a:ext cx="60292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进阶第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1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枚举类型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462915" y="4274185"/>
            <a:ext cx="3197225" cy="37084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8F8F8"/>
                </a:solidFill>
              </a:rPr>
              <a:t>分享导师：陈德伟</a:t>
            </a:r>
            <a:endParaRPr lang="zh-CN" altLang="en-US" sz="2400" dirty="0">
              <a:solidFill>
                <a:srgbClr val="F8F8F8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63180" y="3682821"/>
            <a:ext cx="1765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1.17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模式匹配</a:t>
            </a:r>
            <a:endParaRPr lang="en-US" altLang="zh-CN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  <p:pic>
        <p:nvPicPr>
          <p:cNvPr id="2" name="图片 1" descr="平2"/>
          <p:cNvPicPr>
            <a:picLocks noChangeAspect="1"/>
          </p:cNvPicPr>
          <p:nvPr/>
        </p:nvPicPr>
        <p:blipFill>
          <a:blip r:embed="rId3"/>
          <a:srcRect l="12422" r="13634"/>
          <a:stretch>
            <a:fillRect/>
          </a:stretch>
        </p:blipFill>
        <p:spPr>
          <a:xfrm>
            <a:off x="7211060" y="289560"/>
            <a:ext cx="4502150" cy="609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99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99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模式匹配 </a:t>
            </a:r>
            <a:r>
              <a:rPr lang="en-US" altLang="zh-CN" dirty="0"/>
              <a:t>- </a:t>
            </a:r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3" name="内容占位符 2"/>
          <p:cNvSpPr txBox="1"/>
          <p:nvPr/>
        </p:nvSpPr>
        <p:spPr>
          <a:xfrm>
            <a:off x="3200399" y="2105254"/>
            <a:ext cx="5791835" cy="3343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zh-CN" altLang="en-US" sz="1400" dirty="0"/>
              <a:t>模式匹配出现的背景</a:t>
            </a:r>
            <a:endParaRPr lang="en-US" altLang="zh-CN" sz="1400" dirty="0"/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zh-CN" altLang="en-US" sz="1400" b="1" dirty="0"/>
              <a:t>模式的组成</a:t>
            </a:r>
            <a:endParaRPr lang="en-US" altLang="zh-CN" sz="1400" b="1" dirty="0"/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模式的分类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类型模式匹配 </a:t>
            </a:r>
            <a:r>
              <a:rPr lang="en-US" altLang="zh-CN" dirty="0"/>
              <a:t>– </a:t>
            </a:r>
            <a:r>
              <a:rPr lang="zh-CN" altLang="en-US" dirty="0"/>
              <a:t>智能转型</a:t>
            </a:r>
            <a:endParaRPr lang="zh-CN" altLang="en-US" dirty="0"/>
          </a:p>
        </p:txBody>
      </p:sp>
      <p:sp>
        <p:nvSpPr>
          <p:cNvPr id="13" name="内容占位符 2"/>
          <p:cNvSpPr txBox="1"/>
          <p:nvPr/>
        </p:nvSpPr>
        <p:spPr>
          <a:xfrm>
            <a:off x="4836159" y="2228849"/>
            <a:ext cx="5791835" cy="3343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智能转型功能的官方名称叫做“</a:t>
            </a:r>
            <a:r>
              <a:rPr lang="en-US" altLang="zh-CN" sz="1400" dirty="0">
                <a:solidFill>
                  <a:srgbClr val="231F20"/>
                </a:solidFill>
                <a:latin typeface="方正博雅宋_GBK"/>
              </a:rPr>
              <a:t>Pattern Matching for </a:t>
            </a:r>
            <a:r>
              <a:rPr lang="en-US" altLang="zh-CN" sz="1400" dirty="0" err="1">
                <a:solidFill>
                  <a:srgbClr val="231F20"/>
                </a:solidFill>
                <a:latin typeface="方正博雅宋_GBK"/>
              </a:rPr>
              <a:t>instanceof</a:t>
            </a: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” </a:t>
            </a: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400" dirty="0"/>
              <a:t>通过引入模式变量，消除了显示转型</a:t>
            </a:r>
            <a:endParaRPr lang="en-US" altLang="zh-CN" sz="14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直接抽取匹配的结果，不需要单独定义变量</a:t>
            </a: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</p:txBody>
      </p:sp>
      <p:pic>
        <p:nvPicPr>
          <p:cNvPr id="2050" name="Picture 2" descr="查看源图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548" y="2503486"/>
            <a:ext cx="2664000" cy="276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类型模式匹配 </a:t>
            </a:r>
            <a:r>
              <a:rPr lang="en-US" altLang="zh-CN" dirty="0"/>
              <a:t>– </a:t>
            </a:r>
            <a:r>
              <a:rPr lang="zh-CN" altLang="en-US" dirty="0"/>
              <a:t>类型模式匹配举例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04976" y="4429125"/>
            <a:ext cx="7858124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zh-CN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Integer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962400" y="3667125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481262" y="2790825"/>
            <a:ext cx="701441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目标对象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10076" y="2807100"/>
            <a:ext cx="70144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谓词条件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11553" y="2804325"/>
            <a:ext cx="70144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365405" y="2798775"/>
            <a:ext cx="70144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模式</a:t>
            </a:r>
            <a:endParaRPr lang="en-US" altLang="zh-CN" dirty="0"/>
          </a:p>
          <a:p>
            <a:pPr algn="ctr"/>
            <a:r>
              <a:rPr lang="zh-CN" altLang="en-US" dirty="0"/>
              <a:t>变量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791075" y="36957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791200" y="3686175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572250" y="3705225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智能转型 </a:t>
            </a:r>
            <a:r>
              <a:rPr lang="en-US" altLang="zh-CN" dirty="0"/>
              <a:t>– </a:t>
            </a:r>
            <a:r>
              <a:rPr lang="zh-CN" altLang="en-US" dirty="0"/>
              <a:t>对代码可读性的改进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413" y="2967037"/>
            <a:ext cx="4514850" cy="2466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99" y="3276599"/>
            <a:ext cx="496252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智能转型 </a:t>
            </a:r>
            <a:r>
              <a:rPr lang="en-US" altLang="zh-CN" dirty="0"/>
              <a:t>– </a:t>
            </a:r>
            <a:r>
              <a:rPr lang="zh-CN" altLang="en-US" dirty="0"/>
              <a:t>模式变量的作用域</a:t>
            </a:r>
            <a:endParaRPr lang="zh-CN" altLang="en-US" dirty="0"/>
          </a:p>
        </p:txBody>
      </p:sp>
      <p:sp>
        <p:nvSpPr>
          <p:cNvPr id="24" name="内容占位符 2"/>
          <p:cNvSpPr txBox="1"/>
          <p:nvPr/>
        </p:nvSpPr>
        <p:spPr>
          <a:xfrm>
            <a:off x="7572376" y="2162174"/>
            <a:ext cx="3333750" cy="3343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/>
              <a:t>这种作用域随着控制流变动的现象叫做 </a:t>
            </a:r>
            <a:r>
              <a:rPr lang="en-US" altLang="zh-CN" sz="1400" dirty="0"/>
              <a:t>flow scoping</a:t>
            </a:r>
            <a:r>
              <a:rPr lang="zh-CN" altLang="en-US" sz="1400" dirty="0"/>
              <a:t>。</a:t>
            </a: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模式变量的作用域会变动，初看很怪，其实是一个经过深思做出的设计决策</a:t>
            </a: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符合程序实际的执行路径</a:t>
            </a: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方便复用变量名</a:t>
            </a: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413" y="1595369"/>
            <a:ext cx="5410200" cy="45791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switch</a:t>
            </a:r>
            <a:r>
              <a:rPr lang="zh-CN" altLang="en-US" dirty="0"/>
              <a:t>增强 </a:t>
            </a:r>
            <a:r>
              <a:rPr lang="en-US" altLang="zh-CN" dirty="0"/>
              <a:t>– </a:t>
            </a:r>
            <a:r>
              <a:rPr lang="zh-CN" altLang="en-US" dirty="0"/>
              <a:t>箭头语法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905000"/>
            <a:ext cx="6400800" cy="2628900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7572376" y="1895474"/>
            <a:ext cx="3333750" cy="3343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箭头语法注意事项</a:t>
            </a: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箭头和冒号不能混用</a:t>
            </a: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箭头语法里不需要</a:t>
            </a:r>
            <a:r>
              <a:rPr lang="en-US" altLang="zh-CN" sz="1400" dirty="0">
                <a:solidFill>
                  <a:srgbClr val="231F20"/>
                </a:solidFill>
                <a:latin typeface="方正博雅宋_GBK"/>
              </a:rPr>
              <a:t>break</a:t>
            </a: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switch</a:t>
            </a:r>
            <a:r>
              <a:rPr lang="zh-CN" altLang="en-US" dirty="0"/>
              <a:t>增强 </a:t>
            </a:r>
            <a:r>
              <a:rPr lang="en-US" altLang="zh-CN" dirty="0"/>
              <a:t>– </a:t>
            </a:r>
            <a:r>
              <a:rPr lang="zh-CN" altLang="en-US" dirty="0"/>
              <a:t>将</a:t>
            </a:r>
            <a:r>
              <a:rPr lang="en-US" altLang="zh-CN" dirty="0"/>
              <a:t>switch</a:t>
            </a:r>
            <a:r>
              <a:rPr lang="zh-CN" altLang="en-US" dirty="0"/>
              <a:t>作为表达式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7820026" y="1890712"/>
            <a:ext cx="3333750" cy="3343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注意事项</a:t>
            </a: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rgbClr val="231F20"/>
                </a:solidFill>
                <a:latin typeface="方正博雅宋_GBK"/>
              </a:rPr>
              <a:t>Switch</a:t>
            </a: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可以作为表达式返回结果</a:t>
            </a: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增加</a:t>
            </a:r>
            <a:r>
              <a:rPr lang="en-US" altLang="zh-CN" sz="1400" dirty="0">
                <a:solidFill>
                  <a:srgbClr val="231F20"/>
                </a:solidFill>
                <a:latin typeface="方正博雅宋_GBK"/>
              </a:rPr>
              <a:t>yield</a:t>
            </a: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关键字</a:t>
            </a: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547813"/>
            <a:ext cx="7228247" cy="33432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switch</a:t>
            </a:r>
            <a:r>
              <a:rPr lang="zh-CN" altLang="en-US" dirty="0"/>
              <a:t>增强 </a:t>
            </a:r>
            <a:r>
              <a:rPr lang="en-US" altLang="zh-CN" dirty="0"/>
              <a:t>– </a:t>
            </a:r>
            <a:r>
              <a:rPr lang="zh-CN" altLang="en-US" dirty="0"/>
              <a:t>类型模式匹配在</a:t>
            </a:r>
            <a:r>
              <a:rPr lang="en-US" altLang="zh-CN" dirty="0"/>
              <a:t>Switch</a:t>
            </a:r>
            <a:r>
              <a:rPr lang="zh-CN" altLang="en-US" dirty="0"/>
              <a:t>中的应用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7820026" y="1890712"/>
            <a:ext cx="3333750" cy="3343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注意事项</a:t>
            </a: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在</a:t>
            </a:r>
            <a:r>
              <a:rPr lang="en-US" altLang="zh-CN" sz="1400" dirty="0">
                <a:solidFill>
                  <a:srgbClr val="231F20"/>
                </a:solidFill>
                <a:latin typeface="方正博雅宋_GBK"/>
              </a:rPr>
              <a:t>Java17</a:t>
            </a: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中只是作为</a:t>
            </a:r>
            <a:r>
              <a:rPr lang="en-US" altLang="zh-CN" sz="1400" dirty="0">
                <a:solidFill>
                  <a:srgbClr val="231F20"/>
                </a:solidFill>
                <a:latin typeface="方正博雅宋_GBK"/>
              </a:rPr>
              <a:t>Preview</a:t>
            </a: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功能</a:t>
            </a: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可以和</a:t>
            </a:r>
            <a:r>
              <a:rPr lang="en-US" altLang="zh-CN" sz="1400" dirty="0">
                <a:solidFill>
                  <a:srgbClr val="231F20"/>
                </a:solidFill>
                <a:latin typeface="方正博雅宋_GBK"/>
              </a:rPr>
              <a:t>Guarded Patterns</a:t>
            </a: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结合使用</a:t>
            </a: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可以和</a:t>
            </a:r>
            <a:r>
              <a:rPr lang="en-US" altLang="zh-CN" sz="1400" dirty="0">
                <a:solidFill>
                  <a:srgbClr val="231F20"/>
                </a:solidFill>
                <a:latin typeface="方正博雅宋_GBK"/>
              </a:rPr>
              <a:t>sealed class</a:t>
            </a: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结合使用</a:t>
            </a: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413" y="2257425"/>
            <a:ext cx="5819775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模式匹配 </a:t>
            </a:r>
            <a:r>
              <a:rPr lang="en-US" altLang="zh-CN" dirty="0"/>
              <a:t>– </a:t>
            </a:r>
            <a:r>
              <a:rPr lang="zh-CN" altLang="en-US" dirty="0"/>
              <a:t>类型模式匹配举例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04976" y="4429125"/>
            <a:ext cx="7858124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switch(o) {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Integer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-&gt; xx }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110355" y="3667125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578417" y="2790825"/>
            <a:ext cx="701441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目标对象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539616" y="2807100"/>
            <a:ext cx="70144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谓词条件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11553" y="2804325"/>
            <a:ext cx="70144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365405" y="2798775"/>
            <a:ext cx="70144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模式</a:t>
            </a:r>
            <a:endParaRPr lang="en-US" altLang="zh-CN" dirty="0"/>
          </a:p>
          <a:p>
            <a:pPr algn="ctr"/>
            <a:r>
              <a:rPr lang="zh-CN" altLang="en-US" dirty="0"/>
              <a:t>变量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942205" y="36957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791200" y="3686175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572250" y="3705225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类型模式匹配 </a:t>
            </a:r>
            <a:r>
              <a:rPr lang="en-US" altLang="zh-CN" dirty="0"/>
              <a:t>– </a:t>
            </a:r>
            <a:r>
              <a:rPr lang="zh-CN" altLang="en-US" dirty="0"/>
              <a:t>时间线</a:t>
            </a:r>
            <a:endParaRPr lang="zh-CN" altLang="en-US" dirty="0"/>
          </a:p>
        </p:txBody>
      </p:sp>
      <p:sp>
        <p:nvSpPr>
          <p:cNvPr id="13" name="内容占位符 2"/>
          <p:cNvSpPr txBox="1"/>
          <p:nvPr/>
        </p:nvSpPr>
        <p:spPr>
          <a:xfrm>
            <a:off x="2035809" y="1434694"/>
            <a:ext cx="8165466" cy="4099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solidFill>
                  <a:srgbClr val="231F20"/>
                </a:solidFill>
                <a:effectLst/>
                <a:latin typeface="方正博雅宋_GBK"/>
              </a:rPr>
              <a:t>Java</a:t>
            </a: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模式匹配各个功能引入的时间线</a:t>
            </a: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en-US" altLang="zh-CN" sz="1400" dirty="0"/>
              <a:t>JDK14 - JEP 305: Pattern Matching for </a:t>
            </a:r>
            <a:r>
              <a:rPr lang="en-US" altLang="zh-CN" sz="1400" dirty="0" err="1"/>
              <a:t>instanceof</a:t>
            </a:r>
            <a:r>
              <a:rPr lang="en-US" altLang="zh-CN" sz="1400" dirty="0"/>
              <a:t> (Preview)</a:t>
            </a:r>
            <a:endParaRPr lang="en-US" altLang="zh-CN" sz="1400" dirty="0"/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en-US" altLang="zh-CN" sz="1400" dirty="0"/>
              <a:t>JDK15 – JEP 375: Pattern Matching for </a:t>
            </a:r>
            <a:r>
              <a:rPr lang="en-US" altLang="zh-CN" sz="1400" dirty="0" err="1"/>
              <a:t>instanceof</a:t>
            </a:r>
            <a:r>
              <a:rPr lang="en-US" altLang="zh-CN" sz="1400" dirty="0"/>
              <a:t> (Second Preview)</a:t>
            </a:r>
            <a:endParaRPr lang="en-US" altLang="zh-CN" sz="1400" dirty="0"/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en-US" altLang="zh-CN" sz="1400" b="1" dirty="0"/>
              <a:t>JDK16 – JEP 394: Pattern Matching for </a:t>
            </a:r>
            <a:r>
              <a:rPr lang="en-US" altLang="zh-CN" sz="1400" b="1" dirty="0" err="1"/>
              <a:t>instanceof</a:t>
            </a:r>
            <a:endParaRPr lang="en-US" altLang="zh-CN" sz="1400" b="1" dirty="0"/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en-US" altLang="zh-CN" sz="1400" dirty="0"/>
              <a:t>JDK12 – JEP 325: Switch Expressions (Preview)</a:t>
            </a:r>
            <a:endParaRPr lang="en-US" altLang="zh-CN" sz="1400" dirty="0"/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en-US" altLang="zh-CN" sz="1400" dirty="0"/>
              <a:t>JDK13 – JEP 354: Switch Expressions (Second Preview)</a:t>
            </a:r>
            <a:endParaRPr lang="en-US" altLang="zh-CN" sz="1400" dirty="0"/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en-US" altLang="zh-CN" sz="1400" b="1" dirty="0"/>
              <a:t>JDK14 – JEP 361: Switch Expressions</a:t>
            </a:r>
            <a:endParaRPr lang="en-US" altLang="zh-CN" sz="1400" b="1" dirty="0"/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en-US" altLang="zh-CN" sz="1400" dirty="0"/>
              <a:t>JDK17 – JEP 406: Pattern Matching for switch (Preview)</a:t>
            </a: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82542" y="22666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19523" y="2318299"/>
            <a:ext cx="5283416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模式匹配</a:t>
            </a:r>
            <a:endParaRPr 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33824" y="2626073"/>
            <a:ext cx="5520792" cy="243208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了解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Java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里模式匹配的基本概念以及分类</a:t>
            </a:r>
            <a:endParaRPr 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Shape 2906"/>
          <p:cNvSpPr/>
          <p:nvPr/>
        </p:nvSpPr>
        <p:spPr>
          <a:xfrm>
            <a:off x="4882542" y="3678501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5386358" y="3726114"/>
            <a:ext cx="5668258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类型匹配</a:t>
            </a:r>
            <a:endParaRPr 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5520390" y="4033889"/>
            <a:ext cx="5052360" cy="520207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介绍如何通过增强 </a:t>
            </a:r>
            <a:r>
              <a:rPr lang="en-US" altLang="zh-CN" sz="1200" b="1" spc="300" dirty="0" err="1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instanceof</a:t>
            </a:r>
            <a:r>
              <a:rPr lang="zh-CN" altLang="en-US" sz="12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和</a:t>
            </a:r>
            <a:r>
              <a:rPr lang="en-US" altLang="zh-CN" sz="12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switch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两个主要应用场景来改进代码的可读性</a:t>
            </a:r>
            <a:endParaRPr 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/>
      <p:bldP spid="14" grpId="0"/>
      <p:bldP spid="15" grpId="0" animBg="1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536" y="1675049"/>
            <a:ext cx="6903864" cy="3246083"/>
          </a:xfrm>
          <a:prstGeom prst="rect">
            <a:avLst/>
          </a:prstGeom>
        </p:spPr>
      </p:pic>
      <p:pic>
        <p:nvPicPr>
          <p:cNvPr id="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504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Java</a:t>
            </a:r>
            <a:r>
              <a:rPr lang="zh-CN" altLang="en-US" dirty="0"/>
              <a:t>为什么需要模式匹配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70424" y="2198049"/>
            <a:ext cx="6210936" cy="1024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/>
              <a:t>相比于</a:t>
            </a:r>
            <a:r>
              <a:rPr lang="en-US" altLang="zh-CN" sz="1800" dirty="0"/>
              <a:t>Python</a:t>
            </a:r>
            <a:r>
              <a:rPr lang="zh-CN" altLang="en-US" sz="1800" dirty="0"/>
              <a:t>、</a:t>
            </a:r>
            <a:r>
              <a:rPr lang="en-US" altLang="zh-CN" sz="1800" dirty="0"/>
              <a:t>Scala</a:t>
            </a:r>
            <a:r>
              <a:rPr lang="zh-CN" altLang="en-US" sz="1800" dirty="0"/>
              <a:t>、</a:t>
            </a:r>
            <a:r>
              <a:rPr lang="en-US" altLang="zh-CN" sz="1800" dirty="0"/>
              <a:t>Kotlin</a:t>
            </a:r>
            <a:r>
              <a:rPr lang="zh-CN" altLang="en-US" sz="1800" dirty="0"/>
              <a:t>等语言，</a:t>
            </a:r>
            <a:r>
              <a:rPr lang="en-US" altLang="zh-CN" sz="1800" dirty="0"/>
              <a:t>Java</a:t>
            </a:r>
            <a:r>
              <a:rPr lang="zh-CN" altLang="en-US" sz="1800" dirty="0"/>
              <a:t>总是被认为过于笨重繁琐，因此近年</a:t>
            </a:r>
            <a:r>
              <a:rPr lang="en-US" altLang="zh-CN" sz="1800" dirty="0"/>
              <a:t>Java</a:t>
            </a:r>
            <a:r>
              <a:rPr lang="zh-CN" altLang="en-US" sz="1800" dirty="0"/>
              <a:t>一直致力于改进代码的可读性</a:t>
            </a:r>
            <a:endParaRPr lang="en-US" altLang="zh-CN" sz="1800" dirty="0"/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方正博雅宋_GBK"/>
              </a:rPr>
              <a:t>record</a:t>
            </a:r>
            <a:endParaRPr lang="en-US" altLang="zh-CN" sz="1800" dirty="0">
              <a:latin typeface="方正博雅宋_GBK"/>
            </a:endParaRPr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方正博雅宋_GBK"/>
              </a:rPr>
              <a:t>var</a:t>
            </a:r>
            <a:endParaRPr lang="en-US" altLang="zh-CN" sz="1800" dirty="0">
              <a:latin typeface="方正博雅宋_GBK"/>
            </a:endParaRPr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方正博雅宋_GBK"/>
              </a:rPr>
              <a:t>文本块</a:t>
            </a:r>
            <a:endParaRPr lang="en-US" altLang="zh-CN" sz="1800" dirty="0">
              <a:latin typeface="方正博雅宋_GBK"/>
            </a:endParaRPr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方正博雅宋_GBK"/>
              </a:rPr>
              <a:t>模式匹配</a:t>
            </a:r>
            <a:endParaRPr lang="en-US" altLang="zh-CN" sz="1800" dirty="0">
              <a:latin typeface="方正博雅宋_GBK"/>
            </a:endParaRPr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方正博雅宋_GBK"/>
              </a:rPr>
              <a:t>其他</a:t>
            </a:r>
            <a:r>
              <a:rPr lang="en-US" altLang="zh-CN" sz="1800" dirty="0">
                <a:latin typeface="方正博雅宋_GBK"/>
              </a:rPr>
              <a:t>…</a:t>
            </a:r>
            <a:endParaRPr lang="zh-CN" altLang="en-US" sz="1800" dirty="0"/>
          </a:p>
        </p:txBody>
      </p:sp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3" y="1771648"/>
            <a:ext cx="52582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什么是模式 </a:t>
            </a:r>
            <a:r>
              <a:rPr lang="en-US" altLang="zh-CN" dirty="0"/>
              <a:t>– </a:t>
            </a:r>
            <a:r>
              <a:rPr lang="zh-CN" altLang="en-US" dirty="0"/>
              <a:t>正则表达式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0" y="1292118"/>
            <a:ext cx="7834312" cy="53315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什么是模式 </a:t>
            </a:r>
            <a:r>
              <a:rPr lang="en-US" altLang="zh-CN" dirty="0"/>
              <a:t>– </a:t>
            </a:r>
            <a:r>
              <a:rPr lang="zh-CN" altLang="en-US" dirty="0"/>
              <a:t>基本结构</a:t>
            </a:r>
            <a:endParaRPr lang="zh-CN" altLang="en-US" dirty="0"/>
          </a:p>
        </p:txBody>
      </p:sp>
      <p:sp>
        <p:nvSpPr>
          <p:cNvPr id="13" name="内容占位符 2"/>
          <p:cNvSpPr txBox="1"/>
          <p:nvPr/>
        </p:nvSpPr>
        <p:spPr>
          <a:xfrm>
            <a:off x="5828664" y="2352674"/>
            <a:ext cx="5791835" cy="3343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方正博雅宋_GBK"/>
              </a:rPr>
              <a:t>模式的主要组成</a:t>
            </a:r>
            <a:r>
              <a:rPr lang="zh-CN" altLang="en-US" sz="1800" dirty="0">
                <a:effectLst/>
                <a:latin typeface="方正博雅宋_GBK"/>
              </a:rPr>
              <a:t>：</a:t>
            </a:r>
            <a:endParaRPr lang="en-US" altLang="zh-CN" sz="1800" dirty="0">
              <a:effectLst/>
              <a:latin typeface="方正博雅宋_GBK"/>
            </a:endParaRPr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方正博雅宋_GBK"/>
              </a:rPr>
              <a:t>模式（</a:t>
            </a:r>
            <a:r>
              <a:rPr lang="en-US" altLang="zh-CN" sz="1800" dirty="0">
                <a:latin typeface="方正博雅宋_GBK"/>
              </a:rPr>
              <a:t>pattern</a:t>
            </a:r>
            <a:r>
              <a:rPr lang="zh-CN" altLang="en-US" sz="1800" dirty="0">
                <a:latin typeface="方正博雅宋_GBK"/>
              </a:rPr>
              <a:t>）</a:t>
            </a:r>
            <a:endParaRPr lang="en-US" altLang="zh-CN" sz="1800" dirty="0">
              <a:latin typeface="方正博雅宋_GBK"/>
            </a:endParaRPr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方正博雅宋_GBK"/>
              </a:rPr>
              <a:t>目标对象（</a:t>
            </a:r>
            <a:r>
              <a:rPr lang="en-US" altLang="zh-CN" sz="1800" dirty="0">
                <a:latin typeface="方正博雅宋_GBK"/>
              </a:rPr>
              <a:t>target</a:t>
            </a:r>
            <a:r>
              <a:rPr lang="zh-CN" altLang="en-US" sz="1800" dirty="0">
                <a:latin typeface="方正博雅宋_GBK"/>
              </a:rPr>
              <a:t>）</a:t>
            </a:r>
            <a:endParaRPr lang="en-US" altLang="zh-CN" sz="1800" dirty="0">
              <a:latin typeface="方正博雅宋_GBK"/>
            </a:endParaRPr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方正博雅宋_GBK"/>
              </a:rPr>
              <a:t>谓词条件（</a:t>
            </a:r>
            <a:r>
              <a:rPr lang="en-US" altLang="zh-CN" sz="1800" dirty="0" err="1">
                <a:latin typeface="方正博雅宋_GBK"/>
              </a:rPr>
              <a:t>predicte</a:t>
            </a:r>
            <a:r>
              <a:rPr lang="zh-CN" altLang="en-US" sz="1800" dirty="0">
                <a:latin typeface="方正博雅宋_GBK"/>
              </a:rPr>
              <a:t>）</a:t>
            </a:r>
            <a:endParaRPr lang="en-US" altLang="zh-CN" sz="1800" dirty="0">
              <a:latin typeface="方正博雅宋_GBK"/>
            </a:endParaRPr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方正博雅宋_GBK"/>
              </a:rPr>
              <a:t>模式变量（</a:t>
            </a:r>
            <a:r>
              <a:rPr lang="en-US" altLang="zh-CN" sz="1800" dirty="0">
                <a:latin typeface="方正博雅宋_GBK"/>
              </a:rPr>
              <a:t>pattern </a:t>
            </a:r>
            <a:r>
              <a:rPr lang="en-US" altLang="zh-CN" sz="1800" dirty="0" err="1">
                <a:latin typeface="方正博雅宋_GBK"/>
              </a:rPr>
              <a:t>varible</a:t>
            </a:r>
            <a:r>
              <a:rPr lang="zh-CN" altLang="en-US" sz="1800" dirty="0">
                <a:latin typeface="方正博雅宋_GBK"/>
              </a:rPr>
              <a:t>）</a:t>
            </a:r>
            <a:endParaRPr lang="en-US" altLang="zh-CN" sz="1800" dirty="0">
              <a:latin typeface="方正博雅宋_GBK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2828925"/>
            <a:ext cx="440055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模式匹配 </a:t>
            </a:r>
            <a:r>
              <a:rPr lang="en-US" altLang="zh-CN" dirty="0"/>
              <a:t>– </a:t>
            </a:r>
            <a:r>
              <a:rPr lang="zh-CN" altLang="en-US" dirty="0"/>
              <a:t>模式匹配举例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04976" y="4429125"/>
            <a:ext cx="7858124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Matcher </a:t>
            </a:r>
            <a:r>
              <a:rPr lang="en-US" altLang="zh-C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pattern.matcher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(text)</a:t>
            </a:r>
            <a:endParaRPr lang="en-US" altLang="zh-C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658100" y="36957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355607" y="2800350"/>
            <a:ext cx="701441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目标对象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00302" y="2777138"/>
            <a:ext cx="70144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谓词条件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88105" y="2790825"/>
            <a:ext cx="70144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90237" y="2800350"/>
            <a:ext cx="70144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模式</a:t>
            </a:r>
            <a:endParaRPr lang="en-US" altLang="zh-CN" dirty="0"/>
          </a:p>
          <a:p>
            <a:pPr algn="ctr"/>
            <a:r>
              <a:rPr lang="zh-CN" altLang="en-US" dirty="0"/>
              <a:t>变量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838825" y="36576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6762750" y="367665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840957" y="367665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模式匹配 </a:t>
            </a:r>
            <a:r>
              <a:rPr lang="en-US" altLang="zh-CN" dirty="0"/>
              <a:t>- </a:t>
            </a:r>
            <a:r>
              <a:rPr lang="zh-CN" altLang="en-US" dirty="0"/>
              <a:t>分类</a:t>
            </a:r>
            <a:endParaRPr lang="zh-CN" altLang="en-US" dirty="0"/>
          </a:p>
        </p:txBody>
      </p:sp>
      <p:sp>
        <p:nvSpPr>
          <p:cNvPr id="13" name="内容占位符 2"/>
          <p:cNvSpPr txBox="1"/>
          <p:nvPr/>
        </p:nvSpPr>
        <p:spPr>
          <a:xfrm>
            <a:off x="4607559" y="2215744"/>
            <a:ext cx="5791835" cy="3343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>
                <a:solidFill>
                  <a:srgbClr val="231F20"/>
                </a:solidFill>
                <a:latin typeface="方正博雅宋_GBK"/>
              </a:rPr>
              <a:t>分类：</a:t>
            </a: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zh-CN" altLang="en-US" sz="1400" dirty="0"/>
              <a:t>文本模式匹配</a:t>
            </a:r>
            <a:endParaRPr lang="en-US" altLang="zh-CN" sz="1400" dirty="0"/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zh-CN" altLang="en-US" sz="1400" b="1" dirty="0"/>
              <a:t>类型模式匹配</a:t>
            </a:r>
            <a:endParaRPr lang="en-US" altLang="zh-CN" sz="1400" b="1" dirty="0"/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zh-CN" altLang="en-US" sz="1400" dirty="0"/>
              <a:t>反构建模式匹配</a:t>
            </a:r>
            <a:endParaRPr lang="en-US" altLang="zh-CN" sz="1400" dirty="0">
              <a:solidFill>
                <a:srgbClr val="231F20"/>
              </a:solidFill>
              <a:latin typeface="方正博雅宋_GBK"/>
            </a:endParaRPr>
          </a:p>
          <a:p>
            <a:pPr>
              <a:buClr>
                <a:srgbClr val="282C47"/>
              </a:buClr>
              <a:buFont typeface="Wingdings" panose="05000000000000000000" pitchFamily="2" charset="2"/>
              <a:buChar char="p"/>
            </a:pPr>
            <a:r>
              <a:rPr lang="zh-CN" altLang="en-US" sz="1400" dirty="0"/>
              <a:t>其他模式匹配</a:t>
            </a:r>
            <a:endParaRPr lang="zh-CN" altLang="en-US" sz="1400" dirty="0"/>
          </a:p>
        </p:txBody>
      </p:sp>
      <p:pic>
        <p:nvPicPr>
          <p:cNvPr id="58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63" y="2403341"/>
            <a:ext cx="24003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类型模式匹配出现前的</a:t>
            </a:r>
            <a:r>
              <a:rPr lang="en-US" altLang="zh-CN" dirty="0" err="1"/>
              <a:t>instanceof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66753"/>
            <a:ext cx="5657850" cy="549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类型模式匹配出现前的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699" y="1343441"/>
            <a:ext cx="6410325" cy="51383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1441</Words>
  <Application>WPS 演示</Application>
  <PresentationFormat>宽屏</PresentationFormat>
  <Paragraphs>145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2" baseType="lpstr">
      <vt:lpstr>Arial</vt:lpstr>
      <vt:lpstr>宋体</vt:lpstr>
      <vt:lpstr>Wingdings</vt:lpstr>
      <vt:lpstr>Microsoft YaHei UI</vt:lpstr>
      <vt:lpstr>Agency FB (正文)</vt:lpstr>
      <vt:lpstr>Segoe Print</vt:lpstr>
      <vt:lpstr>Montserrat Semi</vt:lpstr>
      <vt:lpstr>Bebas Neue</vt:lpstr>
      <vt:lpstr>Gill Sans</vt:lpstr>
      <vt:lpstr>Lato Light</vt:lpstr>
      <vt:lpstr>Montserrat</vt:lpstr>
      <vt:lpstr>方正博雅宋_GBK</vt:lpstr>
      <vt:lpstr>Consolas</vt:lpstr>
      <vt:lpstr>-apple-system</vt:lpstr>
      <vt:lpstr>Meiryo UI</vt:lpstr>
      <vt:lpstr>微软雅黑</vt:lpstr>
      <vt:lpstr>Arial Unicode MS</vt:lpstr>
      <vt:lpstr>MicrosoftYaHei</vt:lpstr>
      <vt:lpstr>system-ui</vt:lpstr>
      <vt:lpstr>Yu Gothic UI</vt:lpstr>
      <vt:lpstr>Calibri</vt:lpstr>
      <vt:lpstr>最小和静音</vt:lpstr>
      <vt:lpstr>PowerPoint 演示文稿</vt:lpstr>
      <vt:lpstr>PowerPoint 演示文稿</vt:lpstr>
      <vt:lpstr>01 Java为什么需要模式匹配</vt:lpstr>
      <vt:lpstr>01 什么是模式 – 正则表达式</vt:lpstr>
      <vt:lpstr>01 什么是模式 – 基本结构</vt:lpstr>
      <vt:lpstr>01 模式匹配 – 模式匹配举例</vt:lpstr>
      <vt:lpstr>01 模式匹配 - 分类</vt:lpstr>
      <vt:lpstr>01 类型模式匹配出现前的instanceof</vt:lpstr>
      <vt:lpstr>01 类型模式匹配出现前的switch</vt:lpstr>
      <vt:lpstr>01 模式匹配 - 总结</vt:lpstr>
      <vt:lpstr>02 类型模式匹配 – 智能转型</vt:lpstr>
      <vt:lpstr>02 类型模式匹配 – 类型模式匹配举例</vt:lpstr>
      <vt:lpstr>02 智能转型 – 对代码可读性的改进</vt:lpstr>
      <vt:lpstr>02 智能转型 – 模式变量的作用域</vt:lpstr>
      <vt:lpstr>02 switch增强 – 箭头语法</vt:lpstr>
      <vt:lpstr>02 switch增强 – 将switch作为表达式</vt:lpstr>
      <vt:lpstr>02 switch增强 – 类型模式匹配在Switch中的应用</vt:lpstr>
      <vt:lpstr>02 模式匹配 – 类型模式匹配举例</vt:lpstr>
      <vt:lpstr>03 类型模式匹配 – 时间线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王楠</cp:lastModifiedBy>
  <cp:revision>84</cp:revision>
  <dcterms:created xsi:type="dcterms:W3CDTF">2022-03-25T08:56:00Z</dcterms:created>
  <dcterms:modified xsi:type="dcterms:W3CDTF">2022-04-15T04:49:38Z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2052-11.1.0.11369</vt:lpwstr>
  </property>
  <property fmtid="{D5CDD505-2E9C-101B-9397-08002B2CF9AE}" pid="3" name="ICV">
    <vt:lpwstr>56A534E3755B4F398C581F86FE8ED455</vt:lpwstr>
  </property>
</Properties>
</file>