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304" r:id="rId3"/>
    <p:sldId id="305" r:id="rId5"/>
    <p:sldId id="344" r:id="rId6"/>
    <p:sldId id="343" r:id="rId7"/>
    <p:sldId id="317" r:id="rId8"/>
    <p:sldId id="345" r:id="rId9"/>
    <p:sldId id="368" r:id="rId10"/>
    <p:sldId id="367" r:id="rId11"/>
    <p:sldId id="366" r:id="rId12"/>
    <p:sldId id="365" r:id="rId13"/>
    <p:sldId id="329" r:id="rId14"/>
    <p:sldId id="370" r:id="rId15"/>
    <p:sldId id="347" r:id="rId16"/>
    <p:sldId id="351" r:id="rId17"/>
    <p:sldId id="359" r:id="rId18"/>
    <p:sldId id="362" r:id="rId19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BF5"/>
    <a:srgbClr val="FFFBF2"/>
    <a:srgbClr val="F8F8F8"/>
    <a:srgbClr val="34347C"/>
    <a:srgbClr val="292C48"/>
    <a:srgbClr val="2C2D39"/>
    <a:srgbClr val="242630"/>
    <a:srgbClr val="2A1F43"/>
    <a:srgbClr val="0C1B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Java11</a:t>
            </a:r>
            <a:r>
              <a:rPr lang="zh-CN" altLang="en-US" dirty="0">
                <a:sym typeface="+mn-ea"/>
              </a:rPr>
              <a:t>的源码，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CompletionStage</a:t>
            </a:r>
            <a:r>
              <a:rPr lang="zh-CN" altLang="en-US" dirty="0">
                <a:sym typeface="+mn-ea"/>
              </a:rPr>
              <a:t>，共有</a:t>
            </a:r>
            <a:r>
              <a:rPr lang="en-US" altLang="zh-CN" dirty="0">
                <a:sym typeface="+mn-ea"/>
              </a:rPr>
              <a:t>38</a:t>
            </a:r>
            <a:r>
              <a:rPr lang="zh-CN" altLang="en-US" dirty="0">
                <a:sym typeface="+mn-ea"/>
              </a:rPr>
              <a:t>个方法，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dependent </a:t>
            </a:r>
            <a:r>
              <a:rPr lang="zh-CN" altLang="en-US" dirty="0">
                <a:sym typeface="+mn-ea"/>
              </a:rPr>
              <a:t>这个方法不要用做程序逻辑流的控制，仅用于监控或者监视当前的</a:t>
            </a:r>
            <a:r>
              <a:rPr lang="en-US" altLang="zh-CN" dirty="0">
                <a:sym typeface="+mn-ea"/>
              </a:rPr>
              <a:t>completableFuture</a:t>
            </a:r>
            <a:r>
              <a:rPr lang="zh-CN" altLang="en-US" dirty="0">
                <a:sym typeface="+mn-ea"/>
              </a:rPr>
              <a:t>状态用</a:t>
            </a:r>
            <a:endParaRPr lang="zh-CN" altLang="en-US" dirty="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CompletionStage</a:t>
            </a:r>
            <a:r>
              <a:rPr lang="zh-CN" altLang="en-US" dirty="0">
                <a:sym typeface="+mn-ea"/>
              </a:rPr>
              <a:t>抽象来看，就是一个计算的阶段，一个任务可能拆分了多个计算阶段，且每个计算阶段与其他计算阶段之间可能还存在先后顺序的依赖，可能是异步计算，也可能是同步计算。</a:t>
            </a:r>
            <a:endParaRPr lang="zh-CN" altLang="en-US" dirty="0">
              <a:sym typeface="+mn-ea"/>
            </a:endParaRPr>
          </a:p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Compose</a:t>
            </a:r>
            <a:r>
              <a:rPr lang="zh-CN" altLang="en-US"/>
              <a:t>操作 </a:t>
            </a:r>
            <a:r>
              <a:rPr lang="en-US" altLang="zh-CN"/>
              <a:t>3 +34=37</a:t>
            </a:r>
            <a:endParaRPr lang="zh-CN" altLang="en-US"/>
          </a:p>
          <a:p>
            <a:endParaRPr lang="zh-CN" altLang="en-US"/>
          </a:p>
          <a:p>
            <a:endParaRPr lang="zh-CN" altLang="en-US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我们前面呢，讲了方法的分类和一般方法的含义以及使用，接下来讲下</a:t>
            </a:r>
            <a:r>
              <a:rPr lang="en-US" altLang="zh-CN"/>
              <a:t>CompletableFuture</a:t>
            </a:r>
            <a:r>
              <a:rPr lang="zh-CN" altLang="en-US"/>
              <a:t>的异常处理机制</a:t>
            </a:r>
            <a:endParaRPr lang="zh-CN" altLang="en-US"/>
          </a:p>
          <a:p>
            <a:r>
              <a:rPr lang="en-US" altLang="zh-CN" b="1"/>
              <a:t>Breakable</a:t>
            </a:r>
            <a:r>
              <a:rPr lang="zh-CN" altLang="en-US"/>
              <a:t>：</a:t>
            </a:r>
            <a:r>
              <a:rPr lang="en-US" altLang="zh-CN"/>
              <a:t>-</a:t>
            </a:r>
            <a:r>
              <a:rPr lang="zh-CN" altLang="en-US"/>
              <a:t>》</a:t>
            </a:r>
            <a:r>
              <a:rPr lang="zh-CN" altLang="en-US" b="1"/>
              <a:t>CompletableExceptions</a:t>
            </a:r>
            <a:r>
              <a:rPr lang="zh-CN" altLang="en-US"/>
              <a:t>：</a:t>
            </a:r>
            <a:r>
              <a:rPr lang="en-US" altLang="zh-CN"/>
              <a:t>-</a:t>
            </a:r>
            <a:r>
              <a:rPr lang="zh-CN" altLang="en-US"/>
              <a:t>》</a:t>
            </a:r>
            <a:r>
              <a:rPr lang="zh-CN" altLang="en-US" b="1"/>
              <a:t> </a:t>
            </a:r>
            <a:r>
              <a:rPr lang="en-US" altLang="zh-CN" b="1"/>
              <a:t>StreamException</a:t>
            </a:r>
            <a:r>
              <a:rPr lang="zh-CN" altLang="en-US" b="1"/>
              <a:t>对比</a:t>
            </a:r>
            <a:endParaRPr lang="zh-CN" altLang="en-US" b="1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除了</a:t>
            </a:r>
            <a:r>
              <a:rPr lang="en-US" altLang="zh-CN">
                <a:sym typeface="+mn-ea"/>
              </a:rPr>
              <a:t>try-catch</a:t>
            </a:r>
            <a:r>
              <a:rPr lang="zh-CN" altLang="en-US">
                <a:sym typeface="+mn-ea"/>
              </a:rPr>
              <a:t>，在使用</a:t>
            </a:r>
            <a:r>
              <a:rPr lang="en-US" altLang="zh-CN">
                <a:sym typeface="+mn-ea"/>
              </a:rPr>
              <a:t>completableFuture</a:t>
            </a:r>
            <a:r>
              <a:rPr lang="zh-CN" altLang="en-US">
                <a:sym typeface="+mn-ea"/>
              </a:rPr>
              <a:t>的时候更推荐使用它本身提供的一些机制</a:t>
            </a:r>
            <a:endParaRPr lang="zh-CN" altLang="en-US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介绍了关于</a:t>
            </a:r>
            <a:r>
              <a:rPr lang="en-US" altLang="zh-CN"/>
              <a:t>CompletableFuture</a:t>
            </a:r>
            <a:r>
              <a:rPr lang="zh-CN" altLang="en-US"/>
              <a:t>的由来，</a:t>
            </a:r>
            <a:r>
              <a:rPr lang="en-US" altLang="zh-CN"/>
              <a:t>CompletableFuture</a:t>
            </a:r>
            <a:r>
              <a:rPr lang="zh-CN" altLang="en-US"/>
              <a:t>的使用，如何记住那么多的方法，以及</a:t>
            </a:r>
            <a:r>
              <a:rPr lang="en-US" altLang="zh-CN"/>
              <a:t>CompletableFuture</a:t>
            </a:r>
            <a:r>
              <a:rPr lang="zh-CN" altLang="en-US"/>
              <a:t>的异常处理机制，当然还有一些内容没有介绍，比如</a:t>
            </a:r>
            <a:r>
              <a:rPr lang="en-US" altLang="zh-CN"/>
              <a:t>Java 9</a:t>
            </a:r>
            <a:r>
              <a:rPr lang="zh-CN" altLang="en-US"/>
              <a:t>新增的功能，看</a:t>
            </a:r>
            <a:r>
              <a:rPr lang="en-US" altLang="zh-CN"/>
              <a:t>javadoc</a:t>
            </a:r>
            <a:r>
              <a:rPr lang="zh-CN" altLang="en-US"/>
              <a:t>去熟悉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这种设计非常纯粹，但完全没有考虑异步任务之间的协作问题。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  <a:p>
            <a:r>
              <a:rPr lang="en-US"/>
              <a:t>1. </a:t>
            </a:r>
            <a:r>
              <a:t>调用 get() 方法会阻塞程序</a:t>
            </a:r>
          </a:p>
          <a:p>
            <a:r>
              <a:rPr lang="en-US"/>
              <a:t>2. </a:t>
            </a:r>
            <a:r>
              <a:t>不能链式执行</a:t>
            </a:r>
          </a:p>
          <a:p>
            <a:r>
              <a:t>通过构造函数传参做到多个任务的链式执行，万一有更多的任务，或是任务链的执行顺序有变，对原有程序的影响都是非常大的</a:t>
            </a:r>
          </a:p>
          <a:p>
            <a:r>
              <a:rPr lang="en-US"/>
              <a:t>3. </a:t>
            </a:r>
            <a:r>
              <a:t>整合多个 Future 执行结果方式笨重</a:t>
            </a:r>
          </a:p>
          <a:p>
            <a:r>
              <a:t>假设有多个 Future 并行执行，需要在这些任务全部执行完成之后做后续操作，Future 本身是做不到的，需要借助工具类 Executors 的方法</a:t>
            </a:r>
          </a:p>
          <a:p>
            <a:r>
              <a:t>&lt;T&gt; List&lt;Future&lt;T&gt;&gt; invokeAll(Collection&lt;? extends Callable&lt;T&gt;&gt; tasks)</a:t>
            </a:r>
          </a:p>
          <a:p>
            <a:r>
              <a:t>&lt;T&gt; T invokeAny(Collection&lt;? extends Callable&lt;T&gt;&gt; tasks)</a:t>
            </a:r>
          </a:p>
          <a:p>
            <a:r>
              <a:rPr lang="en-US"/>
              <a:t>4. </a:t>
            </a:r>
            <a:r>
              <a:t>没有异常处理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CompletionStage </a:t>
            </a:r>
            <a:r>
              <a:rPr lang="zh-CN" altLang="en-US"/>
              <a:t>抽象来看，就是计算的一个阶段，可以在完成后触发一些函数或者执行一些动作。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CompletableFuture</a:t>
            </a:r>
            <a:r>
              <a:rPr lang="zh-CN" altLang="en-US">
                <a:sym typeface="+mn-ea"/>
              </a:rPr>
              <a:t>内部的机制是有一定性能损耗的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异步和同步是相对的，异步意味着“立即返回，同时在后台继续工作”，同步意味着“等待知道完成工作后返回”。而串行指的是多个任务在执行时，每次只能执行完一个再执行另一个，而并行则是指多个任务可以同时执行，串行也能异步执行。</a:t>
            </a:r>
            <a:endParaRPr lang="zh-CN" altLang="en-US"/>
          </a:p>
          <a:p>
            <a:r>
              <a:rPr lang="zh-CN" altLang="en-US"/>
              <a:t>每个</a:t>
            </a:r>
            <a:r>
              <a:rPr lang="en-US" altLang="zh-CN"/>
              <a:t>CompletableFture</a:t>
            </a:r>
            <a:r>
              <a:rPr lang="zh-CN" altLang="en-US"/>
              <a:t>执行的步骤都是函数，函数简单就可以理解为【接收数据，计算，返回结果】。。。。类似于并行流和</a:t>
            </a:r>
            <a:r>
              <a:rPr lang="en-US" altLang="zh-CN"/>
              <a:t>CompletableFuture</a:t>
            </a:r>
            <a:r>
              <a:rPr lang="zh-CN" altLang="en-US"/>
              <a:t>都是基于这类思想构建的。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6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1172" y="2644722"/>
            <a:ext cx="499173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5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并发编程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571012" y="3828424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</p:txBody>
      </p:sp>
      <p:sp>
        <p:nvSpPr>
          <p:cNvPr id="10" name="文本占位符 11"/>
          <p:cNvSpPr txBox="1"/>
          <p:nvPr/>
        </p:nvSpPr>
        <p:spPr>
          <a:xfrm>
            <a:off x="1223840" y="4228139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95870" y="3566616"/>
            <a:ext cx="386334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5.10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CompletableFuture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  <a:p>
            <a:pPr algn="l"/>
            <a:endParaRPr lang="en-US" altLang="zh-CN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  <a:p>
            <a:pPr algn="l"/>
            <a:r>
              <a:rPr lang="zh-CN" altLang="en-US" sz="2400" dirty="0">
                <a:solidFill>
                  <a:srgbClr val="F8F8F8"/>
                </a:solidFill>
                <a:latin typeface="Agency FB (正文)"/>
                <a:cs typeface="+mn-ea"/>
                <a:sym typeface="+mn-lt"/>
              </a:rPr>
              <a:t>分享导师：王前明</a:t>
            </a:r>
            <a:endParaRPr lang="zh-CN" altLang="en-US" sz="2400" dirty="0">
              <a:solidFill>
                <a:srgbClr val="F8F8F8"/>
              </a:solidFill>
              <a:latin typeface="Agency FB (正文)"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505" y="-219710"/>
            <a:ext cx="7301865" cy="7297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认识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CompletableFuture -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327150" y="1563370"/>
            <a:ext cx="9538335" cy="36093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CompletableFuture</a:t>
            </a:r>
            <a:r>
              <a:rPr lang="zh-CN" altLang="en-US" sz="1800" dirty="0"/>
              <a:t>执行某个操作时，会自动对携带的对象拆包，之后再重新包装</a:t>
            </a:r>
            <a:endParaRPr lang="zh-CN" altLang="en-US" sz="1800" dirty="0"/>
          </a:p>
          <a:p>
            <a:r>
              <a:rPr lang="zh-CN" altLang="en-US" sz="1800" dirty="0">
                <a:sym typeface="+mn-ea"/>
              </a:rPr>
              <a:t>可以类似于</a:t>
            </a:r>
            <a:r>
              <a:rPr lang="en-US" altLang="zh-CN" sz="1800" dirty="0">
                <a:sym typeface="+mn-ea"/>
              </a:rPr>
              <a:t>Stream</a:t>
            </a:r>
            <a:r>
              <a:rPr lang="zh-CN" altLang="en-US" sz="1800" dirty="0">
                <a:sym typeface="+mn-ea"/>
              </a:rPr>
              <a:t>那样将很多操作串起来</a:t>
            </a:r>
            <a:endParaRPr lang="zh-CN" altLang="en-US" sz="1800" dirty="0">
              <a:sym typeface="+mn-ea"/>
            </a:endParaRPr>
          </a:p>
          <a:p>
            <a:r>
              <a:rPr lang="zh-CN" altLang="en-US" sz="1800" dirty="0">
                <a:sym typeface="+mn-ea"/>
              </a:rPr>
              <a:t>基于函数式思想的设计，“函数”间不会产生任何通信</a:t>
            </a:r>
            <a:endParaRPr lang="en-US" altLang="zh-CN" sz="1800"/>
          </a:p>
          <a:p>
            <a:r>
              <a:rPr lang="zh-CN" altLang="en-US" sz="1800" dirty="0"/>
              <a:t>可以同步执行也能异步执行，异步执行的时候默认使用ForkJoinPool</a:t>
            </a:r>
            <a:endParaRPr lang="zh-CN" altLang="en-US" sz="1800" dirty="0"/>
          </a:p>
          <a:p>
            <a:r>
              <a:rPr lang="zh-CN" altLang="en-US" sz="1800" dirty="0"/>
              <a:t>异步能力的背后实现是将请求链存为一组回调，避免了“回调地狱”问题</a:t>
            </a:r>
            <a:endParaRPr lang="zh-CN" alt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835" y="4918710"/>
            <a:ext cx="4507865" cy="1316990"/>
          </a:xfrm>
          <a:prstGeom prst="rect">
            <a:avLst/>
          </a:prstGeom>
          <a:noFill/>
          <a:ln w="12700" cmpd="sng">
            <a:solidFill>
              <a:schemeClr val="tx1">
                <a:lumMod val="90000"/>
                <a:lumOff val="10000"/>
              </a:schemeClr>
            </a:solidFill>
            <a:prstDash val="solid"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625094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02 CompletableFuture</a:t>
            </a:r>
            <a:r>
              <a:rPr lang="zh-CN" altLang="en-US" sz="2400" b="1" dirty="0">
                <a:latin typeface="Meiryo UI (正文)"/>
                <a:ea typeface="+mj-ea"/>
              </a:rPr>
              <a:t>的</a:t>
            </a:r>
            <a:r>
              <a:rPr lang="en-US" altLang="zh-CN" sz="2400" b="1" dirty="0">
                <a:latin typeface="Meiryo UI (正文)"/>
                <a:ea typeface="+mj-ea"/>
              </a:rPr>
              <a:t>基本</a:t>
            </a:r>
            <a:r>
              <a:rPr lang="zh-CN" altLang="en-US" sz="2400" b="1" dirty="0">
                <a:latin typeface="+mj-ea"/>
                <a:ea typeface="+mj-ea"/>
              </a:rPr>
              <a:t>操作</a:t>
            </a:r>
            <a:endParaRPr lang="zh-CN" altLang="en-US" sz="2400" b="1" dirty="0">
              <a:latin typeface="+mj-ea"/>
              <a:ea typeface="+mj-e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590" y="1103630"/>
            <a:ext cx="8084185" cy="5534025"/>
          </a:xfrm>
          <a:prstGeom prst="rect">
            <a:avLst/>
          </a:prstGeom>
          <a:noFill/>
          <a:ln w="12700" cmpd="sng">
            <a:solidFill>
              <a:schemeClr val="tx1">
                <a:lumMod val="90000"/>
                <a:lumOff val="10000"/>
              </a:schemeClr>
            </a:solidFill>
            <a:prstDash val="solid"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970" y="1193165"/>
            <a:ext cx="6788785" cy="5274945"/>
          </a:xfrm>
          <a:prstGeom prst="rect">
            <a:avLst/>
          </a:prstGeom>
          <a:noFill/>
          <a:ln w="12700" cmpd="sng">
            <a:solidFill>
              <a:schemeClr val="tx1">
                <a:lumMod val="90000"/>
                <a:lumOff val="10000"/>
              </a:schemeClr>
            </a:solidFill>
            <a:prstDash val="solid"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0" name="Rounded Rectangle 19"/>
          <p:cNvSpPr/>
          <p:nvPr/>
        </p:nvSpPr>
        <p:spPr>
          <a:xfrm>
            <a:off x="215900" y="4576445"/>
            <a:ext cx="4330065" cy="20034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3529965" y="5956300"/>
            <a:ext cx="880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Java 9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23" name="Picture 22" descr="run-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350" y="6120130"/>
            <a:ext cx="574675" cy="574675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9919970" y="6320790"/>
            <a:ext cx="1062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u="sng">
                <a:solidFill>
                  <a:srgbClr val="FF0000"/>
                </a:solidFill>
              </a:rPr>
              <a:t>运行代码</a:t>
            </a:r>
            <a:r>
              <a:rPr lang="en-US" altLang="zh-CN" sz="1200" b="1" u="sng">
                <a:solidFill>
                  <a:srgbClr val="FF0000"/>
                </a:solidFill>
              </a:rPr>
              <a:t> -&gt;</a:t>
            </a:r>
            <a:endParaRPr lang="en-US" altLang="zh-CN" sz="1200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/>
      <p:bldP spid="2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800354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02 CompletableFuture</a:t>
            </a:r>
            <a:r>
              <a:rPr lang="zh-CN" altLang="en-US" sz="2400" b="1" dirty="0">
                <a:latin typeface="Meiryo UI (正文)"/>
                <a:ea typeface="+mj-ea"/>
              </a:rPr>
              <a:t>的</a:t>
            </a:r>
            <a:r>
              <a:rPr lang="en-US" altLang="zh-CN" sz="2400" b="1" dirty="0">
                <a:latin typeface="Meiryo UI (正文)"/>
                <a:ea typeface="+mj-ea"/>
              </a:rPr>
              <a:t>基本</a:t>
            </a:r>
            <a:r>
              <a:rPr lang="zh-CN" altLang="en-US" sz="2400" b="1" dirty="0">
                <a:latin typeface="+mj-ea"/>
                <a:ea typeface="+mj-ea"/>
              </a:rPr>
              <a:t>操作 </a:t>
            </a:r>
            <a:r>
              <a:rPr lang="en-US" altLang="zh-CN" sz="2400" b="1" dirty="0">
                <a:latin typeface="+mj-ea"/>
                <a:ea typeface="+mj-ea"/>
              </a:rPr>
              <a:t>- CompletionStage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87575" y="2034540"/>
            <a:ext cx="1108075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A Stage</a:t>
            </a:r>
            <a:endParaRPr lang="en-US" b="1"/>
          </a:p>
        </p:txBody>
      </p:sp>
      <p:sp>
        <p:nvSpPr>
          <p:cNvPr id="22" name="Text Box 21"/>
          <p:cNvSpPr txBox="1"/>
          <p:nvPr/>
        </p:nvSpPr>
        <p:spPr>
          <a:xfrm>
            <a:off x="3295650" y="1938655"/>
            <a:ext cx="5340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/>
              <a:t>Then</a:t>
            </a:r>
            <a:endParaRPr lang="en-US" sz="1200" b="1"/>
          </a:p>
        </p:txBody>
      </p:sp>
      <p:sp>
        <p:nvSpPr>
          <p:cNvPr id="6" name="Right Brace 5"/>
          <p:cNvSpPr/>
          <p:nvPr/>
        </p:nvSpPr>
        <p:spPr>
          <a:xfrm>
            <a:off x="3345815" y="2321560"/>
            <a:ext cx="576000" cy="862965"/>
          </a:xfrm>
          <a:prstGeom prst="rightBrace">
            <a:avLst>
              <a:gd name="adj1" fmla="val 20946"/>
              <a:gd name="adj2" fmla="val 49153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8" idx="3"/>
            <a:endCxn id="29" idx="1"/>
          </p:cNvCxnSpPr>
          <p:nvPr/>
        </p:nvCxnSpPr>
        <p:spPr>
          <a:xfrm>
            <a:off x="3295650" y="2275840"/>
            <a:ext cx="795020" cy="3175"/>
          </a:xfrm>
          <a:prstGeom prst="curvedConnector2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743835" y="2567305"/>
            <a:ext cx="8159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/>
              <a:t>Combine</a:t>
            </a:r>
            <a:endParaRPr lang="en-US" sz="1200" b="1"/>
          </a:p>
        </p:txBody>
      </p:sp>
      <p:sp>
        <p:nvSpPr>
          <p:cNvPr id="16" name="Text Box 15"/>
          <p:cNvSpPr txBox="1"/>
          <p:nvPr/>
        </p:nvSpPr>
        <p:spPr>
          <a:xfrm>
            <a:off x="2973705" y="2603500"/>
            <a:ext cx="6013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/>
              <a:t>Either</a:t>
            </a:r>
            <a:endParaRPr lang="en-US" sz="1200" b="1"/>
          </a:p>
        </p:txBody>
      </p:sp>
      <p:sp>
        <p:nvSpPr>
          <p:cNvPr id="13" name="文本占位符 14"/>
          <p:cNvSpPr txBox="1"/>
          <p:nvPr/>
        </p:nvSpPr>
        <p:spPr>
          <a:xfrm>
            <a:off x="433705" y="1186815"/>
            <a:ext cx="3239135" cy="70294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0070C0"/>
                </a:solidFill>
              </a:rPr>
              <a:t>Stage</a:t>
            </a:r>
            <a:r>
              <a:rPr lang="zh-CN" altLang="en-US" sz="2400" b="1" dirty="0">
                <a:solidFill>
                  <a:srgbClr val="0070C0"/>
                </a:solidFill>
              </a:rPr>
              <a:t>间的顺序依赖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文本占位符 14"/>
          <p:cNvSpPr txBox="1"/>
          <p:nvPr/>
        </p:nvSpPr>
        <p:spPr>
          <a:xfrm>
            <a:off x="6052185" y="1219200"/>
            <a:ext cx="2781935" cy="64643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0070C0"/>
                </a:solidFill>
              </a:rPr>
              <a:t>Stage</a:t>
            </a:r>
            <a:r>
              <a:rPr lang="zh-CN" altLang="en-US" sz="2400" b="1" dirty="0">
                <a:solidFill>
                  <a:srgbClr val="0070C0"/>
                </a:solidFill>
              </a:rPr>
              <a:t>的计算类型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772140" y="2120900"/>
            <a:ext cx="1186815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A Stage</a:t>
            </a:r>
            <a:endParaRPr lang="en-US" b="1"/>
          </a:p>
        </p:txBody>
      </p:sp>
      <p:sp>
        <p:nvSpPr>
          <p:cNvPr id="23" name="内容占位符 2"/>
          <p:cNvSpPr txBox="1"/>
          <p:nvPr/>
        </p:nvSpPr>
        <p:spPr>
          <a:xfrm>
            <a:off x="6052185" y="1938655"/>
            <a:ext cx="2685415" cy="139827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>
                <a:sym typeface="+mn-ea"/>
              </a:rPr>
              <a:t>Function&lt;T, U&gt;</a:t>
            </a:r>
            <a:endParaRPr lang="en-US" sz="14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1400">
                <a:sym typeface="+mn-ea"/>
              </a:rPr>
              <a:t>Consumer&lt;T, Void&gt;</a:t>
            </a:r>
            <a:endParaRPr lang="en-US" sz="14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1400">
                <a:sym typeface="+mn-ea"/>
              </a:rPr>
              <a:t>Run&lt;Void, Void&gt;</a:t>
            </a:r>
            <a:endParaRPr lang="en-US" sz="1400" dirty="0"/>
          </a:p>
        </p:txBody>
      </p:sp>
      <p:sp>
        <p:nvSpPr>
          <p:cNvPr id="27" name="文本占位符 14"/>
          <p:cNvSpPr txBox="1"/>
          <p:nvPr/>
        </p:nvSpPr>
        <p:spPr>
          <a:xfrm>
            <a:off x="433705" y="4180205"/>
            <a:ext cx="3609340" cy="64643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0070C0"/>
                </a:solidFill>
              </a:rPr>
              <a:t>Stage</a:t>
            </a:r>
            <a:r>
              <a:rPr lang="zh-CN" altLang="en-US" sz="2400" b="1" dirty="0">
                <a:solidFill>
                  <a:srgbClr val="0070C0"/>
                </a:solidFill>
              </a:rPr>
              <a:t>计算的同步异步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90670" y="2034540"/>
            <a:ext cx="1108075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A Stage</a:t>
            </a:r>
            <a:endParaRPr lang="en-US" b="1"/>
          </a:p>
        </p:txBody>
      </p:sp>
      <p:sp>
        <p:nvSpPr>
          <p:cNvPr id="30" name="Rounded Rectangle 29"/>
          <p:cNvSpPr/>
          <p:nvPr/>
        </p:nvSpPr>
        <p:spPr>
          <a:xfrm>
            <a:off x="2187575" y="3013075"/>
            <a:ext cx="1108075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A Stage</a:t>
            </a:r>
            <a:endParaRPr lang="en-US" b="1"/>
          </a:p>
        </p:txBody>
      </p:sp>
      <p:sp>
        <p:nvSpPr>
          <p:cNvPr id="32" name="内容占位符 2"/>
          <p:cNvSpPr txBox="1"/>
          <p:nvPr/>
        </p:nvSpPr>
        <p:spPr>
          <a:xfrm>
            <a:off x="514985" y="2034540"/>
            <a:ext cx="2312035" cy="139827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>
                <a:sym typeface="+mn-ea"/>
              </a:rPr>
              <a:t>Then</a:t>
            </a:r>
            <a:endParaRPr lang="en-US" sz="14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1400" dirty="0"/>
              <a:t>Combine</a:t>
            </a:r>
            <a:endParaRPr lang="en-US" sz="1400" dirty="0"/>
          </a:p>
          <a:p>
            <a:pPr>
              <a:lnSpc>
                <a:spcPct val="120000"/>
              </a:lnSpc>
            </a:pPr>
            <a:r>
              <a:rPr lang="en-US" sz="1400" dirty="0"/>
              <a:t>Either</a:t>
            </a:r>
            <a:endParaRPr lang="en-US" sz="1400" dirty="0"/>
          </a:p>
        </p:txBody>
      </p:sp>
      <p:sp>
        <p:nvSpPr>
          <p:cNvPr id="33" name="内容占位符 2"/>
          <p:cNvSpPr txBox="1"/>
          <p:nvPr/>
        </p:nvSpPr>
        <p:spPr>
          <a:xfrm>
            <a:off x="514985" y="4965065"/>
            <a:ext cx="4113530" cy="139827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dirty="0"/>
              <a:t>Sync</a:t>
            </a:r>
            <a:r>
              <a:rPr lang="zh-CN" altLang="en-US" sz="1400" dirty="0"/>
              <a:t>同步执行</a:t>
            </a:r>
            <a:endParaRPr lang="en-US" sz="1400" dirty="0"/>
          </a:p>
          <a:p>
            <a:pPr>
              <a:lnSpc>
                <a:spcPct val="120000"/>
              </a:lnSpc>
            </a:pPr>
            <a:r>
              <a:rPr lang="en-US" sz="1400" dirty="0"/>
              <a:t>ASync</a:t>
            </a:r>
            <a:r>
              <a:rPr lang="zh-CN" altLang="en-US" sz="1400" dirty="0"/>
              <a:t>使用默认</a:t>
            </a:r>
            <a:r>
              <a:rPr lang="en-US" sz="1400" dirty="0"/>
              <a:t>ForkJoinPool</a:t>
            </a:r>
            <a:endParaRPr lang="en-US" sz="1400" dirty="0"/>
          </a:p>
          <a:p>
            <a:pPr>
              <a:lnSpc>
                <a:spcPct val="120000"/>
              </a:lnSpc>
            </a:pPr>
            <a:r>
              <a:rPr lang="en-US" sz="1400" dirty="0"/>
              <a:t>ASync</a:t>
            </a:r>
            <a:r>
              <a:rPr lang="zh-CN" altLang="en-US" sz="1400" dirty="0"/>
              <a:t>使用自定义</a:t>
            </a:r>
            <a:r>
              <a:rPr lang="en-US" altLang="zh-CN" sz="1400" dirty="0"/>
              <a:t>Executor</a:t>
            </a:r>
            <a:r>
              <a:rPr lang="en-US" sz="1400" dirty="0"/>
              <a:t> </a:t>
            </a:r>
            <a:endParaRPr lang="en-US" sz="1400" dirty="0"/>
          </a:p>
        </p:txBody>
      </p:sp>
      <p:sp>
        <p:nvSpPr>
          <p:cNvPr id="34" name="文本占位符 14"/>
          <p:cNvSpPr txBox="1"/>
          <p:nvPr/>
        </p:nvSpPr>
        <p:spPr>
          <a:xfrm>
            <a:off x="6132830" y="4171950"/>
            <a:ext cx="3609340" cy="64643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0070C0"/>
                </a:solidFill>
              </a:rPr>
              <a:t>Stage</a:t>
            </a:r>
            <a:r>
              <a:rPr lang="zh-CN" altLang="en-US" sz="2400" b="1" dirty="0">
                <a:solidFill>
                  <a:srgbClr val="0070C0"/>
                </a:solidFill>
              </a:rPr>
              <a:t>计算的异常处理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cxnSp>
        <p:nvCxnSpPr>
          <p:cNvPr id="37" name="Curved Connector 36"/>
          <p:cNvCxnSpPr>
            <a:stCxn id="9" idx="3"/>
            <a:endCxn id="21" idx="1"/>
          </p:cNvCxnSpPr>
          <p:nvPr/>
        </p:nvCxnSpPr>
        <p:spPr>
          <a:xfrm flipV="1">
            <a:off x="9643110" y="2362200"/>
            <a:ext cx="1129030" cy="1905"/>
          </a:xfrm>
          <a:prstGeom prst="curvedConnector3">
            <a:avLst>
              <a:gd name="adj1" fmla="val 50000"/>
            </a:avLst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内容占位符 2"/>
          <p:cNvSpPr txBox="1"/>
          <p:nvPr/>
        </p:nvSpPr>
        <p:spPr>
          <a:xfrm>
            <a:off x="6132830" y="4965065"/>
            <a:ext cx="2685415" cy="139827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b="1">
                <a:sym typeface="+mn-ea"/>
              </a:rPr>
              <a:t>Exceptionally</a:t>
            </a:r>
            <a:endParaRPr lang="en-US" sz="14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1400">
                <a:sym typeface="+mn-ea"/>
              </a:rPr>
              <a:t>Handle</a:t>
            </a:r>
            <a:endParaRPr lang="en-US" sz="14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1400" dirty="0"/>
              <a:t>WhenComplete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4090670" y="2522220"/>
            <a:ext cx="1108075" cy="461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A Stage</a:t>
            </a:r>
            <a:endParaRPr lang="en-US" b="1"/>
          </a:p>
        </p:txBody>
      </p:sp>
      <p:sp>
        <p:nvSpPr>
          <p:cNvPr id="9" name="Rounded Rectangle 8"/>
          <p:cNvSpPr/>
          <p:nvPr/>
        </p:nvSpPr>
        <p:spPr>
          <a:xfrm>
            <a:off x="8456295" y="2122805"/>
            <a:ext cx="1186815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A Stage</a:t>
            </a:r>
            <a:endParaRPr 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9591040" y="2015490"/>
            <a:ext cx="12782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/>
              <a:t>Function&lt;T, U&gt;</a:t>
            </a:r>
            <a:endParaRPr lang="zh-CN" altLang="en-US" sz="1200" b="1">
              <a:ea typeface="SimSun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9641840" y="2419985"/>
            <a:ext cx="11303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/>
              <a:t>Consume&lt;T&gt;</a:t>
            </a:r>
            <a:endParaRPr lang="en-US" altLang="zh-CN" sz="1200" b="1">
              <a:ea typeface="SimSun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742170" y="2646045"/>
            <a:ext cx="4578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ea typeface="SimSun" charset="0"/>
              </a:rPr>
              <a:t>Run</a:t>
            </a:r>
            <a:endParaRPr lang="en-US" altLang="zh-CN" sz="1200" b="1"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" grpId="0" bldLvl="0" animBg="1"/>
      <p:bldP spid="22" grpId="0"/>
      <p:bldP spid="12" grpId="0"/>
      <p:bldP spid="6" grpId="0" bldLvl="0" animBg="1"/>
      <p:bldP spid="30" grpId="0" animBg="1"/>
      <p:bldP spid="16" grpId="0"/>
      <p:bldP spid="5" grpId="0" bldLvl="0" animBg="1"/>
      <p:bldP spid="29" grpId="1" animBg="1"/>
      <p:bldP spid="29" grpId="2" bldLvl="0" animBg="1"/>
      <p:bldP spid="22" grpId="1"/>
      <p:bldP spid="12" grpId="1"/>
      <p:bldP spid="21" grpId="0" bldLvl="0" animBg="1"/>
      <p:bldP spid="9" grpId="0" bldLvl="0" animBg="1"/>
      <p:bldP spid="14" grpId="0"/>
      <p:bldP spid="15" grpId="0"/>
      <p:bldP spid="11" grpId="0"/>
      <p:bldP spid="3" grpId="0"/>
      <p:bldP spid="27" grpId="0"/>
      <p:bldP spid="33" grpId="0"/>
      <p:bldP spid="34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625094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02 CompletableFuture</a:t>
            </a:r>
            <a:r>
              <a:rPr lang="zh-CN" altLang="en-US" sz="2400" b="1" dirty="0">
                <a:latin typeface="Meiryo UI (正文)"/>
                <a:ea typeface="+mj-ea"/>
              </a:rPr>
              <a:t>的基本操作</a:t>
            </a:r>
            <a:endParaRPr lang="zh-CN" altLang="en-US" sz="2400" b="1" dirty="0">
              <a:latin typeface="Meiryo UI (正文)"/>
              <a:ea typeface="+mj-ea"/>
            </a:endParaRPr>
          </a:p>
        </p:txBody>
      </p:sp>
      <p:graphicFrame>
        <p:nvGraphicFramePr>
          <p:cNvPr id="28" name="Table 27"/>
          <p:cNvGraphicFramePr/>
          <p:nvPr/>
        </p:nvGraphicFramePr>
        <p:xfrm>
          <a:off x="133350" y="2703830"/>
          <a:ext cx="11864340" cy="2395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775"/>
                <a:gridCol w="3336290"/>
                <a:gridCol w="3292475"/>
                <a:gridCol w="3860800"/>
              </a:tblGrid>
              <a:tr h="384175">
                <a:tc>
                  <a:txBody>
                    <a:bodyPr/>
                    <a:p>
                      <a:pPr algn="ctr">
                        <a:buNone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ApplyFunction&lt;T, U&gt;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AcceptConsumer(T,Void)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Run(Void, Void)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/>
                        <a:t>Then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/>
                        <a:t>thenApply(Function&lt;T, U&gt; fn)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/>
                        <a:t>thenAccept(Consumer&lt;T&gt; act)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/>
                        <a:t>thenRun(Runnable action)</a:t>
                      </a:r>
                      <a:endParaRPr 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/>
                        <a:t>Combine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/>
                        <a:t>thenCombine</a:t>
                      </a:r>
                      <a:endParaRPr lang="en-US" sz="1600"/>
                    </a:p>
                    <a:p>
                      <a:pPr algn="l">
                        <a:buNone/>
                      </a:pPr>
                      <a:r>
                        <a:rPr lang="en-US" sz="1600"/>
                        <a:t>        (CompletionFuture&lt;U&gt; oth,</a:t>
                      </a:r>
                      <a:endParaRPr lang="en-US" sz="1600"/>
                    </a:p>
                    <a:p>
                      <a:pPr algn="l">
                        <a:buNone/>
                      </a:pPr>
                      <a:r>
                        <a:rPr lang="en-US" sz="1600"/>
                        <a:t>         BiFunction&lt;T, U,V&gt; fn)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/>
                        <a:t>thenAcceptBoth</a:t>
                      </a:r>
                      <a:endParaRPr lang="en-US" sz="1600"/>
                    </a:p>
                    <a:p>
                      <a:pPr algn="l">
                        <a:buNone/>
                      </a:pPr>
                      <a:r>
                        <a:rPr lang="en-US" sz="1600"/>
                        <a:t>        (Completion</a:t>
                      </a:r>
                      <a:r>
                        <a:rPr lang="en-US" sz="1600">
                          <a:sym typeface="+mn-ea"/>
                        </a:rPr>
                        <a:t>Future</a:t>
                      </a:r>
                      <a:r>
                        <a:rPr lang="en-US" sz="1600"/>
                        <a:t>&lt;U&gt; oth,</a:t>
                      </a:r>
                      <a:endParaRPr lang="en-US" sz="1600"/>
                    </a:p>
                    <a:p>
                      <a:pPr algn="l">
                        <a:buNone/>
                      </a:pPr>
                      <a:r>
                        <a:rPr lang="en-US" sz="1600"/>
                        <a:t>         BiConsumer&lt;T, U&gt; act)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/>
                        <a:t>runAfterBoth</a:t>
                      </a:r>
                      <a:endParaRPr lang="en-US" sz="1600"/>
                    </a:p>
                    <a:p>
                      <a:pPr algn="l">
                        <a:buNone/>
                      </a:pPr>
                      <a:r>
                        <a:rPr lang="en-US" sz="1600"/>
                        <a:t>        (Completion</a:t>
                      </a:r>
                      <a:r>
                        <a:rPr lang="en-US" sz="1600">
                          <a:sym typeface="+mn-ea"/>
                        </a:rPr>
                        <a:t>Future</a:t>
                      </a:r>
                      <a:r>
                        <a:rPr lang="en-US" sz="1600"/>
                        <a:t>&lt;?&gt; oth,</a:t>
                      </a:r>
                      <a:endParaRPr lang="en-US" sz="1600"/>
                    </a:p>
                    <a:p>
                      <a:pPr algn="l">
                        <a:buNone/>
                      </a:pPr>
                      <a:r>
                        <a:rPr lang="en-US" sz="1600"/>
                        <a:t>          Runnable action)</a:t>
                      </a:r>
                      <a:endParaRPr 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/>
                        <a:t>Either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/>
                        <a:t>applyToEither</a:t>
                      </a:r>
                      <a:endParaRPr lang="en-US" sz="1600"/>
                    </a:p>
                    <a:p>
                      <a:pPr algn="l">
                        <a:buNone/>
                      </a:pPr>
                      <a:r>
                        <a:rPr lang="en-US" sz="1600"/>
                        <a:t>        (Completion</a:t>
                      </a:r>
                      <a:r>
                        <a:rPr lang="en-US" sz="1600">
                          <a:sym typeface="+mn-ea"/>
                        </a:rPr>
                        <a:t>Future</a:t>
                      </a:r>
                      <a:r>
                        <a:rPr lang="en-US" sz="1600"/>
                        <a:t>&lt;T&gt; oth,</a:t>
                      </a:r>
                      <a:endParaRPr lang="en-US" sz="1600"/>
                    </a:p>
                    <a:p>
                      <a:pPr algn="l">
                        <a:buNone/>
                      </a:pPr>
                      <a:r>
                        <a:rPr lang="en-US" sz="1600"/>
                        <a:t>         Function&lt;T, U&gt; fn)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/>
                        <a:t>acceptEither</a:t>
                      </a:r>
                      <a:endParaRPr lang="en-US" sz="1600"/>
                    </a:p>
                    <a:p>
                      <a:pPr algn="l">
                        <a:buNone/>
                      </a:pPr>
                      <a:r>
                        <a:rPr lang="en-US" sz="1600"/>
                        <a:t>        (Completion</a:t>
                      </a:r>
                      <a:r>
                        <a:rPr lang="en-US" sz="1600">
                          <a:sym typeface="+mn-ea"/>
                        </a:rPr>
                        <a:t>Future</a:t>
                      </a:r>
                      <a:r>
                        <a:rPr lang="en-US" sz="1600"/>
                        <a:t>&lt;T&gt; oth,</a:t>
                      </a:r>
                      <a:endParaRPr lang="en-US" sz="1600"/>
                    </a:p>
                    <a:p>
                      <a:pPr algn="l">
                        <a:buNone/>
                      </a:pPr>
                      <a:r>
                        <a:rPr lang="en-US" sz="1600"/>
                        <a:t>         Consumer&lt;T&gt; action)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/>
                        <a:t>runAfterEither</a:t>
                      </a:r>
                      <a:endParaRPr lang="en-US" sz="1600"/>
                    </a:p>
                    <a:p>
                      <a:pPr algn="l">
                        <a:buNone/>
                      </a:pPr>
                      <a:r>
                        <a:rPr lang="en-US" sz="1600"/>
                        <a:t>        (Completion</a:t>
                      </a:r>
                      <a:r>
                        <a:rPr lang="en-US" sz="1600">
                          <a:sym typeface="+mn-ea"/>
                        </a:rPr>
                        <a:t>Future</a:t>
                      </a:r>
                      <a:r>
                        <a:rPr lang="en-US" sz="1600"/>
                        <a:t>&lt;?&gt; other,      </a:t>
                      </a:r>
                      <a:endParaRPr lang="en-US" sz="1600"/>
                    </a:p>
                    <a:p>
                      <a:pPr algn="l">
                        <a:buNone/>
                      </a:pPr>
                      <a:r>
                        <a:rPr lang="en-US" sz="1600"/>
                        <a:t>          Runnable action)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960" y="1398270"/>
            <a:ext cx="8738235" cy="736600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run-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585" y="5801360"/>
            <a:ext cx="574675" cy="57467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9514205" y="6002020"/>
            <a:ext cx="1062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u="sng">
                <a:solidFill>
                  <a:srgbClr val="FF0000"/>
                </a:solidFill>
              </a:rPr>
              <a:t>运行代码</a:t>
            </a:r>
            <a:r>
              <a:rPr lang="en-US" altLang="zh-CN" sz="1200" b="1" u="sng">
                <a:solidFill>
                  <a:srgbClr val="FF0000"/>
                </a:solidFill>
              </a:rPr>
              <a:t> -&gt;</a:t>
            </a:r>
            <a:endParaRPr lang="en-US" altLang="zh-CN" sz="1200" b="1" u="sng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3680" y="3479165"/>
            <a:ext cx="11547475" cy="17532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0340" y="3082925"/>
            <a:ext cx="11547475" cy="3448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625094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02 CompletableFuture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的异</a:t>
            </a:r>
            <a:r>
              <a:rPr lang="zh-CN" altLang="en-US" sz="2400" b="1" dirty="0">
                <a:latin typeface="Meiryo UI (正文)"/>
                <a:ea typeface="+mj-ea"/>
              </a:rPr>
              <a:t>常处理</a:t>
            </a:r>
            <a:endParaRPr lang="en-US" altLang="zh-CN" sz="2400" b="1" dirty="0">
              <a:latin typeface="Meiryo UI (正文)"/>
              <a:ea typeface="+mj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597535" y="2537460"/>
            <a:ext cx="4865370" cy="37750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与</a:t>
            </a:r>
            <a:r>
              <a:rPr lang="en-US" altLang="zh-CN" dirty="0"/>
              <a:t>Stream</a:t>
            </a:r>
            <a:r>
              <a:rPr lang="zh-CN" altLang="en-US" dirty="0"/>
              <a:t>的处理不同，</a:t>
            </a:r>
            <a:r>
              <a:rPr lang="en-US" altLang="zh-CN" dirty="0"/>
              <a:t>CompletableFuture</a:t>
            </a:r>
            <a:r>
              <a:rPr lang="zh-CN" altLang="en-US" dirty="0"/>
              <a:t>中的异常被缓存了起来</a:t>
            </a:r>
            <a:endParaRPr lang="zh-CN" altLang="en-US" dirty="0"/>
          </a:p>
          <a:p>
            <a:r>
              <a:rPr lang="zh-CN" altLang="en-US" dirty="0"/>
              <a:t>在处理调用的过程中异常并不会出现，而是在获取结果时才会出现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1302068" y="1701165"/>
            <a:ext cx="27044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lang="zh-CN" altLang="en-US" b="1" dirty="0">
                <a:solidFill>
                  <a:srgbClr val="0070C0"/>
                </a:solidFill>
                <a:sym typeface="+mn-ea"/>
              </a:rPr>
              <a:t>异常被缓存而不是被忽略</a:t>
            </a:r>
            <a:endParaRPr 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000750" y="2122945"/>
            <a:ext cx="0" cy="413498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7819390" y="1701165"/>
            <a:ext cx="22459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lang="zh-CN" altLang="en-US" b="1" dirty="0">
                <a:solidFill>
                  <a:srgbClr val="0070C0"/>
                </a:solidFill>
                <a:sym typeface="+mn-ea"/>
              </a:rPr>
              <a:t>不适用于检查型异常</a:t>
            </a:r>
            <a:endParaRPr lang="zh-CN" altLang="en-US" b="1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538595" y="2537460"/>
            <a:ext cx="4865370" cy="37750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不能在</a:t>
            </a:r>
            <a:r>
              <a:rPr lang="en-US" altLang="zh-CN" dirty="0"/>
              <a:t>CompletableFuture</a:t>
            </a:r>
            <a:r>
              <a:rPr lang="zh-CN" altLang="en-US" dirty="0"/>
              <a:t>的处理步骤中抛出检查型异常，唯一能做的是在其中将异常处理掉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6" name="Picture 15" descr="run-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2585" y="5801360"/>
            <a:ext cx="574675" cy="57467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9514205" y="6002020"/>
            <a:ext cx="1062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u="sng">
                <a:solidFill>
                  <a:srgbClr val="FF0000"/>
                </a:solidFill>
              </a:rPr>
              <a:t>运行代码</a:t>
            </a:r>
            <a:r>
              <a:rPr lang="en-US" altLang="zh-CN" sz="1200" b="1" u="sng">
                <a:solidFill>
                  <a:srgbClr val="FF0000"/>
                </a:solidFill>
              </a:rPr>
              <a:t> -&gt;</a:t>
            </a:r>
            <a:endParaRPr lang="en-US" altLang="zh-CN" sz="1200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69215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02 CompletableFuture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异</a:t>
            </a:r>
            <a:r>
              <a:rPr lang="zh-CN" altLang="en-US" sz="2400" b="1" dirty="0">
                <a:latin typeface="Meiryo UI (正文)"/>
                <a:ea typeface="+mj-ea"/>
              </a:rPr>
              <a:t>常处理</a:t>
            </a:r>
            <a:endParaRPr lang="zh-CN" altLang="en-US" sz="2400" b="1" dirty="0">
              <a:latin typeface="Meiryo UI (正文)"/>
              <a:ea typeface="+mj-ea"/>
            </a:endParaRPr>
          </a:p>
        </p:txBody>
      </p:sp>
      <p:graphicFrame>
        <p:nvGraphicFramePr>
          <p:cNvPr id="28" name="Table 27"/>
          <p:cNvGraphicFramePr/>
          <p:nvPr/>
        </p:nvGraphicFramePr>
        <p:xfrm>
          <a:off x="133350" y="1152525"/>
          <a:ext cx="11936730" cy="509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995"/>
                <a:gridCol w="4900295"/>
                <a:gridCol w="5298440"/>
              </a:tblGrid>
              <a:tr h="887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Exceptionally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handle(Function&lt;Throwable, T&gt; fn)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</a:rPr>
                        <a:t>当发生异常时用函数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</a:rPr>
                        <a:t>处理异常，但必须返回相同类型的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CompletableFuture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</a:rPr>
                        <a:t>当无异常时，不走异常处理函数，直接返回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830580">
                <a:tc rowSpan="3"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Handle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 b="1"/>
                        <a:t>handle(BiFunction&lt;T, Throwable, U&gt; fn)</a:t>
                      </a:r>
                      <a:endParaRPr lang="en-US" sz="16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当发生异常时，T为null，U可与传入的类型不同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当无异常时，Throwable为null，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sym typeface="+mn-ea"/>
                        </a:rPr>
                        <a:t>U可与传入的类型不同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739775"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 b="1"/>
                        <a:t>handleAsync(BiFunction&lt;T, Throwable, U&gt; fn)</a:t>
                      </a:r>
                      <a:endParaRPr lang="en-US" sz="16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handle的异步形式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864870"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 b="1"/>
                        <a:t>handleAsync(BiFunction&lt;T, Throwable, U&gt; fn, Executor executor)</a:t>
                      </a:r>
                      <a:endParaRPr lang="en-US" sz="16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handle的可自定义Executor的异步形式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73787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WhenComplete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 b="1"/>
                        <a:t>whenComplete(BiConsumer&lt;T, Throwable&gt; act)</a:t>
                      </a:r>
                      <a:endParaRPr lang="en-US" sz="16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当发生异常时，T为null，执行一个处理函数，返回一个空的CompletableFuture&lt;AltResult&gt;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当无异常时，Throwable为null，返回包含相同类型的CompletetableFuture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627380"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 b="1"/>
                        <a:t>whenCompleteAsync(BiConsumer&lt;T, Throwable&gt; act)</a:t>
                      </a:r>
                      <a:endParaRPr lang="en-US" sz="16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whenComplete的异步形式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404495"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 b="1"/>
                        <a:t>whenCompleteAsync(BiConsumer&lt;T, Throwable&gt; act, Executor executor)</a:t>
                      </a:r>
                      <a:endParaRPr lang="en-US" sz="16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sym typeface="+mn-ea"/>
                        </a:rPr>
                        <a:t>whenComplete的可自定义Executor的异步形式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16" name="Picture 15" descr="run-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05515" y="5748655"/>
            <a:ext cx="574675" cy="57467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10097135" y="5949315"/>
            <a:ext cx="1062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u="sng">
                <a:solidFill>
                  <a:srgbClr val="FF0000"/>
                </a:solidFill>
              </a:rPr>
              <a:t>运行代码</a:t>
            </a:r>
            <a:r>
              <a:rPr lang="en-US" altLang="zh-CN" sz="1200" b="1" u="sng">
                <a:solidFill>
                  <a:srgbClr val="FF0000"/>
                </a:solidFill>
              </a:rPr>
              <a:t> -&gt;</a:t>
            </a:r>
            <a:endParaRPr lang="en-US" altLang="zh-CN" sz="1200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7"/>
          <p:cNvSpPr txBox="1"/>
          <p:nvPr/>
        </p:nvSpPr>
        <p:spPr>
          <a:xfrm>
            <a:off x="7854803" y="3383638"/>
            <a:ext cx="1595984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algn="r"/>
            <a:r>
              <a:rPr lang="zh-CN" altLang="en-US" sz="3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</a:rPr>
              <a:t>谢谢观看</a:t>
            </a:r>
            <a:endParaRPr lang="zh-CN" altLang="en-US" sz="3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</a:endParaRPr>
          </a:p>
        </p:txBody>
      </p:sp>
      <p:sp>
        <p:nvSpPr>
          <p:cNvPr id="12" name="TextBox 28"/>
          <p:cNvSpPr txBox="1"/>
          <p:nvPr/>
        </p:nvSpPr>
        <p:spPr>
          <a:xfrm>
            <a:off x="5917376" y="2550475"/>
            <a:ext cx="4566285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algn="r"/>
            <a:r>
              <a:rPr lang="en-US" altLang="zh-CN" sz="6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</a:rPr>
              <a:t>THANK YOU</a:t>
            </a:r>
            <a:endParaRPr lang="en-US" altLang="zh-CN" sz="6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1985" y="-285115"/>
            <a:ext cx="7301865" cy="7297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95976" y="2495983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33060" y="2548255"/>
            <a:ext cx="608076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01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CompletableFuture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相关历史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24500" y="2889885"/>
            <a:ext cx="5115560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从</a:t>
            </a:r>
            <a:r>
              <a:rPr 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JDK1.0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到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JDK1.8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对异步计算的支持来理解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CompletableFuture</a:t>
            </a:r>
            <a:endParaRPr lang="en-US" altLang="zh-CN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Shape 2906"/>
          <p:cNvSpPr/>
          <p:nvPr/>
        </p:nvSpPr>
        <p:spPr>
          <a:xfrm>
            <a:off x="4895976" y="4365034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6" name="TextBox 34"/>
          <p:cNvSpPr txBox="1"/>
          <p:nvPr/>
        </p:nvSpPr>
        <p:spPr>
          <a:xfrm>
            <a:off x="5400040" y="4413250"/>
            <a:ext cx="581279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02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CompletableFuture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的基本用法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7" name="TextBox 33"/>
          <p:cNvSpPr txBox="1"/>
          <p:nvPr/>
        </p:nvSpPr>
        <p:spPr>
          <a:xfrm>
            <a:off x="5499534" y="4743282"/>
            <a:ext cx="5520792" cy="55372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学习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CompletableFuture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几十种方法的归类方式，掌握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CompletableFuture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的基本操作以及异常处理机制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" name="文本框 7"/>
          <p:cNvSpPr txBox="1"/>
          <p:nvPr/>
        </p:nvSpPr>
        <p:spPr>
          <a:xfrm>
            <a:off x="328295" y="3140710"/>
            <a:ext cx="3239770" cy="31337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defTabSz="913765">
              <a:lnSpc>
                <a:spcPts val="1825"/>
              </a:lnSpc>
            </a:pP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近十年的软件开发经验，先后在恒生电子、德比软件等公司担任高级开发</a:t>
            </a:r>
            <a:r>
              <a:rPr lang="zh-CN" altLang="en-US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、</a:t>
            </a: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架构师、技术经理。熟悉Java、Golang等语言体系、微服务体系。对企业架构设计与推动落地有较多经验，曾带领团队完成过多个重大项目及架构改造。</a:t>
            </a: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平时喜欢写作、分享感兴趣的技术点，翻译原版技术书籍、文章，希望以此提高自己的同时让更多的国内技术人受益。</a:t>
            </a: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endParaRPr lang="en-US" altLang="zh-CN" sz="16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TextBox 29"/>
          <p:cNvSpPr txBox="1"/>
          <p:nvPr/>
        </p:nvSpPr>
        <p:spPr>
          <a:xfrm>
            <a:off x="616841" y="2657463"/>
            <a:ext cx="2628265" cy="32194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algn="ctr" defTabSz="913765"/>
            <a:r>
              <a:rPr lang="zh-CN" altLang="en-US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王前明（</a:t>
            </a:r>
            <a:r>
              <a:rPr lang="en-US" altLang="zh-CN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Liam.wang</a:t>
            </a:r>
            <a:r>
              <a:rPr lang="zh-CN" altLang="en-US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）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8190" t="-613" r="9021" b="613"/>
          <a:stretch>
            <a:fillRect/>
          </a:stretch>
        </p:blipFill>
        <p:spPr>
          <a:xfrm>
            <a:off x="894080" y="539115"/>
            <a:ext cx="1835785" cy="1864995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ldLvl="0" animBg="1"/>
      <p:bldP spid="13" grpId="0"/>
      <p:bldP spid="14" grpId="0"/>
      <p:bldP spid="15" grpId="0" bldLvl="0" animBg="1"/>
      <p:bldP spid="16" grpId="0"/>
      <p:bldP spid="1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499"/>
            <a:ext cx="4981575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01 CompletableFuture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之前</a:t>
            </a:r>
            <a:endParaRPr lang="en-US" sz="2400" b="1" dirty="0">
              <a:latin typeface="Meiryo UI (正文)"/>
              <a:ea typeface="+mj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000750" y="2794635"/>
            <a:ext cx="0" cy="318897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14"/>
          <p:cNvSpPr txBox="1"/>
          <p:nvPr/>
        </p:nvSpPr>
        <p:spPr>
          <a:xfrm>
            <a:off x="3593465" y="1549400"/>
            <a:ext cx="4815205" cy="70294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0070C0"/>
                </a:solidFill>
              </a:rPr>
              <a:t>JDK 1.0 Runnable+Thread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7005955" y="3283585"/>
            <a:ext cx="3823335" cy="17653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无法传入</a:t>
            </a:r>
            <a:r>
              <a:rPr lang="en-US" sz="1800" dirty="0"/>
              <a:t>参数</a:t>
            </a:r>
            <a:endParaRPr lang="en-US" sz="1800" dirty="0"/>
          </a:p>
          <a:p>
            <a:r>
              <a:rPr lang="zh-CN" altLang="en-US" sz="1800" dirty="0"/>
              <a:t>无法直接</a:t>
            </a:r>
            <a:r>
              <a:rPr lang="en-US" sz="1800" dirty="0"/>
              <a:t>返回值</a:t>
            </a:r>
            <a:endParaRPr lang="en-US" sz="1800" dirty="0"/>
          </a:p>
          <a:p>
            <a:r>
              <a:rPr lang="zh-CN" altLang="en-US" sz="1800" dirty="0"/>
              <a:t>无法</a:t>
            </a:r>
            <a:r>
              <a:rPr lang="en-US" sz="1800" dirty="0"/>
              <a:t>抛出异常</a:t>
            </a:r>
            <a:endParaRPr lang="en-US" sz="1800" dirty="0"/>
          </a:p>
        </p:txBody>
      </p:sp>
      <p:pic>
        <p:nvPicPr>
          <p:cNvPr id="11" name="Picture 10" descr="Screen Shot 2022-03-06 at 5.21.09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845" y="3131185"/>
            <a:ext cx="3822700" cy="207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499"/>
            <a:ext cx="4981575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01 CompletableFuture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之前</a:t>
            </a:r>
            <a:endParaRPr lang="en-US" sz="2400" b="1" dirty="0">
              <a:latin typeface="Meiryo UI (正文)"/>
              <a:ea typeface="+mj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33375" y="2122944"/>
            <a:ext cx="5467350" cy="400162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endParaRPr lang="en-US" dirty="0"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000750" y="2679700"/>
            <a:ext cx="0" cy="3578225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4"/>
          <p:cNvSpPr txBox="1"/>
          <p:nvPr/>
        </p:nvSpPr>
        <p:spPr>
          <a:xfrm>
            <a:off x="3194685" y="1469390"/>
            <a:ext cx="5802630" cy="70294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0070C0"/>
                </a:solidFill>
              </a:rPr>
              <a:t>JDK 1.5 Callable &amp; Future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5955" y="4873625"/>
            <a:ext cx="4305300" cy="172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580" y="2785745"/>
            <a:ext cx="5575300" cy="1803400"/>
          </a:xfrm>
          <a:prstGeom prst="rect">
            <a:avLst/>
          </a:prstGeom>
        </p:spPr>
      </p:pic>
      <p:sp>
        <p:nvSpPr>
          <p:cNvPr id="14" name="内容占位符 2"/>
          <p:cNvSpPr txBox="1"/>
          <p:nvPr/>
        </p:nvSpPr>
        <p:spPr>
          <a:xfrm>
            <a:off x="353060" y="2785745"/>
            <a:ext cx="5467350" cy="30930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无法在</a:t>
            </a:r>
            <a:r>
              <a:rPr lang="en-US" altLang="zh-CN" sz="1800" dirty="0"/>
              <a:t>Future</a:t>
            </a:r>
            <a:r>
              <a:rPr lang="zh-CN" altLang="en-US" sz="1800" dirty="0"/>
              <a:t>的结果可用时自动调用回调函数</a:t>
            </a:r>
            <a:endParaRPr lang="en-US" altLang="zh-CN" sz="1800" dirty="0"/>
          </a:p>
          <a:p>
            <a:r>
              <a:rPr lang="zh-CN" altLang="en-US" sz="1800" dirty="0"/>
              <a:t>多任务的链式操作或聚合操作支持欠缺</a:t>
            </a:r>
            <a:endParaRPr lang="zh-CN" altLang="en-US" sz="1800" dirty="0"/>
          </a:p>
          <a:p>
            <a:r>
              <a:rPr lang="en-US" sz="1800" dirty="0"/>
              <a:t>异常</a:t>
            </a:r>
            <a:r>
              <a:rPr lang="zh-CN" altLang="en-US" sz="1800" dirty="0"/>
              <a:t>处理机制欠缺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认识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CompletableFuture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000750" y="2580005"/>
            <a:ext cx="0" cy="3724275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" y="3208655"/>
            <a:ext cx="4795520" cy="160147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426200" y="2710815"/>
            <a:ext cx="1260475" cy="562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/>
              <a:t>A Start Stage</a:t>
            </a:r>
            <a:endParaRPr lang="en-US" sz="1600" b="1"/>
          </a:p>
        </p:txBody>
      </p:sp>
      <p:sp>
        <p:nvSpPr>
          <p:cNvPr id="9" name="Rounded Rectangle 8"/>
          <p:cNvSpPr/>
          <p:nvPr/>
        </p:nvSpPr>
        <p:spPr>
          <a:xfrm>
            <a:off x="8658860" y="2710815"/>
            <a:ext cx="1260475" cy="562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/>
              <a:t>A Middle Stage</a:t>
            </a:r>
            <a:endParaRPr lang="en-US" sz="1600" b="1"/>
          </a:p>
        </p:txBody>
      </p:sp>
      <p:sp>
        <p:nvSpPr>
          <p:cNvPr id="11" name="Rounded Rectangle 10"/>
          <p:cNvSpPr/>
          <p:nvPr/>
        </p:nvSpPr>
        <p:spPr>
          <a:xfrm>
            <a:off x="10716260" y="5499100"/>
            <a:ext cx="1260475" cy="562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/>
              <a:t>An End Stage</a:t>
            </a:r>
            <a:endParaRPr lang="en-US" sz="1600" b="1"/>
          </a:p>
        </p:txBody>
      </p:sp>
      <p:sp>
        <p:nvSpPr>
          <p:cNvPr id="14" name="Right Arrow 13"/>
          <p:cNvSpPr/>
          <p:nvPr/>
        </p:nvSpPr>
        <p:spPr>
          <a:xfrm>
            <a:off x="7872095" y="2785745"/>
            <a:ext cx="638175" cy="407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8969375" y="3473450"/>
            <a:ext cx="638175" cy="407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658860" y="4126865"/>
            <a:ext cx="1260475" cy="562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......</a:t>
            </a:r>
            <a:endParaRPr lang="en-US" b="1"/>
          </a:p>
        </p:txBody>
      </p:sp>
      <p:sp>
        <p:nvSpPr>
          <p:cNvPr id="19" name="Rounded Rectangle 18"/>
          <p:cNvSpPr/>
          <p:nvPr/>
        </p:nvSpPr>
        <p:spPr>
          <a:xfrm>
            <a:off x="8658860" y="5481955"/>
            <a:ext cx="1260475" cy="562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/>
              <a:t>A Middle Stage</a:t>
            </a:r>
            <a:endParaRPr lang="en-US" sz="1600" b="1"/>
          </a:p>
        </p:txBody>
      </p:sp>
      <p:sp>
        <p:nvSpPr>
          <p:cNvPr id="20" name="Right Arrow 19"/>
          <p:cNvSpPr/>
          <p:nvPr/>
        </p:nvSpPr>
        <p:spPr>
          <a:xfrm rot="5400000">
            <a:off x="8969375" y="4904105"/>
            <a:ext cx="638175" cy="407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9998710" y="5576570"/>
            <a:ext cx="638175" cy="407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7521575" y="2379980"/>
            <a:ext cx="13392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Function(T1)</a:t>
            </a:r>
            <a:endParaRPr lang="en-US" sz="1600"/>
          </a:p>
        </p:txBody>
      </p:sp>
      <p:sp>
        <p:nvSpPr>
          <p:cNvPr id="23" name="Text Box 22"/>
          <p:cNvSpPr txBox="1"/>
          <p:nvPr/>
        </p:nvSpPr>
        <p:spPr>
          <a:xfrm>
            <a:off x="9373870" y="3422650"/>
            <a:ext cx="1822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Function(T2)</a:t>
            </a:r>
            <a:endParaRPr lang="en-US" sz="1600"/>
          </a:p>
        </p:txBody>
      </p:sp>
      <p:sp>
        <p:nvSpPr>
          <p:cNvPr id="24" name="Text Box 23"/>
          <p:cNvSpPr txBox="1"/>
          <p:nvPr/>
        </p:nvSpPr>
        <p:spPr>
          <a:xfrm>
            <a:off x="9373870" y="4843145"/>
            <a:ext cx="2146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Function(Tn-1)</a:t>
            </a:r>
            <a:endParaRPr lang="en-US" sz="1600"/>
          </a:p>
        </p:txBody>
      </p:sp>
      <p:sp>
        <p:nvSpPr>
          <p:cNvPr id="25" name="Text Box 24"/>
          <p:cNvSpPr txBox="1"/>
          <p:nvPr/>
        </p:nvSpPr>
        <p:spPr>
          <a:xfrm>
            <a:off x="9697720" y="6099175"/>
            <a:ext cx="1822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Function(Tn)</a:t>
            </a:r>
            <a:endParaRPr lang="en-US" sz="1600"/>
          </a:p>
        </p:txBody>
      </p:sp>
      <p:sp>
        <p:nvSpPr>
          <p:cNvPr id="32" name="内容占位符 2"/>
          <p:cNvSpPr txBox="1"/>
          <p:nvPr/>
        </p:nvSpPr>
        <p:spPr>
          <a:xfrm>
            <a:off x="1212215" y="1264920"/>
            <a:ext cx="9722485" cy="1241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sym typeface="+mn-ea"/>
              </a:rPr>
              <a:t>可以是一个显式指定完成的</a:t>
            </a:r>
            <a:r>
              <a:rPr lang="en-US" altLang="zh-CN" sz="1800">
                <a:sym typeface="+mn-ea"/>
              </a:rPr>
              <a:t>Future</a:t>
            </a:r>
            <a:r>
              <a:rPr lang="zh-CN" altLang="en-US" sz="1600">
                <a:sym typeface="+mn-ea"/>
              </a:rPr>
              <a:t>，</a:t>
            </a:r>
            <a:r>
              <a:rPr lang="zh-CN" altLang="en-US" sz="1800">
                <a:sym typeface="+mn-ea"/>
              </a:rPr>
              <a:t>也可当成一个</a:t>
            </a:r>
            <a:r>
              <a:rPr lang="en-US" altLang="zh-CN" sz="1800">
                <a:sym typeface="+mn-ea"/>
              </a:rPr>
              <a:t>CompletionStage</a:t>
            </a:r>
            <a:r>
              <a:rPr lang="zh-CN" altLang="en-US" sz="1800">
                <a:sym typeface="+mn-ea"/>
              </a:rPr>
              <a:t>，支持在完成时触发相关的函数和动作</a:t>
            </a:r>
            <a:endParaRPr lang="zh-CN" altLang="en-US" sz="1800" dirty="0"/>
          </a:p>
        </p:txBody>
      </p:sp>
      <p:sp>
        <p:nvSpPr>
          <p:cNvPr id="3" name="Text Box 2"/>
          <p:cNvSpPr txBox="1"/>
          <p:nvPr/>
        </p:nvSpPr>
        <p:spPr>
          <a:xfrm>
            <a:off x="449580" y="4589780"/>
            <a:ext cx="16789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sym typeface="+mn-ea"/>
              </a:rPr>
              <a:t>Generated by Intellij idea</a:t>
            </a:r>
            <a:endParaRPr lang="en-US" altLang="zh-CN" sz="1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145" y="972185"/>
            <a:ext cx="6496685" cy="5468620"/>
          </a:xfrm>
          <a:prstGeom prst="rect">
            <a:avLst/>
          </a:prstGeom>
          <a:noFill/>
          <a:ln w="12700" cmpd="sng">
            <a:solidFill>
              <a:schemeClr val="tx1">
                <a:lumMod val="90000"/>
                <a:lumOff val="10000"/>
              </a:schemeClr>
            </a:solidFill>
            <a:prstDash val="solid"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认识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CompletableFuture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460" y="972185"/>
            <a:ext cx="5804535" cy="2440305"/>
          </a:xfrm>
          <a:prstGeom prst="rect">
            <a:avLst/>
          </a:prstGeom>
          <a:ln w="12700" cmpd="sng">
            <a:solidFill>
              <a:schemeClr val="tx1">
                <a:lumMod val="90000"/>
                <a:lumOff val="10000"/>
              </a:schemeClr>
            </a:solidFill>
            <a:prstDash val="solid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Rounded Rectangle 9"/>
          <p:cNvSpPr/>
          <p:nvPr/>
        </p:nvSpPr>
        <p:spPr>
          <a:xfrm>
            <a:off x="6675120" y="1598930"/>
            <a:ext cx="4751705" cy="2425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145" y="972185"/>
            <a:ext cx="6496685" cy="5468620"/>
          </a:xfrm>
          <a:prstGeom prst="rect">
            <a:avLst/>
          </a:prstGeom>
          <a:noFill/>
          <a:ln w="12700" cmpd="sng">
            <a:solidFill>
              <a:schemeClr val="tx1">
                <a:lumMod val="90000"/>
                <a:lumOff val="10000"/>
              </a:schemeClr>
            </a:solidFill>
            <a:prstDash val="solid"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认识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CompletableFuture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43425" y="972185"/>
            <a:ext cx="6917690" cy="3207385"/>
            <a:chOff x="8037" y="1546"/>
            <a:chExt cx="11162" cy="537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7" y="1546"/>
              <a:ext cx="11163" cy="5370"/>
            </a:xfrm>
            <a:prstGeom prst="rect">
              <a:avLst/>
            </a:prstGeom>
            <a:ln w="12700" cmpd="sng">
              <a:solidFill>
                <a:schemeClr val="tx1">
                  <a:lumMod val="90000"/>
                  <a:lumOff val="10000"/>
                </a:schemeClr>
              </a:solidFill>
              <a:prstDash val="solid"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7" y="4958"/>
              <a:ext cx="10523" cy="19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" y="972185"/>
            <a:ext cx="6509385" cy="5479415"/>
          </a:xfrm>
          <a:prstGeom prst="rect">
            <a:avLst/>
          </a:prstGeom>
          <a:noFill/>
          <a:ln w="12700" cmpd="sng">
            <a:solidFill>
              <a:schemeClr val="tx1">
                <a:lumMod val="90000"/>
                <a:lumOff val="10000"/>
              </a:schemeClr>
            </a:solidFill>
            <a:prstDash val="solid"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认识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CompletableFuture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29970" y="4033520"/>
            <a:ext cx="3077845" cy="188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105400" y="975360"/>
            <a:ext cx="6330950" cy="4084955"/>
            <a:chOff x="8040" y="1551"/>
            <a:chExt cx="11577" cy="67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1" y="1551"/>
              <a:ext cx="11576" cy="6786"/>
            </a:xfrm>
            <a:prstGeom prst="rect">
              <a:avLst/>
            </a:prstGeom>
            <a:ln w="12700" cmpd="sng">
              <a:solidFill>
                <a:schemeClr val="tx1">
                  <a:lumMod val="90000"/>
                  <a:lumOff val="10000"/>
                </a:schemeClr>
              </a:solidFill>
              <a:prstDash val="solid"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0" y="5646"/>
              <a:ext cx="11160" cy="2446"/>
            </a:xfrm>
            <a:prstGeom prst="rect">
              <a:avLst/>
            </a:prstGeom>
          </p:spPr>
        </p:pic>
      </p:grpSp>
      <p:sp>
        <p:nvSpPr>
          <p:cNvPr id="5" name="Rounded Rectangle 4"/>
          <p:cNvSpPr/>
          <p:nvPr/>
        </p:nvSpPr>
        <p:spPr>
          <a:xfrm>
            <a:off x="4845685" y="4514850"/>
            <a:ext cx="765175" cy="188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795" y="972185"/>
            <a:ext cx="6503035" cy="5473700"/>
          </a:xfrm>
          <a:prstGeom prst="rect">
            <a:avLst/>
          </a:prstGeom>
          <a:noFill/>
          <a:ln w="12700" cmpd="sng">
            <a:solidFill>
              <a:schemeClr val="tx1">
                <a:lumMod val="90000"/>
                <a:lumOff val="10000"/>
              </a:schemeClr>
            </a:solidFill>
            <a:prstDash val="solid"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认识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CompletableFuture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19370" y="972185"/>
            <a:ext cx="6315075" cy="4373245"/>
            <a:chOff x="8061" y="1546"/>
            <a:chExt cx="11138" cy="735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1" y="1546"/>
              <a:ext cx="11139" cy="7359"/>
            </a:xfrm>
            <a:prstGeom prst="rect">
              <a:avLst/>
            </a:prstGeom>
            <a:ln w="12700" cmpd="sng">
              <a:solidFill>
                <a:schemeClr val="tx1">
                  <a:lumMod val="90000"/>
                  <a:lumOff val="10000"/>
                </a:schemeClr>
              </a:solidFill>
              <a:prstDash val="solid"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rcRect r="8613"/>
            <a:stretch>
              <a:fillRect/>
            </a:stretch>
          </p:blipFill>
          <p:spPr>
            <a:xfrm>
              <a:off x="8061" y="5896"/>
              <a:ext cx="10788" cy="3009"/>
            </a:xfrm>
            <a:prstGeom prst="rect">
              <a:avLst/>
            </a:prstGeom>
          </p:spPr>
        </p:pic>
      </p:grpSp>
      <p:sp>
        <p:nvSpPr>
          <p:cNvPr id="10" name="Rounded Rectangle 9"/>
          <p:cNvSpPr/>
          <p:nvPr/>
        </p:nvSpPr>
        <p:spPr>
          <a:xfrm>
            <a:off x="7816850" y="1739265"/>
            <a:ext cx="1061720" cy="8591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131810" y="2693035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接收数据，执行计算，返回结果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3656965" y="1739265"/>
            <a:ext cx="2705100" cy="113157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CF5E5"/>
              </a:buClr>
            </a:pPr>
            <a:r>
              <a:rPr lang="zh-CN" altLang="en-US" sz="2400" b="1" dirty="0">
                <a:solidFill>
                  <a:srgbClr val="FEFBF5"/>
                </a:solidFill>
              </a:rPr>
              <a:t>异步，同步</a:t>
            </a:r>
            <a:endParaRPr lang="zh-CN" altLang="en-US" sz="2400" b="1" dirty="0">
              <a:solidFill>
                <a:srgbClr val="FEFBF5"/>
              </a:solidFill>
            </a:endParaRPr>
          </a:p>
          <a:p>
            <a:pPr>
              <a:buClr>
                <a:srgbClr val="FCF5E5"/>
              </a:buClr>
            </a:pPr>
            <a:r>
              <a:rPr lang="zh-CN" altLang="en-US" sz="2400" b="1" dirty="0">
                <a:solidFill>
                  <a:srgbClr val="FEFBF5"/>
                </a:solidFill>
              </a:rPr>
              <a:t>串行，并行</a:t>
            </a:r>
            <a:endParaRPr lang="zh-CN" altLang="en-US" sz="2400" b="1" dirty="0">
              <a:solidFill>
                <a:srgbClr val="FEFBF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bldLvl="0" animBg="1"/>
      <p:bldP spid="11" grpId="0"/>
      <p:bldP spid="15" grpId="1"/>
    </p:bldLst>
  </p:timing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2955</Words>
  <Application>WPS Presentation</Application>
  <PresentationFormat>宽屏</PresentationFormat>
  <Paragraphs>254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42" baseType="lpstr">
      <vt:lpstr>Arial</vt:lpstr>
      <vt:lpstr>SimSun</vt:lpstr>
      <vt:lpstr>Wingdings</vt:lpstr>
      <vt:lpstr>Microsoft YaHei UI</vt:lpstr>
      <vt:lpstr>苹方-简</vt:lpstr>
      <vt:lpstr>Agency FB (正文)</vt:lpstr>
      <vt:lpstr>Thonburi</vt:lpstr>
      <vt:lpstr>Montserrat Semi</vt:lpstr>
      <vt:lpstr>Bebas Neue</vt:lpstr>
      <vt:lpstr>Gill Sans</vt:lpstr>
      <vt:lpstr>Lato Light</vt:lpstr>
      <vt:lpstr>Montserrat</vt:lpstr>
      <vt:lpstr>Montserrat Semi Bold</vt:lpstr>
      <vt:lpstr>Meiryo UI (正文)</vt:lpstr>
      <vt:lpstr>Agency FB</vt:lpstr>
      <vt:lpstr>汉仪书宋二KW</vt:lpstr>
      <vt:lpstr>微软雅黑</vt:lpstr>
      <vt:lpstr>汉仪旗黑</vt:lpstr>
      <vt:lpstr>Meiryo UI</vt:lpstr>
      <vt:lpstr>Arial Unicode MS</vt:lpstr>
      <vt:lpstr>等线</vt:lpstr>
      <vt:lpstr>汉仪中等线KW</vt:lpstr>
      <vt:lpstr>Calibri</vt:lpstr>
      <vt:lpstr>Helvetica Neue</vt:lpstr>
      <vt:lpstr>SimSun</vt:lpstr>
      <vt:lpstr>最小和静音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derbysofti69</cp:lastModifiedBy>
  <cp:revision>333</cp:revision>
  <dcterms:created xsi:type="dcterms:W3CDTF">2022-04-07T15:42:27Z</dcterms:created>
  <dcterms:modified xsi:type="dcterms:W3CDTF">2022-04-07T15:42:27Z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1033-4.0.0.6524</vt:lpwstr>
  </property>
</Properties>
</file>