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304" r:id="rId3"/>
    <p:sldId id="305" r:id="rId4"/>
    <p:sldId id="361" r:id="rId6"/>
    <p:sldId id="362" r:id="rId7"/>
    <p:sldId id="364" r:id="rId8"/>
    <p:sldId id="363" r:id="rId9"/>
    <p:sldId id="366" r:id="rId10"/>
    <p:sldId id="365" r:id="rId11"/>
    <p:sldId id="368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2"/>
    <a:srgbClr val="F8F8F8"/>
    <a:srgbClr val="34347C"/>
    <a:srgbClr val="292C48"/>
    <a:srgbClr val="2C2D39"/>
    <a:srgbClr val="242630"/>
    <a:srgbClr val="2A1F43"/>
    <a:srgbClr val="0C1B43"/>
    <a:srgbClr val="000000"/>
    <a:srgbClr val="1D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首先我会带领大家从经典的哲学家就餐问题来认识一下死锁，然后呢，我们要学习产生死锁的四个必要条件，认识死锁的本质，掌握一般的预防和解决死锁的方法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一项任务 A </a:t>
            </a:r>
            <a:r>
              <a:rPr lang="zh-CN" altLang="en-US"/>
              <a:t>，他的执行需要等待任务</a:t>
            </a:r>
            <a:r>
              <a:rPr lang="en-US" altLang="zh-CN"/>
              <a:t>B</a:t>
            </a:r>
            <a:r>
              <a:rPr lang="zh-CN" altLang="en-US"/>
              <a:t>完成，</a:t>
            </a:r>
            <a:r>
              <a:rPr lang="en-US"/>
              <a:t>而任务 B又在等待任务 C</a:t>
            </a:r>
            <a:r>
              <a:rPr lang="zh-CN" altLang="en-US"/>
              <a:t>完成</a:t>
            </a:r>
            <a:r>
              <a:rPr lang="en-US"/>
              <a:t>，以此类推，直到</a:t>
            </a:r>
            <a:r>
              <a:rPr lang="zh-CN" altLang="en-US"/>
              <a:t>任务</a:t>
            </a:r>
            <a:r>
              <a:rPr lang="en-US" altLang="zh-CN"/>
              <a:t>C</a:t>
            </a:r>
            <a:r>
              <a:rPr lang="zh-CN" altLang="en-US"/>
              <a:t>又等待</a:t>
            </a:r>
            <a:r>
              <a:rPr lang="en-US"/>
              <a:t>任务A</a:t>
            </a:r>
            <a:r>
              <a:rPr lang="zh-CN" altLang="en-US"/>
              <a:t>完成</a:t>
            </a:r>
            <a:r>
              <a:rPr lang="en-US"/>
              <a:t>。此时形成了一个互相等待的无限循环，谁都动不了。这</a:t>
            </a:r>
            <a:r>
              <a:rPr lang="zh-CN" altLang="en-US"/>
              <a:t>就产生了死锁问题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我们可以想象一下，</a:t>
            </a:r>
            <a:r>
              <a:rPr lang="en-US"/>
              <a:t>作为哲学家，他·们没什么钱，所以只能负担得起 5 根筷子（可泛化为：筷子数和人数相同）。哲学家们围着一张圆桌就坐，每两位哲学家中间放着一根筷子。当其中一位哲学家想要吃东西时，他必须从左右手边各拿起一根筷子。如果</a:t>
            </a:r>
            <a:r>
              <a:rPr lang="zh-CN" altLang="en-US"/>
              <a:t>一个哲学家</a:t>
            </a:r>
            <a:r>
              <a:rPr lang="en-US"/>
              <a:t>旁边的另一位哲学家正在使用筷子，那么这位哲学家就必须等待，直到</a:t>
            </a:r>
            <a:r>
              <a:rPr lang="zh-CN" altLang="en-US"/>
              <a:t>被另一个位哲学家使用的</a:t>
            </a:r>
            <a:r>
              <a:rPr lang="en-US"/>
              <a:t>那根筷子处于可用</a:t>
            </a:r>
            <a:r>
              <a:rPr lang="zh-CN" altLang="en-US"/>
              <a:t>的</a:t>
            </a:r>
            <a:r>
              <a:rPr lang="en-US"/>
              <a:t>状态</a:t>
            </a:r>
            <a:endParaRPr lang="en-US"/>
          </a:p>
          <a:p>
            <a:r>
              <a:rPr lang="zh-CN" altLang="en-US"/>
              <a:t>存在一种情况，第</a:t>
            </a:r>
            <a:r>
              <a:rPr lang="en-US" altLang="zh-CN"/>
              <a:t>0</a:t>
            </a:r>
            <a:r>
              <a:rPr lang="zh-CN" altLang="en-US"/>
              <a:t>位先拿起左边的筷子，尝试拿起右边的筷子的时候呢，发现没有，也就是说被右边这位哲学家拿走了，所以第</a:t>
            </a:r>
            <a:r>
              <a:rPr lang="en-US" altLang="zh-CN"/>
              <a:t>0</a:t>
            </a:r>
            <a:r>
              <a:rPr lang="zh-CN" altLang="en-US"/>
              <a:t>位只能等，那右边这位呢，也同理，左手拿了筷子，右手尝试去拿的时候，发现被下一位给拿走了，那也只能等，下一位呢也同理，直到最后一位，手持左边的筷子，去拿右边的筷子的时候，发现第</a:t>
            </a:r>
            <a:r>
              <a:rPr lang="en-US" altLang="zh-CN"/>
              <a:t>0</a:t>
            </a:r>
            <a:r>
              <a:rPr lang="zh-CN" altLang="en-US"/>
              <a:t>位拿走了，所以最后一位也只能等第</a:t>
            </a:r>
            <a:r>
              <a:rPr lang="en-US" altLang="zh-CN"/>
              <a:t>0</a:t>
            </a:r>
            <a:r>
              <a:rPr lang="zh-CN" altLang="en-US"/>
              <a:t>位用完放回来，那所有哲学家都在等，并且所有哲学家都不可能释放筷子，这就无解了。也就是发生了死锁。</a:t>
            </a:r>
            <a:endParaRPr lang="zh-CN" altLang="en-US"/>
          </a:p>
          <a:p>
            <a:endParaRPr lang="en-US"/>
          </a:p>
          <a:p>
            <a:r>
              <a:rPr lang="en-US"/>
              <a:t>每个 Philosopher 都是一个任务</a:t>
            </a:r>
            <a:r>
              <a:rPr lang="zh-CN" altLang="en-US"/>
              <a:t>！！</a:t>
            </a:r>
            <a:endParaRPr lang="zh-CN" altLang="en-US"/>
          </a:p>
          <a:p>
            <a:r>
              <a:rPr lang="zh-CN" altLang="en-US" b="1"/>
              <a:t>取模运算</a:t>
            </a:r>
            <a:r>
              <a:rPr lang="zh-CN" altLang="en-US"/>
              <a:t>来获取右手边的筷子，刚好最后一个</a:t>
            </a:r>
            <a:r>
              <a:rPr lang="en-US">
                <a:sym typeface="+mn-ea"/>
              </a:rPr>
              <a:t>Philosopher </a:t>
            </a:r>
            <a:r>
              <a:rPr lang="zh-CN" altLang="en-US">
                <a:sym typeface="+mn-ea"/>
              </a:rPr>
              <a:t>被分配了第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根筷子，相当于最后一位</a:t>
            </a:r>
            <a:r>
              <a:rPr lang="en-US">
                <a:sym typeface="+mn-ea"/>
              </a:rPr>
              <a:t>Philosopher </a:t>
            </a:r>
            <a:r>
              <a:rPr lang="zh-CN" altLang="en-US">
                <a:sym typeface="+mn-ea"/>
              </a:rPr>
              <a:t>和第一位</a:t>
            </a:r>
            <a:r>
              <a:rPr lang="en-US">
                <a:sym typeface="+mn-ea"/>
              </a:rPr>
              <a:t>Philosopher </a:t>
            </a:r>
            <a:r>
              <a:rPr lang="zh-CN" altLang="en-US">
                <a:sym typeface="+mn-ea"/>
              </a:rPr>
              <a:t>共享第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根筷子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怎么办呢，我们可以发现一个现象，所有的哲学家都是先拿起左边的筷子，再拿起右边的筷子，才会有可能存在同时拿起左边，等待右边的现象，那如果有一个哲学家他与众不同，先拿起右边的筷子，再拿左边，那就能打破死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我们刚刚演示了一种打破死锁的方式，实际上产生死锁有四个必要条件，我们打破任意一个都可以避免死锁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谓的循环等待呢，就是每个任务都按照相同的顺序去获取资源，只要有一个任务和其他任务获取资源的顺序不同，那就能打破循环等待条件。在刚刚那个例子中呢，每一位哲学家都在尝试先获取左边的筷子再获取右边的筷子，我们修改了一下代码呢，让其中一个位哲学家获取筷子的顺序变了下，于是就打破了死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只要我们破坏其中任意一个条件，都能打破死锁，其中破坏循环等待是最常用都方式之一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另一个最常用的方式就是破坏持续持有和等待的条件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通过我们刚刚描述的几种方式呢，能从逻辑上去除死锁问题，但实际应用中，</a:t>
            </a:r>
            <a:r>
              <a:rPr lang="zh-CN" altLang="en-US">
                <a:sym typeface="+mn-ea"/>
              </a:rPr>
              <a:t>死锁问题很可能藏的比较深，程序一开始运行正常，很长时间后突然发生，一般在企业应用中，当发生这类问题，都会通过重启先快速恢复服务，但后面在测试的时候，却极难重现。那怎么办呢？</a:t>
            </a:r>
            <a:endParaRPr lang="zh-CN" altLang="en-US"/>
          </a:p>
          <a:p>
            <a:r>
              <a:rPr lang="zh-CN" altLang="en-US"/>
              <a:t>我们还是特别强调，要依靠在程序设计时的</a:t>
            </a:r>
            <a:endParaRPr lang="zh-CN" altLang="en-US"/>
          </a:p>
          <a:p>
            <a:r>
              <a:rPr lang="zh-CN" altLang="en-US"/>
              <a:t>那除了谨慎和小心，我们还可以在上线前对程序进行模拟的并发压力测试，那当我们发现有死锁现象的时候，可以通过</a:t>
            </a:r>
            <a:r>
              <a:rPr lang="en-US" altLang="zh-CN"/>
              <a:t>jps+jstack</a:t>
            </a:r>
            <a:r>
              <a:rPr lang="zh-CN" altLang="en-US"/>
              <a:t>来。。。也可以。。。这些工具可以直接用，但在做的比较好的企业里呢，可能都会以压测平台，测试报告的形式直接给出分析结果。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1172" y="2644722"/>
            <a:ext cx="499173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5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并发编程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23840" y="42281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870" y="3566616"/>
            <a:ext cx="26212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5.11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  死锁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r>
              <a:rPr lang="zh-CN" altLang="en-US" sz="2400" dirty="0">
                <a:solidFill>
                  <a:srgbClr val="F8F8F8"/>
                </a:solidFill>
                <a:latin typeface="Agency FB (正文)"/>
                <a:cs typeface="+mn-ea"/>
                <a:sym typeface="+mn-lt"/>
              </a:rPr>
              <a:t>分享导师：王前明</a:t>
            </a:r>
            <a:endParaRPr lang="zh-CN" altLang="en-US" sz="2400" dirty="0">
              <a:solidFill>
                <a:srgbClr val="F8F8F8"/>
              </a:solidFill>
              <a:latin typeface="Agency FB (正文)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-219710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495983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548255"/>
            <a:ext cx="608076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认识死锁问题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24500" y="2889885"/>
            <a:ext cx="5115560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从经典的哲学家就餐问题来认识死锁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4365034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24805" y="4411345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02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死锁的本质以及应对之法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  <a:sym typeface="+mn-ea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24299" y="487155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学习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  <a:sym typeface="+mn-ea"/>
              </a:rPr>
              <a:t>产生的四个必要条件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，掌握在平时应用中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  <a:sym typeface="+mn-ea"/>
              </a:rPr>
              <a:t>预防和解决死锁的常见方法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28295" y="3140710"/>
            <a:ext cx="3239770" cy="3133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近十年的软件开发经验，先后在恒生电子、德比软件等公司担任高级开发</a:t>
            </a:r>
            <a:r>
              <a:rPr lang="zh-CN" altLang="en-US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架构师、技术经理。熟悉Java、Golang等语言体系、微服务体系。对企业架构设计与推动落地有较多经验，曾带领团队完成过多个重大项目及架构改造。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平时喜欢写作、分享感兴趣的技术点，翻译原版技术书籍、文章，希望以此提高自己的同时让更多的国内技术人受益。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TextBox 29"/>
          <p:cNvSpPr txBox="1"/>
          <p:nvPr/>
        </p:nvSpPr>
        <p:spPr>
          <a:xfrm>
            <a:off x="616841" y="2657463"/>
            <a:ext cx="2628265" cy="321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 defTabSz="913765"/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王前明（</a:t>
            </a:r>
            <a:r>
              <a:rPr lang="en-US" altLang="zh-CN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Liam.wang</a:t>
            </a:r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）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8190" t="-613" r="9021" b="613"/>
          <a:stretch>
            <a:fillRect/>
          </a:stretch>
        </p:blipFill>
        <p:spPr>
          <a:xfrm>
            <a:off x="894080" y="539115"/>
            <a:ext cx="1835785" cy="18649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3" grpId="0"/>
      <p:bldP spid="14" grpId="0"/>
      <p:bldP spid="15" grpId="0" bldLvl="0" animBg="1"/>
      <p:bldP spid="16" grpId="0"/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584325" y="1472565"/>
            <a:ext cx="9402445" cy="17246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ym typeface="+mn-ea"/>
              </a:rPr>
              <a:t>死锁（deadlock），又译为死结，计算机科学名词。</a:t>
            </a:r>
            <a:r>
              <a:rPr lang="en-US" sz="1600" b="1">
                <a:sym typeface="+mn-ea"/>
              </a:rPr>
              <a:t>当两个以上的运算单元，双方都在等待对方停止执行，以获取系统资源，但是没有一方提前退出时，就称为死锁</a:t>
            </a:r>
            <a:r>
              <a:rPr lang="zh-CN" altLang="en-US" sz="1600" b="1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							</a:t>
            </a:r>
            <a:r>
              <a:rPr lang="zh-CN" altLang="en-US" sz="1600" dirty="0">
                <a:sym typeface="+mn-ea"/>
              </a:rPr>
              <a:t>—— </a:t>
            </a:r>
            <a:r>
              <a:rPr lang="en-US" altLang="zh-CN" sz="1600" dirty="0">
                <a:sym typeface="+mn-ea"/>
              </a:rPr>
              <a:t>Wiki</a:t>
            </a:r>
            <a:endParaRPr lang="en-US" altLang="zh-CN" sz="1600" dirty="0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8565" y="4035425"/>
            <a:ext cx="1503488" cy="59704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任务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72225" y="4035425"/>
            <a:ext cx="1503488" cy="59704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任务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21275" y="5556250"/>
            <a:ext cx="1503488" cy="59704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任务</a:t>
            </a:r>
            <a:r>
              <a:rPr lang="en-US" altLang="zh-CN" b="1">
                <a:solidFill>
                  <a:schemeClr val="tx1"/>
                </a:solidFill>
              </a:rPr>
              <a:t>C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2160000">
            <a:off x="7084695" y="4838065"/>
            <a:ext cx="730885" cy="1216660"/>
          </a:xfrm>
          <a:prstGeom prst="curvedLeftArrow">
            <a:avLst>
              <a:gd name="adj1" fmla="val 25000"/>
              <a:gd name="adj2" fmla="val 279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8760000">
            <a:off x="4102735" y="4838065"/>
            <a:ext cx="730885" cy="1216660"/>
          </a:xfrm>
          <a:prstGeom prst="curvedLeftArrow">
            <a:avLst>
              <a:gd name="adj1" fmla="val 25000"/>
              <a:gd name="adj2" fmla="val 279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6200000">
            <a:off x="5504815" y="2954655"/>
            <a:ext cx="730885" cy="1216660"/>
          </a:xfrm>
          <a:prstGeom prst="curvedLeftArrow">
            <a:avLst>
              <a:gd name="adj1" fmla="val 25000"/>
              <a:gd name="adj2" fmla="val 279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6" name="Text Box 15"/>
          <p:cNvSpPr txBox="1"/>
          <p:nvPr/>
        </p:nvSpPr>
        <p:spPr>
          <a:xfrm>
            <a:off x="625475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en-US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什么是死锁</a:t>
            </a:r>
            <a:endParaRPr lang="en-US" altLang="zh-CN" sz="2400" b="1" dirty="0">
              <a:latin typeface="Meiryo UI (正文)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bldLvl="0" animBg="1"/>
      <p:bldP spid="9" grpId="0" bldLvl="0" animBg="1"/>
      <p:bldP spid="10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死锁的经典诠释 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-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哲学家就餐问题</a:t>
            </a:r>
            <a:endParaRPr lang="en-US" altLang="zh-CN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20" name="文本占位符 14"/>
          <p:cNvSpPr txBox="1"/>
          <p:nvPr/>
        </p:nvSpPr>
        <p:spPr>
          <a:xfrm>
            <a:off x="8150860" y="3077845"/>
            <a:ext cx="3845560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筷子数和人数相同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9455" y="974725"/>
            <a:ext cx="5381625" cy="558165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451985" y="4801235"/>
            <a:ext cx="306070" cy="825500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4200000">
            <a:off x="3338830" y="3886835"/>
            <a:ext cx="306070" cy="825500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2840000">
            <a:off x="4945380" y="5518785"/>
            <a:ext cx="641350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980000">
            <a:off x="2785745" y="4845050"/>
            <a:ext cx="641350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8460000">
            <a:off x="3832225" y="2526030"/>
            <a:ext cx="306070" cy="825500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1240000">
            <a:off x="2785745" y="2536825"/>
            <a:ext cx="641350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3380000">
            <a:off x="5301615" y="2616835"/>
            <a:ext cx="306070" cy="825500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4020000">
            <a:off x="5033645" y="1969135"/>
            <a:ext cx="641350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640000">
            <a:off x="6212840" y="3936365"/>
            <a:ext cx="641350" cy="343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7220000">
            <a:off x="5607050" y="4043045"/>
            <a:ext cx="306070" cy="825500"/>
          </a:xfrm>
          <a:prstGeom prst="round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4700000">
            <a:off x="5899785" y="4958080"/>
            <a:ext cx="641350" cy="345440"/>
          </a:xfrm>
          <a:prstGeom prst="rightArrow">
            <a:avLst/>
          </a:prstGeom>
          <a:noFill/>
          <a:ln w="508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320000">
            <a:off x="3772535" y="5783580"/>
            <a:ext cx="641350" cy="345440"/>
          </a:xfrm>
          <a:prstGeom prst="rightArrow">
            <a:avLst/>
          </a:prstGeom>
          <a:noFill/>
          <a:ln w="508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80000">
            <a:off x="2339975" y="3935095"/>
            <a:ext cx="641350" cy="345440"/>
          </a:xfrm>
          <a:prstGeom prst="rightArrow">
            <a:avLst/>
          </a:prstGeom>
          <a:noFill/>
          <a:ln w="508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6840000">
            <a:off x="3629025" y="1958975"/>
            <a:ext cx="641350" cy="345440"/>
          </a:xfrm>
          <a:prstGeom prst="rightArrow">
            <a:avLst/>
          </a:prstGeom>
          <a:noFill/>
          <a:ln w="508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9960000">
            <a:off x="5960745" y="2671445"/>
            <a:ext cx="641350" cy="345440"/>
          </a:xfrm>
          <a:prstGeom prst="rightArrow">
            <a:avLst/>
          </a:prstGeom>
          <a:noFill/>
          <a:ln w="508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run-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80" y="5665470"/>
            <a:ext cx="624205" cy="624205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0108565" y="6356985"/>
            <a:ext cx="1697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u="sng"/>
              <a:t>示例代码</a:t>
            </a:r>
            <a:r>
              <a:rPr lang="en-US" altLang="zh-CN" sz="1200" u="sng"/>
              <a:t>: </a:t>
            </a:r>
            <a:r>
              <a:rPr lang="zh-CN" altLang="en-US" sz="1200" u="sng"/>
              <a:t>哲学家就餐</a:t>
            </a:r>
            <a:endParaRPr lang="zh-CN" altLang="en-US" sz="1200" u="sng"/>
          </a:p>
        </p:txBody>
      </p:sp>
      <p:sp>
        <p:nvSpPr>
          <p:cNvPr id="3" name="文本占位符 14"/>
          <p:cNvSpPr txBox="1"/>
          <p:nvPr/>
        </p:nvSpPr>
        <p:spPr>
          <a:xfrm>
            <a:off x="6080125" y="5906770"/>
            <a:ext cx="1010285" cy="56959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 bldLvl="0" animBg="1"/>
      <p:bldP spid="11" grpId="0" bldLvl="0" animBg="1"/>
      <p:bldP spid="12" grpId="0" bldLvl="0" animBg="1"/>
      <p:bldP spid="14" grpId="0" bldLvl="0" animBg="1"/>
      <p:bldP spid="16" grpId="0" bldLvl="0" animBg="1"/>
      <p:bldP spid="17" grpId="0" bldLvl="0" animBg="1"/>
      <p:bldP spid="19" grpId="0" bldLvl="0" animBg="1"/>
      <p:bldP spid="2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死锁的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4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个必要条件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97840" y="1730375"/>
            <a:ext cx="10907395" cy="40017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1" dirty="0">
                <a:sym typeface="+mn-ea"/>
              </a:rPr>
              <a:t>互斥</a:t>
            </a:r>
            <a:r>
              <a:rPr lang="zh-CN" altLang="en-US" sz="1600" b="1" dirty="0">
                <a:sym typeface="+mn-ea"/>
              </a:rPr>
              <a:t>条件</a:t>
            </a:r>
            <a:r>
              <a:rPr lang="zh-CN" altLang="en-US" sz="1600" dirty="0">
                <a:sym typeface="+mn-ea"/>
              </a:rPr>
              <a:t>：一个资源每次只能被一个任务占用</a:t>
            </a:r>
            <a:r>
              <a:rPr lang="en-US" sz="1600" dirty="0">
                <a:sym typeface="+mn-ea"/>
              </a:rPr>
              <a:t>。此处，一根筷子同时只能被一位 Philosopher 使用。</a:t>
            </a:r>
            <a:endParaRPr lang="en-US" sz="1600" dirty="0">
              <a:sym typeface="+mn-ea"/>
            </a:endParaRPr>
          </a:p>
          <a:p>
            <a:pPr lvl="0" algn="l"/>
            <a:r>
              <a:rPr lang="zh-CN" altLang="en-US" sz="1600" b="1" dirty="0">
                <a:sym typeface="+mn-ea"/>
              </a:rPr>
              <a:t>持有和等待条件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sz="1600" dirty="0">
                <a:sym typeface="+mn-ea"/>
              </a:rPr>
              <a:t>至少一个任务必须</a:t>
            </a:r>
            <a:r>
              <a:rPr lang="zh-CN" altLang="en-US" sz="1600" dirty="0">
                <a:sym typeface="+mn-ea"/>
              </a:rPr>
              <a:t>持续</a:t>
            </a:r>
            <a:r>
              <a:rPr lang="en-US" sz="1600" dirty="0">
                <a:sym typeface="+mn-ea"/>
              </a:rPr>
              <a:t>持有一项资源，并且等待正被另一个任务持有的资源。也就是说，如果要出现死锁，一位 Philosopher 必须</a:t>
            </a:r>
            <a:r>
              <a:rPr lang="zh-CN" altLang="en-US" sz="1600" dirty="0">
                <a:sym typeface="+mn-ea"/>
              </a:rPr>
              <a:t>持续</a:t>
            </a:r>
            <a:r>
              <a:rPr lang="en-US" sz="1600" dirty="0">
                <a:sym typeface="+mn-ea"/>
              </a:rPr>
              <a:t>持有一根筷子，并且正在等待另一根。</a:t>
            </a:r>
            <a:endParaRPr lang="en-US" sz="1600" dirty="0">
              <a:sym typeface="+mn-ea"/>
            </a:endParaRPr>
          </a:p>
          <a:p>
            <a:pPr lvl="0" algn="l"/>
            <a:r>
              <a:rPr lang="zh-CN" altLang="en-US" sz="1600" b="1" dirty="0">
                <a:sym typeface="+mn-ea"/>
              </a:rPr>
              <a:t>禁止抢占条件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sz="1600" dirty="0">
                <a:sym typeface="+mn-ea"/>
              </a:rPr>
              <a:t>不能从一个任务中抢走一项资源。我们的Philosopher 很有礼貌，他们并不会从其他 Philosopher 手里抢走筷子。</a:t>
            </a:r>
            <a:endParaRPr lang="en-US" sz="1600" dirty="0">
              <a:sym typeface="+mn-ea"/>
            </a:endParaRPr>
          </a:p>
          <a:p>
            <a:pPr lvl="0" algn="l"/>
            <a:r>
              <a:rPr lang="en-US" sz="1600" b="1" dirty="0">
                <a:sym typeface="+mn-ea"/>
              </a:rPr>
              <a:t>循环等待</a:t>
            </a:r>
            <a:r>
              <a:rPr lang="zh-CN" altLang="en-US" sz="1600" b="1" dirty="0">
                <a:sym typeface="+mn-ea"/>
              </a:rPr>
              <a:t>条件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sz="1600" dirty="0">
                <a:sym typeface="+mn-ea"/>
              </a:rPr>
              <a:t>其中一个任务等待另一个任务持有的资源，另一个任务又在等待另一个任务持有的资源，以此类推，直到某个任务正在等待第一个任务持有的资源，由此一切都陷入了死循环。在 DiningPhilosophers.java 中，由于每一位 Philosopher 都在试图先获取</a:t>
            </a:r>
            <a:r>
              <a:rPr lang="zh-CN" altLang="en-US" sz="1600" dirty="0">
                <a:sym typeface="+mn-ea"/>
              </a:rPr>
              <a:t>左</a:t>
            </a:r>
            <a:r>
              <a:rPr lang="en-US" sz="1600" dirty="0">
                <a:sym typeface="+mn-ea"/>
              </a:rPr>
              <a:t>边的筷子，再获取</a:t>
            </a:r>
            <a:r>
              <a:rPr lang="zh-CN" altLang="en-US" sz="1600" dirty="0">
                <a:sym typeface="+mn-ea"/>
              </a:rPr>
              <a:t>右</a:t>
            </a:r>
            <a:r>
              <a:rPr lang="en-US" sz="1600" dirty="0">
                <a:sym typeface="+mn-ea"/>
              </a:rPr>
              <a:t>边的，因此发生了循环等待。</a:t>
            </a:r>
            <a:endParaRPr lang="en-US" sz="16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如何解决死锁问题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97840" y="1730375"/>
            <a:ext cx="10907395" cy="619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ym typeface="+mn-ea"/>
              </a:rPr>
              <a:t>有意识的破坏</a:t>
            </a:r>
            <a:r>
              <a:rPr lang="en-US" altLang="zh-CN" sz="1600" b="1" dirty="0">
                <a:sym typeface="+mn-ea"/>
              </a:rPr>
              <a:t>4</a:t>
            </a:r>
            <a:r>
              <a:rPr lang="zh-CN" altLang="en-US" sz="1600" b="1" dirty="0">
                <a:sym typeface="+mn-ea"/>
              </a:rPr>
              <a:t>个必要条件中的任意一个。最常用的方式之一，破坏第</a:t>
            </a:r>
            <a:r>
              <a:rPr lang="en-US" altLang="zh-CN" sz="1600" b="1" dirty="0">
                <a:sym typeface="+mn-ea"/>
              </a:rPr>
              <a:t>4</a:t>
            </a:r>
            <a:r>
              <a:rPr lang="zh-CN" altLang="en-US" sz="1600" b="1" dirty="0">
                <a:sym typeface="+mn-ea"/>
              </a:rPr>
              <a:t>个条件：循环等待。</a:t>
            </a:r>
            <a:endParaRPr lang="en-US" sz="1600" dirty="0"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1480" y="2752090"/>
            <a:ext cx="1503488" cy="59704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锁住资源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44160" y="2764155"/>
            <a:ext cx="1915160" cy="59690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尝试锁住资源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51480" y="3696970"/>
            <a:ext cx="1503488" cy="59704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锁住资源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44160" y="3696970"/>
            <a:ext cx="1915160" cy="59690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尝试锁住资源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6-Point Star 11"/>
          <p:cNvSpPr/>
          <p:nvPr/>
        </p:nvSpPr>
        <p:spPr>
          <a:xfrm>
            <a:off x="558800" y="2777490"/>
            <a:ext cx="1503680" cy="54356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线程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6-Point Star 12"/>
          <p:cNvSpPr/>
          <p:nvPr/>
        </p:nvSpPr>
        <p:spPr>
          <a:xfrm>
            <a:off x="558800" y="3724275"/>
            <a:ext cx="1503680" cy="54356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线程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280285" y="3050540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0285" y="3996055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63745" y="3086735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63745" y="3996055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07100" y="4804410"/>
            <a:ext cx="1503488" cy="59704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锁住资源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99780" y="4816475"/>
            <a:ext cx="1915160" cy="59690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尝试锁住资源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07100" y="5749290"/>
            <a:ext cx="1503488" cy="59704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锁住资源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99780" y="5749290"/>
            <a:ext cx="1915160" cy="59690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尝试锁住资源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6" name="6-Point Star 25"/>
          <p:cNvSpPr/>
          <p:nvPr/>
        </p:nvSpPr>
        <p:spPr>
          <a:xfrm>
            <a:off x="3614420" y="4829810"/>
            <a:ext cx="1503680" cy="54356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线程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3614420" y="5776595"/>
            <a:ext cx="1503680" cy="54356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线程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5335905" y="5102860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5905" y="6048375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19365" y="5139055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19365" y="6048375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rved Right Arrow 31"/>
          <p:cNvSpPr/>
          <p:nvPr/>
        </p:nvSpPr>
        <p:spPr>
          <a:xfrm rot="19020000">
            <a:off x="1769745" y="4450080"/>
            <a:ext cx="665480" cy="2093595"/>
          </a:xfrm>
          <a:prstGeom prst="curvedRightArrow">
            <a:avLst>
              <a:gd name="adj1" fmla="val 2416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如何解决死锁问题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97840" y="1730375"/>
            <a:ext cx="10907395" cy="86423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ym typeface="+mn-ea"/>
              </a:rPr>
              <a:t>有意识的破坏</a:t>
            </a:r>
            <a:r>
              <a:rPr lang="en-US" altLang="zh-CN" sz="1600" b="1" dirty="0">
                <a:sym typeface="+mn-ea"/>
              </a:rPr>
              <a:t>4</a:t>
            </a:r>
            <a:r>
              <a:rPr lang="zh-CN" altLang="en-US" sz="1600" b="1" dirty="0">
                <a:sym typeface="+mn-ea"/>
              </a:rPr>
              <a:t>个必要条件中的任意一个。最常用的方式之一，破坏第</a:t>
            </a:r>
            <a:r>
              <a:rPr lang="en-US" altLang="zh-CN" sz="1600" b="1" dirty="0">
                <a:sym typeface="+mn-ea"/>
              </a:rPr>
              <a:t>2</a:t>
            </a:r>
            <a:r>
              <a:rPr lang="zh-CN" altLang="en-US" sz="1600" b="1" dirty="0">
                <a:sym typeface="+mn-ea"/>
              </a:rPr>
              <a:t>个条件：持续持有和等待。</a:t>
            </a:r>
            <a:endParaRPr lang="en-US" sz="1600" dirty="0"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04335" y="3362960"/>
            <a:ext cx="1503488" cy="59704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锁住资源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97015" y="3375025"/>
            <a:ext cx="1915160" cy="59690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尝试锁住资源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04335" y="4307840"/>
            <a:ext cx="1503488" cy="59704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锁住资源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97015" y="4307840"/>
            <a:ext cx="1915160" cy="59690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尝试锁住资源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6-Point Star 11"/>
          <p:cNvSpPr/>
          <p:nvPr/>
        </p:nvSpPr>
        <p:spPr>
          <a:xfrm>
            <a:off x="1811655" y="3388360"/>
            <a:ext cx="1503680" cy="54356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线程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6-Point Star 12"/>
          <p:cNvSpPr/>
          <p:nvPr/>
        </p:nvSpPr>
        <p:spPr>
          <a:xfrm>
            <a:off x="1811655" y="4335145"/>
            <a:ext cx="1503680" cy="54356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线程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3533140" y="3661410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33140" y="4606925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6600" y="3697605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16600" y="4606925"/>
            <a:ext cx="671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rved Right Arrow 5"/>
          <p:cNvSpPr/>
          <p:nvPr/>
        </p:nvSpPr>
        <p:spPr>
          <a:xfrm rot="10620000">
            <a:off x="8532495" y="3134360"/>
            <a:ext cx="631190" cy="7816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8512175" y="4455795"/>
            <a:ext cx="671195" cy="8134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946390" y="2994660"/>
            <a:ext cx="36214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sym typeface="+mn-ea"/>
              </a:rPr>
              <a:t>等待一段时间超时，并做超时处理</a:t>
            </a:r>
            <a:endParaRPr lang="zh-CN" altLang="en-US" b="1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059421" y="4878705"/>
            <a:ext cx="36214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sym typeface="+mn-ea"/>
              </a:rPr>
              <a:t>等待一段时间超时，并做超时处理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提前发现死锁问题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22275" y="3514725"/>
            <a:ext cx="10907395" cy="15087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ym typeface="+mn-ea"/>
              </a:rPr>
              <a:t>当意识到可能发生了死锁时，可用</a:t>
            </a:r>
            <a:r>
              <a:rPr lang="en-US" altLang="zh-CN" sz="1600" b="1" dirty="0">
                <a:sym typeface="+mn-ea"/>
              </a:rPr>
              <a:t>jps+jstack</a:t>
            </a:r>
            <a:r>
              <a:rPr lang="zh-CN" altLang="en-US" sz="1600" b="1" dirty="0">
                <a:sym typeface="+mn-ea"/>
              </a:rPr>
              <a:t>来将当前虚拟机的线程快照打出来以分析是否有死锁。</a:t>
            </a:r>
            <a:endParaRPr lang="zh-CN" altLang="en-US" sz="1600" b="1" dirty="0">
              <a:sym typeface="+mn-ea"/>
            </a:endParaRPr>
          </a:p>
          <a:p>
            <a:pPr lvl="0" algn="l"/>
            <a:r>
              <a:rPr lang="zh-CN" altLang="en-US" sz="1600" b="1" dirty="0">
                <a:sym typeface="+mn-ea"/>
              </a:rPr>
              <a:t>也可使用</a:t>
            </a:r>
            <a:r>
              <a:rPr lang="en-US" altLang="zh-CN" sz="1600" b="1" dirty="0">
                <a:sym typeface="+mn-ea"/>
              </a:rPr>
              <a:t>JDK</a:t>
            </a:r>
            <a:r>
              <a:rPr lang="zh-CN" altLang="en-US" sz="1600" b="1" dirty="0">
                <a:sym typeface="+mn-ea"/>
              </a:rPr>
              <a:t>的</a:t>
            </a:r>
            <a:r>
              <a:rPr lang="en-US" altLang="zh-CN" sz="1600" b="1" dirty="0">
                <a:sym typeface="+mn-ea"/>
              </a:rPr>
              <a:t>JConsole</a:t>
            </a:r>
            <a:r>
              <a:rPr lang="zh-CN" altLang="en-US" sz="1600" b="1" dirty="0">
                <a:sym typeface="+mn-ea"/>
              </a:rPr>
              <a:t>或者</a:t>
            </a:r>
            <a:r>
              <a:rPr lang="en-US" altLang="zh-CN" sz="1600" b="1" dirty="0">
                <a:sym typeface="+mn-ea"/>
              </a:rPr>
              <a:t>J</a:t>
            </a:r>
            <a:r>
              <a:rPr lang="zh-CN" altLang="en-US" sz="1600" b="1" dirty="0">
                <a:sym typeface="+mn-ea"/>
              </a:rPr>
              <a:t>visualvm工具来查看程序运行时线程的状态以分析是否有死锁</a:t>
            </a:r>
            <a:endParaRPr lang="zh-CN" altLang="en-US" sz="1600" b="1" dirty="0">
              <a:sym typeface="+mn-ea"/>
            </a:endParaRPr>
          </a:p>
        </p:txBody>
      </p:sp>
      <p:sp>
        <p:nvSpPr>
          <p:cNvPr id="20" name="文本占位符 14"/>
          <p:cNvSpPr txBox="1"/>
          <p:nvPr/>
        </p:nvSpPr>
        <p:spPr>
          <a:xfrm>
            <a:off x="2042160" y="5146675"/>
            <a:ext cx="7666990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上线前对程序进行模拟并发压力测试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" name="文本占位符 14"/>
          <p:cNvSpPr txBox="1"/>
          <p:nvPr/>
        </p:nvSpPr>
        <p:spPr>
          <a:xfrm>
            <a:off x="2378075" y="1772285"/>
            <a:ext cx="7666990" cy="117475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依靠在程序设计中的谨慎和小心来预防死锁的发生，是并发系统开发极为重要的一部分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/>
          <p:cNvSpPr txBox="1"/>
          <p:nvPr/>
        </p:nvSpPr>
        <p:spPr>
          <a:xfrm>
            <a:off x="7854803" y="3383638"/>
            <a:ext cx="159598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谢谢观看</a:t>
            </a:r>
            <a:endParaRPr lang="zh-CN" altLang="en-US" sz="3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917376" y="2550475"/>
            <a:ext cx="456628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en-US" altLang="zh-CN" sz="6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THANK YOU</a:t>
            </a:r>
            <a:endParaRPr lang="en-US" altLang="zh-CN" sz="6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985" y="-285115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1234</Words>
  <Application>WPS Presentation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SimSun</vt:lpstr>
      <vt:lpstr>Wingdings</vt:lpstr>
      <vt:lpstr>Microsoft YaHei UI</vt:lpstr>
      <vt:lpstr>苹方-简</vt:lpstr>
      <vt:lpstr>Agency FB (正文)</vt:lpstr>
      <vt:lpstr>Thonburi</vt:lpstr>
      <vt:lpstr>Montserrat Semi</vt:lpstr>
      <vt:lpstr>Bebas Neue</vt:lpstr>
      <vt:lpstr>Gill Sans</vt:lpstr>
      <vt:lpstr>Lato Light</vt:lpstr>
      <vt:lpstr>Montserrat</vt:lpstr>
      <vt:lpstr>Montserrat Semi Bold</vt:lpstr>
      <vt:lpstr>Meiryo UI (正文)</vt:lpstr>
      <vt:lpstr>Agency FB</vt:lpstr>
      <vt:lpstr>汉仪书宋二KW</vt:lpstr>
      <vt:lpstr>微软雅黑</vt:lpstr>
      <vt:lpstr>汉仪旗黑</vt:lpstr>
      <vt:lpstr>Meiryo UI</vt:lpstr>
      <vt:lpstr>Arial Unicode MS</vt:lpstr>
      <vt:lpstr>等线</vt:lpstr>
      <vt:lpstr>汉仪中等线KW</vt:lpstr>
      <vt:lpstr>Calibri</vt:lpstr>
      <vt:lpstr>Helvetica Neue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derbysofti69</cp:lastModifiedBy>
  <cp:revision>206</cp:revision>
  <dcterms:created xsi:type="dcterms:W3CDTF">2022-03-26T07:19:15Z</dcterms:created>
  <dcterms:modified xsi:type="dcterms:W3CDTF">2022-03-26T07:19:15Z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1033-4.0.0.6524</vt:lpwstr>
  </property>
</Properties>
</file>