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304" r:id="rId3"/>
    <p:sldId id="305" r:id="rId5"/>
    <p:sldId id="361" r:id="rId6"/>
    <p:sldId id="386" r:id="rId7"/>
    <p:sldId id="362" r:id="rId8"/>
    <p:sldId id="375" r:id="rId9"/>
    <p:sldId id="371" r:id="rId10"/>
    <p:sldId id="368" r:id="rId11"/>
    <p:sldId id="369" r:id="rId12"/>
    <p:sldId id="373" r:id="rId13"/>
    <p:sldId id="382" r:id="rId14"/>
    <p:sldId id="374" r:id="rId15"/>
    <p:sldId id="385" r:id="rId16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F2"/>
    <a:srgbClr val="F8F8F8"/>
    <a:srgbClr val="34347C"/>
    <a:srgbClr val="292C48"/>
    <a:srgbClr val="2C2D39"/>
    <a:srgbClr val="242630"/>
    <a:srgbClr val="2A1F43"/>
    <a:srgbClr val="0C1B43"/>
    <a:srgbClr val="000000"/>
    <a:srgbClr val="1D2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br>
              <a:rPr lang="zh-CN" altLang="en-US"/>
            </a:br>
            <a:r>
              <a:rPr lang="zh-CN" altLang="en-US"/>
              <a:t>在</a:t>
            </a:r>
            <a:r>
              <a:rPr lang="en-US" altLang="zh-CN"/>
              <a:t>64</a:t>
            </a:r>
            <a:r>
              <a:rPr lang="zh-CN" altLang="en-US"/>
              <a:t>位机器上的结构是这样的，在</a:t>
            </a:r>
            <a:r>
              <a:rPr lang="en-US" altLang="zh-CN"/>
              <a:t>32</a:t>
            </a:r>
            <a:r>
              <a:rPr lang="zh-CN" altLang="en-US"/>
              <a:t>位结构上就是</a:t>
            </a:r>
            <a:r>
              <a:rPr lang="en-US" altLang="zh-CN"/>
              <a:t>32</a:t>
            </a:r>
            <a:r>
              <a:rPr lang="zh-CN" altLang="en-US"/>
              <a:t>位，但状态还是这几种状态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对象的结构：Hostpot要求对象对象的大小必须是8的倍数，而Header部分已经是8的倍数，所以当存储数据的部分不足时，需要填充位</a:t>
            </a:r>
            <a:br>
              <a:rPr lang="zh-CN" altLang="en-US"/>
            </a:br>
            <a:r>
              <a:rPr lang="en-US" altLang="zh-CN"/>
              <a:t>KClass Pointer</a:t>
            </a:r>
            <a:r>
              <a:rPr lang="zh-CN" altLang="en-US"/>
              <a:t>用于对象的访问定位</a:t>
            </a:r>
            <a:endParaRPr lang="zh-CN" altLang="en-US"/>
          </a:p>
          <a:p>
            <a:endParaRPr lang="en-US"/>
          </a:p>
          <a:p>
            <a:r>
              <a:rPr lang="en-US"/>
              <a:t>2. </a:t>
            </a:r>
            <a:r>
              <a:rPr lang="zh-CN" altLang="en-US"/>
              <a:t>每个</a:t>
            </a:r>
            <a:r>
              <a:rPr lang="en-US" altLang="zh-CN"/>
              <a:t>Java</a:t>
            </a:r>
            <a:r>
              <a:rPr lang="zh-CN" altLang="en-US"/>
              <a:t>对象都对应着一个</a:t>
            </a:r>
            <a:r>
              <a:rPr lang="en-US" altLang="zh-CN"/>
              <a:t>Monitor</a:t>
            </a:r>
            <a:r>
              <a:rPr lang="zh-CN" altLang="en-US"/>
              <a:t>对象，但不一定一起创建，</a:t>
            </a:r>
            <a:r>
              <a:rPr lang="en-US" altLang="zh-CN"/>
              <a:t>monitor</a:t>
            </a:r>
            <a:r>
              <a:rPr lang="zh-CN" altLang="en-US"/>
              <a:t>对象有可能延迟创建，即在使用时创建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synchronized</a:t>
            </a:r>
            <a:r>
              <a:rPr lang="zh-CN" altLang="en-US"/>
              <a:t>的实现主要是依赖</a:t>
            </a:r>
            <a:r>
              <a:rPr lang="en-US" altLang="zh-CN"/>
              <a:t>Java</a:t>
            </a:r>
            <a:r>
              <a:rPr lang="zh-CN" altLang="en-US"/>
              <a:t>的对象头中的</a:t>
            </a:r>
            <a:r>
              <a:rPr lang="en-US" altLang="zh-CN"/>
              <a:t>Mark word</a:t>
            </a:r>
            <a:r>
              <a:rPr lang="zh-CN" altLang="en-US"/>
              <a:t>区域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这个是面试常见的问题：网上有很多文章讲解的很详细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需要学习</a:t>
            </a:r>
            <a:r>
              <a:rPr lang="en-US" altLang="zh-CN"/>
              <a:t>sychronized</a:t>
            </a:r>
            <a:r>
              <a:rPr lang="zh-CN" altLang="en-US"/>
              <a:t>关键字常见用法和关键的使用要点，</a:t>
            </a:r>
            <a:r>
              <a:rPr lang="en-US" altLang="zh-CN"/>
              <a:t>synchronzied</a:t>
            </a:r>
            <a:r>
              <a:rPr lang="zh-CN" altLang="en-US"/>
              <a:t>关键字呢，是解决资源竞争的一般方式，并且在平时工作中使用的也比较多，在面试中也属于高频的考察点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如果我们来拿打印机来举例，当多个人尝试使用同一个打印机的时候，打印机就成为了这多个人的共享资源，由于打印机每次只能打印一个人的东西，所以每个人都需要去“竞争”打印机的使用权，对于打印机这样的例子呢，这个竞争其实就是先到先得，其他人的打印任务会进行排队，相对公平，在程序的世界里，不一定是这样的，也可以是非公平竞争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如果存在资源竞争，那就很容易发生竞态条件。</a:t>
            </a:r>
            <a:endParaRPr lang="zh-CN" altLang="en-US"/>
          </a:p>
          <a:p>
            <a:r>
              <a:rPr lang="zh-CN" altLang="en-US"/>
              <a:t>当多个线程都进行</a:t>
            </a:r>
            <a:r>
              <a:rPr lang="en-US" altLang="zh-CN"/>
              <a:t>i++</a:t>
            </a:r>
            <a:r>
              <a:rPr lang="zh-CN" altLang="en-US"/>
              <a:t>操作，一个线程的操作结果需要依赖其他线程的操作结果，要想最后的结果正确，那么就必须每个线程执行这个操作的时候都是原子的，以解决竞态条件。</a:t>
            </a:r>
            <a:r>
              <a:rPr lang="zh-CN" altLang="en-US">
                <a:sym typeface="+mn-ea"/>
              </a:rPr>
              <a:t>我们先来看一下书中的一个例子，来更好的理解什么是共享资源，竞态条件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TimeAbort</a:t>
            </a:r>
            <a:r>
              <a:rPr lang="zh-CN" altLang="en-US">
                <a:sym typeface="+mn-ea"/>
              </a:rPr>
              <a:t>：由于多线程任务的不确定性，所以这个类的作用就是在运行一定的时间后，如果没有调用</a:t>
            </a:r>
            <a:r>
              <a:rPr lang="en-US" altLang="zh-CN">
                <a:sym typeface="+mn-ea"/>
              </a:rPr>
              <a:t>restart</a:t>
            </a:r>
            <a:r>
              <a:rPr lang="zh-CN" altLang="en-US">
                <a:sym typeface="+mn-ea"/>
              </a:rPr>
              <a:t>去延长等待时间，就会强制终止整个程序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生成了十个数，然后每个数</a:t>
            </a:r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到一个</a:t>
            </a:r>
            <a:r>
              <a:rPr lang="en-US" altLang="zh-CN">
                <a:sym typeface="+mn-ea"/>
              </a:rPr>
              <a:t>EvenChecker</a:t>
            </a:r>
            <a:r>
              <a:rPr lang="zh-CN" altLang="en-US">
                <a:sym typeface="+mn-ea"/>
              </a:rPr>
              <a:t>对象，十个</a:t>
            </a:r>
            <a:r>
              <a:rPr lang="en-US" altLang="zh-CN">
                <a:sym typeface="+mn-ea"/>
              </a:rPr>
              <a:t>evenChecker</a:t>
            </a:r>
            <a:r>
              <a:rPr lang="zh-CN" altLang="en-US">
                <a:sym typeface="+mn-ea"/>
              </a:rPr>
              <a:t>对象共享了一个</a:t>
            </a:r>
            <a:r>
              <a:rPr lang="en-US" altLang="zh-CN">
                <a:sym typeface="+mn-ea"/>
              </a:rPr>
              <a:t>intGenerator</a:t>
            </a:r>
            <a:r>
              <a:rPr lang="zh-CN" altLang="en-US">
                <a:sym typeface="+mn-ea"/>
              </a:rPr>
              <a:t>对象，然后用</a:t>
            </a:r>
            <a:r>
              <a:rPr lang="en-US" altLang="zh-CN">
                <a:sym typeface="+mn-ea"/>
              </a:rPr>
              <a:t>COmplteablefuture</a:t>
            </a:r>
            <a:r>
              <a:rPr lang="zh-CN" altLang="en-US">
                <a:sym typeface="+mn-ea"/>
              </a:rPr>
              <a:t>将这十个</a:t>
            </a:r>
            <a:r>
              <a:rPr lang="en-US" altLang="zh-CN">
                <a:sym typeface="+mn-ea"/>
              </a:rPr>
              <a:t>EvenChecker</a:t>
            </a:r>
            <a:r>
              <a:rPr lang="zh-CN" altLang="en-US">
                <a:sym typeface="+mn-ea"/>
              </a:rPr>
              <a:t>启动，这里可以看出来</a:t>
            </a:r>
            <a:r>
              <a:rPr lang="en-US" altLang="zh-CN">
                <a:sym typeface="+mn-ea"/>
              </a:rPr>
              <a:t>EvenChecker</a:t>
            </a:r>
            <a:r>
              <a:rPr lang="zh-CN" altLang="en-US">
                <a:sym typeface="+mn-ea"/>
              </a:rPr>
              <a:t>是实现了</a:t>
            </a:r>
            <a:r>
              <a:rPr lang="en-US" altLang="zh-CN">
                <a:sym typeface="+mn-ea"/>
              </a:rPr>
              <a:t>Runnable</a:t>
            </a:r>
            <a:r>
              <a:rPr lang="zh-CN" altLang="en-US">
                <a:sym typeface="+mn-ea"/>
              </a:rPr>
              <a:t>接口作为一个</a:t>
            </a:r>
            <a:r>
              <a:rPr lang="en-US" altLang="zh-CN">
                <a:sym typeface="+mn-ea"/>
              </a:rPr>
              <a:t>task</a:t>
            </a:r>
            <a:r>
              <a:rPr lang="zh-CN" altLang="en-US">
                <a:sym typeface="+mn-ea"/>
              </a:rPr>
              <a:t>执行，然后</a:t>
            </a:r>
            <a:r>
              <a:rPr lang="en-US" altLang="zh-CN">
                <a:sym typeface="+mn-ea"/>
              </a:rPr>
              <a:t>collect</a:t>
            </a:r>
            <a:r>
              <a:rPr lang="zh-CN" altLang="en-US">
                <a:sym typeface="+mn-ea"/>
              </a:rPr>
              <a:t>成一个</a:t>
            </a:r>
            <a:r>
              <a:rPr lang="en-US" altLang="zh-CN">
                <a:sym typeface="+mn-ea"/>
              </a:rPr>
              <a:t>ComplteableFuturelist</a:t>
            </a:r>
            <a:r>
              <a:rPr lang="zh-CN" altLang="en-US">
                <a:sym typeface="+mn-ea"/>
              </a:rPr>
              <a:t>，最后每个</a:t>
            </a:r>
            <a:r>
              <a:rPr lang="en-US" altLang="zh-CN">
                <a:sym typeface="+mn-ea"/>
              </a:rPr>
              <a:t>completablefuture join</a:t>
            </a:r>
            <a:r>
              <a:rPr lang="zh-CN" altLang="en-US">
                <a:sym typeface="+mn-ea"/>
              </a:rPr>
              <a:t>了一下，以达到主线程等待这十个线程执行完毕才退出的效果。</a:t>
            </a:r>
            <a:endParaRPr lang="zh-CN" altLang="en-US">
              <a:sym typeface="+mn-ea"/>
            </a:endParaRPr>
          </a:p>
          <a:p>
            <a:r>
              <a:rPr lang="zh-CN" altLang="en-US"/>
              <a:t>每个线程持续的调用</a:t>
            </a:r>
            <a:r>
              <a:rPr lang="en-US" altLang="zh-CN"/>
              <a:t>iscancel</a:t>
            </a:r>
            <a:r>
              <a:rPr lang="zh-CN" altLang="en-US"/>
              <a:t>方法来看是否退出，没有退出则调用</a:t>
            </a:r>
            <a:r>
              <a:rPr lang="en-US" altLang="zh-CN"/>
              <a:t>enxt</a:t>
            </a:r>
            <a:r>
              <a:rPr lang="zh-CN" altLang="en-US"/>
              <a:t>方法获取最新的值，然后判断是否为偶数，不为偶数则打印一条语句并设置为退出，由于。。。</a:t>
            </a:r>
            <a:endParaRPr lang="zh-CN" altLang="en-US"/>
          </a:p>
          <a:p>
            <a:r>
              <a:rPr lang="zh-CN" altLang="en-US"/>
              <a:t>这个地方的共享资源就是</a:t>
            </a:r>
            <a:r>
              <a:rPr lang="en-US" altLang="zh-CN"/>
              <a:t>EvenProducer</a:t>
            </a:r>
            <a:r>
              <a:rPr lang="zh-CN" altLang="en-US"/>
              <a:t>对象，这个对象上存在资源竞争的问题，canceled由于是原子布尔型，所以不存在竞态条件，但</a:t>
            </a:r>
            <a:r>
              <a:rPr lang="en-US" altLang="zh-CN"/>
              <a:t>next</a:t>
            </a:r>
            <a:r>
              <a:rPr lang="zh-CN" altLang="en-US"/>
              <a:t>方法里但</a:t>
            </a:r>
            <a:r>
              <a:rPr lang="en-US" altLang="zh-CN"/>
              <a:t>++</a:t>
            </a:r>
            <a:r>
              <a:rPr lang="zh-CN" altLang="en-US"/>
              <a:t>操作就是典型但竞态条件。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这就充分说明了多线程的问题：在于如果出错的概率非常低，即使存在 bug 的情况下，这些程序也可以看起来运行正常。而在运行了一段时间后，突然就发生了异常，导致问题很难定位并被解决，只能通过走读代码的方式来尝试解决。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多个人（即多个线程驱动的多个任务）都想单独使用卫生间（即共享资源）。</a:t>
            </a:r>
            <a:endParaRPr lang="en-US"/>
          </a:p>
          <a:p>
            <a:r>
              <a:rPr lang="en-US">
                <a:sym typeface="+mn-ea"/>
              </a:rPr>
              <a:t>要进入卫生间，一个人需要先敲门以确认卫生间当前是否可用。</a:t>
            </a:r>
            <a:endParaRPr lang="en-US"/>
          </a:p>
          <a:p>
            <a:r>
              <a:rPr lang="en-US">
                <a:sym typeface="+mn-ea"/>
              </a:rPr>
              <a:t>如果可用，他就会进入卫生间并锁上门。</a:t>
            </a:r>
            <a:endParaRPr lang="en-US"/>
          </a:p>
          <a:p>
            <a:r>
              <a:rPr lang="en-US">
                <a:sym typeface="+mn-ea"/>
              </a:rPr>
              <a:t>其他任何想要使用卫生间的人就被“阻塞”而不能使用了，因此这些人需要在门口排队等候，直到卫生间重新可用。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可重入：</a:t>
            </a:r>
            <a:br>
              <a:rPr lang="zh-CN" altLang="en-US"/>
            </a:br>
            <a:r>
              <a:rPr lang="zh-CN" altLang="en-US"/>
              <a:t>同一个线程多次访问时，不会阻塞，只是会对该对象上锁的次数进行计数，线程每跳出一次</a:t>
            </a:r>
            <a:r>
              <a:rPr lang="en-US" altLang="zh-CN"/>
              <a:t>synchronized</a:t>
            </a:r>
            <a:r>
              <a:rPr lang="zh-CN" altLang="en-US"/>
              <a:t>方法</a:t>
            </a:r>
            <a:r>
              <a:rPr lang="en-US" altLang="zh-CN"/>
              <a:t>/</a:t>
            </a:r>
            <a:r>
              <a:rPr lang="zh-CN" altLang="en-US"/>
              <a:t>区域，计数就会减</a:t>
            </a:r>
            <a:r>
              <a:rPr lang="en-US" altLang="zh-CN"/>
              <a:t>1</a:t>
            </a:r>
            <a:r>
              <a:rPr lang="zh-CN" altLang="en-US"/>
              <a:t>，直到减为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原子性：</a:t>
            </a:r>
            <a:endParaRPr lang="zh-CN" altLang="en-US"/>
          </a:p>
          <a:p>
            <a:r>
              <a:rPr lang="zh-CN" altLang="en-US"/>
              <a:t>如果一个操作指不会被线程调度器中断，一旦操作开始，直到完成之前，中途不会发生任何上下文切换。</a:t>
            </a:r>
            <a:endParaRPr lang="zh-CN" altLang="en-US"/>
          </a:p>
          <a:p>
            <a:r>
              <a:rPr lang="zh-CN" altLang="en-US"/>
              <a:t>可见性：</a:t>
            </a:r>
            <a:endParaRPr lang="zh-CN" altLang="en-US"/>
          </a:p>
          <a:p>
            <a:r>
              <a:rPr lang="zh-CN" altLang="en-US"/>
              <a:t>这个跟</a:t>
            </a:r>
            <a:r>
              <a:rPr lang="en-US" altLang="zh-CN"/>
              <a:t>Java</a:t>
            </a:r>
            <a:r>
              <a:rPr lang="zh-CN" altLang="en-US"/>
              <a:t>的内存模型有关系，即对共享资源的读取总是能读到最新修改的值。</a:t>
            </a:r>
            <a:endParaRPr lang="zh-CN" altLang="en-US"/>
          </a:p>
          <a:p>
            <a:r>
              <a:rPr lang="zh-CN" altLang="en-US"/>
              <a:t>Java 并发编程实战 作者之一，是本书作者推荐的一本书，也是</a:t>
            </a:r>
            <a:r>
              <a:rPr lang="en-US" altLang="zh-CN"/>
              <a:t>java</a:t>
            </a:r>
            <a:r>
              <a:rPr lang="zh-CN" altLang="en-US"/>
              <a:t>并发编程这块比较经典的一本书。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修饰代码块我们在后面介绍临界区的时候会详细说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5" name="内容占位符 6"/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60" y="0"/>
            <a:ext cx="817633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1172" y="2644722"/>
            <a:ext cx="4991735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第</a:t>
            </a:r>
            <a:r>
              <a:rPr lang="en-US" altLang="zh-CN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6</a:t>
            </a:r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章 底层并发</a:t>
            </a:r>
            <a:endParaRPr lang="zh-CN" altLang="en-US" sz="5400" b="1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9" name="文本占位符 11"/>
          <p:cNvSpPr txBox="1"/>
          <p:nvPr/>
        </p:nvSpPr>
        <p:spPr>
          <a:xfrm>
            <a:off x="571012" y="3828424"/>
            <a:ext cx="5651294" cy="607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dirty="0"/>
          </a:p>
        </p:txBody>
      </p:sp>
      <p:sp>
        <p:nvSpPr>
          <p:cNvPr id="10" name="文本占位符 11"/>
          <p:cNvSpPr txBox="1"/>
          <p:nvPr/>
        </p:nvSpPr>
        <p:spPr>
          <a:xfrm>
            <a:off x="1223840" y="4228139"/>
            <a:ext cx="5651294" cy="607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95870" y="3566616"/>
            <a:ext cx="26212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6.3</a:t>
            </a:r>
            <a:r>
              <a:rPr lang="zh-CN" alt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  共享资源</a:t>
            </a:r>
            <a:endParaRPr lang="zh-CN" altLang="en-US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  <a:p>
            <a:pPr algn="l"/>
            <a:endParaRPr lang="en-US" altLang="zh-CN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  <a:p>
            <a:pPr algn="l"/>
            <a:r>
              <a:rPr lang="zh-CN" altLang="en-US" sz="2400" dirty="0">
                <a:solidFill>
                  <a:srgbClr val="F8F8F8"/>
                </a:solidFill>
                <a:latin typeface="Agency FB (正文)"/>
                <a:cs typeface="+mn-ea"/>
                <a:sym typeface="+mn-lt"/>
              </a:rPr>
              <a:t>分享导师：王前明</a:t>
            </a:r>
            <a:endParaRPr lang="zh-CN" altLang="en-US" sz="2400" dirty="0">
              <a:solidFill>
                <a:srgbClr val="F8F8F8"/>
              </a:solidFill>
              <a:latin typeface="Agency FB (正文)"/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505" y="-219710"/>
            <a:ext cx="7301865" cy="7297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209550"/>
            <a:ext cx="1021842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03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synchronized与Java对象与监视器对象（Monitor）之间的关系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645" y="2143760"/>
            <a:ext cx="3852545" cy="2633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070" y="1724025"/>
            <a:ext cx="6214110" cy="2266950"/>
          </a:xfrm>
          <a:prstGeom prst="rect">
            <a:avLst/>
          </a:prstGeom>
        </p:spPr>
      </p:pic>
      <p:sp>
        <p:nvSpPr>
          <p:cNvPr id="9" name="Left Brace 8"/>
          <p:cNvSpPr/>
          <p:nvPr/>
        </p:nvSpPr>
        <p:spPr>
          <a:xfrm>
            <a:off x="4580255" y="1724660"/>
            <a:ext cx="625475" cy="2266315"/>
          </a:xfrm>
          <a:prstGeom prst="leftBrace">
            <a:avLst>
              <a:gd name="adj1" fmla="val 197142"/>
              <a:gd name="adj2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文本占位符 14"/>
          <p:cNvSpPr txBox="1"/>
          <p:nvPr/>
        </p:nvSpPr>
        <p:spPr>
          <a:xfrm>
            <a:off x="880745" y="1440815"/>
            <a:ext cx="3232150" cy="70294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Java</a:t>
            </a:r>
            <a:r>
              <a:rPr lang="zh-CN" altLang="en-US" sz="2400" b="1" dirty="0">
                <a:solidFill>
                  <a:srgbClr val="0070C0"/>
                </a:solidFill>
              </a:rPr>
              <a:t>对象结构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360" y="4506595"/>
            <a:ext cx="2545080" cy="1798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Down Arrow 5"/>
          <p:cNvSpPr/>
          <p:nvPr/>
        </p:nvSpPr>
        <p:spPr>
          <a:xfrm>
            <a:off x="7966710" y="3606165"/>
            <a:ext cx="246380" cy="90043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537325" y="3251200"/>
            <a:ext cx="2955925" cy="355600"/>
          </a:xfrm>
          <a:prstGeom prst="roundRect">
            <a:avLst/>
          </a:prstGeom>
          <a:noFill/>
          <a:ln w="38100">
            <a:solidFill>
              <a:srgbClr val="FFFB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文本占位符 14"/>
          <p:cNvSpPr txBox="1"/>
          <p:nvPr/>
        </p:nvSpPr>
        <p:spPr>
          <a:xfrm>
            <a:off x="6560185" y="6155055"/>
            <a:ext cx="3060065" cy="70294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Java Monitor</a:t>
            </a:r>
            <a:r>
              <a:rPr lang="zh-CN" altLang="en-US" sz="2400" b="1" dirty="0">
                <a:solidFill>
                  <a:srgbClr val="0070C0"/>
                </a:solidFill>
              </a:rPr>
              <a:t>对象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209550"/>
            <a:ext cx="1021842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03 Java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监视器对象（Monitor）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37325" y="3251200"/>
            <a:ext cx="2955925" cy="355600"/>
          </a:xfrm>
          <a:prstGeom prst="roundRect">
            <a:avLst/>
          </a:prstGeom>
          <a:noFill/>
          <a:ln w="38100">
            <a:solidFill>
              <a:srgbClr val="FFFB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3860" y="1953260"/>
            <a:ext cx="8804910" cy="347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209550"/>
            <a:ext cx="1021842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03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synchronized内部的锁升级原理概述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0145" y="1466215"/>
            <a:ext cx="6146165" cy="2242185"/>
          </a:xfrm>
          <a:prstGeom prst="rect">
            <a:avLst/>
          </a:prstGeom>
        </p:spPr>
      </p:pic>
      <p:sp>
        <p:nvSpPr>
          <p:cNvPr id="3" name="Curved Left Arrow 2"/>
          <p:cNvSpPr/>
          <p:nvPr/>
        </p:nvSpPr>
        <p:spPr>
          <a:xfrm>
            <a:off x="8576310" y="1976755"/>
            <a:ext cx="313055" cy="44323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Left Arrow 6"/>
          <p:cNvSpPr/>
          <p:nvPr/>
        </p:nvSpPr>
        <p:spPr>
          <a:xfrm>
            <a:off x="8576310" y="2803525"/>
            <a:ext cx="313055" cy="44323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>
            <a:off x="8576310" y="1976755"/>
            <a:ext cx="510540" cy="87439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内容占位符 2"/>
          <p:cNvSpPr txBox="1"/>
          <p:nvPr/>
        </p:nvSpPr>
        <p:spPr>
          <a:xfrm>
            <a:off x="382905" y="3865880"/>
            <a:ext cx="11426825" cy="3014980"/>
          </a:xfrm>
          <a:prstGeom prst="rect">
            <a:avLst/>
          </a:prstGeom>
        </p:spPr>
        <p:txBody>
          <a:bodyPr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>
                <a:sym typeface="+mn-ea"/>
              </a:rPr>
              <a:t>对象于无锁状态时，线程来获取锁，此时会升级为偏向锁，即将</a:t>
            </a:r>
            <a:r>
              <a:rPr lang="en-US" altLang="zh-CN" sz="1600">
                <a:sym typeface="+mn-ea"/>
              </a:rPr>
              <a:t>Mark word</a:t>
            </a:r>
            <a:r>
              <a:rPr lang="zh-CN" altLang="en-US" sz="1600">
                <a:sym typeface="+mn-ea"/>
              </a:rPr>
              <a:t>中的</a:t>
            </a:r>
            <a:r>
              <a:rPr lang="en-US" altLang="zh-CN" sz="1600">
                <a:sym typeface="+mn-ea"/>
              </a:rPr>
              <a:t>thread</a:t>
            </a:r>
            <a:r>
              <a:rPr lang="zh-CN" altLang="en-US" sz="1600">
                <a:sym typeface="+mn-ea"/>
              </a:rPr>
              <a:t>通过</a:t>
            </a:r>
            <a:r>
              <a:rPr lang="en-US" altLang="zh-CN" sz="1600">
                <a:sym typeface="+mn-ea"/>
              </a:rPr>
              <a:t>CAS</a:t>
            </a:r>
            <a:r>
              <a:rPr lang="zh-CN" altLang="en-US" sz="1600">
                <a:sym typeface="+mn-ea"/>
              </a:rPr>
              <a:t>操作设置成当前线程</a:t>
            </a:r>
            <a:endParaRPr lang="zh-CN" altLang="en-US" sz="1600">
              <a:sym typeface="+mn-ea"/>
            </a:endParaRPr>
          </a:p>
          <a:p>
            <a:pPr lvl="0" algn="l"/>
            <a:r>
              <a:rPr lang="zh-CN" altLang="en-US" sz="1600">
                <a:sym typeface="+mn-ea"/>
              </a:rPr>
              <a:t>也可能不升级为偏向锁，直接变为轻量级锁，在</a:t>
            </a:r>
            <a:r>
              <a:rPr lang="en-US" altLang="zh-CN" sz="1600">
                <a:sym typeface="+mn-ea"/>
              </a:rPr>
              <a:t>JVM</a:t>
            </a:r>
            <a:r>
              <a:rPr lang="zh-CN" altLang="en-US" sz="1600">
                <a:sym typeface="+mn-ea"/>
              </a:rPr>
              <a:t>中可设置关闭偏向功能，而由于偏向锁非常复杂，导致</a:t>
            </a:r>
            <a:r>
              <a:rPr lang="en-US" altLang="zh-CN" sz="1600">
                <a:sym typeface="+mn-ea"/>
              </a:rPr>
              <a:t>JVM</a:t>
            </a:r>
            <a:r>
              <a:rPr lang="zh-CN" altLang="en-US" sz="1600">
                <a:sym typeface="+mn-ea"/>
              </a:rPr>
              <a:t>的维护成本较高，所以在</a:t>
            </a:r>
            <a:r>
              <a:rPr lang="en-US" altLang="zh-CN" sz="1600">
                <a:sym typeface="+mn-ea"/>
              </a:rPr>
              <a:t>JDK15</a:t>
            </a:r>
            <a:r>
              <a:rPr lang="zh-CN" altLang="en-US" sz="1600">
                <a:sym typeface="+mn-ea"/>
              </a:rPr>
              <a:t>中已经被通知不建议使用，以后版本将移除。</a:t>
            </a:r>
            <a:endParaRPr lang="zh-CN" altLang="en-US" sz="1600">
              <a:sym typeface="+mn-ea"/>
            </a:endParaRPr>
          </a:p>
          <a:p>
            <a:pPr lvl="0" algn="l"/>
            <a:r>
              <a:rPr lang="zh-CN" altLang="en-US" sz="1600">
                <a:sym typeface="+mn-ea"/>
              </a:rPr>
              <a:t>轻量级锁的状态下，其他线程会通过自旋的形式尝试获取锁，不会阻塞，但会耗费</a:t>
            </a:r>
            <a:r>
              <a:rPr lang="en-US" altLang="zh-CN" sz="1600">
                <a:sym typeface="+mn-ea"/>
              </a:rPr>
              <a:t>CPU</a:t>
            </a:r>
            <a:r>
              <a:rPr lang="zh-CN" altLang="en-US" sz="1600">
                <a:sym typeface="+mn-ea"/>
              </a:rPr>
              <a:t>资源</a:t>
            </a:r>
            <a:endParaRPr lang="zh-CN" altLang="en-US" sz="1600"/>
          </a:p>
          <a:p>
            <a:pPr lvl="0" algn="l"/>
            <a:r>
              <a:rPr lang="zh-CN" altLang="en-US" sz="1600">
                <a:sym typeface="+mn-ea"/>
              </a:rPr>
              <a:t>当自旋达到一定次数仍然获取不到锁时，为了节省</a:t>
            </a:r>
            <a:r>
              <a:rPr lang="en-US" altLang="zh-CN" sz="1600">
                <a:sym typeface="+mn-ea"/>
              </a:rPr>
              <a:t>CPU</a:t>
            </a:r>
            <a:r>
              <a:rPr lang="zh-CN" altLang="en-US" sz="1600">
                <a:sym typeface="+mn-ea"/>
              </a:rPr>
              <a:t>的资源，就会升级为重量级锁，重量级锁需要操作</a:t>
            </a:r>
            <a:r>
              <a:rPr lang="en-US" altLang="zh-CN" sz="1600">
                <a:sym typeface="+mn-ea"/>
              </a:rPr>
              <a:t>Monitor</a:t>
            </a:r>
            <a:r>
              <a:rPr lang="zh-CN" altLang="en-US" sz="1600">
                <a:sym typeface="+mn-ea"/>
              </a:rPr>
              <a:t>对象，而</a:t>
            </a:r>
            <a:r>
              <a:rPr lang="en-US" altLang="zh-CN" sz="1600">
                <a:sym typeface="+mn-ea"/>
              </a:rPr>
              <a:t>Monitor</a:t>
            </a:r>
            <a:r>
              <a:rPr lang="zh-CN" altLang="en-US" sz="1600">
                <a:sym typeface="+mn-ea"/>
              </a:rPr>
              <a:t>对象依赖于操作系统的</a:t>
            </a:r>
            <a:r>
              <a:rPr lang="en-US" altLang="zh-CN" sz="1600">
                <a:sym typeface="+mn-ea"/>
              </a:rPr>
              <a:t>Mutex Lock</a:t>
            </a:r>
            <a:r>
              <a:rPr lang="zh-CN" altLang="en-US" sz="1600">
                <a:sym typeface="+mn-ea"/>
              </a:rPr>
              <a:t>，需要在内核态和用户态进行切换</a:t>
            </a:r>
            <a:endParaRPr lang="zh-CN" altLang="en-US" sz="16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bldLvl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7"/>
          <p:cNvSpPr txBox="1"/>
          <p:nvPr/>
        </p:nvSpPr>
        <p:spPr>
          <a:xfrm>
            <a:off x="7854803" y="3383638"/>
            <a:ext cx="1595984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algn="r"/>
            <a:r>
              <a:rPr lang="zh-CN" altLang="en-US" sz="3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</a:rPr>
              <a:t>谢谢观看</a:t>
            </a:r>
            <a:endParaRPr lang="zh-CN" altLang="en-US" sz="3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-122"/>
              <a:ea typeface="微软雅黑" charset="-122"/>
            </a:endParaRPr>
          </a:p>
        </p:txBody>
      </p:sp>
      <p:sp>
        <p:nvSpPr>
          <p:cNvPr id="12" name="TextBox 28"/>
          <p:cNvSpPr txBox="1"/>
          <p:nvPr/>
        </p:nvSpPr>
        <p:spPr>
          <a:xfrm>
            <a:off x="5917376" y="2550475"/>
            <a:ext cx="4566285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algn="r"/>
            <a:r>
              <a:rPr lang="en-US" altLang="zh-CN" sz="6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</a:rPr>
              <a:t>THANK YOU</a:t>
            </a:r>
            <a:endParaRPr lang="en-US" altLang="zh-CN" sz="6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-122"/>
              <a:ea typeface="微软雅黑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1985" y="-285115"/>
            <a:ext cx="7301865" cy="7297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矩形 4"/>
          <p:cNvSpPr/>
          <p:nvPr/>
        </p:nvSpPr>
        <p:spPr>
          <a:xfrm rot="16200000">
            <a:off x="-1498106" y="1498106"/>
            <a:ext cx="6858000" cy="3861787"/>
          </a:xfrm>
          <a:prstGeom prst="wedgeRectCallout">
            <a:avLst>
              <a:gd name="adj1" fmla="val -20445"/>
              <a:gd name="adj2" fmla="val 579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8"/>
          <p:cNvSpPr/>
          <p:nvPr/>
        </p:nvSpPr>
        <p:spPr bwMode="auto">
          <a:xfrm>
            <a:off x="5272714" y="1045343"/>
            <a:ext cx="5193729" cy="5751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3750" b="1" spc="300" dirty="0">
                <a:latin typeface="+mj-ea"/>
                <a:ea typeface="+mj-ea"/>
                <a:cs typeface="Montserrat Semi" charset="0"/>
                <a:sym typeface="Bebas Neue" charset="0"/>
              </a:rPr>
              <a:t>本节需掌握的关键知识</a:t>
            </a:r>
            <a:endParaRPr lang="en-US" sz="3750" b="1" spc="300" dirty="0">
              <a:latin typeface="+mj-ea"/>
              <a:ea typeface="+mj-ea"/>
              <a:cs typeface="Montserrat Semi" charset="0"/>
              <a:sym typeface="Bebas Neue" charset="0"/>
            </a:endParaRPr>
          </a:p>
        </p:txBody>
      </p:sp>
      <p:sp>
        <p:nvSpPr>
          <p:cNvPr id="11" name="Shape 2906"/>
          <p:cNvSpPr/>
          <p:nvPr/>
        </p:nvSpPr>
        <p:spPr>
          <a:xfrm>
            <a:off x="4895976" y="2495983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5433060" y="2548255"/>
            <a:ext cx="608076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01</a:t>
            </a:r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认识共享资源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524500" y="2889885"/>
            <a:ext cx="5115560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掌握什么是共享资源，什么是竞态条件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Shape 2906"/>
          <p:cNvSpPr/>
          <p:nvPr/>
        </p:nvSpPr>
        <p:spPr>
          <a:xfrm>
            <a:off x="4895976" y="3785914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6" name="TextBox 34"/>
          <p:cNvSpPr txBox="1"/>
          <p:nvPr/>
        </p:nvSpPr>
        <p:spPr>
          <a:xfrm>
            <a:off x="5424805" y="3832225"/>
            <a:ext cx="581279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02</a:t>
            </a:r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+mn-ea"/>
              </a:rPr>
              <a:t>解决资源竞争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  <a:sym typeface="+mn-ea"/>
            </a:endParaRPr>
          </a:p>
        </p:txBody>
      </p:sp>
      <p:sp>
        <p:nvSpPr>
          <p:cNvPr id="17" name="TextBox 33"/>
          <p:cNvSpPr txBox="1"/>
          <p:nvPr/>
        </p:nvSpPr>
        <p:spPr>
          <a:xfrm>
            <a:off x="5524299" y="4292432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学习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synchronzied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关键字的常见用法以及关键使用要点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Shape 2906"/>
          <p:cNvSpPr/>
          <p:nvPr/>
        </p:nvSpPr>
        <p:spPr>
          <a:xfrm>
            <a:off x="4895976" y="5116239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2" name="TextBox 34"/>
          <p:cNvSpPr txBox="1"/>
          <p:nvPr/>
        </p:nvSpPr>
        <p:spPr>
          <a:xfrm>
            <a:off x="5424805" y="5162550"/>
            <a:ext cx="581279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03</a:t>
            </a:r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+mn-ea"/>
              </a:rPr>
              <a:t>深入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+mn-ea"/>
              </a:rPr>
              <a:t>synchronized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  <a:sym typeface="+mn-ea"/>
            </a:endParaRPr>
          </a:p>
        </p:txBody>
      </p:sp>
      <p:sp>
        <p:nvSpPr>
          <p:cNvPr id="18" name="TextBox 33"/>
          <p:cNvSpPr txBox="1"/>
          <p:nvPr/>
        </p:nvSpPr>
        <p:spPr>
          <a:xfrm>
            <a:off x="5524299" y="5622757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了解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synchronzied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关键字工作机制，从容面对相关面试问题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" name="文本框 7"/>
          <p:cNvSpPr txBox="1"/>
          <p:nvPr/>
        </p:nvSpPr>
        <p:spPr>
          <a:xfrm>
            <a:off x="328295" y="3140710"/>
            <a:ext cx="3239770" cy="31337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defTabSz="913765">
              <a:lnSpc>
                <a:spcPts val="1825"/>
              </a:lnSpc>
            </a:pPr>
            <a:r>
              <a:rPr lang="en-US" altLang="zh-CN" sz="16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近十年的软件开发经验，先后在恒生电子、德比软件等公司担任高级开发</a:t>
            </a:r>
            <a:r>
              <a:rPr lang="zh-CN" altLang="en-US" sz="16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、</a:t>
            </a:r>
            <a:r>
              <a:rPr lang="en-US" altLang="zh-CN" sz="16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架构师、技术经理。熟悉Java、Golang等语言体系、微服务体系。对企业架构设计与推动落地有较多经验，曾带领团队完成过多个重大项目及架构改造。</a:t>
            </a:r>
            <a:endParaRPr lang="en-US" altLang="zh-CN" sz="16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endParaRPr lang="en-US" altLang="zh-CN" sz="16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r>
              <a:rPr lang="en-US" altLang="zh-CN" sz="16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平时喜欢写作、分享感兴趣的技术点，翻译原版技术书籍、文章，希望以此提高自己的同时让更多的国内技术人受益。</a:t>
            </a:r>
            <a:endParaRPr lang="en-US" altLang="zh-CN" sz="16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endParaRPr lang="en-US" altLang="zh-CN" sz="16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" name="TextBox 29"/>
          <p:cNvSpPr txBox="1"/>
          <p:nvPr/>
        </p:nvSpPr>
        <p:spPr>
          <a:xfrm>
            <a:off x="616841" y="2657463"/>
            <a:ext cx="2628265" cy="32194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algn="ctr" defTabSz="913765"/>
            <a:r>
              <a:rPr lang="zh-CN" altLang="en-US" sz="1500" b="1" spc="30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王前明（</a:t>
            </a:r>
            <a:r>
              <a:rPr lang="en-US" altLang="zh-CN" sz="1500" b="1" spc="30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Liam.wang</a:t>
            </a:r>
            <a:r>
              <a:rPr lang="zh-CN" altLang="en-US" sz="1500" b="1" spc="30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）</a:t>
            </a:r>
            <a:endParaRPr lang="en-US" sz="1500" b="1" spc="300" dirty="0">
              <a:solidFill>
                <a:srgbClr val="FFFFFF"/>
              </a:solidFill>
              <a:ea typeface="Montserrat Semi Bold" charset="0"/>
              <a:cs typeface="Montserrat Semi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8190" t="-613" r="9021" b="613"/>
          <a:stretch>
            <a:fillRect/>
          </a:stretch>
        </p:blipFill>
        <p:spPr>
          <a:xfrm>
            <a:off x="894080" y="539115"/>
            <a:ext cx="1835785" cy="1864995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ldLvl="0" animBg="1"/>
      <p:bldP spid="13" grpId="0"/>
      <p:bldP spid="14" grpId="0"/>
      <p:bldP spid="15" grpId="0" bldLvl="0" animBg="1"/>
      <p:bldP spid="16" grpId="0"/>
      <p:bldP spid="17" grpId="0"/>
      <p:bldP spid="7" grpId="0" bldLvl="0" animBg="1"/>
      <p:bldP spid="12" grpId="0"/>
      <p:bldP spid="18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1267460" y="2035175"/>
            <a:ext cx="9402445" cy="124015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2000" b="1" dirty="0">
                <a:sym typeface="+mn-ea"/>
              </a:rPr>
              <a:t>共享资源</a:t>
            </a:r>
            <a:r>
              <a:rPr lang="zh-CN" sz="1600" dirty="0">
                <a:sym typeface="+mn-ea"/>
              </a:rPr>
              <a:t>指多个并发任务同时会进行读或者写操作的资源，会产生“</a:t>
            </a:r>
            <a:r>
              <a:rPr lang="zh-CN" sz="2000" b="1" dirty="0">
                <a:sym typeface="+mn-ea"/>
              </a:rPr>
              <a:t>资源竞争</a:t>
            </a:r>
            <a:r>
              <a:rPr lang="zh-CN" sz="1600" dirty="0">
                <a:sym typeface="+mn-ea"/>
              </a:rPr>
              <a:t>”。一般是以对象形式存在的一段内存，也可以是一个文件、一个 I/O 端口，或者打印机这样的事物。</a:t>
            </a:r>
            <a:endParaRPr lang="zh-CN" sz="1600" dirty="0"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-1905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01 什么是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共享资源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pic>
        <p:nvPicPr>
          <p:cNvPr id="7" name="Picture 6" descr="pngsucai_127894_d208a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0235" y="3523615"/>
            <a:ext cx="2733040" cy="2733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-1905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01 什么是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竞态条件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pic>
        <p:nvPicPr>
          <p:cNvPr id="33" name="Picture 32" descr="run-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9945" y="5749925"/>
            <a:ext cx="574675" cy="57467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0432415" y="6385560"/>
            <a:ext cx="158369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000" u="sng">
                <a:sym typeface="+mn-ea"/>
              </a:rPr>
              <a:t>示例代码</a:t>
            </a:r>
            <a:r>
              <a:rPr lang="en-US" altLang="zh-CN" sz="1000" u="sng">
                <a:sym typeface="+mn-ea"/>
              </a:rPr>
              <a:t>: EvenProducer</a:t>
            </a:r>
            <a:endParaRPr lang="en-US" altLang="zh-CN" sz="1000" u="sng">
              <a:sym typeface="+mn-ea"/>
            </a:endParaRPr>
          </a:p>
        </p:txBody>
      </p:sp>
      <p:sp>
        <p:nvSpPr>
          <p:cNvPr id="2" name="内容占位符 2"/>
          <p:cNvSpPr txBox="1"/>
          <p:nvPr/>
        </p:nvSpPr>
        <p:spPr>
          <a:xfrm>
            <a:off x="1196975" y="1909445"/>
            <a:ext cx="9402445" cy="1308100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1600" dirty="0">
                <a:sym typeface="+mn-ea"/>
              </a:rPr>
              <a:t>当某个计算的正确性取决于多个线程的交替执行时序时，就会发生“</a:t>
            </a:r>
            <a:r>
              <a:rPr lang="zh-CN" sz="2000" b="1" dirty="0">
                <a:sym typeface="+mn-ea"/>
              </a:rPr>
              <a:t>竞态条件</a:t>
            </a:r>
            <a:r>
              <a:rPr lang="zh-CN" sz="1600" dirty="0">
                <a:sym typeface="+mn-ea"/>
              </a:rPr>
              <a:t>”，最常见的是：基于一种可能失效的结果作出判断或者执行某个计算，即“先检查后执行”操作。或者“读取，修改，写入”操作。</a:t>
            </a:r>
            <a:endParaRPr lang="zh-CN" sz="1600" dirty="0">
              <a:sym typeface="+mn-ea"/>
            </a:endParaRPr>
          </a:p>
        </p:txBody>
      </p:sp>
      <p:sp>
        <p:nvSpPr>
          <p:cNvPr id="20" name="文本占位符 14"/>
          <p:cNvSpPr txBox="1"/>
          <p:nvPr/>
        </p:nvSpPr>
        <p:spPr>
          <a:xfrm>
            <a:off x="2909570" y="3763010"/>
            <a:ext cx="1133475" cy="70294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++i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043045" y="4004310"/>
            <a:ext cx="1080135" cy="314960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文本占位符 14"/>
          <p:cNvSpPr txBox="1"/>
          <p:nvPr/>
        </p:nvSpPr>
        <p:spPr>
          <a:xfrm>
            <a:off x="5322570" y="3763010"/>
            <a:ext cx="2867025" cy="70294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zh-CN" altLang="en-US" sz="2400" b="1" dirty="0">
                <a:solidFill>
                  <a:srgbClr val="0070C0"/>
                </a:solidFill>
              </a:rPr>
              <a:t>读取，修改，写入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bldLvl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20955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02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解决资源竞争</a:t>
            </a:r>
            <a:endParaRPr lang="en-US" altLang="zh-CN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796925" y="1475105"/>
            <a:ext cx="11426825" cy="7588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ym typeface="+mn-ea"/>
              </a:rPr>
              <a:t>基本的并发方案</a:t>
            </a:r>
            <a:r>
              <a:rPr lang="zh-CN" altLang="en-US" sz="1600">
                <a:sym typeface="+mn-ea"/>
              </a:rPr>
              <a:t>：</a:t>
            </a:r>
            <a:r>
              <a:rPr lang="en-US" sz="2000" b="1">
                <a:sym typeface="+mn-ea"/>
              </a:rPr>
              <a:t>将共享资源的操作</a:t>
            </a:r>
            <a:r>
              <a:rPr lang="zh-CN" altLang="en-US" sz="2000" b="1">
                <a:sym typeface="+mn-ea"/>
              </a:rPr>
              <a:t>串行</a:t>
            </a:r>
            <a:r>
              <a:rPr lang="en-US" sz="2000" b="1">
                <a:sym typeface="+mn-ea"/>
              </a:rPr>
              <a:t>化</a:t>
            </a:r>
            <a:r>
              <a:rPr lang="en-US" sz="2000">
                <a:sym typeface="+mn-ea"/>
              </a:rPr>
              <a:t>。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endParaRPr lang="zh-CN" sz="2000" b="1" dirty="0">
              <a:sym typeface="+mn-ea"/>
            </a:endParaRPr>
          </a:p>
        </p:txBody>
      </p:sp>
      <p:pic>
        <p:nvPicPr>
          <p:cNvPr id="25" name="Picture 24" descr="5epWAeQ4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4680" y="3134360"/>
            <a:ext cx="1795145" cy="179514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rcRect l="17745" t="10590" r="29513" b="5338"/>
          <a:stretch>
            <a:fillRect/>
          </a:stretch>
        </p:blipFill>
        <p:spPr>
          <a:xfrm>
            <a:off x="5695315" y="2379345"/>
            <a:ext cx="543560" cy="124015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rcRect l="17745" t="10590" r="29513" b="5338"/>
          <a:stretch>
            <a:fillRect/>
          </a:stretch>
        </p:blipFill>
        <p:spPr>
          <a:xfrm>
            <a:off x="6984365" y="2632710"/>
            <a:ext cx="543560" cy="12401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rcRect l="17745" t="10590" r="29513" b="5338"/>
          <a:stretch>
            <a:fillRect/>
          </a:stretch>
        </p:blipFill>
        <p:spPr>
          <a:xfrm>
            <a:off x="6238875" y="4044950"/>
            <a:ext cx="543560" cy="1240155"/>
          </a:xfrm>
          <a:prstGeom prst="rect">
            <a:avLst/>
          </a:prstGeom>
        </p:spPr>
      </p:pic>
      <p:sp>
        <p:nvSpPr>
          <p:cNvPr id="29" name="Text Box 28"/>
          <p:cNvSpPr txBox="1"/>
          <p:nvPr/>
        </p:nvSpPr>
        <p:spPr>
          <a:xfrm>
            <a:off x="2899410" y="4747895"/>
            <a:ext cx="2494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只能一个人使用的公共卫生间</a:t>
            </a:r>
            <a:endParaRPr lang="zh-CN" altLang="en-US" sz="1400"/>
          </a:p>
        </p:txBody>
      </p:sp>
      <p:pic>
        <p:nvPicPr>
          <p:cNvPr id="30" name="Picture 29" descr="loc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065" y="3547110"/>
            <a:ext cx="969010" cy="969010"/>
          </a:xfrm>
          <a:prstGeom prst="rect">
            <a:avLst/>
          </a:prstGeom>
        </p:spPr>
      </p:pic>
      <p:sp>
        <p:nvSpPr>
          <p:cNvPr id="32" name="内容占位符 2"/>
          <p:cNvSpPr txBox="1"/>
          <p:nvPr/>
        </p:nvSpPr>
        <p:spPr>
          <a:xfrm>
            <a:off x="899795" y="5445125"/>
            <a:ext cx="8828405" cy="157035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1600" dirty="0">
                <a:sym typeface="+mn-ea"/>
              </a:rPr>
              <a:t>通常是通过一个子句将一段代码包围起来，使得同一时刻只允许一个任务执行该段代码。</a:t>
            </a:r>
            <a:endParaRPr lang="zh-CN" sz="1600" dirty="0">
              <a:sym typeface="+mn-ea"/>
            </a:endParaRPr>
          </a:p>
          <a:p>
            <a:pPr marL="0" indent="0">
              <a:buNone/>
            </a:pPr>
            <a:r>
              <a:rPr lang="zh-CN" sz="1600" dirty="0">
                <a:sym typeface="+mn-ea"/>
              </a:rPr>
              <a:t>由此产生互斥效果，这种机制又被称为：</a:t>
            </a:r>
            <a:r>
              <a:rPr lang="zh-CN" sz="2000" b="1" dirty="0">
                <a:sym typeface="+mn-ea"/>
              </a:rPr>
              <a:t>互斥锁（</a:t>
            </a:r>
            <a:r>
              <a:rPr lang="en-US" altLang="zh-CN" sz="2000" b="1" dirty="0">
                <a:sym typeface="+mn-ea"/>
              </a:rPr>
              <a:t>Mutex</a:t>
            </a:r>
            <a:r>
              <a:rPr lang="zh-CN" sz="2000" b="1" dirty="0">
                <a:sym typeface="+mn-ea"/>
              </a:rPr>
              <a:t>）</a:t>
            </a:r>
            <a:endParaRPr lang="zh-CN" sz="2000" b="1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20955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02 s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ynchronized关键字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20" name="文本占位符 14"/>
          <p:cNvSpPr txBox="1"/>
          <p:nvPr/>
        </p:nvSpPr>
        <p:spPr>
          <a:xfrm>
            <a:off x="1697355" y="2712085"/>
            <a:ext cx="8509635" cy="70294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zh-CN" altLang="en-US" sz="2400" b="1" dirty="0">
                <a:solidFill>
                  <a:srgbClr val="0070C0"/>
                </a:solidFill>
                <a:sym typeface="+mn-ea"/>
              </a:rPr>
              <a:t>Java内建的为解决多线程间共享资源访问同步问题的方案</a:t>
            </a:r>
            <a:endParaRPr lang="zh-CN" altLang="en-US" sz="2400" b="1" dirty="0">
              <a:solidFill>
                <a:srgbClr val="0070C0"/>
              </a:solidFill>
              <a:sym typeface="+mn-ea"/>
            </a:endParaRPr>
          </a:p>
          <a:p>
            <a:pPr marL="0" lvl="0" indent="0" algn="ctr">
              <a:buNone/>
            </a:pPr>
            <a:endParaRPr lang="zh-CN" altLang="en-US" sz="2400" b="1" dirty="0">
              <a:solidFill>
                <a:srgbClr val="0070C0"/>
              </a:solidFill>
            </a:endParaRPr>
          </a:p>
        </p:txBody>
      </p:sp>
      <p:pic>
        <p:nvPicPr>
          <p:cNvPr id="2" name="Picture 1" descr="run-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9945" y="5749925"/>
            <a:ext cx="574675" cy="57467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0432415" y="6385560"/>
            <a:ext cx="152908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000" u="sng">
                <a:sym typeface="+mn-ea"/>
              </a:rPr>
              <a:t>示例代码</a:t>
            </a:r>
            <a:r>
              <a:rPr lang="en-US" altLang="zh-CN" sz="1000" u="sng">
                <a:sym typeface="+mn-ea"/>
              </a:rPr>
              <a:t>: </a:t>
            </a:r>
            <a:r>
              <a:rPr lang="zh-CN" altLang="en-US" sz="1000" u="sng">
                <a:sym typeface="+mn-ea"/>
              </a:rPr>
              <a:t>解决资源竞争</a:t>
            </a:r>
            <a:endParaRPr lang="zh-CN" altLang="en-US" sz="1000" u="sng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20955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02 s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ynchronized关键字的使用要点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591185" y="1760220"/>
            <a:ext cx="11008995" cy="260223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dirty="0">
                <a:sym typeface="+mn-ea"/>
              </a:rPr>
              <a:t>在使用并发时要将字段都设为 private 的，否则synchronized关键字便无法阻止其他的任务直接访问字段</a:t>
            </a:r>
            <a:endParaRPr lang="zh-CN" altLang="en-US" sz="1600" dirty="0">
              <a:sym typeface="+mn-ea"/>
            </a:endParaRPr>
          </a:p>
          <a:p>
            <a:pPr lvl="0" algn="l"/>
            <a:r>
              <a:rPr lang="zh-CN" altLang="en-US" sz="1600" dirty="0">
                <a:sym typeface="+mn-ea"/>
              </a:rPr>
              <a:t>访问关键共享数据的所有操作都必须是</a:t>
            </a:r>
            <a:r>
              <a:rPr lang="en-US" altLang="zh-CN" sz="1600" dirty="0">
                <a:sym typeface="+mn-ea"/>
              </a:rPr>
              <a:t>synchronized</a:t>
            </a:r>
            <a:r>
              <a:rPr lang="zh-CN" altLang="en-US" sz="1600" dirty="0">
                <a:sym typeface="+mn-ea"/>
              </a:rPr>
              <a:t>的</a:t>
            </a:r>
            <a:endParaRPr lang="zh-CN" altLang="en-US" sz="1600" dirty="0">
              <a:sym typeface="+mn-ea"/>
            </a:endParaRPr>
          </a:p>
          <a:p>
            <a:pPr lvl="0" algn="l"/>
            <a:r>
              <a:rPr lang="zh-CN" altLang="en-US" sz="1600" dirty="0">
                <a:sym typeface="+mn-ea"/>
              </a:rPr>
              <a:t>由</a:t>
            </a:r>
            <a:r>
              <a:rPr lang="en-US" altLang="zh-CN" sz="1600" dirty="0">
                <a:sym typeface="+mn-ea"/>
              </a:rPr>
              <a:t>synchronized</a:t>
            </a:r>
            <a:r>
              <a:rPr lang="zh-CN" altLang="en-US" sz="1600" dirty="0">
                <a:sym typeface="+mn-ea"/>
              </a:rPr>
              <a:t>获得的锁是可重入的</a:t>
            </a:r>
            <a:endParaRPr lang="zh-CN" altLang="en-US" sz="1600" dirty="0">
              <a:sym typeface="+mn-ea"/>
            </a:endParaRPr>
          </a:p>
          <a:p>
            <a:pPr lvl="0" algn="l"/>
            <a:r>
              <a:rPr lang="en-US" altLang="zh-CN" sz="1600" dirty="0">
                <a:sym typeface="+mn-ea"/>
              </a:rPr>
              <a:t>synchronized</a:t>
            </a:r>
            <a:r>
              <a:rPr lang="zh-CN" altLang="en-US" sz="1600" dirty="0">
                <a:sym typeface="+mn-ea"/>
              </a:rPr>
              <a:t>关键字能同时保证共享资源访问的原子性和可见性</a:t>
            </a:r>
            <a:endParaRPr lang="zh-CN" altLang="en-US" sz="1600" dirty="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3025" y="3072130"/>
            <a:ext cx="4204335" cy="282575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7619365" y="3853180"/>
            <a:ext cx="2873375" cy="27876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内容占位符 2"/>
          <p:cNvSpPr txBox="1"/>
          <p:nvPr/>
        </p:nvSpPr>
        <p:spPr>
          <a:xfrm>
            <a:off x="704215" y="4761230"/>
            <a:ext cx="6645910" cy="16300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1800" b="1" dirty="0">
                <a:sym typeface="+mn-ea"/>
              </a:rPr>
              <a:t>Brian的同步法则：</a:t>
            </a:r>
            <a:r>
              <a:rPr lang="zh-CN" sz="1800" dirty="0">
                <a:sym typeface="+mn-ea"/>
              </a:rPr>
              <a:t>如果你在对一个可能接下来会被另一个线程读取的变量进行写操作，或者读取一个可能刚被另一个线程完成写操作的变量，就必须使用同步，并且读操作和写操作都必须用同一个锁同步。</a:t>
            </a:r>
            <a:endParaRPr lang="zh-CN" altLang="en-US" sz="1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20955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02 s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ynchronized关键字使用方式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8160" y="1762125"/>
            <a:ext cx="8344535" cy="412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20955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03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深入</a:t>
            </a:r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synchronized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关键字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32" name="内容占位符 2"/>
          <p:cNvSpPr txBox="1"/>
          <p:nvPr/>
        </p:nvSpPr>
        <p:spPr>
          <a:xfrm>
            <a:off x="765175" y="1449705"/>
            <a:ext cx="11426825" cy="9620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sz="1600" dirty="0">
              <a:sym typeface="+mn-ea"/>
            </a:endParaRPr>
          </a:p>
        </p:txBody>
      </p:sp>
      <p:sp>
        <p:nvSpPr>
          <p:cNvPr id="20" name="文本占位符 14"/>
          <p:cNvSpPr txBox="1"/>
          <p:nvPr/>
        </p:nvSpPr>
        <p:spPr>
          <a:xfrm>
            <a:off x="991235" y="1449705"/>
            <a:ext cx="9488170" cy="70294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zh-CN" altLang="en-US" sz="2400" b="1" dirty="0">
                <a:solidFill>
                  <a:srgbClr val="0070C0"/>
                </a:solidFill>
              </a:rPr>
              <a:t>面试官：你能说一下</a:t>
            </a:r>
            <a:r>
              <a:rPr lang="en-US" altLang="zh-CN" sz="2400" b="1" dirty="0">
                <a:solidFill>
                  <a:srgbClr val="0070C0"/>
                </a:solidFill>
              </a:rPr>
              <a:t>synchronized</a:t>
            </a:r>
            <a:r>
              <a:rPr lang="zh-CN" altLang="en-US" sz="2400" b="1" dirty="0">
                <a:solidFill>
                  <a:srgbClr val="0070C0"/>
                </a:solidFill>
              </a:rPr>
              <a:t>关键字的原理吗？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591820" y="2849880"/>
            <a:ext cx="11008995" cy="241744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1600" dirty="0">
                <a:sym typeface="+mn-ea"/>
              </a:rPr>
              <a:t>synchronized</a:t>
            </a:r>
            <a:r>
              <a:rPr lang="zh-CN" altLang="en-US" sz="1600" dirty="0">
                <a:sym typeface="+mn-ea"/>
              </a:rPr>
              <a:t>与</a:t>
            </a:r>
            <a:r>
              <a:rPr lang="en-US" altLang="zh-CN" sz="1600" dirty="0">
                <a:sym typeface="+mn-ea"/>
              </a:rPr>
              <a:t>Java</a:t>
            </a:r>
            <a:r>
              <a:rPr lang="zh-CN" altLang="en-US" sz="1600" dirty="0">
                <a:sym typeface="+mn-ea"/>
              </a:rPr>
              <a:t>对象与监视器对象（</a:t>
            </a:r>
            <a:r>
              <a:rPr lang="en-US" altLang="zh-CN" sz="1600" dirty="0">
                <a:sym typeface="+mn-ea"/>
              </a:rPr>
              <a:t>Monitor</a:t>
            </a:r>
            <a:r>
              <a:rPr lang="zh-CN" altLang="en-US" sz="1600" dirty="0">
                <a:sym typeface="+mn-ea"/>
              </a:rPr>
              <a:t>）之间的关系？</a:t>
            </a:r>
            <a:endParaRPr lang="zh-CN" altLang="en-US" sz="1600" dirty="0">
              <a:sym typeface="+mn-ea"/>
            </a:endParaRPr>
          </a:p>
          <a:p>
            <a:pPr lvl="0" algn="l"/>
            <a:r>
              <a:rPr lang="en-US" altLang="zh-CN" sz="1600" dirty="0">
                <a:sym typeface="+mn-ea"/>
              </a:rPr>
              <a:t>synchronized</a:t>
            </a:r>
            <a:r>
              <a:rPr lang="zh-CN" altLang="en-US" sz="1600" dirty="0">
                <a:sym typeface="+mn-ea"/>
              </a:rPr>
              <a:t>内部的锁升级原理？</a:t>
            </a:r>
            <a:endParaRPr lang="zh-CN" altLang="en-US" sz="16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{D0393262-A00C-486C-AA31-92B5AB18A9E5}tf89826194_win32</Template>
  <TotalTime>0</TotalTime>
  <Words>1543</Words>
  <Application>WPS Presentation</Application>
  <PresentationFormat>宽屏</PresentationFormat>
  <Paragraphs>115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7" baseType="lpstr">
      <vt:lpstr>Arial</vt:lpstr>
      <vt:lpstr>SimSun</vt:lpstr>
      <vt:lpstr>Wingdings</vt:lpstr>
      <vt:lpstr>Microsoft YaHei UI</vt:lpstr>
      <vt:lpstr>苹方-简</vt:lpstr>
      <vt:lpstr>Agency FB (正文)</vt:lpstr>
      <vt:lpstr>Thonburi</vt:lpstr>
      <vt:lpstr>Montserrat Semi</vt:lpstr>
      <vt:lpstr>Bebas Neue</vt:lpstr>
      <vt:lpstr>Gill Sans</vt:lpstr>
      <vt:lpstr>Lato Light</vt:lpstr>
      <vt:lpstr>Montserrat</vt:lpstr>
      <vt:lpstr>Montserrat Semi Bold</vt:lpstr>
      <vt:lpstr>Meiryo UI (正文)</vt:lpstr>
      <vt:lpstr>Agency FB</vt:lpstr>
      <vt:lpstr>汉仪书宋二KW</vt:lpstr>
      <vt:lpstr>微软雅黑</vt:lpstr>
      <vt:lpstr>汉仪旗黑</vt:lpstr>
      <vt:lpstr>Meiryo UI</vt:lpstr>
      <vt:lpstr>Arial Unicode MS</vt:lpstr>
      <vt:lpstr>Calibri</vt:lpstr>
      <vt:lpstr>Helvetica Neue</vt:lpstr>
      <vt:lpstr>SimSun</vt:lpstr>
      <vt:lpstr>最小和静音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楠</dc:creator>
  <cp:lastModifiedBy>derbysofti69</cp:lastModifiedBy>
  <cp:revision>302</cp:revision>
  <dcterms:created xsi:type="dcterms:W3CDTF">2022-03-23T16:51:44Z</dcterms:created>
  <dcterms:modified xsi:type="dcterms:W3CDTF">2022-03-23T16:51:44Z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1033-4.0.0.6524</vt:lpwstr>
  </property>
</Properties>
</file>