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383" r:id="rId3"/>
    <p:sldId id="305" r:id="rId5"/>
    <p:sldId id="362" r:id="rId6"/>
    <p:sldId id="393" r:id="rId7"/>
    <p:sldId id="375" r:id="rId8"/>
    <p:sldId id="371" r:id="rId9"/>
    <p:sldId id="396" r:id="rId10"/>
    <p:sldId id="379" r:id="rId11"/>
    <p:sldId id="397" r:id="rId12"/>
    <p:sldId id="378" r:id="rId13"/>
    <p:sldId id="361" r:id="rId14"/>
    <p:sldId id="382" r:id="rId15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F2"/>
    <a:srgbClr val="F8F8F8"/>
    <a:srgbClr val="34347C"/>
    <a:srgbClr val="292C48"/>
    <a:srgbClr val="2C2D39"/>
    <a:srgbClr val="242630"/>
    <a:srgbClr val="2A1F43"/>
    <a:srgbClr val="0C1B43"/>
    <a:srgbClr val="000000"/>
    <a:srgbClr val="1D2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551" autoAdjust="0"/>
  </p:normalViewPr>
  <p:slideViewPr>
    <p:cSldViewPr snapToGrid="0" snapToObjects="1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69A474-9C4A-439C-A6F5-E9BE9F1BBA9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noProof="0" dirty="0"/>
              <a:t>单击此处编辑母版文本样式</a:t>
            </a:r>
            <a:endParaRPr lang="en-US" noProof="0" dirty="0"/>
          </a:p>
          <a:p>
            <a:pPr lvl="1" rtl="0"/>
            <a:r>
              <a:rPr lang="en-US" noProof="0" dirty="0"/>
              <a:t>第二级</a:t>
            </a:r>
            <a:endParaRPr lang="en-US" noProof="0" dirty="0"/>
          </a:p>
          <a:p>
            <a:pPr lvl="2" rtl="0"/>
            <a:r>
              <a:rPr lang="en-US" noProof="0" dirty="0"/>
              <a:t>第三级</a:t>
            </a:r>
            <a:endParaRPr lang="en-US" noProof="0" dirty="0"/>
          </a:p>
          <a:p>
            <a:pPr lvl="3" rtl="0"/>
            <a:r>
              <a:rPr lang="en-US" noProof="0" dirty="0"/>
              <a:t>第四级</a:t>
            </a:r>
            <a:endParaRPr lang="en-US" noProof="0" dirty="0"/>
          </a:p>
          <a:p>
            <a:pPr lvl="4" rtl="0"/>
            <a:r>
              <a:rPr lang="en-US" noProof="0" dirty="0"/>
              <a:t>第五级</a:t>
            </a:r>
            <a:endParaRPr 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0" algn="l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dirty="0">
                <a:sym typeface="+mn-ea"/>
              </a:rPr>
              <a:t>除非你对并发有着深刻的理解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大家可能记得作者在并发编程那一章提到过：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Java</a:t>
            </a:r>
            <a:r>
              <a:rPr lang="zh-CN" altLang="en-US"/>
              <a:t>是跨平台的语言，</a:t>
            </a:r>
            <a:r>
              <a:rPr lang="en-US" altLang="zh-CN"/>
              <a:t>JVM</a:t>
            </a:r>
            <a:r>
              <a:rPr lang="zh-CN" altLang="en-US"/>
              <a:t>帮我们屏蔽了各种不同的硬件架构与操作系统之间的差异，甚至我们都不需要了解</a:t>
            </a:r>
            <a:r>
              <a:rPr lang="en-US" altLang="zh-CN"/>
              <a:t>JVM</a:t>
            </a:r>
            <a:r>
              <a:rPr lang="zh-CN" altLang="en-US"/>
              <a:t>层面的各种优化。只需要关注语言层面的语法糖和抽象以及思想就行了，比如面向对象编程的思想。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可以说，，</a:t>
            </a:r>
            <a:r>
              <a:rPr lang="en-US" altLang="zh-CN"/>
              <a:t>volatile</a:t>
            </a:r>
            <a:r>
              <a:rPr lang="zh-CN" altLang="en-US"/>
              <a:t>关键字是抽象</a:t>
            </a:r>
            <a:r>
              <a:rPr lang="en-US" altLang="zh-CN"/>
              <a:t>”</a:t>
            </a:r>
            <a:r>
              <a:rPr lang="zh-CN" altLang="en-US"/>
              <a:t>泄漏</a:t>
            </a:r>
            <a:r>
              <a:rPr lang="en-US" altLang="zh-CN"/>
              <a:t>”</a:t>
            </a:r>
            <a:r>
              <a:rPr lang="zh-CN" altLang="en-US"/>
              <a:t>的产物，要想理解</a:t>
            </a:r>
            <a:r>
              <a:rPr lang="en-US" altLang="zh-CN"/>
              <a:t>volatile</a:t>
            </a:r>
            <a:r>
              <a:rPr lang="zh-CN" altLang="en-US"/>
              <a:t>关键字的作用，我们必须知道编 译器或者处理器会进行指令的重排，底层的多级缓存会有一致性的问题等等，接下来我们来进一步讲下</a:t>
            </a:r>
            <a:r>
              <a:rPr lang="en-US" altLang="zh-CN"/>
              <a:t>volatile</a:t>
            </a:r>
            <a:r>
              <a:rPr lang="zh-CN" altLang="en-US"/>
              <a:t>涉及到的问题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如果该变量的读操作和写操作在不同的线程中执行，很可能会读取到某个值的高</a:t>
            </a:r>
            <a:r>
              <a:rPr lang="en-US" altLang="zh-CN"/>
              <a:t>32</a:t>
            </a:r>
            <a:r>
              <a:rPr lang="zh-CN" altLang="en-US"/>
              <a:t>位和另一个值的低</a:t>
            </a:r>
            <a:r>
              <a:rPr lang="en-US" altLang="zh-CN"/>
              <a:t>32</a:t>
            </a:r>
            <a:r>
              <a:rPr lang="zh-CN" altLang="en-US"/>
              <a:t>位。虽然现在很多主流的处理器都支持了</a:t>
            </a:r>
            <a:r>
              <a:rPr lang="en-US" altLang="zh-CN"/>
              <a:t>64</a:t>
            </a:r>
            <a:r>
              <a:rPr lang="zh-CN" altLang="en-US"/>
              <a:t>位的原子操作，但由于</a:t>
            </a:r>
            <a:r>
              <a:rPr lang="en-US" altLang="zh-CN"/>
              <a:t>Java</a:t>
            </a:r>
            <a:r>
              <a:rPr lang="zh-CN" altLang="en-US"/>
              <a:t>的跨平台性，这仍然是一个值得注意的点。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那为什么会存在可见性的问题呢？</a:t>
            </a:r>
            <a:endParaRPr lang="zh-CN" altLang="en-US"/>
          </a:p>
          <a:p>
            <a:r>
              <a:rPr lang="zh-CN" altLang="en-US"/>
              <a:t>我们举个例子，一般多核心的处理器会有多级缓存，其中</a:t>
            </a:r>
            <a:r>
              <a:rPr lang="en-US" altLang="zh-CN"/>
              <a:t>L1</a:t>
            </a:r>
            <a:r>
              <a:rPr lang="zh-CN" altLang="en-US"/>
              <a:t>，</a:t>
            </a:r>
            <a:r>
              <a:rPr lang="en-US" altLang="zh-CN"/>
              <a:t>L2</a:t>
            </a:r>
            <a:r>
              <a:rPr lang="zh-CN" altLang="en-US"/>
              <a:t>缓存对于单个核心来说是私有的，多核心之间彼此数据是不可见的，有些处理器架构有</a:t>
            </a:r>
            <a:r>
              <a:rPr lang="en-US" altLang="zh-CN"/>
              <a:t>L3</a:t>
            </a:r>
            <a:r>
              <a:rPr lang="zh-CN" altLang="en-US"/>
              <a:t>缓存，但是</a:t>
            </a:r>
            <a:r>
              <a:rPr lang="en-US" altLang="zh-CN"/>
              <a:t>L3</a:t>
            </a:r>
            <a:r>
              <a:rPr lang="zh-CN" altLang="en-US"/>
              <a:t>缓存是多核心共享的，那</a:t>
            </a:r>
            <a:r>
              <a:rPr lang="en-US" altLang="zh-CN"/>
              <a:t>L1</a:t>
            </a:r>
            <a:r>
              <a:rPr lang="zh-CN" altLang="en-US"/>
              <a:t>，</a:t>
            </a:r>
            <a:r>
              <a:rPr lang="en-US" altLang="zh-CN"/>
              <a:t>L2</a:t>
            </a:r>
            <a:r>
              <a:rPr lang="zh-CN" altLang="en-US"/>
              <a:t>和</a:t>
            </a:r>
            <a:r>
              <a:rPr lang="en-US" altLang="zh-CN"/>
              <a:t>L3</a:t>
            </a:r>
            <a:r>
              <a:rPr lang="zh-CN" altLang="en-US"/>
              <a:t>之间存在一定的一致性问题</a:t>
            </a:r>
            <a:endParaRPr lang="zh-CN" altLang="en-US"/>
          </a:p>
          <a:p>
            <a:r>
              <a:rPr lang="zh-CN" altLang="en-US"/>
              <a:t>而</a:t>
            </a:r>
            <a:r>
              <a:rPr lang="en-US" altLang="zh-CN"/>
              <a:t>Memory</a:t>
            </a:r>
            <a:r>
              <a:rPr lang="zh-CN" altLang="en-US"/>
              <a:t>中的数据则需要和前面的各级缓存进行同步，也存在一致性问题。虽然多级缓存架构能极大的提高处理器的性能，但天生就需要额外去处理缓存一致性的问题。那仅仅是其中造成可见性问题的一个原因，另外，为了提高并行性，不同的处理器架构内部也会有不同的内部优化机制，也会造成可见性问题。</a:t>
            </a:r>
            <a:endParaRPr lang="zh-CN" altLang="en-US"/>
          </a:p>
          <a:p>
            <a:pPr lvl="0" algn="l"/>
            <a:endParaRPr lang="zh-CN" altLang="en-US"/>
          </a:p>
          <a:p>
            <a:pPr lvl="0" algn="l"/>
            <a:r>
              <a:rPr lang="zh-CN" altLang="en-US"/>
              <a:t>那怎么解决这个问题呢？</a:t>
            </a:r>
            <a:r>
              <a:rPr lang="zh-CN" altLang="en-US">
                <a:sym typeface="+mn-ea"/>
              </a:rPr>
              <a:t>底层硬件架构的差异较大，处理缓存一致性的方式也有多种，</a:t>
            </a:r>
            <a:r>
              <a:rPr lang="zh-CN" altLang="en-US"/>
              <a:t>对于</a:t>
            </a:r>
            <a:r>
              <a:rPr lang="en-US" altLang="zh-CN"/>
              <a:t>Java</a:t>
            </a:r>
            <a:r>
              <a:rPr lang="zh-CN" altLang="en-US"/>
              <a:t>来说，需要兼容所有平台架构，那就需要定义</a:t>
            </a:r>
            <a:r>
              <a:rPr lang="en-US" altLang="zh-CN"/>
              <a:t>Java</a:t>
            </a:r>
            <a:r>
              <a:rPr lang="zh-CN" altLang="en-US"/>
              <a:t>自身的内存模型，举例来说，处理器对于</a:t>
            </a:r>
            <a:r>
              <a:rPr lang="en-US" altLang="zh-CN"/>
              <a:t>Java</a:t>
            </a:r>
            <a:r>
              <a:rPr lang="zh-CN" altLang="en-US"/>
              <a:t>是被抽象掉的，在</a:t>
            </a:r>
            <a:r>
              <a:rPr lang="en-US" altLang="zh-CN"/>
              <a:t>Java</a:t>
            </a:r>
            <a:r>
              <a:rPr lang="zh-CN" altLang="en-US"/>
              <a:t>中我们只需要关心线程，每个线程有自身的本地内存，多个线程共享的内存我们称之为主存，同时定义了一些规范，用来规定对变量的写入操作在什么时候对于其他线程是可见的，包括对变量的读写操作，监视器的加锁和释放操作，以及线程的启动与合并操作。</a:t>
            </a:r>
            <a:endParaRPr lang="zh-CN" altLang="en-US"/>
          </a:p>
          <a:p>
            <a:pPr lvl="0" algn="l"/>
            <a:r>
              <a:rPr lang="zh-CN" altLang="en-US"/>
              <a:t>底层的实现其实就是在合适的位置插入内存栅栏</a:t>
            </a:r>
            <a:r>
              <a:rPr lang="en-US" altLang="zh-CN"/>
              <a:t>/</a:t>
            </a:r>
            <a:r>
              <a:rPr lang="zh-CN" altLang="en-US"/>
              <a:t>内存屏障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0" algn="l"/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0" algn="l"/>
            <a:r>
              <a:rPr lang="zh-CN"/>
              <a:t>在对 volatile 变量的读或写操作之前出现的指令，保证会在该读或写操作之前执行。同样，任何在 volatile 变量的读或写操作之后的指令，会保证在读或写操作之后执行。</a:t>
            </a:r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/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1108430" y="3277472"/>
            <a:ext cx="5651293" cy="1086304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 algn="l">
              <a:defRPr sz="8800" b="1" i="0" spc="150" baseline="0">
                <a:solidFill>
                  <a:schemeClr val="accent3">
                    <a:lumMod val="9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noProof="0"/>
              <a:t>标题</a:t>
            </a:r>
            <a:endParaRPr lang="en-US" noProof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noProof="0"/>
              <a:t>副标题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/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2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2" name="文本占位符 2"/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cxnSp>
        <p:nvCxnSpPr>
          <p:cNvPr id="14" name="直接连接符​​(S) 13"/>
          <p:cNvCxnSpPr/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/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5" name="内容占位符 6"/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7E77FB-0806-4C98-8186-4A8C4DDBA0D7}" type="datetime1">
              <a:rPr lang="zh-CN" altLang="en-US" smtClean="0"/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单击此处编辑母版标题样式</a:t>
            </a:r>
            <a:endParaRPr 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单击此处编辑母版文本样式</a:t>
            </a:r>
            <a:endParaRPr lang="en-US" noProof="0"/>
          </a:p>
          <a:p>
            <a:pPr lvl="1" rtl="0"/>
            <a:r>
              <a:rPr lang="en-US" noProof="0"/>
              <a:t>第二级</a:t>
            </a:r>
            <a:endParaRPr lang="en-US" noProof="0"/>
          </a:p>
          <a:p>
            <a:pPr lvl="2" rtl="0"/>
            <a:r>
              <a:rPr lang="en-US" noProof="0"/>
              <a:t>第三级</a:t>
            </a:r>
            <a:endParaRPr lang="en-US" noProof="0"/>
          </a:p>
          <a:p>
            <a:pPr lvl="3" rtl="0"/>
            <a:r>
              <a:rPr lang="en-US" noProof="0"/>
              <a:t>第四级</a:t>
            </a:r>
            <a:endParaRPr lang="en-US" noProof="0"/>
          </a:p>
          <a:p>
            <a:pPr lvl="4" rtl="0"/>
            <a:r>
              <a:rPr lang="en-US" noProof="0"/>
              <a:t>第五级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60" y="0"/>
            <a:ext cx="8176335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1172" y="2644722"/>
            <a:ext cx="4991735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第</a:t>
            </a:r>
            <a:r>
              <a:rPr lang="en-US" altLang="zh-CN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6</a:t>
            </a:r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章 底层并发</a:t>
            </a:r>
            <a:endParaRPr lang="zh-CN" altLang="en-US" sz="5400" b="1" dirty="0">
              <a:solidFill>
                <a:schemeClr val="bg1"/>
              </a:solidFill>
              <a:latin typeface="Agency FB (正文)"/>
              <a:cs typeface="+mn-ea"/>
              <a:sym typeface="+mn-lt"/>
            </a:endParaRPr>
          </a:p>
        </p:txBody>
      </p:sp>
      <p:sp>
        <p:nvSpPr>
          <p:cNvPr id="9" name="文本占位符 11"/>
          <p:cNvSpPr txBox="1"/>
          <p:nvPr/>
        </p:nvSpPr>
        <p:spPr>
          <a:xfrm>
            <a:off x="571012" y="3828424"/>
            <a:ext cx="5651294" cy="60710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dirty="0"/>
          </a:p>
        </p:txBody>
      </p:sp>
      <p:sp>
        <p:nvSpPr>
          <p:cNvPr id="10" name="文本占位符 11"/>
          <p:cNvSpPr txBox="1"/>
          <p:nvPr/>
        </p:nvSpPr>
        <p:spPr>
          <a:xfrm>
            <a:off x="1223840" y="4228139"/>
            <a:ext cx="5651294" cy="60710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9771" y="0"/>
            <a:ext cx="1002229" cy="46639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95870" y="3566616"/>
            <a:ext cx="289941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6.4</a:t>
            </a:r>
            <a:r>
              <a:rPr lang="zh-CN" alt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Volatile</a:t>
            </a:r>
            <a:r>
              <a:rPr lang="zh-CN" alt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关键字</a:t>
            </a:r>
            <a:endParaRPr lang="zh-CN" altLang="en-US" sz="2400" dirty="0">
              <a:solidFill>
                <a:srgbClr val="0070C0"/>
              </a:solidFill>
              <a:latin typeface="Agency FB (正文)"/>
              <a:cs typeface="+mn-ea"/>
              <a:sym typeface="+mn-lt"/>
            </a:endParaRPr>
          </a:p>
          <a:p>
            <a:pPr algn="l"/>
            <a:endParaRPr lang="en-US" altLang="zh-CN" sz="2400" dirty="0">
              <a:solidFill>
                <a:srgbClr val="0070C0"/>
              </a:solidFill>
              <a:latin typeface="Agency FB (正文)"/>
              <a:cs typeface="+mn-ea"/>
              <a:sym typeface="+mn-lt"/>
            </a:endParaRPr>
          </a:p>
          <a:p>
            <a:pPr algn="l"/>
            <a:r>
              <a:rPr lang="zh-CN" altLang="en-US" sz="2400" dirty="0">
                <a:solidFill>
                  <a:srgbClr val="F8F8F8"/>
                </a:solidFill>
                <a:latin typeface="Agency FB (正文)"/>
                <a:cs typeface="+mn-ea"/>
                <a:sym typeface="+mn-lt"/>
              </a:rPr>
              <a:t>分享导师：王前明</a:t>
            </a:r>
            <a:endParaRPr lang="zh-CN" altLang="en-US" sz="2400" dirty="0">
              <a:solidFill>
                <a:srgbClr val="F8F8F8"/>
              </a:solidFill>
              <a:latin typeface="Agency FB (正文)"/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505" y="-219710"/>
            <a:ext cx="7301865" cy="7297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5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3"/>
          <p:cNvSpPr/>
          <p:nvPr/>
        </p:nvSpPr>
        <p:spPr>
          <a:xfrm>
            <a:off x="260350" y="20955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02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什么情况下将变量定义为</a:t>
            </a:r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volatile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1118870" y="1775460"/>
            <a:ext cx="10349230" cy="183451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ym typeface="+mn-ea"/>
              </a:rPr>
              <a:t>该变量会同时被多个任务访问</a:t>
            </a:r>
            <a:endParaRPr lang="en-US" sz="1800"/>
          </a:p>
          <a:p>
            <a:r>
              <a:rPr lang="en-US" sz="1800">
                <a:sym typeface="+mn-ea"/>
              </a:rPr>
              <a:t>这些访问中至少有一个是写操作</a:t>
            </a:r>
            <a:endParaRPr lang="en-US" sz="1800"/>
          </a:p>
          <a:p>
            <a:r>
              <a:rPr lang="en-US" sz="1800">
                <a:sym typeface="+mn-ea"/>
              </a:rPr>
              <a:t>试图避免使用同步</a:t>
            </a:r>
            <a:r>
              <a:rPr lang="zh-CN" altLang="en-US" sz="1800">
                <a:sym typeface="+mn-ea"/>
              </a:rPr>
              <a:t>（因为同步的成本较</a:t>
            </a:r>
            <a:r>
              <a:rPr lang="en-US" altLang="zh-CN" sz="1800">
                <a:sym typeface="+mn-ea"/>
              </a:rPr>
              <a:t>volatile</a:t>
            </a:r>
            <a:r>
              <a:rPr lang="zh-CN" altLang="en-US" sz="1800">
                <a:sym typeface="+mn-ea"/>
              </a:rPr>
              <a:t>高，如使用</a:t>
            </a:r>
            <a:r>
              <a:rPr lang="en-US" altLang="zh-CN" sz="1800">
                <a:sym typeface="+mn-ea"/>
              </a:rPr>
              <a:t>synchronized</a:t>
            </a:r>
            <a:r>
              <a:rPr lang="zh-CN" altLang="en-US" sz="1800">
                <a:sym typeface="+mn-ea"/>
              </a:rPr>
              <a:t>）</a:t>
            </a:r>
            <a:endParaRPr lang="zh-CN" altLang="en-US" sz="1800">
              <a:sym typeface="+mn-ea"/>
            </a:endParaRPr>
          </a:p>
          <a:p>
            <a:pPr marL="0" indent="0">
              <a:buNone/>
            </a:pPr>
            <a:endParaRPr lang="zh-CN" altLang="en-US" sz="1800">
              <a:sym typeface="+mn-ea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704215" y="3834765"/>
            <a:ext cx="10763885" cy="11360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buNone/>
            </a:pPr>
            <a:r>
              <a:rPr lang="zh-CN" altLang="en-US" sz="1800">
                <a:sym typeface="+mn-ea"/>
              </a:rPr>
              <a:t>如果有多个线程对某个变量进行写操作，就必须改用同步来防止</a:t>
            </a:r>
            <a:r>
              <a:rPr lang="zh-CN" altLang="en-US" sz="2000" b="1">
                <a:sym typeface="+mn-ea"/>
              </a:rPr>
              <a:t>竞态条件</a:t>
            </a:r>
            <a:r>
              <a:rPr lang="zh-CN" altLang="en-US" sz="1800">
                <a:sym typeface="+mn-ea"/>
              </a:rPr>
              <a:t>。但有个特殊的例外：可以让多个线程对该变量进行写操作，</a:t>
            </a:r>
            <a:r>
              <a:rPr lang="en-US" altLang="zh-CN" sz="1800">
                <a:sym typeface="+mn-ea"/>
              </a:rPr>
              <a:t>只要</a:t>
            </a:r>
            <a:r>
              <a:rPr lang="zh-CN" altLang="en-US" sz="1800">
                <a:sym typeface="+mn-ea"/>
              </a:rPr>
              <a:t>它们不用先读取该变量，再用读出来的值生成新值写回该值</a:t>
            </a:r>
            <a:endParaRPr lang="zh-CN" altLang="en-US" sz="1800">
              <a:sym typeface="+mn-ea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704215" y="5275580"/>
            <a:ext cx="10763885" cy="11360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buNone/>
            </a:pPr>
            <a:r>
              <a:rPr lang="en-US" altLang="zh-CN" sz="1600">
                <a:sym typeface="+mn-ea"/>
              </a:rPr>
              <a:t>volatile</a:t>
            </a:r>
            <a:r>
              <a:rPr lang="zh-CN" altLang="en-US" sz="1600">
                <a:sym typeface="+mn-ea"/>
              </a:rPr>
              <a:t>不承诺保证变量操作的原子性，如</a:t>
            </a:r>
            <a:r>
              <a:rPr lang="en-US" altLang="zh-CN" sz="1600">
                <a:sym typeface="+mn-ea"/>
              </a:rPr>
              <a:t>i++</a:t>
            </a:r>
            <a:r>
              <a:rPr lang="zh-CN" altLang="en-US" sz="1600">
                <a:sym typeface="+mn-ea"/>
              </a:rPr>
              <a:t>这类操作是非原子的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1044575" y="2409190"/>
            <a:ext cx="10349230" cy="183451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z="1800" dirty="0">
                <a:sym typeface="+mn-ea"/>
              </a:rPr>
              <a:t>volatile可能是Java中最微妙、最难用的关键字。</a:t>
            </a:r>
            <a:endParaRPr lang="zh-CN" sz="1800" dirty="0">
              <a:sym typeface="+mn-ea"/>
            </a:endParaRPr>
          </a:p>
          <a:p>
            <a:r>
              <a:rPr lang="zh-CN" sz="1800" dirty="0">
                <a:sym typeface="+mn-ea"/>
              </a:rPr>
              <a:t>应优先考虑使用</a:t>
            </a:r>
            <a:r>
              <a:rPr lang="en-US" altLang="zh-CN" sz="1800" dirty="0">
                <a:sym typeface="+mn-ea"/>
              </a:rPr>
              <a:t>java.util.concurrent.atomic</a:t>
            </a:r>
            <a:r>
              <a:rPr lang="zh-CN" altLang="en-US" sz="1800" dirty="0">
                <a:sym typeface="+mn-ea"/>
              </a:rPr>
              <a:t>下的原子类或者直接使用同步机制</a:t>
            </a:r>
            <a:endParaRPr lang="zh-CN" altLang="en-US" sz="1800" dirty="0">
              <a:sym typeface="+mn-ea"/>
            </a:endParaRPr>
          </a:p>
        </p:txBody>
      </p:sp>
      <p:sp>
        <p:nvSpPr>
          <p:cNvPr id="15" name="矩形 1"/>
          <p:cNvSpPr/>
          <p:nvPr/>
        </p:nvSpPr>
        <p:spPr>
          <a:xfrm>
            <a:off x="0" y="-1905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3"/>
          <p:cNvSpPr/>
          <p:nvPr/>
        </p:nvSpPr>
        <p:spPr>
          <a:xfrm>
            <a:off x="260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02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你可能永远都不需要用它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7"/>
          <p:cNvSpPr txBox="1"/>
          <p:nvPr/>
        </p:nvSpPr>
        <p:spPr>
          <a:xfrm>
            <a:off x="7854803" y="3383638"/>
            <a:ext cx="1595984" cy="46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latin typeface="Agency FB" pitchFamily="34" charset="0"/>
                <a:ea typeface="SimSun" pitchFamily="2" charset="-122"/>
                <a:cs typeface="SimSun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9pPr>
          </a:lstStyle>
          <a:p>
            <a:pPr algn="r"/>
            <a:r>
              <a:rPr lang="zh-CN" altLang="en-US" sz="3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-122"/>
                <a:ea typeface="微软雅黑" charset="-122"/>
              </a:rPr>
              <a:t>谢谢观看</a:t>
            </a:r>
            <a:endParaRPr lang="zh-CN" altLang="en-US" sz="3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-122"/>
              <a:ea typeface="微软雅黑" charset="-122"/>
            </a:endParaRPr>
          </a:p>
        </p:txBody>
      </p:sp>
      <p:sp>
        <p:nvSpPr>
          <p:cNvPr id="12" name="TextBox 28"/>
          <p:cNvSpPr txBox="1"/>
          <p:nvPr/>
        </p:nvSpPr>
        <p:spPr>
          <a:xfrm>
            <a:off x="5917376" y="2550475"/>
            <a:ext cx="4566285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latin typeface="Agency FB" pitchFamily="34" charset="0"/>
                <a:ea typeface="SimSun" pitchFamily="2" charset="-122"/>
                <a:cs typeface="SimSun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9pPr>
          </a:lstStyle>
          <a:p>
            <a:pPr algn="r"/>
            <a:r>
              <a:rPr lang="en-US" altLang="zh-CN" sz="6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-122"/>
                <a:ea typeface="微软雅黑" charset="-122"/>
              </a:rPr>
              <a:t>THANK YOU</a:t>
            </a:r>
            <a:endParaRPr lang="en-US" altLang="zh-CN" sz="6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-122"/>
              <a:ea typeface="微软雅黑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9771" y="0"/>
            <a:ext cx="1002229" cy="4663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l="14523" t="6335" r="16793" b="4316"/>
          <a:stretch>
            <a:fillRect/>
          </a:stretch>
        </p:blipFill>
        <p:spPr>
          <a:xfrm>
            <a:off x="418465" y="177165"/>
            <a:ext cx="5015230" cy="6520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话气泡: 矩形 4"/>
          <p:cNvSpPr/>
          <p:nvPr/>
        </p:nvSpPr>
        <p:spPr>
          <a:xfrm rot="16200000">
            <a:off x="-1498106" y="1498106"/>
            <a:ext cx="6858000" cy="3861787"/>
          </a:xfrm>
          <a:prstGeom prst="wedgeRectCallout">
            <a:avLst>
              <a:gd name="adj1" fmla="val -20445"/>
              <a:gd name="adj2" fmla="val 579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8"/>
          <p:cNvSpPr/>
          <p:nvPr/>
        </p:nvSpPr>
        <p:spPr bwMode="auto">
          <a:xfrm>
            <a:off x="5272714" y="1045343"/>
            <a:ext cx="5193729" cy="57515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>
            <a:spAutoFit/>
          </a:bodyPr>
          <a:lstStyle/>
          <a:p>
            <a:pPr defTabSz="2286000">
              <a:lnSpc>
                <a:spcPts val="4800"/>
              </a:lnSpc>
            </a:pPr>
            <a:r>
              <a:rPr lang="zh-CN" altLang="en-US" sz="3750" b="1" spc="300" dirty="0">
                <a:latin typeface="+mj-ea"/>
                <a:ea typeface="+mj-ea"/>
                <a:cs typeface="Montserrat Semi" charset="0"/>
                <a:sym typeface="Bebas Neue" charset="0"/>
              </a:rPr>
              <a:t>本节需掌握的关键知识</a:t>
            </a:r>
            <a:endParaRPr lang="en-US" sz="3750" b="1" spc="300" dirty="0">
              <a:latin typeface="+mj-ea"/>
              <a:ea typeface="+mj-ea"/>
              <a:cs typeface="Montserrat Semi" charset="0"/>
              <a:sym typeface="Bebas Neue" charset="0"/>
            </a:endParaRPr>
          </a:p>
        </p:txBody>
      </p:sp>
      <p:sp>
        <p:nvSpPr>
          <p:cNvPr id="11" name="Shape 2906"/>
          <p:cNvSpPr/>
          <p:nvPr/>
        </p:nvSpPr>
        <p:spPr>
          <a:xfrm>
            <a:off x="4895976" y="2495983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3" name="TextBox 34"/>
          <p:cNvSpPr txBox="1"/>
          <p:nvPr/>
        </p:nvSpPr>
        <p:spPr>
          <a:xfrm>
            <a:off x="5433060" y="2548255"/>
            <a:ext cx="608076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</a:t>
            </a:r>
            <a:r>
              <a:rPr lang="en-US" altLang="zh-CN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01</a:t>
            </a:r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理解</a:t>
            </a:r>
            <a:r>
              <a:rPr lang="en-US" altLang="zh-CN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volatile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4" name="TextBox 33"/>
          <p:cNvSpPr txBox="1"/>
          <p:nvPr/>
        </p:nvSpPr>
        <p:spPr>
          <a:xfrm>
            <a:off x="5524500" y="2889885"/>
            <a:ext cx="5115560" cy="27686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掌握</a:t>
            </a:r>
            <a:r>
              <a:rPr lang="en-US" altLang="zh-CN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volatile</a:t>
            </a: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关键字解决的问题，了解其底层的一些原理和背景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5" name="Shape 2906"/>
          <p:cNvSpPr/>
          <p:nvPr/>
        </p:nvSpPr>
        <p:spPr>
          <a:xfrm>
            <a:off x="4895976" y="4533944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6" name="TextBox 34"/>
          <p:cNvSpPr txBox="1"/>
          <p:nvPr/>
        </p:nvSpPr>
        <p:spPr>
          <a:xfrm>
            <a:off x="5424805" y="4580255"/>
            <a:ext cx="581279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</a:t>
            </a:r>
            <a:r>
              <a:rPr lang="en-US" altLang="zh-CN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02</a:t>
            </a:r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使用</a:t>
            </a:r>
            <a:r>
              <a:rPr lang="en-US" altLang="zh-CN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volatile</a:t>
            </a:r>
            <a:endParaRPr lang="en-US" altLang="zh-CN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7" name="TextBox 33"/>
          <p:cNvSpPr txBox="1"/>
          <p:nvPr/>
        </p:nvSpPr>
        <p:spPr>
          <a:xfrm>
            <a:off x="5524299" y="4917272"/>
            <a:ext cx="5520792" cy="27686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理解使用场景，为什么不建议直接使用</a:t>
            </a:r>
            <a:r>
              <a:rPr lang="en-US" altLang="zh-CN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volatile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" name="文本框 7"/>
          <p:cNvSpPr txBox="1"/>
          <p:nvPr/>
        </p:nvSpPr>
        <p:spPr>
          <a:xfrm>
            <a:off x="328295" y="3140710"/>
            <a:ext cx="3239770" cy="313372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 defTabSz="913765">
              <a:lnSpc>
                <a:spcPts val="1825"/>
              </a:lnSpc>
            </a:pPr>
            <a:r>
              <a:rPr lang="en-US" altLang="zh-CN" sz="16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近十年的软件开发经验，先后在恒生电子、德比软件等公司担任高级开发</a:t>
            </a:r>
            <a:r>
              <a:rPr lang="zh-CN" altLang="en-US" sz="16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、</a:t>
            </a:r>
            <a:r>
              <a:rPr lang="en-US" altLang="zh-CN" sz="16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架构师、技术经理。熟悉Java、Golang等语言体系、微服务体系。对企业架构设计与推动落地有较多经验，曾带领团队完成过多个重大项目及架构改造。</a:t>
            </a:r>
            <a:endParaRPr lang="en-US" altLang="zh-CN" sz="16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 defTabSz="913765">
              <a:lnSpc>
                <a:spcPts val="1825"/>
              </a:lnSpc>
            </a:pPr>
            <a:endParaRPr lang="en-US" altLang="zh-CN" sz="16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 defTabSz="913765">
              <a:lnSpc>
                <a:spcPts val="1825"/>
              </a:lnSpc>
            </a:pPr>
            <a:r>
              <a:rPr lang="en-US" altLang="zh-CN" sz="16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平时喜欢写作、分享感兴趣的技术点，翻译原版技术书籍、文章，希望以此提高自己的同时让更多的国内技术人受益。</a:t>
            </a:r>
            <a:endParaRPr lang="en-US" altLang="zh-CN" sz="16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 defTabSz="913765">
              <a:lnSpc>
                <a:spcPts val="1825"/>
              </a:lnSpc>
            </a:pPr>
            <a:endParaRPr lang="en-US" altLang="zh-CN" sz="16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" name="TextBox 29"/>
          <p:cNvSpPr txBox="1"/>
          <p:nvPr/>
        </p:nvSpPr>
        <p:spPr>
          <a:xfrm>
            <a:off x="616841" y="2657463"/>
            <a:ext cx="2628265" cy="32194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pPr algn="ctr" defTabSz="913765"/>
            <a:r>
              <a:rPr lang="zh-CN" altLang="en-US" sz="1500" b="1" spc="300">
                <a:solidFill>
                  <a:srgbClr val="FFFFFF"/>
                </a:solidFill>
                <a:ea typeface="Montserrat Semi Bold" charset="0"/>
                <a:cs typeface="Montserrat Semi Bold" charset="0"/>
              </a:rPr>
              <a:t>王前明（</a:t>
            </a:r>
            <a:r>
              <a:rPr lang="en-US" altLang="zh-CN" sz="1500" b="1" spc="300">
                <a:solidFill>
                  <a:srgbClr val="FFFFFF"/>
                </a:solidFill>
                <a:ea typeface="Montserrat Semi Bold" charset="0"/>
                <a:cs typeface="Montserrat Semi Bold" charset="0"/>
              </a:rPr>
              <a:t>Liam.wang</a:t>
            </a:r>
            <a:r>
              <a:rPr lang="zh-CN" altLang="en-US" sz="1500" b="1" spc="300">
                <a:solidFill>
                  <a:srgbClr val="FFFFFF"/>
                </a:solidFill>
                <a:ea typeface="Montserrat Semi Bold" charset="0"/>
                <a:cs typeface="Montserrat Semi Bold" charset="0"/>
              </a:rPr>
              <a:t>）</a:t>
            </a:r>
            <a:endParaRPr lang="en-US" sz="1500" b="1" spc="300" dirty="0">
              <a:solidFill>
                <a:srgbClr val="FFFFFF"/>
              </a:solidFill>
              <a:ea typeface="Montserrat Semi Bold" charset="0"/>
              <a:cs typeface="Montserrat Semi Bol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8190" t="-613" r="9021" b="613"/>
          <a:stretch>
            <a:fillRect/>
          </a:stretch>
        </p:blipFill>
        <p:spPr>
          <a:xfrm>
            <a:off x="894080" y="539115"/>
            <a:ext cx="1835785" cy="1864995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ldLvl="0" animBg="1"/>
      <p:bldP spid="13" grpId="0"/>
      <p:bldP spid="14" grpId="0"/>
      <p:bldP spid="15" grpId="0" bldLvl="0" animBg="1"/>
      <p:bldP spid="16" grpId="0"/>
      <p:bldP spid="17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862070" y="3003550"/>
            <a:ext cx="5389880" cy="1460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862070" y="4568825"/>
            <a:ext cx="5389880" cy="1607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5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3"/>
          <p:cNvSpPr/>
          <p:nvPr/>
        </p:nvSpPr>
        <p:spPr>
          <a:xfrm>
            <a:off x="260350" y="20955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Java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并发可能是“抽象泄漏”最典型的代表</a:t>
            </a:r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 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7067550" y="4934585"/>
            <a:ext cx="3221355" cy="114490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CF5E5"/>
              </a:buClr>
            </a:pPr>
            <a:r>
              <a:rPr lang="zh-CN" altLang="en-US" sz="1600" b="1">
                <a:solidFill>
                  <a:schemeClr val="bg1"/>
                </a:solidFill>
                <a:sym typeface="+mn-ea"/>
              </a:rPr>
              <a:t>猜测执行 </a:t>
            </a:r>
            <a:endParaRPr lang="zh-CN" altLang="en-US" sz="1600" b="1">
              <a:solidFill>
                <a:schemeClr val="bg1"/>
              </a:solidFill>
              <a:sym typeface="+mn-ea"/>
            </a:endParaRPr>
          </a:p>
          <a:p>
            <a:pPr>
              <a:buClr>
                <a:srgbClr val="FCF5E5"/>
              </a:buClr>
            </a:pPr>
            <a:r>
              <a:rPr lang="en-US" altLang="zh-CN" sz="1600" b="1">
                <a:solidFill>
                  <a:schemeClr val="bg1"/>
                </a:solidFill>
                <a:sym typeface="+mn-ea"/>
              </a:rPr>
              <a:t>...</a:t>
            </a:r>
            <a:endParaRPr lang="en-US" altLang="zh-CN" sz="16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4093210" y="5010785"/>
            <a:ext cx="3221355" cy="1144905"/>
          </a:xfrm>
          <a:prstGeom prst="rect">
            <a:avLst/>
          </a:prstGeom>
        </p:spPr>
        <p:txBody>
          <a:bodyPr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CF5E5"/>
              </a:buClr>
            </a:pPr>
            <a:r>
              <a:rPr lang="zh-CN" altLang="en-US" sz="1600" b="1">
                <a:solidFill>
                  <a:schemeClr val="bg1"/>
                </a:solidFill>
                <a:sym typeface="+mn-ea"/>
              </a:rPr>
              <a:t>多级缓存</a:t>
            </a:r>
            <a:endParaRPr lang="zh-CN" altLang="en-US" sz="1600" b="1">
              <a:solidFill>
                <a:schemeClr val="bg1"/>
              </a:solidFill>
              <a:sym typeface="+mn-ea"/>
            </a:endParaRPr>
          </a:p>
          <a:p>
            <a:pPr>
              <a:buClr>
                <a:srgbClr val="FCF5E5"/>
              </a:buClr>
            </a:pPr>
            <a:r>
              <a:rPr lang="zh-CN" altLang="en-US" sz="1600" b="1">
                <a:solidFill>
                  <a:schemeClr val="bg1"/>
                </a:solidFill>
                <a:sym typeface="+mn-ea"/>
              </a:rPr>
              <a:t>流水线的超标量执行单元</a:t>
            </a:r>
            <a:endParaRPr lang="zh-CN" altLang="en-US" sz="1600" b="1">
              <a:solidFill>
                <a:schemeClr val="bg1"/>
              </a:solidFill>
              <a:sym typeface="+mn-ea"/>
            </a:endParaRPr>
          </a:p>
          <a:p>
            <a:pPr>
              <a:buClr>
                <a:srgbClr val="FCF5E5"/>
              </a:buClr>
            </a:pPr>
            <a:endParaRPr lang="en-US" altLang="zh-CN" sz="16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4093210" y="3340100"/>
            <a:ext cx="2513330" cy="11550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CF5E5"/>
              </a:buClr>
            </a:pPr>
            <a:r>
              <a:rPr lang="zh-CN" altLang="en-US" sz="1600" b="1">
                <a:solidFill>
                  <a:schemeClr val="bg1"/>
                </a:solidFill>
                <a:sym typeface="+mn-ea"/>
              </a:rPr>
              <a:t>编译器指令重排</a:t>
            </a:r>
            <a:endParaRPr lang="zh-CN" altLang="en-US" sz="1600" b="1">
              <a:solidFill>
                <a:schemeClr val="bg1"/>
              </a:solidFill>
              <a:sym typeface="+mn-ea"/>
            </a:endParaRPr>
          </a:p>
          <a:p>
            <a:pPr>
              <a:buClr>
                <a:srgbClr val="FCF5E5"/>
              </a:buClr>
            </a:pPr>
            <a:r>
              <a:rPr lang="zh-CN" altLang="en-US" sz="1600" b="1">
                <a:solidFill>
                  <a:schemeClr val="bg1"/>
                </a:solidFill>
                <a:sym typeface="+mn-ea"/>
              </a:rPr>
              <a:t>逃逸分析</a:t>
            </a:r>
            <a:endParaRPr lang="en-US" altLang="zh-CN" sz="16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7067550" y="3371850"/>
            <a:ext cx="2183765" cy="10915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CF5E5"/>
              </a:buClr>
            </a:pPr>
            <a:r>
              <a:rPr lang="zh-CN" altLang="en-US" sz="1600" b="1">
                <a:solidFill>
                  <a:schemeClr val="bg1"/>
                </a:solidFill>
                <a:sym typeface="+mn-ea"/>
              </a:rPr>
              <a:t>寄存器分配</a:t>
            </a:r>
            <a:endParaRPr lang="zh-CN" altLang="en-US" sz="1600" b="1">
              <a:solidFill>
                <a:schemeClr val="bg1"/>
              </a:solidFill>
              <a:sym typeface="+mn-ea"/>
            </a:endParaRPr>
          </a:p>
          <a:p>
            <a:pPr>
              <a:buClr>
                <a:srgbClr val="FCF5E5"/>
              </a:buClr>
            </a:pPr>
            <a:r>
              <a:rPr lang="zh-CN" altLang="en-US" sz="1600" b="1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sz="1600" b="1">
                <a:solidFill>
                  <a:schemeClr val="bg1"/>
                </a:solidFill>
                <a:sym typeface="+mn-ea"/>
              </a:rPr>
              <a:t>...</a:t>
            </a:r>
            <a:endParaRPr lang="en-US" altLang="zh-CN" sz="16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988435" y="4568825"/>
            <a:ext cx="304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各种不同硬件架构</a:t>
            </a:r>
            <a:r>
              <a:rPr lang="en-US" altLang="zh-CN"/>
              <a:t>/</a:t>
            </a:r>
            <a:r>
              <a:rPr lang="zh-CN" altLang="en-US"/>
              <a:t>操作系统</a:t>
            </a:r>
            <a:endParaRPr lang="zh-CN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3988435" y="3003550"/>
            <a:ext cx="648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JVM</a:t>
            </a:r>
            <a:endParaRPr lang="en-US" altLang="zh-CN"/>
          </a:p>
        </p:txBody>
      </p:sp>
      <p:sp>
        <p:nvSpPr>
          <p:cNvPr id="13" name="Rounded Rectangle 12"/>
          <p:cNvSpPr/>
          <p:nvPr/>
        </p:nvSpPr>
        <p:spPr>
          <a:xfrm>
            <a:off x="3861435" y="1938655"/>
            <a:ext cx="5389880" cy="962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3988435" y="2088515"/>
            <a:ext cx="3912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Java Language Specification</a:t>
            </a:r>
            <a:endParaRPr lang="en-US" altLang="zh-CN"/>
          </a:p>
        </p:txBody>
      </p:sp>
      <p:sp>
        <p:nvSpPr>
          <p:cNvPr id="16" name="Right Arrow 15"/>
          <p:cNvSpPr/>
          <p:nvPr/>
        </p:nvSpPr>
        <p:spPr>
          <a:xfrm>
            <a:off x="2153920" y="2197735"/>
            <a:ext cx="1505585" cy="443865"/>
          </a:xfrm>
          <a:prstGeom prst="rightArrow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153920" y="3512185"/>
            <a:ext cx="1505585" cy="443865"/>
          </a:xfrm>
          <a:prstGeom prst="rightArrow">
            <a:avLst/>
          </a:prstGeom>
          <a:noFill/>
          <a:ln w="190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2153920" y="5150485"/>
            <a:ext cx="1505585" cy="443865"/>
          </a:xfrm>
          <a:prstGeom prst="rightArrow">
            <a:avLst/>
          </a:prstGeom>
          <a:noFill/>
          <a:ln w="190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文本占位符 14"/>
          <p:cNvSpPr txBox="1"/>
          <p:nvPr/>
        </p:nvSpPr>
        <p:spPr>
          <a:xfrm>
            <a:off x="826770" y="4132580"/>
            <a:ext cx="1505585" cy="84074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volatile</a:t>
            </a:r>
            <a:endParaRPr lang="en-US" altLang="zh-CN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 bldLvl="0" animBg="1"/>
      <p:bldP spid="19" grpId="0" bldLvl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5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3"/>
          <p:cNvSpPr/>
          <p:nvPr/>
        </p:nvSpPr>
        <p:spPr>
          <a:xfrm>
            <a:off x="260350" y="20955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01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使用</a:t>
            </a:r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volatile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的三个原因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796925" y="1475740"/>
            <a:ext cx="10269855" cy="538226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ym typeface="+mn-ea"/>
              </a:rPr>
              <a:t>字分裂</a:t>
            </a:r>
            <a:endParaRPr lang="zh-CN" altLang="en-US" sz="1800">
              <a:sym typeface="+mn-ea"/>
            </a:endParaRPr>
          </a:p>
          <a:p>
            <a:r>
              <a:rPr lang="zh-CN" altLang="en-US" sz="1800">
                <a:sym typeface="+mn-ea"/>
              </a:rPr>
              <a:t>可见性</a:t>
            </a:r>
            <a:endParaRPr lang="zh-CN" altLang="en-US" sz="1800">
              <a:sym typeface="+mn-ea"/>
            </a:endParaRPr>
          </a:p>
          <a:p>
            <a:r>
              <a:rPr lang="zh-CN" altLang="en-US" sz="1800">
                <a:sym typeface="+mn-ea"/>
              </a:rPr>
              <a:t>指令重排序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endParaRPr lang="zh-CN" sz="1800" b="1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5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3"/>
          <p:cNvSpPr/>
          <p:nvPr/>
        </p:nvSpPr>
        <p:spPr>
          <a:xfrm>
            <a:off x="260350" y="20955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01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字分裂问题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1032510" y="1775460"/>
            <a:ext cx="10349230" cy="1044575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z="1800" dirty="0">
                <a:sym typeface="+mn-ea"/>
              </a:rPr>
              <a:t>字分裂（word tearing）与访问的原子性相关。出现在当你的数据类型足够大，对某个变量的写操作过程分为两个步骤的时候。</a:t>
            </a:r>
            <a:endParaRPr sz="1800" dirty="0">
              <a:sym typeface="+mn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39590" y="4707890"/>
            <a:ext cx="1810385" cy="7639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9975" y="4707890"/>
            <a:ext cx="1810385" cy="7639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787900" y="4906010"/>
            <a:ext cx="9144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dirty="0">
                <a:sym typeface="+mn-ea"/>
              </a:rPr>
              <a:t>高32位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598285" y="4906010"/>
            <a:ext cx="9144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dirty="0">
                <a:sym typeface="+mn-ea"/>
              </a:rPr>
              <a:t>低</a:t>
            </a:r>
            <a:r>
              <a:rPr dirty="0">
                <a:sym typeface="+mn-ea"/>
              </a:rPr>
              <a:t>32位</a:t>
            </a:r>
            <a:endParaRPr lang="en-US"/>
          </a:p>
        </p:txBody>
      </p:sp>
      <p:sp>
        <p:nvSpPr>
          <p:cNvPr id="2" name="内容占位符 2"/>
          <p:cNvSpPr txBox="1"/>
          <p:nvPr/>
        </p:nvSpPr>
        <p:spPr>
          <a:xfrm>
            <a:off x="1032510" y="3389630"/>
            <a:ext cx="10349230" cy="118491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1400" dirty="0">
                <a:sym typeface="+mn-ea"/>
              </a:rPr>
              <a:t>如 Java 中的 long 和 double，这两者都是 64 位，由于某些处理器架构上将</a:t>
            </a:r>
            <a:r>
              <a:rPr lang="en-US" altLang="zh-CN" sz="1400" dirty="0">
                <a:sym typeface="+mn-ea"/>
              </a:rPr>
              <a:t>64</a:t>
            </a:r>
            <a:r>
              <a:rPr lang="zh-CN" altLang="en-US" sz="1400" dirty="0">
                <a:sym typeface="+mn-ea"/>
              </a:rPr>
              <a:t>位数</a:t>
            </a:r>
            <a:r>
              <a:rPr sz="1400" dirty="0">
                <a:sym typeface="+mn-ea"/>
              </a:rPr>
              <a:t>拆分</a:t>
            </a:r>
            <a:r>
              <a:rPr lang="zh-CN" sz="1400" dirty="0">
                <a:sym typeface="+mn-ea"/>
              </a:rPr>
              <a:t>了</a:t>
            </a:r>
            <a:r>
              <a:rPr sz="1400" dirty="0">
                <a:sym typeface="+mn-ea"/>
              </a:rPr>
              <a:t>为高32位和低32位进行操作</a:t>
            </a:r>
            <a:r>
              <a:rPr lang="zh-CN" sz="1400" dirty="0">
                <a:sym typeface="+mn-ea"/>
              </a:rPr>
              <a:t>，多线程操作时并不是所有线程都总能看到完整的值。</a:t>
            </a:r>
            <a:endParaRPr lang="zh-CN" sz="1400" dirty="0">
              <a:sym typeface="+mn-ea"/>
            </a:endParaRPr>
          </a:p>
        </p:txBody>
      </p:sp>
      <p:sp>
        <p:nvSpPr>
          <p:cNvPr id="16" name="Right Arrow 15"/>
          <p:cNvSpPr/>
          <p:nvPr/>
        </p:nvSpPr>
        <p:spPr>
          <a:xfrm rot="16200000">
            <a:off x="4770755" y="5751195"/>
            <a:ext cx="833120" cy="274320"/>
          </a:xfrm>
          <a:prstGeom prst="rightArrow">
            <a:avLst/>
          </a:prstGeom>
          <a:noFill/>
          <a:ln w="190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6200000">
            <a:off x="6638925" y="5751195"/>
            <a:ext cx="833120" cy="274320"/>
          </a:xfrm>
          <a:prstGeom prst="rightArrow">
            <a:avLst/>
          </a:prstGeom>
          <a:noFill/>
          <a:ln w="190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59935" y="5869940"/>
            <a:ext cx="640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第一步</a:t>
            </a:r>
            <a:endParaRPr lang="zh-CN" altLang="en-US" sz="1200"/>
          </a:p>
        </p:txBody>
      </p:sp>
      <p:sp>
        <p:nvSpPr>
          <p:cNvPr id="11" name="Text Box 10"/>
          <p:cNvSpPr txBox="1"/>
          <p:nvPr/>
        </p:nvSpPr>
        <p:spPr>
          <a:xfrm>
            <a:off x="7131050" y="5869940"/>
            <a:ext cx="640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第二步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6" grpId="0" animBg="1"/>
      <p:bldP spid="7" grpId="0"/>
      <p:bldP spid="8" grpId="0"/>
      <p:bldP spid="16" grpId="0" animBg="1"/>
      <p:bldP spid="5" grpId="0" animBg="1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1952625" y="2730500"/>
            <a:ext cx="3102610" cy="2271395"/>
          </a:xfrm>
          <a:prstGeom prst="roundRect">
            <a:avLst/>
          </a:prstGeom>
          <a:solidFill>
            <a:srgbClr val="000000">
              <a:alpha val="0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单</a:t>
            </a:r>
            <a:r>
              <a:rPr lang="en-US" altLang="zh-CN" sz="1200" b="1">
                <a:solidFill>
                  <a:schemeClr val="tx1"/>
                </a:solidFill>
              </a:rPr>
              <a:t>CPU</a:t>
            </a:r>
            <a:r>
              <a:rPr lang="zh-CN" altLang="en-US" sz="1200" b="1">
                <a:solidFill>
                  <a:schemeClr val="tx1"/>
                </a:solidFill>
              </a:rPr>
              <a:t>多核心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5" name="矩形 1"/>
          <p:cNvSpPr/>
          <p:nvPr/>
        </p:nvSpPr>
        <p:spPr>
          <a:xfrm>
            <a:off x="0" y="0"/>
            <a:ext cx="12192000" cy="9620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3"/>
          <p:cNvSpPr/>
          <p:nvPr/>
        </p:nvSpPr>
        <p:spPr>
          <a:xfrm>
            <a:off x="260350" y="20955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01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理解可见性问题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30" name="内容占位符 2"/>
          <p:cNvSpPr txBox="1"/>
          <p:nvPr/>
        </p:nvSpPr>
        <p:spPr>
          <a:xfrm>
            <a:off x="995045" y="1542415"/>
            <a:ext cx="10202545" cy="10991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>
                <a:sym typeface="+mn-ea"/>
              </a:rPr>
              <a:t>可见性问题也可以认为是</a:t>
            </a:r>
            <a:r>
              <a:rPr lang="zh-CN" altLang="en-US" sz="1800" b="1">
                <a:sym typeface="+mn-ea"/>
              </a:rPr>
              <a:t>缓存一致性问题</a:t>
            </a:r>
            <a:r>
              <a:rPr lang="zh-CN" altLang="en-US" sz="1800">
                <a:sym typeface="+mn-ea"/>
              </a:rPr>
              <a:t>。多个线程访问一个值，其中一个线程修改此值，其他线程是否能立刻看到。</a:t>
            </a:r>
            <a:endParaRPr lang="zh-CN" altLang="en-US" sz="1800">
              <a:sym typeface="+mn-ea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199005" y="3131185"/>
            <a:ext cx="1224915" cy="1322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sz="1200" b="1"/>
              <a:t>core 1</a:t>
            </a:r>
            <a:endParaRPr lang="en-US" sz="1200" b="1"/>
          </a:p>
        </p:txBody>
      </p:sp>
      <p:sp>
        <p:nvSpPr>
          <p:cNvPr id="3" name="Rectangle 2"/>
          <p:cNvSpPr/>
          <p:nvPr/>
        </p:nvSpPr>
        <p:spPr>
          <a:xfrm>
            <a:off x="2259330" y="3614420"/>
            <a:ext cx="1077595" cy="329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L1 Cache</a:t>
            </a:r>
            <a:endParaRPr lang="en-US" sz="1200"/>
          </a:p>
        </p:txBody>
      </p:sp>
      <p:sp>
        <p:nvSpPr>
          <p:cNvPr id="5" name="Rounded Rectangle 4"/>
          <p:cNvSpPr/>
          <p:nvPr/>
        </p:nvSpPr>
        <p:spPr>
          <a:xfrm>
            <a:off x="3583940" y="3131185"/>
            <a:ext cx="1224915" cy="1322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sz="1200" b="1"/>
              <a:t>core 2</a:t>
            </a:r>
            <a:endParaRPr lang="en-US" sz="1200" b="1"/>
          </a:p>
        </p:txBody>
      </p:sp>
      <p:sp>
        <p:nvSpPr>
          <p:cNvPr id="6" name="Rectangle 5"/>
          <p:cNvSpPr/>
          <p:nvPr/>
        </p:nvSpPr>
        <p:spPr>
          <a:xfrm>
            <a:off x="3644265" y="3601720"/>
            <a:ext cx="1090295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L1 Cache</a:t>
            </a:r>
            <a:endParaRPr lang="en-US" sz="1200"/>
          </a:p>
        </p:txBody>
      </p:sp>
      <p:sp>
        <p:nvSpPr>
          <p:cNvPr id="7" name="Rectangle 6"/>
          <p:cNvSpPr/>
          <p:nvPr/>
        </p:nvSpPr>
        <p:spPr>
          <a:xfrm>
            <a:off x="2259330" y="4018915"/>
            <a:ext cx="1077595" cy="329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L2 Cache</a:t>
            </a:r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3644265" y="4007485"/>
            <a:ext cx="1090295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L2 Cache</a:t>
            </a:r>
            <a:endParaRPr lang="en-US" sz="1200"/>
          </a:p>
        </p:txBody>
      </p:sp>
      <p:sp>
        <p:nvSpPr>
          <p:cNvPr id="9" name="Rectangle 8"/>
          <p:cNvSpPr/>
          <p:nvPr/>
        </p:nvSpPr>
        <p:spPr>
          <a:xfrm>
            <a:off x="2199005" y="4516120"/>
            <a:ext cx="260985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L3 Cache</a:t>
            </a:r>
            <a:endParaRPr lang="en-US" sz="1200"/>
          </a:p>
        </p:txBody>
      </p:sp>
      <p:sp>
        <p:nvSpPr>
          <p:cNvPr id="11" name="Rounded Rectangle 10"/>
          <p:cNvSpPr/>
          <p:nvPr/>
        </p:nvSpPr>
        <p:spPr>
          <a:xfrm>
            <a:off x="1953260" y="5169535"/>
            <a:ext cx="3101340" cy="561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latin typeface="Arial Bold" panose="020B0604020202090204" charset="0"/>
              </a:rPr>
              <a:t>主内存</a:t>
            </a:r>
            <a:endParaRPr lang="zh-CN" altLang="en-US" sz="1200" b="1">
              <a:latin typeface="Arial Bold" panose="020B06040202020902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32040" y="3003550"/>
            <a:ext cx="1224915" cy="1029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200" b="1"/>
              <a:t>线程</a:t>
            </a:r>
            <a:r>
              <a:rPr lang="en-US" altLang="zh-CN" sz="1200" b="1"/>
              <a:t>1</a:t>
            </a:r>
            <a:endParaRPr lang="en-US" altLang="zh-CN" sz="1200" b="1"/>
          </a:p>
        </p:txBody>
      </p:sp>
      <p:sp>
        <p:nvSpPr>
          <p:cNvPr id="14" name="Rounded Rectangle 13"/>
          <p:cNvSpPr/>
          <p:nvPr/>
        </p:nvSpPr>
        <p:spPr>
          <a:xfrm>
            <a:off x="8773160" y="3004185"/>
            <a:ext cx="1224915" cy="1029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200" b="1"/>
              <a:t>线程</a:t>
            </a:r>
            <a:r>
              <a:rPr lang="en-US" altLang="zh-CN" sz="1200" b="1"/>
              <a:t>2</a:t>
            </a:r>
            <a:endParaRPr lang="en-US" altLang="zh-CN" sz="1200" b="1"/>
          </a:p>
        </p:txBody>
      </p:sp>
      <p:sp>
        <p:nvSpPr>
          <p:cNvPr id="16" name="Rectangle 15"/>
          <p:cNvSpPr/>
          <p:nvPr/>
        </p:nvSpPr>
        <p:spPr>
          <a:xfrm>
            <a:off x="7494270" y="3485515"/>
            <a:ext cx="1100455" cy="41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线程本地内存</a:t>
            </a:r>
            <a:endParaRPr lang="zh-CN" altLang="en-US" sz="1200"/>
          </a:p>
        </p:txBody>
      </p:sp>
      <p:sp>
        <p:nvSpPr>
          <p:cNvPr id="17" name="Rectangle 16"/>
          <p:cNvSpPr/>
          <p:nvPr/>
        </p:nvSpPr>
        <p:spPr>
          <a:xfrm>
            <a:off x="8835390" y="3489325"/>
            <a:ext cx="1100455" cy="39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线程本地内存</a:t>
            </a:r>
            <a:endParaRPr lang="zh-CN" altLang="en-US" sz="1200"/>
          </a:p>
        </p:txBody>
      </p:sp>
      <p:sp>
        <p:nvSpPr>
          <p:cNvPr id="19" name="Rounded Rectangle 18"/>
          <p:cNvSpPr/>
          <p:nvPr/>
        </p:nvSpPr>
        <p:spPr>
          <a:xfrm>
            <a:off x="7444105" y="5001895"/>
            <a:ext cx="2609850" cy="630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主存</a:t>
            </a:r>
            <a:endParaRPr lang="zh-CN" altLang="en-US" sz="1200"/>
          </a:p>
        </p:txBody>
      </p:sp>
      <p:sp>
        <p:nvSpPr>
          <p:cNvPr id="20" name="Rounded Rectangle 19"/>
          <p:cNvSpPr/>
          <p:nvPr/>
        </p:nvSpPr>
        <p:spPr>
          <a:xfrm>
            <a:off x="7444105" y="4131945"/>
            <a:ext cx="2609850" cy="771525"/>
          </a:xfrm>
          <a:prstGeom prst="roundRect">
            <a:avLst/>
          </a:prstGeom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JMM</a:t>
            </a:r>
            <a:r>
              <a:rPr lang="zh-CN" altLang="en-US" sz="1200"/>
              <a:t>规范</a:t>
            </a:r>
            <a:endParaRPr lang="zh-CN" altLang="en-US" sz="1200"/>
          </a:p>
        </p:txBody>
      </p:sp>
      <p:sp>
        <p:nvSpPr>
          <p:cNvPr id="34" name="Right Arrow 33"/>
          <p:cNvSpPr/>
          <p:nvPr/>
        </p:nvSpPr>
        <p:spPr>
          <a:xfrm rot="10800000">
            <a:off x="5234940" y="4179570"/>
            <a:ext cx="1985645" cy="274320"/>
          </a:xfrm>
          <a:prstGeom prst="rightArrow">
            <a:avLst/>
          </a:prstGeom>
          <a:noFill/>
          <a:ln w="1905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5206365" y="3903980"/>
            <a:ext cx="20142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在合适的位置插入</a:t>
            </a:r>
            <a:r>
              <a:rPr lang="zh-CN" altLang="en-US" sz="1200" b="1">
                <a:latin typeface="Arial Bold" panose="020B0604020202090204" charset="0"/>
              </a:rPr>
              <a:t>内存栅栏</a:t>
            </a:r>
            <a:endParaRPr lang="zh-CN" altLang="en-US" sz="1200" b="1">
              <a:latin typeface="Arial Bold" panose="020B0604020202090204" charset="0"/>
            </a:endParaRPr>
          </a:p>
        </p:txBody>
      </p:sp>
      <p:pic>
        <p:nvPicPr>
          <p:cNvPr id="38" name="Picture 37" descr="run-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04500" y="5626735"/>
            <a:ext cx="734060" cy="734060"/>
          </a:xfrm>
          <a:prstGeom prst="rect">
            <a:avLst/>
          </a:prstGeom>
        </p:spPr>
      </p:pic>
      <p:sp>
        <p:nvSpPr>
          <p:cNvPr id="39" name="Text Box 38"/>
          <p:cNvSpPr txBox="1"/>
          <p:nvPr/>
        </p:nvSpPr>
        <p:spPr>
          <a:xfrm>
            <a:off x="10229215" y="6360795"/>
            <a:ext cx="24631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示例代码</a:t>
            </a:r>
            <a:r>
              <a:rPr lang="en-US" altLang="zh-CN" sz="1400"/>
              <a:t>: </a:t>
            </a:r>
            <a:r>
              <a:rPr lang="zh-CN" altLang="en-US" sz="1400"/>
              <a:t>可见性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1" grpId="0" bldLvl="0" animBg="1"/>
      <p:bldP spid="12" grpId="0" bldLvl="0" animBg="1"/>
      <p:bldP spid="14" grpId="0" bldLvl="0" animBg="1"/>
      <p:bldP spid="16" grpId="0" bldLvl="0" animBg="1"/>
      <p:bldP spid="17" grpId="0" bldLvl="0" animBg="1"/>
      <p:bldP spid="19" grpId="0" bldLvl="0" animBg="1"/>
      <p:bldP spid="20" grpId="0" bldLvl="0" animBg="1"/>
      <p:bldP spid="34" grpId="0" bldLvl="0" animBg="1"/>
      <p:bldP spid="36" grpId="0"/>
      <p:bldP spid="4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5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3"/>
          <p:cNvSpPr/>
          <p:nvPr/>
        </p:nvSpPr>
        <p:spPr>
          <a:xfrm>
            <a:off x="260350" y="20955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01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理解可见性问题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931920" y="2068830"/>
            <a:ext cx="1920240" cy="146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200" b="1"/>
              <a:t>线程</a:t>
            </a:r>
            <a:r>
              <a:rPr lang="en-US" altLang="zh-CN" sz="1200" b="1"/>
              <a:t>1: Main</a:t>
            </a:r>
            <a:endParaRPr lang="en-US" altLang="zh-CN" sz="1200" b="1"/>
          </a:p>
        </p:txBody>
      </p:sp>
      <p:sp>
        <p:nvSpPr>
          <p:cNvPr id="14" name="Rounded Rectangle 13"/>
          <p:cNvSpPr/>
          <p:nvPr/>
        </p:nvSpPr>
        <p:spPr>
          <a:xfrm>
            <a:off x="6081395" y="2068830"/>
            <a:ext cx="1920875" cy="146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200" b="1"/>
              <a:t>线程</a:t>
            </a:r>
            <a:r>
              <a:rPr lang="en-US" altLang="zh-CN" sz="1200" b="1"/>
              <a:t>2: Reader</a:t>
            </a:r>
            <a:endParaRPr lang="en-US" altLang="zh-CN" sz="1200" b="1"/>
          </a:p>
        </p:txBody>
      </p:sp>
      <p:sp>
        <p:nvSpPr>
          <p:cNvPr id="16" name="Rectangle 15"/>
          <p:cNvSpPr/>
          <p:nvPr/>
        </p:nvSpPr>
        <p:spPr>
          <a:xfrm>
            <a:off x="3986530" y="2800985"/>
            <a:ext cx="1677035" cy="42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/>
              <a:t>本地内存：</a:t>
            </a:r>
            <a:br>
              <a:rPr lang="zh-CN" altLang="en-US" sz="1200" b="1"/>
            </a:br>
            <a:r>
              <a:rPr lang="en-US" altLang="zh-CN" sz="1200" b="1"/>
              <a:t>stop=false -&gt; true</a:t>
            </a:r>
            <a:endParaRPr lang="zh-CN" altLang="en-US" sz="1200" b="1">
              <a:ea typeface="SimSun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931920" y="3752215"/>
            <a:ext cx="4070350" cy="87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200" b="1"/>
              <a:t>主存</a:t>
            </a:r>
            <a:endParaRPr lang="zh-CN" altLang="en-US" sz="1200" b="1"/>
          </a:p>
        </p:txBody>
      </p:sp>
      <p:sp>
        <p:nvSpPr>
          <p:cNvPr id="10" name="Rectangle 9"/>
          <p:cNvSpPr/>
          <p:nvPr/>
        </p:nvSpPr>
        <p:spPr>
          <a:xfrm>
            <a:off x="6191885" y="2800350"/>
            <a:ext cx="1737995" cy="42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/>
              <a:t>本地内存：</a:t>
            </a:r>
            <a:br>
              <a:rPr lang="zh-CN" altLang="en-US" sz="1200" b="1"/>
            </a:br>
            <a:r>
              <a:rPr lang="en-US" altLang="zh-CN" sz="1200" b="1"/>
              <a:t>stop=false</a:t>
            </a:r>
            <a:endParaRPr lang="en-US" altLang="zh-CN" sz="1200" b="1"/>
          </a:p>
        </p:txBody>
      </p:sp>
      <p:sp>
        <p:nvSpPr>
          <p:cNvPr id="13" name="Rectangle 12"/>
          <p:cNvSpPr/>
          <p:nvPr/>
        </p:nvSpPr>
        <p:spPr>
          <a:xfrm>
            <a:off x="4194810" y="4221480"/>
            <a:ext cx="3340735" cy="26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/>
              <a:t>stop=false -&gt; true</a:t>
            </a:r>
            <a:endParaRPr lang="en-US" altLang="zh-CN" sz="1200" b="1"/>
          </a:p>
        </p:txBody>
      </p:sp>
      <p:sp>
        <p:nvSpPr>
          <p:cNvPr id="25" name="Rectangle 24"/>
          <p:cNvSpPr/>
          <p:nvPr/>
        </p:nvSpPr>
        <p:spPr>
          <a:xfrm>
            <a:off x="6191885" y="2800350"/>
            <a:ext cx="1737995" cy="42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/>
              <a:t>本地内存：</a:t>
            </a:r>
            <a:br>
              <a:rPr lang="zh-CN" altLang="en-US" sz="1200" b="1"/>
            </a:br>
            <a:r>
              <a:rPr lang="en-US" altLang="zh-CN" sz="1200" b="1"/>
              <a:t>stop=false -&gt; true</a:t>
            </a:r>
            <a:endParaRPr lang="en-US" altLang="zh-CN" sz="1200" b="1"/>
          </a:p>
        </p:txBody>
      </p:sp>
      <p:sp>
        <p:nvSpPr>
          <p:cNvPr id="28" name="Right Arrow 27"/>
          <p:cNvSpPr/>
          <p:nvPr/>
        </p:nvSpPr>
        <p:spPr>
          <a:xfrm rot="16200000">
            <a:off x="6341745" y="3565525"/>
            <a:ext cx="971550" cy="302260"/>
          </a:xfrm>
          <a:prstGeom prst="rightArrow">
            <a:avLst/>
          </a:prstGeom>
          <a:noFill/>
          <a:ln w="190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b="1"/>
          </a:p>
        </p:txBody>
      </p:sp>
      <p:sp>
        <p:nvSpPr>
          <p:cNvPr id="29" name="Text Box 28"/>
          <p:cNvSpPr txBox="1"/>
          <p:nvPr/>
        </p:nvSpPr>
        <p:spPr>
          <a:xfrm>
            <a:off x="6766560" y="3522345"/>
            <a:ext cx="8293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Copy</a:t>
            </a:r>
            <a:endParaRPr lang="en-US" sz="1200" b="1"/>
          </a:p>
        </p:txBody>
      </p:sp>
      <p:sp>
        <p:nvSpPr>
          <p:cNvPr id="31" name="Right Arrow 30"/>
          <p:cNvSpPr/>
          <p:nvPr/>
        </p:nvSpPr>
        <p:spPr>
          <a:xfrm rot="5400000">
            <a:off x="4359275" y="3542665"/>
            <a:ext cx="971550" cy="302260"/>
          </a:xfrm>
          <a:prstGeom prst="rightArrow">
            <a:avLst/>
          </a:prstGeom>
          <a:noFill/>
          <a:ln w="190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b="1"/>
          </a:p>
        </p:txBody>
      </p:sp>
      <p:sp>
        <p:nvSpPr>
          <p:cNvPr id="32" name="Text Box 31"/>
          <p:cNvSpPr txBox="1"/>
          <p:nvPr/>
        </p:nvSpPr>
        <p:spPr>
          <a:xfrm>
            <a:off x="4892675" y="3522345"/>
            <a:ext cx="8293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Write</a:t>
            </a:r>
            <a:endParaRPr lang="en-US" sz="1200" b="1"/>
          </a:p>
        </p:txBody>
      </p:sp>
      <p:sp>
        <p:nvSpPr>
          <p:cNvPr id="35" name="内容占位符 2"/>
          <p:cNvSpPr txBox="1"/>
          <p:nvPr/>
        </p:nvSpPr>
        <p:spPr>
          <a:xfrm>
            <a:off x="621030" y="5429250"/>
            <a:ext cx="11257280" cy="61150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buNone/>
            </a:pPr>
            <a:r>
              <a:rPr lang="zh-CN" altLang="en-US" sz="1800">
                <a:sym typeface="+mn-ea"/>
              </a:rPr>
              <a:t>如果将变量定义为</a:t>
            </a:r>
            <a:r>
              <a:rPr lang="en-US" altLang="zh-CN" sz="1800">
                <a:sym typeface="+mn-ea"/>
              </a:rPr>
              <a:t>volatile</a:t>
            </a:r>
            <a:r>
              <a:rPr lang="zh-CN" altLang="en-US" sz="1800">
                <a:sym typeface="+mn-ea"/>
              </a:rPr>
              <a:t>的，那线程将直接从主存中读取，一旦发生了写操作，将立刻写入到主存中。</a:t>
            </a:r>
            <a:endParaRPr lang="zh-CN" altLang="en-US" sz="1800">
              <a:sym typeface="+mn-ea"/>
            </a:endParaRPr>
          </a:p>
        </p:txBody>
      </p:sp>
      <p:sp>
        <p:nvSpPr>
          <p:cNvPr id="37" name="Right Arrow 36"/>
          <p:cNvSpPr/>
          <p:nvPr/>
        </p:nvSpPr>
        <p:spPr>
          <a:xfrm rot="5400000">
            <a:off x="6432550" y="3558540"/>
            <a:ext cx="971550" cy="302260"/>
          </a:xfrm>
          <a:prstGeom prst="rightArrow">
            <a:avLst/>
          </a:prstGeom>
          <a:noFill/>
          <a:ln w="190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b="1"/>
          </a:p>
        </p:txBody>
      </p:sp>
      <p:sp>
        <p:nvSpPr>
          <p:cNvPr id="40" name="Text Box 39"/>
          <p:cNvSpPr txBox="1"/>
          <p:nvPr/>
        </p:nvSpPr>
        <p:spPr>
          <a:xfrm>
            <a:off x="7041515" y="3602355"/>
            <a:ext cx="8293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Read</a:t>
            </a:r>
            <a:endParaRPr lang="en-US" sz="1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4" grpId="0" bldLvl="0" animBg="1"/>
      <p:bldP spid="16" grpId="0" bldLvl="0" animBg="1"/>
      <p:bldP spid="19" grpId="0" bldLvl="0" animBg="1"/>
      <p:bldP spid="10" grpId="0" bldLvl="0" animBg="1"/>
      <p:bldP spid="13" grpId="0" bldLvl="0" animBg="1"/>
      <p:bldP spid="28" grpId="0" bldLvl="0" animBg="1"/>
      <p:bldP spid="29" grpId="0"/>
      <p:bldP spid="31" grpId="0" bldLvl="0" animBg="1"/>
      <p:bldP spid="32" grpId="0"/>
      <p:bldP spid="37" grpId="0" bldLvl="0" animBg="1"/>
      <p:bldP spid="40" grpId="0"/>
      <p:bldP spid="28" grpId="1" bldLvl="0" animBg="1"/>
      <p:bldP spid="29" grpId="1"/>
      <p:bldP spid="25" grpId="0" bldLvl="0" animBg="1"/>
      <p:bldP spid="10" grpId="1" bldLvl="0" animBg="1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5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3"/>
          <p:cNvSpPr/>
          <p:nvPr/>
        </p:nvSpPr>
        <p:spPr>
          <a:xfrm>
            <a:off x="260350" y="20955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01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指令重排序与先行发生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02155" y="3329940"/>
            <a:ext cx="1478915" cy="727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源码</a:t>
            </a:r>
            <a:endParaRPr lang="zh-C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4272915" y="3329940"/>
            <a:ext cx="1478915" cy="727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编译器重排序优化</a:t>
            </a:r>
            <a:endParaRPr lang="zh-C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6543675" y="3329940"/>
            <a:ext cx="1478915" cy="727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处理器重排序优化</a:t>
            </a:r>
            <a:endParaRPr lang="zh-CN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8876665" y="3329940"/>
            <a:ext cx="1478915" cy="727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最终执行</a:t>
            </a:r>
            <a:endParaRPr lang="zh-CN" altLang="en-US"/>
          </a:p>
        </p:txBody>
      </p:sp>
      <p:sp>
        <p:nvSpPr>
          <p:cNvPr id="20" name="文本占位符 14"/>
          <p:cNvSpPr txBox="1"/>
          <p:nvPr/>
        </p:nvSpPr>
        <p:spPr>
          <a:xfrm>
            <a:off x="1632585" y="1415415"/>
            <a:ext cx="8509635" cy="70294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zh-CN" altLang="en-US" sz="2400" b="1" dirty="0">
                <a:solidFill>
                  <a:srgbClr val="0070C0"/>
                </a:solidFill>
              </a:rPr>
              <a:t>重排序是为了提高程序执行性能，而先行发生则是对重排序优化的一种约束规则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3569335" y="3556635"/>
            <a:ext cx="615315" cy="274320"/>
          </a:xfrm>
          <a:prstGeom prst="rightArrow">
            <a:avLst/>
          </a:prstGeom>
          <a:noFill/>
          <a:ln w="1905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5840095" y="3556635"/>
            <a:ext cx="615315" cy="274320"/>
          </a:xfrm>
          <a:prstGeom prst="rightArrow">
            <a:avLst/>
          </a:prstGeom>
          <a:noFill/>
          <a:ln w="1905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8141970" y="3556635"/>
            <a:ext cx="615315" cy="274320"/>
          </a:xfrm>
          <a:prstGeom prst="rightArrow">
            <a:avLst/>
          </a:prstGeom>
          <a:noFill/>
          <a:ln w="1905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内容占位符 2"/>
          <p:cNvSpPr txBox="1"/>
          <p:nvPr/>
        </p:nvSpPr>
        <p:spPr>
          <a:xfrm>
            <a:off x="1139825" y="5102225"/>
            <a:ext cx="10202545" cy="13766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>
                <a:sym typeface="+mn-ea"/>
              </a:rPr>
              <a:t>volatile</a:t>
            </a:r>
            <a:r>
              <a:rPr lang="zh-CN" altLang="en-US" sz="1800">
                <a:sym typeface="+mn-ea"/>
              </a:rPr>
              <a:t>变量规则：对</a:t>
            </a:r>
            <a:r>
              <a:rPr lang="en-US" altLang="zh-CN" sz="1800">
                <a:sym typeface="+mn-ea"/>
              </a:rPr>
              <a:t>volatile</a:t>
            </a:r>
            <a:r>
              <a:rPr lang="zh-CN" altLang="en-US" sz="1800">
                <a:sym typeface="+mn-ea"/>
              </a:rPr>
              <a:t>变量的写入操作必须在对该变量的读操作之前执行。</a:t>
            </a:r>
            <a:endParaRPr lang="zh-CN" altLang="en-US" sz="1800">
              <a:sym typeface="+mn-ea"/>
            </a:endParaRPr>
          </a:p>
          <a:p>
            <a:r>
              <a:rPr lang="zh-CN" altLang="en-US" sz="1800">
                <a:sym typeface="+mn-ea"/>
              </a:rPr>
              <a:t>如果线程</a:t>
            </a:r>
            <a:r>
              <a:rPr lang="en-US" altLang="zh-CN" sz="1800">
                <a:sym typeface="+mn-ea"/>
              </a:rPr>
              <a:t>1</a:t>
            </a:r>
            <a:r>
              <a:rPr lang="zh-CN" altLang="en-US" sz="1800">
                <a:sym typeface="+mn-ea"/>
              </a:rPr>
              <a:t>对</a:t>
            </a:r>
            <a:r>
              <a:rPr lang="en-US" altLang="zh-CN" sz="1800">
                <a:sym typeface="+mn-ea"/>
              </a:rPr>
              <a:t>volatile</a:t>
            </a:r>
            <a:r>
              <a:rPr lang="zh-CN" altLang="en-US" sz="1800">
                <a:sym typeface="+mn-ea"/>
              </a:rPr>
              <a:t>变量执行写入，那此变量及线程</a:t>
            </a:r>
            <a:r>
              <a:rPr lang="en-US" altLang="zh-CN" sz="1800">
                <a:sym typeface="+mn-ea"/>
              </a:rPr>
              <a:t>1</a:t>
            </a:r>
            <a:r>
              <a:rPr lang="zh-CN" altLang="en-US" sz="1800">
                <a:sym typeface="+mn-ea"/>
              </a:rPr>
              <a:t>之前的操作结果都对线程</a:t>
            </a:r>
            <a:r>
              <a:rPr lang="en-US" altLang="zh-CN" sz="1800">
                <a:sym typeface="+mn-ea"/>
              </a:rPr>
              <a:t>2</a:t>
            </a:r>
            <a:r>
              <a:rPr lang="zh-CN" altLang="en-US" sz="1800">
                <a:sym typeface="+mn-ea"/>
              </a:rPr>
              <a:t>可见</a:t>
            </a:r>
            <a:endParaRPr lang="zh-CN" altLang="en-US" sz="18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5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3"/>
          <p:cNvSpPr/>
          <p:nvPr/>
        </p:nvSpPr>
        <p:spPr>
          <a:xfrm>
            <a:off x="260350" y="20955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01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指令重排序与先行发生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0870" y="2196465"/>
            <a:ext cx="4800600" cy="3276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ounded Rectangle 2"/>
          <p:cNvSpPr/>
          <p:nvPr/>
        </p:nvSpPr>
        <p:spPr>
          <a:xfrm>
            <a:off x="5915660" y="3923665"/>
            <a:ext cx="2056765" cy="29591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10800000">
            <a:off x="8107680" y="3991610"/>
            <a:ext cx="627380" cy="160020"/>
          </a:xfrm>
          <a:prstGeom prst="leftArrow">
            <a:avLst/>
          </a:prstGeom>
          <a:solidFill>
            <a:schemeClr val="bg1">
              <a:lumMod val="9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870315" y="3887470"/>
            <a:ext cx="1944370" cy="3371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p>
            <a:r>
              <a:rPr lang="zh-CN" altLang="en-US" sz="1600"/>
              <a:t>显式“插入”内存栅栏</a:t>
            </a:r>
            <a:endParaRPr lang="zh-CN" altLang="en-US" sz="1600"/>
          </a:p>
        </p:txBody>
      </p:sp>
      <p:sp>
        <p:nvSpPr>
          <p:cNvPr id="10" name="Left Arrow 9"/>
          <p:cNvSpPr/>
          <p:nvPr/>
        </p:nvSpPr>
        <p:spPr>
          <a:xfrm rot="1140000">
            <a:off x="4744085" y="3192145"/>
            <a:ext cx="1308735" cy="210820"/>
          </a:xfrm>
          <a:prstGeom prst="leftArrow">
            <a:avLst/>
          </a:prstGeom>
          <a:solidFill>
            <a:schemeClr val="bg1">
              <a:lumMod val="9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1032510" y="1775460"/>
            <a:ext cx="4156710" cy="183451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z="1600" dirty="0">
                <a:sym typeface="+mn-ea"/>
              </a:rPr>
              <a:t>栅栏之前的操作可能被重排序</a:t>
            </a:r>
            <a:endParaRPr lang="zh-CN" sz="1600" dirty="0">
              <a:sym typeface="+mn-ea"/>
            </a:endParaRPr>
          </a:p>
          <a:p>
            <a:r>
              <a:rPr lang="en-US" altLang="zh-CN" sz="1600" dirty="0">
                <a:sym typeface="+mn-ea"/>
              </a:rPr>
              <a:t>volatile</a:t>
            </a:r>
            <a:r>
              <a:rPr lang="zh-CN" sz="1600" dirty="0">
                <a:sym typeface="+mn-ea"/>
              </a:rPr>
              <a:t>变量写操作之前的所有变量都会刷到主存</a:t>
            </a:r>
            <a:endParaRPr lang="zh-CN" sz="1600" dirty="0">
              <a:sym typeface="+mn-ea"/>
            </a:endParaRPr>
          </a:p>
        </p:txBody>
      </p:sp>
      <p:sp>
        <p:nvSpPr>
          <p:cNvPr id="11" name="Left Arrow 10"/>
          <p:cNvSpPr/>
          <p:nvPr/>
        </p:nvSpPr>
        <p:spPr>
          <a:xfrm rot="20760000">
            <a:off x="4736465" y="4688205"/>
            <a:ext cx="1308735" cy="210820"/>
          </a:xfrm>
          <a:prstGeom prst="leftArrow">
            <a:avLst/>
          </a:prstGeom>
          <a:solidFill>
            <a:schemeClr val="bg1">
              <a:lumMod val="9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14" name="内容占位符 2"/>
          <p:cNvSpPr txBox="1"/>
          <p:nvPr/>
        </p:nvSpPr>
        <p:spPr>
          <a:xfrm>
            <a:off x="1032510" y="4652010"/>
            <a:ext cx="4156710" cy="9620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z="1600" dirty="0">
                <a:sym typeface="+mn-ea"/>
              </a:rPr>
              <a:t>栅栏之后的操作可能被重排序</a:t>
            </a:r>
            <a:endParaRPr lang="zh-CN" sz="16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  <p:bldP spid="10" grpId="0" animBg="1"/>
      <p:bldP spid="12" grpId="0"/>
      <p:bldP spid="11" grpId="0" animBg="1"/>
      <p:bldP spid="14" grpId="0"/>
    </p:bldLst>
  </p:timing>
</p:sld>
</file>

<file path=ppt/theme/theme1.xml><?xml version="1.0" encoding="utf-8"?>
<a:theme xmlns:a="http://schemas.openxmlformats.org/drawingml/2006/main" name="最小和静音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{D0393262-A00C-486C-AA31-92B5AB18A9E5}tf89826194_win32</Template>
  <TotalTime>0</TotalTime>
  <Words>1540</Words>
  <Application>WPS Spreadsheets</Application>
  <PresentationFormat>宽屏</PresentationFormat>
  <Paragraphs>191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46" baseType="lpstr">
      <vt:lpstr>Arial</vt:lpstr>
      <vt:lpstr>SimSun</vt:lpstr>
      <vt:lpstr>Wingdings</vt:lpstr>
      <vt:lpstr>Microsoft YaHei UI</vt:lpstr>
      <vt:lpstr>苹方-简</vt:lpstr>
      <vt:lpstr>Agency FB (正文)</vt:lpstr>
      <vt:lpstr>Thonburi</vt:lpstr>
      <vt:lpstr>Montserrat Semi</vt:lpstr>
      <vt:lpstr>Bebas Neue</vt:lpstr>
      <vt:lpstr>Gill Sans</vt:lpstr>
      <vt:lpstr>Lato Light</vt:lpstr>
      <vt:lpstr>Montserrat</vt:lpstr>
      <vt:lpstr>Montserrat Semi Bold</vt:lpstr>
      <vt:lpstr>Meiryo UI (正文)</vt:lpstr>
      <vt:lpstr>Arial Bold</vt:lpstr>
      <vt:lpstr>Agency FB</vt:lpstr>
      <vt:lpstr>汉仪书宋二KW</vt:lpstr>
      <vt:lpstr>微软雅黑</vt:lpstr>
      <vt:lpstr>汉仪旗黑</vt:lpstr>
      <vt:lpstr>Meiryo UI</vt:lpstr>
      <vt:lpstr>Arial Unicode MS</vt:lpstr>
      <vt:lpstr>等线</vt:lpstr>
      <vt:lpstr>汉仪中等线KW</vt:lpstr>
      <vt:lpstr>Calibri</vt:lpstr>
      <vt:lpstr>Helvetica Neue</vt:lpstr>
      <vt:lpstr>Wingdings</vt:lpstr>
      <vt:lpstr>Apple Color Emoji</vt:lpstr>
      <vt:lpstr>SimSun</vt:lpstr>
      <vt:lpstr>Agency FB (正文)</vt:lpstr>
      <vt:lpstr>Gill Sans</vt:lpstr>
      <vt:lpstr>Meiryo UI (正文)</vt:lpstr>
      <vt:lpstr>Microsoft YaHei UI</vt:lpstr>
      <vt:lpstr>微软雅黑</vt:lpstr>
      <vt:lpstr>最小和静音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楠</dc:creator>
  <cp:lastModifiedBy>derbysofti69</cp:lastModifiedBy>
  <cp:revision>330</cp:revision>
  <dcterms:created xsi:type="dcterms:W3CDTF">2022-03-20T03:18:22Z</dcterms:created>
  <dcterms:modified xsi:type="dcterms:W3CDTF">2022-03-20T03:18:22Z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1033-4.0.0.6524</vt:lpwstr>
  </property>
</Properties>
</file>