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2"/>
  </p:handoutMasterIdLst>
  <p:sldIdLst>
    <p:sldId id="304" r:id="rId3"/>
    <p:sldId id="305" r:id="rId5"/>
    <p:sldId id="361" r:id="rId6"/>
    <p:sldId id="362" r:id="rId7"/>
    <p:sldId id="375" r:id="rId8"/>
    <p:sldId id="386" r:id="rId9"/>
    <p:sldId id="381" r:id="rId10"/>
    <p:sldId id="384" r:id="rId1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5"/>
    <a:srgbClr val="FFFBF2"/>
    <a:srgbClr val="F8F8F8"/>
    <a:srgbClr val="34347C"/>
    <a:srgbClr val="292C48"/>
    <a:srgbClr val="2C2D39"/>
    <a:srgbClr val="242630"/>
    <a:srgbClr val="2A1F43"/>
    <a:srgbClr val="0C1B4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那原子性和同步之间是什么关系呢，是不是可以用原子操作来替换同步操作呢？最好不要有这样的想法，除非你是很厉害的并发专家，否则不要试图用原子操作来替换同步操作或者某些线程安全的数据结构</a:t>
            </a:r>
            <a:endParaRPr lang="zh-CN" altLang="en-US"/>
          </a:p>
          <a:p>
            <a:r>
              <a:rPr lang="zh-CN" altLang="en-US"/>
              <a:t>一般我们说的同步的意思是需要保证原子性，可见行以及控制指令重排序</a:t>
            </a:r>
            <a:endParaRPr lang="zh-CN" altLang="en-US"/>
          </a:p>
          <a:p>
            <a:endParaRPr lang="zh-CN" altLang="en-US"/>
          </a:p>
          <a:p>
            <a:r>
              <a:rPr lang="zh-CN" altLang="en-US"/>
              <a:t>那原子操作是不是可以用来实现无锁代码呢，答案是可以，但同样这需要对并发相关的知识非常熟悉，当你有这样的想法的时候，一般我们首先需要看下是不是存在过度优化的嫌疑。</a:t>
            </a:r>
            <a:endParaRPr lang="zh-CN" altLang="en-US"/>
          </a:p>
          <a:p>
            <a:endParaRPr lang="zh-CN" altLang="en-US"/>
          </a:p>
          <a:p>
            <a:r>
              <a:rPr lang="zh-CN" altLang="en-US"/>
              <a:t>但我们确实需要了解的是：</a:t>
            </a:r>
            <a:r>
              <a:rPr lang="en-US" altLang="zh-CN"/>
              <a:t>java.util.concurrent</a:t>
            </a:r>
            <a:r>
              <a:rPr lang="zh-CN" altLang="en-US"/>
              <a:t>类库的实现大量使用了原子操作来实现同步</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我们来看一个基本类型计算操作的例子</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存在一种情况，多线程的情况下，一个线程获取了对象字段的值，但没有完成中间计算，另一个线程也获取了对象字段的值，这个值和前一个线程最开始获取的值是一样的，即使两个线程最后都会完成计算，但最后的结果会是其中一个线程会将另一个线程的值覆盖掉，虽然在看起来是两个线程分别对</a:t>
            </a:r>
            <a:r>
              <a:rPr lang="en-US" altLang="zh-CN"/>
              <a:t>i</a:t>
            </a:r>
            <a:r>
              <a:rPr lang="zh-CN" altLang="en-US"/>
              <a:t>进行了加</a:t>
            </a:r>
            <a:r>
              <a:rPr lang="en-US" altLang="zh-CN"/>
              <a:t>1</a:t>
            </a:r>
            <a:r>
              <a:rPr lang="zh-CN" altLang="en-US"/>
              <a:t>，但其实总共只加了</a:t>
            </a:r>
            <a:r>
              <a:rPr lang="en-US" altLang="zh-CN"/>
              <a:t>1</a:t>
            </a:r>
            <a:r>
              <a:rPr lang="zh-CN" altLang="en-US"/>
              <a:t>而不是</a:t>
            </a:r>
            <a:r>
              <a:rPr lang="en-US" altLang="zh-CN"/>
              <a:t>2</a:t>
            </a:r>
            <a:endParaRPr lang="en-US" altLang="zh-CN"/>
          </a:p>
          <a:p>
            <a:r>
              <a:rPr lang="zh-CN" altLang="en-US"/>
              <a:t>这就说明从字节码指令的角度来看，对基本类型的计算操作不是原子操作。</a:t>
            </a:r>
            <a:endParaRPr lang="zh-CN" altLang="en-US"/>
          </a:p>
          <a:p>
            <a:endParaRPr lang="zh-CN" altLang="en-US"/>
          </a:p>
          <a:p>
            <a:r>
              <a:rPr lang="zh-CN" altLang="en-US">
                <a:sym typeface="+mn-ea"/>
              </a:rPr>
              <a:t>我们再来看另外一个例子，体会下非原子操作会造成的问题，以及原子和同步之间的差异</a:t>
            </a:r>
            <a:endParaRPr lang="zh-CN" altLang="en-US">
              <a:sym typeface="+mn-ea"/>
            </a:endParaRPr>
          </a:p>
          <a:p>
            <a:r>
              <a:rPr lang="en-US" altLang="zh-CN">
                <a:sym typeface="+mn-ea"/>
              </a:rPr>
              <a:t>1. </a:t>
            </a:r>
            <a:r>
              <a:rPr lang="zh-CN" altLang="en-US">
                <a:sym typeface="+mn-ea"/>
              </a:rPr>
              <a:t>首先我们来看</a:t>
            </a:r>
            <a:r>
              <a:rPr lang="en-US" altLang="zh-CN">
                <a:sym typeface="+mn-ea"/>
              </a:rPr>
              <a:t>Main</a:t>
            </a:r>
            <a:r>
              <a:rPr lang="zh-CN" altLang="en-US">
                <a:sym typeface="+mn-ea"/>
              </a:rPr>
              <a:t>方法，</a:t>
            </a:r>
            <a:endParaRPr lang="zh-CN" altLang="en-US">
              <a:sym typeface="+mn-ea"/>
            </a:endParaRPr>
          </a:p>
          <a:p>
            <a:r>
              <a:rPr lang="en-US" altLang="zh-CN">
                <a:sym typeface="+mn-ea"/>
              </a:rPr>
              <a:t>2. </a:t>
            </a:r>
            <a:r>
              <a:rPr lang="zh-CN" altLang="en-US">
                <a:sym typeface="+mn-ea"/>
              </a:rPr>
              <a:t>有一个抽象类，实现类</a:t>
            </a:r>
            <a:r>
              <a:rPr lang="en-US" altLang="zh-CN">
                <a:sym typeface="+mn-ea"/>
              </a:rPr>
              <a:t>Runnable</a:t>
            </a:r>
            <a:r>
              <a:rPr lang="zh-CN" altLang="en-US">
                <a:sym typeface="+mn-ea"/>
              </a:rPr>
              <a:t>接口，在</a:t>
            </a:r>
            <a:r>
              <a:rPr lang="en-US" altLang="zh-CN">
                <a:sym typeface="+mn-ea"/>
              </a:rPr>
              <a:t>run</a:t>
            </a:r>
            <a:r>
              <a:rPr lang="zh-CN" altLang="en-US">
                <a:sym typeface="+mn-ea"/>
              </a:rPr>
              <a:t>方法里会持续的调用</a:t>
            </a:r>
            <a:r>
              <a:rPr lang="en-US" altLang="zh-CN">
                <a:sym typeface="+mn-ea"/>
              </a:rPr>
              <a:t>evenIncrement</a:t>
            </a:r>
            <a:r>
              <a:rPr lang="zh-CN" altLang="en-US">
                <a:sym typeface="+mn-ea"/>
              </a:rPr>
              <a:t>方法，字面意思就是按偶数递增</a:t>
            </a:r>
            <a:endParaRPr lang="zh-CN" altLang="en-US">
              <a:sym typeface="+mn-ea"/>
            </a:endParaRPr>
          </a:p>
          <a:p>
            <a:r>
              <a:rPr lang="en-US" altLang="zh-CN">
                <a:sym typeface="+mn-ea"/>
              </a:rPr>
              <a:t>2. getAsInt</a:t>
            </a:r>
            <a:r>
              <a:rPr lang="zh-CN" altLang="en-US">
                <a:sym typeface="+mn-ea"/>
              </a:rPr>
              <a:t>是否能每次获取到偶数呢，由于</a:t>
            </a:r>
            <a:r>
              <a:rPr lang="en-US" altLang="zh-CN">
                <a:sym typeface="+mn-ea"/>
              </a:rPr>
              <a:t>evenIncrement</a:t>
            </a:r>
            <a:r>
              <a:rPr lang="zh-CN" altLang="en-US">
                <a:sym typeface="+mn-ea"/>
              </a:rPr>
              <a:t>加了</a:t>
            </a:r>
            <a:r>
              <a:rPr lang="en-US" altLang="zh-CN">
                <a:sym typeface="+mn-ea"/>
              </a:rPr>
              <a:t>synchronzied</a:t>
            </a:r>
            <a:r>
              <a:rPr lang="zh-CN" altLang="en-US">
                <a:sym typeface="+mn-ea"/>
              </a:rPr>
              <a:t>，是同步的，</a:t>
            </a:r>
            <a:r>
              <a:rPr lang="en-US" altLang="zh-CN">
                <a:sym typeface="+mn-ea"/>
              </a:rPr>
              <a:t>getAsInt</a:t>
            </a:r>
            <a:r>
              <a:rPr lang="zh-CN" altLang="en-US">
                <a:sym typeface="+mn-ea"/>
              </a:rPr>
              <a:t>看起来应该是可以每次获取到偶数的，我们来运行看看</a:t>
            </a:r>
            <a:endParaRPr lang="zh-CN" altLang="en-US">
              <a:sym typeface="+mn-ea"/>
            </a:endParaRPr>
          </a:p>
          <a:p>
            <a:endParaRPr lang="zh-CN" altLang="en-US">
              <a:sym typeface="+mn-ea"/>
            </a:endParaRPr>
          </a:p>
          <a:p>
            <a:r>
              <a:rPr lang="zh-CN" altLang="en-US">
                <a:sym typeface="+mn-ea"/>
              </a:rPr>
              <a:t>为什么呢？</a:t>
            </a:r>
            <a:r>
              <a:rPr lang="en-US" altLang="zh-CN">
                <a:sym typeface="+mn-ea"/>
              </a:rPr>
              <a:t>3. getAsInt</a:t>
            </a:r>
            <a:r>
              <a:rPr lang="zh-CN" altLang="en-US">
                <a:sym typeface="+mn-ea"/>
              </a:rPr>
              <a:t>方法这里有两个问题，</a:t>
            </a:r>
            <a:r>
              <a:rPr lang="en-US" altLang="zh-CN">
                <a:sym typeface="+mn-ea"/>
              </a:rPr>
              <a:t> </a:t>
            </a:r>
            <a:r>
              <a:rPr lang="zh-CN" altLang="en-US">
                <a:sym typeface="+mn-ea"/>
              </a:rPr>
              <a:t>首先这里有可见性的问题，大家可以想象</a:t>
            </a:r>
            <a:r>
              <a:rPr lang="en-US" altLang="zh-CN">
                <a:sym typeface="+mn-ea"/>
              </a:rPr>
              <a:t>, </a:t>
            </a:r>
            <a:r>
              <a:rPr lang="zh-CN" altLang="en-US">
                <a:sym typeface="+mn-ea"/>
              </a:rPr>
              <a:t>现在有两个线程，</a:t>
            </a:r>
            <a:r>
              <a:rPr lang="en-US" altLang="zh-CN">
                <a:sym typeface="+mn-ea"/>
              </a:rPr>
              <a:t>main</a:t>
            </a:r>
            <a:r>
              <a:rPr lang="zh-CN" altLang="en-US">
                <a:sym typeface="+mn-ea"/>
              </a:rPr>
              <a:t>线程和</a:t>
            </a:r>
            <a:r>
              <a:rPr lang="en-US" altLang="zh-CN">
                <a:sym typeface="+mn-ea"/>
              </a:rPr>
              <a:t>IntTestable</a:t>
            </a:r>
            <a:r>
              <a:rPr lang="zh-CN" altLang="en-US">
                <a:sym typeface="+mn-ea"/>
              </a:rPr>
              <a:t>线程，其中</a:t>
            </a:r>
            <a:r>
              <a:rPr lang="en-US" altLang="zh-CN">
                <a:sym typeface="+mn-ea"/>
              </a:rPr>
              <a:t>IntTestable</a:t>
            </a:r>
            <a:r>
              <a:rPr lang="zh-CN" altLang="en-US">
                <a:sym typeface="+mn-ea"/>
              </a:rPr>
              <a:t>线程每次调用</a:t>
            </a:r>
            <a:r>
              <a:rPr lang="en-US" altLang="zh-CN">
                <a:sym typeface="+mn-ea"/>
              </a:rPr>
              <a:t>evenIncrement</a:t>
            </a:r>
            <a:r>
              <a:rPr lang="zh-CN" altLang="en-US">
                <a:sym typeface="+mn-ea"/>
              </a:rPr>
              <a:t>方法获取</a:t>
            </a:r>
            <a:r>
              <a:rPr lang="en-US" altLang="zh-CN">
                <a:sym typeface="+mn-ea"/>
              </a:rPr>
              <a:t>UnsafeReturn</a:t>
            </a:r>
            <a:r>
              <a:rPr lang="zh-CN" altLang="en-US">
                <a:sym typeface="+mn-ea"/>
              </a:rPr>
              <a:t>对象的锁，然后去做偶数递增，做完了之后呢，释放锁之后，就把</a:t>
            </a:r>
            <a:r>
              <a:rPr lang="en-US" altLang="zh-CN">
                <a:sym typeface="+mn-ea"/>
              </a:rPr>
              <a:t>i</a:t>
            </a:r>
            <a:r>
              <a:rPr lang="zh-CN" altLang="en-US">
                <a:sym typeface="+mn-ea"/>
              </a:rPr>
              <a:t>写到主存中去了，而这时候没有机制去通知</a:t>
            </a:r>
            <a:r>
              <a:rPr lang="en-US" altLang="zh-CN">
                <a:sym typeface="+mn-ea"/>
              </a:rPr>
              <a:t>main</a:t>
            </a:r>
            <a:r>
              <a:rPr lang="zh-CN" altLang="en-US">
                <a:sym typeface="+mn-ea"/>
              </a:rPr>
              <a:t>线程到主存中去获取新的</a:t>
            </a:r>
            <a:r>
              <a:rPr lang="en-US" altLang="zh-CN">
                <a:sym typeface="+mn-ea"/>
              </a:rPr>
              <a:t>i</a:t>
            </a:r>
            <a:r>
              <a:rPr lang="zh-CN" altLang="en-US">
                <a:sym typeface="+mn-ea"/>
              </a:rPr>
              <a:t>，所以这时候在</a:t>
            </a:r>
            <a:r>
              <a:rPr lang="en-US" altLang="zh-CN">
                <a:sym typeface="+mn-ea"/>
              </a:rPr>
              <a:t>main</a:t>
            </a:r>
            <a:r>
              <a:rPr lang="zh-CN" altLang="en-US">
                <a:sym typeface="+mn-ea"/>
              </a:rPr>
              <a:t>线程中的本地内存中的</a:t>
            </a:r>
            <a:r>
              <a:rPr lang="en-US" altLang="zh-CN">
                <a:sym typeface="+mn-ea"/>
              </a:rPr>
              <a:t>i</a:t>
            </a:r>
            <a:r>
              <a:rPr lang="zh-CN" altLang="en-US">
                <a:sym typeface="+mn-ea"/>
              </a:rPr>
              <a:t>可能是旧的，那么我们是不是加上</a:t>
            </a:r>
            <a:r>
              <a:rPr lang="en-US" altLang="zh-CN">
                <a:sym typeface="+mn-ea"/>
              </a:rPr>
              <a:t>volatile</a:t>
            </a:r>
            <a:r>
              <a:rPr lang="zh-CN" altLang="en-US">
                <a:sym typeface="+mn-ea"/>
              </a:rPr>
              <a:t>就好了呢？</a:t>
            </a:r>
            <a:endParaRPr lang="zh-CN" altLang="en-US">
              <a:sym typeface="+mn-ea"/>
            </a:endParaRPr>
          </a:p>
          <a:p>
            <a:endParaRPr lang="zh-CN" altLang="en-US">
              <a:sym typeface="+mn-ea"/>
            </a:endParaRPr>
          </a:p>
          <a:p>
            <a:r>
              <a:rPr lang="zh-CN" altLang="en-US">
                <a:sym typeface="+mn-ea"/>
              </a:rPr>
              <a:t>还是有问题，刚刚说有两个问题，那还有一个问题，就是</a:t>
            </a:r>
            <a:r>
              <a:rPr lang="en-US" altLang="zh-CN">
                <a:sym typeface="+mn-ea"/>
              </a:rPr>
              <a:t>getAsInt</a:t>
            </a:r>
            <a:r>
              <a:rPr lang="zh-CN" altLang="en-US">
                <a:sym typeface="+mn-ea"/>
              </a:rPr>
              <a:t>想这个方法上并没有加锁，也就意味着，会存在一种情况，当</a:t>
            </a:r>
            <a:r>
              <a:rPr lang="en-US" altLang="zh-CN">
                <a:sym typeface="+mn-ea"/>
              </a:rPr>
              <a:t>IntTestable</a:t>
            </a:r>
            <a:r>
              <a:rPr lang="zh-CN" altLang="en-US">
                <a:sym typeface="+mn-ea"/>
              </a:rPr>
              <a:t>线程执行到</a:t>
            </a:r>
            <a:r>
              <a:rPr lang="en-US" altLang="zh-CN">
                <a:sym typeface="+mn-ea"/>
              </a:rPr>
              <a:t>i++</a:t>
            </a:r>
            <a:r>
              <a:rPr lang="zh-CN" altLang="en-US">
                <a:sym typeface="+mn-ea"/>
              </a:rPr>
              <a:t>中间时，</a:t>
            </a:r>
            <a:r>
              <a:rPr lang="en-US" altLang="zh-CN">
                <a:sym typeface="+mn-ea"/>
              </a:rPr>
              <a:t>main</a:t>
            </a:r>
            <a:r>
              <a:rPr lang="zh-CN" altLang="en-US">
                <a:sym typeface="+mn-ea"/>
              </a:rPr>
              <a:t>线程来调用</a:t>
            </a:r>
            <a:r>
              <a:rPr lang="en-US" altLang="zh-CN">
                <a:sym typeface="+mn-ea"/>
              </a:rPr>
              <a:t>getAsInt</a:t>
            </a:r>
            <a:r>
              <a:rPr lang="zh-CN" altLang="en-US">
                <a:sym typeface="+mn-ea"/>
              </a:rPr>
              <a:t>方法了，此时并不会阻塞，因为</a:t>
            </a:r>
            <a:r>
              <a:rPr lang="en-US" altLang="zh-CN">
                <a:sym typeface="+mn-ea"/>
              </a:rPr>
              <a:t>getAsInt</a:t>
            </a:r>
            <a:r>
              <a:rPr lang="zh-CN" altLang="en-US">
                <a:sym typeface="+mn-ea"/>
              </a:rPr>
              <a:t>没有加锁，所以可能会获取到一个奇数，这就是其中隐藏的原因</a:t>
            </a:r>
            <a:br>
              <a:rPr lang="zh-CN" altLang="en-US">
                <a:sym typeface="+mn-ea"/>
              </a:rPr>
            </a:br>
            <a:endParaRPr lang="zh-CN" altLang="en-US"/>
          </a:p>
          <a:p>
            <a:r>
              <a:rPr lang="zh-CN" altLang="en-US">
                <a:sym typeface="+mn-ea"/>
              </a:rPr>
              <a:t>另一个例子呢称之为Josh 的序列号，这个例子的参考自于《Effective Java Programming Language Guide》，我们还是来看</a:t>
            </a:r>
            <a:r>
              <a:rPr lang="en-US" altLang="zh-CN">
                <a:sym typeface="+mn-ea"/>
              </a:rPr>
              <a:t>main</a:t>
            </a:r>
            <a:r>
              <a:rPr lang="zh-CN" altLang="en-US">
                <a:sym typeface="+mn-ea"/>
              </a:rPr>
              <a:t>方法，我们先看</a:t>
            </a:r>
            <a:r>
              <a:rPr lang="en-US" altLang="zh-CN">
                <a:sym typeface="+mn-ea"/>
              </a:rPr>
              <a:t>SerialNumbderTest</a:t>
            </a:r>
            <a:r>
              <a:rPr lang="zh-CN" altLang="en-US">
                <a:sym typeface="+mn-ea"/>
              </a:rPr>
              <a:t>这个类，和刚刚那个例子类似，也是用一个类来测试另一个类，先看</a:t>
            </a:r>
            <a:r>
              <a:rPr lang="en-US" altLang="zh-CN">
                <a:sym typeface="+mn-ea"/>
              </a:rPr>
              <a:t>serialNumbers</a:t>
            </a:r>
            <a:r>
              <a:rPr lang="zh-CN" altLang="en-US">
                <a:sym typeface="+mn-ea"/>
              </a:rPr>
              <a:t>这个类，定义了一个</a:t>
            </a:r>
            <a:r>
              <a:rPr lang="en-US" altLang="zh-CN">
                <a:sym typeface="+mn-ea"/>
              </a:rPr>
              <a:t>serialnumber</a:t>
            </a:r>
            <a:r>
              <a:rPr lang="zh-CN" altLang="en-US">
                <a:sym typeface="+mn-ea"/>
              </a:rPr>
              <a:t>的变量，还有一个方法，这个方法每次会返回</a:t>
            </a:r>
            <a:r>
              <a:rPr lang="en-US" altLang="zh-CN">
                <a:sym typeface="+mn-ea"/>
              </a:rPr>
              <a:t>serialNumber</a:t>
            </a:r>
            <a:r>
              <a:rPr lang="zh-CN" altLang="en-US">
                <a:sym typeface="+mn-ea"/>
              </a:rPr>
              <a:t>，并将它加</a:t>
            </a:r>
            <a:r>
              <a:rPr lang="en-US" altLang="zh-CN">
                <a:sym typeface="+mn-ea"/>
              </a:rPr>
              <a:t>1</a:t>
            </a:r>
            <a:r>
              <a:rPr lang="zh-CN" altLang="en-US">
                <a:sym typeface="+mn-ea"/>
              </a:rPr>
              <a:t>。然后我们看下</a:t>
            </a:r>
            <a:r>
              <a:rPr lang="en-US" altLang="zh-CN">
                <a:sym typeface="+mn-ea"/>
              </a:rPr>
              <a:t>SerialNumberChecker</a:t>
            </a:r>
            <a:r>
              <a:rPr lang="zh-CN" altLang="en-US">
                <a:sym typeface="+mn-ea"/>
              </a:rPr>
              <a:t>，同样实现了</a:t>
            </a:r>
            <a:r>
              <a:rPr lang="en-US" altLang="zh-CN">
                <a:sym typeface="+mn-ea"/>
              </a:rPr>
              <a:t>Runnable</a:t>
            </a:r>
            <a:r>
              <a:rPr lang="zh-CN" altLang="en-US">
                <a:sym typeface="+mn-ea"/>
              </a:rPr>
              <a:t>接口，定义了</a:t>
            </a:r>
            <a:r>
              <a:rPr lang="en-US" altLang="zh-CN">
                <a:sym typeface="+mn-ea"/>
              </a:rPr>
              <a:t>CircularSet</a:t>
            </a:r>
            <a:r>
              <a:rPr lang="zh-CN" altLang="en-US">
                <a:sym typeface="+mn-ea"/>
              </a:rPr>
              <a:t>这个变量，</a:t>
            </a:r>
            <a:r>
              <a:rPr lang="en-US" altLang="zh-CN">
                <a:sym typeface="+mn-ea"/>
              </a:rPr>
              <a:t>CircularSet</a:t>
            </a:r>
            <a:r>
              <a:rPr lang="zh-CN" altLang="en-US">
                <a:sym typeface="+mn-ea"/>
              </a:rPr>
              <a:t>大家就可以认为是一个有固定大小的</a:t>
            </a:r>
            <a:r>
              <a:rPr lang="en-US" altLang="zh-CN">
                <a:sym typeface="+mn-ea"/>
              </a:rPr>
              <a:t>set</a:t>
            </a:r>
            <a:r>
              <a:rPr lang="zh-CN" altLang="en-US">
                <a:sym typeface="+mn-ea"/>
              </a:rPr>
              <a:t>。我们重点看</a:t>
            </a:r>
            <a:r>
              <a:rPr lang="en-US" altLang="zh-CN">
                <a:sym typeface="+mn-ea"/>
              </a:rPr>
              <a:t>run</a:t>
            </a:r>
            <a:r>
              <a:rPr lang="zh-CN" altLang="en-US">
                <a:sym typeface="+mn-ea"/>
              </a:rPr>
              <a:t>方法，一个死循环，每次获取一个数字，判断这个数字是否在</a:t>
            </a:r>
            <a:r>
              <a:rPr lang="en-US" altLang="zh-CN">
                <a:sym typeface="+mn-ea"/>
              </a:rPr>
              <a:t>set</a:t>
            </a:r>
            <a:r>
              <a:rPr lang="zh-CN" altLang="en-US">
                <a:sym typeface="+mn-ea"/>
              </a:rPr>
              <a:t>中，如果已经在了，那说明产生了重复，否则加入到</a:t>
            </a:r>
            <a:r>
              <a:rPr lang="en-US" altLang="zh-CN">
                <a:sym typeface="+mn-ea"/>
              </a:rPr>
              <a:t>circularset</a:t>
            </a:r>
            <a:r>
              <a:rPr lang="zh-CN" altLang="en-US">
                <a:sym typeface="+mn-ea"/>
              </a:rPr>
              <a:t>中。在</a:t>
            </a:r>
            <a:r>
              <a:rPr lang="en-US" altLang="zh-CN">
                <a:sym typeface="+mn-ea"/>
              </a:rPr>
              <a:t>test</a:t>
            </a:r>
            <a:r>
              <a:rPr lang="zh-CN" altLang="en-US">
                <a:sym typeface="+mn-ea"/>
              </a:rPr>
              <a:t>方法中，启动了</a:t>
            </a:r>
            <a:r>
              <a:rPr lang="en-US" altLang="zh-CN">
                <a:sym typeface="+mn-ea"/>
              </a:rPr>
              <a:t>10</a:t>
            </a:r>
            <a:r>
              <a:rPr lang="zh-CN" altLang="en-US">
                <a:sym typeface="+mn-ea"/>
              </a:rPr>
              <a:t>个线程，它们共享一个</a:t>
            </a:r>
            <a:r>
              <a:rPr lang="en-US" altLang="zh-CN">
                <a:sym typeface="+mn-ea"/>
              </a:rPr>
              <a:t>servialNumber</a:t>
            </a:r>
            <a:r>
              <a:rPr lang="zh-CN" altLang="en-US">
                <a:sym typeface="+mn-ea"/>
              </a:rPr>
              <a:t>对象作为</a:t>
            </a:r>
            <a:r>
              <a:rPr lang="en-US" altLang="zh-CN">
                <a:sym typeface="+mn-ea"/>
              </a:rPr>
              <a:t>producer</a:t>
            </a:r>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那我们怎么用原子类来改写前面的例子呢，从而实现线程安全</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共可分为</a:t>
            </a:r>
            <a:r>
              <a:rPr lang="en-US" altLang="zh-CN"/>
              <a:t>4</a:t>
            </a:r>
            <a:r>
              <a:rPr lang="zh-CN" altLang="en-US"/>
              <a:t>类，</a:t>
            </a:r>
            <a:r>
              <a:rPr lang="en-US" altLang="zh-CN"/>
              <a:t>12</a:t>
            </a:r>
            <a:r>
              <a:rPr lang="zh-CN" altLang="en-US"/>
              <a:t>个原子变量类，其中标量类在平时工作中会使用较多，需要掌握用法，拿</a:t>
            </a:r>
            <a:r>
              <a:rPr lang="en-US" altLang="zh-CN"/>
              <a:t>AtomicInteger</a:t>
            </a:r>
            <a:r>
              <a:rPr lang="zh-CN" altLang="en-US"/>
              <a:t>举例，常用的几个方法大概就</a:t>
            </a:r>
            <a:r>
              <a:rPr lang="en-US" altLang="zh-CN"/>
              <a:t>6</a:t>
            </a:r>
            <a:r>
              <a:rPr lang="zh-CN" altLang="en-US"/>
              <a:t>个</a:t>
            </a:r>
            <a:endParaRPr lang="zh-CN" altLang="en-US"/>
          </a:p>
          <a:p>
            <a:endParaRPr lang="zh-CN" altLang="en-US"/>
          </a:p>
          <a:p>
            <a:r>
              <a:rPr lang="zh-CN" altLang="en-US"/>
              <a:t>其他的原子变量的使用，这里就不赘述了，大家在平时使用的时候多看下</a:t>
            </a:r>
            <a:r>
              <a:rPr lang="en-US" altLang="zh-CN"/>
              <a:t>Javadoc</a:t>
            </a:r>
            <a:r>
              <a:rPr lang="zh-CN" altLang="en-US"/>
              <a:t>里的说明。</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矩形 4"/>
          <p:cNvSpPr/>
          <p:nvPr/>
        </p:nvSpPr>
        <p:spPr>
          <a:xfrm>
            <a:off x="1016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351172" y="2644722"/>
            <a:ext cx="4991735" cy="922020"/>
          </a:xfrm>
          <a:prstGeom prst="rect">
            <a:avLst/>
          </a:prstGeom>
        </p:spPr>
        <p:txBody>
          <a:bodyPr wrap="none">
            <a:spAutoFit/>
          </a:bodyPr>
          <a:lstStyle/>
          <a:p>
            <a:pPr algn="ctr"/>
            <a:r>
              <a:rPr lang="zh-CN" altLang="en-US" sz="5400" b="1" dirty="0">
                <a:solidFill>
                  <a:schemeClr val="bg1"/>
                </a:solidFill>
                <a:latin typeface="Agency FB (正文)"/>
                <a:cs typeface="+mn-ea"/>
                <a:sym typeface="+mn-lt"/>
              </a:rPr>
              <a:t>第</a:t>
            </a:r>
            <a:r>
              <a:rPr lang="en-US" altLang="zh-CN" sz="5400" b="1" dirty="0">
                <a:solidFill>
                  <a:schemeClr val="bg1"/>
                </a:solidFill>
                <a:latin typeface="Agency FB (正文)"/>
                <a:cs typeface="+mn-ea"/>
                <a:sym typeface="+mn-lt"/>
              </a:rPr>
              <a:t>6</a:t>
            </a:r>
            <a:r>
              <a:rPr lang="zh-CN" altLang="en-US" sz="5400" b="1" dirty="0">
                <a:solidFill>
                  <a:schemeClr val="bg1"/>
                </a:solidFill>
                <a:latin typeface="Agency FB (正文)"/>
                <a:cs typeface="+mn-ea"/>
                <a:sym typeface="+mn-lt"/>
              </a:rPr>
              <a:t>章 底层并发</a:t>
            </a:r>
            <a:endParaRPr lang="zh-CN" altLang="en-US" sz="5400" b="1" dirty="0">
              <a:solidFill>
                <a:schemeClr val="bg1"/>
              </a:solidFill>
              <a:latin typeface="Agency FB (正文)"/>
              <a:cs typeface="+mn-ea"/>
              <a:sym typeface="+mn-lt"/>
            </a:endParaRPr>
          </a:p>
        </p:txBody>
      </p:sp>
      <p:sp>
        <p:nvSpPr>
          <p:cNvPr id="9" name="文本占位符 11"/>
          <p:cNvSpPr txBox="1"/>
          <p:nvPr/>
        </p:nvSpPr>
        <p:spPr>
          <a:xfrm>
            <a:off x="571012" y="3828424"/>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10" name="文本占位符 11"/>
          <p:cNvSpPr txBox="1"/>
          <p:nvPr/>
        </p:nvSpPr>
        <p:spPr>
          <a:xfrm>
            <a:off x="1223840" y="4228139"/>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en-US" dirty="0"/>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sp>
        <p:nvSpPr>
          <p:cNvPr id="14" name="矩形 13"/>
          <p:cNvSpPr/>
          <p:nvPr/>
        </p:nvSpPr>
        <p:spPr>
          <a:xfrm>
            <a:off x="395870" y="3566616"/>
            <a:ext cx="2621280" cy="1198880"/>
          </a:xfrm>
          <a:prstGeom prst="rect">
            <a:avLst/>
          </a:prstGeom>
        </p:spPr>
        <p:txBody>
          <a:bodyPr wrap="none">
            <a:spAutoFit/>
          </a:bodyPr>
          <a:lstStyle/>
          <a:p>
            <a:pPr algn="l"/>
            <a:r>
              <a:rPr lang="en-US" altLang="zh-CN" sz="2400" dirty="0">
                <a:solidFill>
                  <a:srgbClr val="0070C0"/>
                </a:solidFill>
                <a:latin typeface="Agency FB (正文)"/>
                <a:cs typeface="+mn-ea"/>
                <a:sym typeface="+mn-lt"/>
              </a:rPr>
              <a:t>6.5</a:t>
            </a:r>
            <a:r>
              <a:rPr lang="zh-CN" altLang="en-US" sz="2400" dirty="0">
                <a:solidFill>
                  <a:srgbClr val="0070C0"/>
                </a:solidFill>
                <a:latin typeface="Agency FB (正文)"/>
                <a:cs typeface="+mn-ea"/>
                <a:sym typeface="+mn-lt"/>
              </a:rPr>
              <a:t>  原子性</a:t>
            </a:r>
            <a:endParaRPr lang="zh-CN" altLang="en-US" sz="2400" dirty="0">
              <a:solidFill>
                <a:srgbClr val="0070C0"/>
              </a:solidFill>
              <a:latin typeface="Agency FB (正文)"/>
              <a:cs typeface="+mn-ea"/>
              <a:sym typeface="+mn-lt"/>
            </a:endParaRPr>
          </a:p>
          <a:p>
            <a:pPr algn="l"/>
            <a:endParaRPr lang="en-US" altLang="zh-CN" sz="2400" dirty="0">
              <a:solidFill>
                <a:srgbClr val="0070C0"/>
              </a:solidFill>
              <a:latin typeface="Agency FB (正文)"/>
              <a:cs typeface="+mn-ea"/>
              <a:sym typeface="+mn-lt"/>
            </a:endParaRPr>
          </a:p>
          <a:p>
            <a:pPr algn="l"/>
            <a:r>
              <a:rPr lang="zh-CN" altLang="en-US" sz="2400" dirty="0">
                <a:solidFill>
                  <a:srgbClr val="F8F8F8"/>
                </a:solidFill>
                <a:latin typeface="Agency FB (正文)"/>
                <a:cs typeface="+mn-ea"/>
                <a:sym typeface="+mn-lt"/>
              </a:rPr>
              <a:t>分享导师：王前明</a:t>
            </a:r>
            <a:endParaRPr lang="zh-CN" altLang="en-US" sz="2400" dirty="0">
              <a:solidFill>
                <a:srgbClr val="F8F8F8"/>
              </a:solidFill>
              <a:latin typeface="Agency FB (正文)"/>
              <a:cs typeface="+mn-ea"/>
              <a:sym typeface="+mn-lt"/>
            </a:endParaRPr>
          </a:p>
        </p:txBody>
      </p:sp>
      <p:pic>
        <p:nvPicPr>
          <p:cNvPr id="2" name="Picture 1"/>
          <p:cNvPicPr>
            <a:picLocks noChangeAspect="1"/>
          </p:cNvPicPr>
          <p:nvPr/>
        </p:nvPicPr>
        <p:blipFill>
          <a:blip r:embed="rId2"/>
          <a:stretch>
            <a:fillRect/>
          </a:stretch>
        </p:blipFill>
        <p:spPr>
          <a:xfrm>
            <a:off x="5564505" y="-219710"/>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7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95976" y="2495983"/>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33060" y="2548255"/>
            <a:ext cx="608076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01</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认识原子性</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24500" y="2889885"/>
            <a:ext cx="5115560" cy="27686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掌握什么是原子性，理清原子操作与同步之间的区别</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15" name="Shape 2906"/>
          <p:cNvSpPr/>
          <p:nvPr/>
        </p:nvSpPr>
        <p:spPr>
          <a:xfrm>
            <a:off x="4895976" y="4344714"/>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6" name="TextBox 34"/>
          <p:cNvSpPr txBox="1"/>
          <p:nvPr/>
        </p:nvSpPr>
        <p:spPr>
          <a:xfrm>
            <a:off x="5424805" y="4391025"/>
            <a:ext cx="581279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02</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a:t>
            </a:r>
            <a:r>
              <a:rPr lang="zh-CN" altLang="en-US" sz="1600" b="1" spc="300" dirty="0">
                <a:latin typeface="Montserrat" panose="00000500000000000000" pitchFamily="2" charset="0"/>
                <a:ea typeface="Montserrat" panose="00000500000000000000" pitchFamily="2" charset="0"/>
                <a:cs typeface="Montserrat" panose="00000500000000000000" pitchFamily="2" charset="0"/>
                <a:sym typeface="+mn-ea"/>
              </a:rPr>
              <a:t>原子类</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sym typeface="+mn-ea"/>
            </a:endParaRPr>
          </a:p>
        </p:txBody>
      </p:sp>
      <p:sp>
        <p:nvSpPr>
          <p:cNvPr id="17" name="TextBox 33"/>
          <p:cNvSpPr txBox="1"/>
          <p:nvPr/>
        </p:nvSpPr>
        <p:spPr>
          <a:xfrm>
            <a:off x="5524299" y="4851232"/>
            <a:ext cx="5520792" cy="553720"/>
          </a:xfrm>
          <a:prstGeom prst="rect">
            <a:avLst/>
          </a:prstGeom>
          <a:noFill/>
        </p:spPr>
        <p:txBody>
          <a:bodyPr wrap="square" lIns="0" tIns="0" rIns="0" bIns="0" numCol="1" spcCol="959784">
            <a:spAutoFit/>
          </a:bodyPr>
          <a:lstStyle/>
          <a:p>
            <a:pPr algn="just" defTabSz="913765">
              <a:lnSpc>
                <a:spcPct val="150000"/>
              </a:lnSpc>
            </a:pPr>
            <a:r>
              <a:rPr lang="zh-CN" altLang="en-US" sz="1200" dirty="0">
                <a:solidFill>
                  <a:srgbClr val="7F7F7F"/>
                </a:solidFill>
                <a:ea typeface="Lato Light" panose="020F0502020204030203" pitchFamily="34" charset="0"/>
                <a:cs typeface="Lato Light" panose="020F0502020204030203" pitchFamily="34" charset="0"/>
              </a:rPr>
              <a:t>学习</a:t>
            </a:r>
            <a:r>
              <a:rPr lang="en-US" altLang="zh-CN" sz="1200" dirty="0">
                <a:solidFill>
                  <a:srgbClr val="7F7F7F"/>
                </a:solidFill>
                <a:ea typeface="Lato Light" panose="020F0502020204030203" pitchFamily="34" charset="0"/>
                <a:cs typeface="Lato Light" panose="020F0502020204030203" pitchFamily="34" charset="0"/>
              </a:rPr>
              <a:t>Java5</a:t>
            </a:r>
            <a:r>
              <a:rPr lang="zh-CN" altLang="en-US" sz="1200" dirty="0">
                <a:solidFill>
                  <a:srgbClr val="7F7F7F"/>
                </a:solidFill>
                <a:ea typeface="Lato Light" panose="020F0502020204030203" pitchFamily="34" charset="0"/>
                <a:cs typeface="Lato Light" panose="020F0502020204030203" pitchFamily="34" charset="0"/>
              </a:rPr>
              <a:t>引入的原子变量类，掌握如何利用原子变量类来替换</a:t>
            </a:r>
            <a:r>
              <a:rPr lang="en-US" altLang="zh-CN" sz="1200" dirty="0">
                <a:solidFill>
                  <a:srgbClr val="7F7F7F"/>
                </a:solidFill>
                <a:ea typeface="Lato Light" panose="020F0502020204030203" pitchFamily="34" charset="0"/>
                <a:cs typeface="Lato Light" panose="020F0502020204030203" pitchFamily="34" charset="0"/>
              </a:rPr>
              <a:t>synchronized</a:t>
            </a:r>
            <a:r>
              <a:rPr lang="zh-CN" altLang="en-US" sz="1200" dirty="0">
                <a:solidFill>
                  <a:srgbClr val="7F7F7F"/>
                </a:solidFill>
                <a:ea typeface="Lato Light" panose="020F0502020204030203" pitchFamily="34" charset="0"/>
                <a:cs typeface="Lato Light" panose="020F0502020204030203" pitchFamily="34" charset="0"/>
              </a:rPr>
              <a:t>同步操作</a:t>
            </a:r>
            <a:endParaRPr lang="zh-CN" altLang="en-US" sz="1200" dirty="0">
              <a:solidFill>
                <a:srgbClr val="7F7F7F"/>
              </a:solidFill>
              <a:ea typeface="Lato Light" panose="020F0502020204030203" pitchFamily="34" charset="0"/>
              <a:cs typeface="Lato Light" panose="020F0502020204030203" pitchFamily="34" charset="0"/>
            </a:endParaRPr>
          </a:p>
        </p:txBody>
      </p:sp>
      <p:sp>
        <p:nvSpPr>
          <p:cNvPr id="7" name="文本框 7"/>
          <p:cNvSpPr txBox="1"/>
          <p:nvPr/>
        </p:nvSpPr>
        <p:spPr>
          <a:xfrm>
            <a:off x="328295" y="3140710"/>
            <a:ext cx="3239770" cy="3133725"/>
          </a:xfrm>
          <a:prstGeom prst="rect">
            <a:avLst/>
          </a:prstGeom>
          <a:noFill/>
        </p:spPr>
        <p:txBody>
          <a:bodyPr wrap="square">
            <a:spAutoFit/>
          </a:bodyPr>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近十年的软件开发经验，先后在恒生电子、德比软件等公司担任高级开发</a:t>
            </a:r>
            <a:r>
              <a:rPr lang="zh-CN" altLang="en-US" sz="1600" dirty="0">
                <a:solidFill>
                  <a:srgbClr val="FFFFFF"/>
                </a:solidFill>
                <a:latin typeface="Agency FB (正文)"/>
                <a:ea typeface="Lato Light" panose="020F0502020204030203" pitchFamily="34" charset="0"/>
                <a:cs typeface="Lato Light" panose="020F0502020204030203" pitchFamily="34" charset="0"/>
              </a:rPr>
              <a:t>、</a:t>
            </a:r>
            <a:r>
              <a:rPr lang="en-US" altLang="zh-CN" sz="1600" dirty="0">
                <a:solidFill>
                  <a:srgbClr val="FFFFFF"/>
                </a:solidFill>
                <a:latin typeface="Agency FB (正文)"/>
                <a:ea typeface="Lato Light" panose="020F0502020204030203" pitchFamily="34" charset="0"/>
                <a:cs typeface="Lato Light" panose="020F0502020204030203" pitchFamily="34" charset="0"/>
              </a:rPr>
              <a:t>架构师、技术经理。熟悉Java、Golang等语言体系、微服务体系。对企业架构设计与推动落地有较多经验，曾带领团队完成过多个重大项目及架构改造。</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平时喜欢写作、分享感兴趣的技术点，翻译原版技术书籍、文章，希望以此提高自己的同时让更多的国内技术人受益。</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ea typeface="Lato Light" panose="020F0502020204030203" pitchFamily="34" charset="0"/>
              <a:cs typeface="Lato Light" panose="020F0502020204030203" pitchFamily="34" charset="0"/>
            </a:endParaRPr>
          </a:p>
        </p:txBody>
      </p:sp>
      <p:sp>
        <p:nvSpPr>
          <p:cNvPr id="12" name="TextBox 29"/>
          <p:cNvSpPr txBox="1"/>
          <p:nvPr/>
        </p:nvSpPr>
        <p:spPr>
          <a:xfrm>
            <a:off x="616841" y="2657463"/>
            <a:ext cx="2628265" cy="321945"/>
          </a:xfrm>
          <a:prstGeom prst="rect">
            <a:avLst/>
          </a:prstGeom>
          <a:noFill/>
        </p:spPr>
        <p:txBody>
          <a:bodyPr wrap="none" rtlCol="0" anchor="ctr" anchorCtr="0">
            <a:spAutoFit/>
          </a:bodyPr>
          <a:p>
            <a:pPr algn="ctr" defTabSz="913765"/>
            <a:r>
              <a:rPr lang="zh-CN" altLang="en-US" sz="1500" b="1" spc="300">
                <a:solidFill>
                  <a:srgbClr val="FFFFFF"/>
                </a:solidFill>
                <a:ea typeface="Montserrat Semi Bold" charset="0"/>
                <a:cs typeface="Montserrat Semi Bold" charset="0"/>
              </a:rPr>
              <a:t>王前明（</a:t>
            </a:r>
            <a:r>
              <a:rPr lang="en-US" altLang="zh-CN" sz="1500" b="1" spc="300">
                <a:solidFill>
                  <a:srgbClr val="FFFFFF"/>
                </a:solidFill>
                <a:ea typeface="Montserrat Semi Bold" charset="0"/>
                <a:cs typeface="Montserrat Semi Bold" charset="0"/>
              </a:rPr>
              <a:t>Liam.wang</a:t>
            </a:r>
            <a:r>
              <a:rPr lang="zh-CN" altLang="en-US" sz="1500" b="1" spc="300">
                <a:solidFill>
                  <a:srgbClr val="FFFFFF"/>
                </a:solidFill>
                <a:ea typeface="Montserrat Semi Bold" charset="0"/>
                <a:cs typeface="Montserrat Semi Bold" charset="0"/>
              </a:rPr>
              <a:t>）</a:t>
            </a:r>
            <a:endParaRPr lang="en-US" sz="1500" b="1" spc="300" dirty="0">
              <a:solidFill>
                <a:srgbClr val="FFFFFF"/>
              </a:solidFill>
              <a:ea typeface="Montserrat Semi Bold" charset="0"/>
              <a:cs typeface="Montserrat Semi Bold" charset="0"/>
            </a:endParaRPr>
          </a:p>
        </p:txBody>
      </p:sp>
      <p:pic>
        <p:nvPicPr>
          <p:cNvPr id="18" name="Picture 17"/>
          <p:cNvPicPr>
            <a:picLocks noChangeAspect="1"/>
          </p:cNvPicPr>
          <p:nvPr/>
        </p:nvPicPr>
        <p:blipFill>
          <a:blip r:embed="rId1"/>
          <a:srcRect l="8190" t="-613" r="9021" b="613"/>
          <a:stretch>
            <a:fillRect/>
          </a:stretch>
        </p:blipFill>
        <p:spPr>
          <a:xfrm>
            <a:off x="894080" y="539115"/>
            <a:ext cx="1835785" cy="186499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3" grpId="0"/>
      <p:bldP spid="14" grpId="0"/>
      <p:bldP spid="15" grpId="0" bldLvl="0" animBg="1"/>
      <p:bldP spid="16" grpId="0"/>
      <p:bldP spid="17"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2" name="内容占位符 2"/>
          <p:cNvSpPr txBox="1"/>
          <p:nvPr/>
        </p:nvSpPr>
        <p:spPr>
          <a:xfrm>
            <a:off x="1228725" y="1510030"/>
            <a:ext cx="9566275" cy="1445895"/>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600" dirty="0">
                <a:sym typeface="+mn-ea"/>
              </a:rPr>
              <a:t>指一个操作不会被线程调度器中断，一旦开始，直到完成之前，中途不会发生任何上下文切换，即要么一次性执行完，要么就干脆不执行。那么我们说这个操作具有</a:t>
            </a:r>
            <a:r>
              <a:rPr lang="zh-CN" sz="2000" b="1" dirty="0">
                <a:sym typeface="+mn-ea"/>
              </a:rPr>
              <a:t>原子性</a:t>
            </a:r>
            <a:r>
              <a:rPr lang="zh-CN" sz="1600" dirty="0">
                <a:sym typeface="+mn-ea"/>
              </a:rPr>
              <a:t>，这个操作是</a:t>
            </a:r>
            <a:r>
              <a:rPr lang="zh-CN" sz="2000" b="1" dirty="0">
                <a:sym typeface="+mn-ea"/>
              </a:rPr>
              <a:t>原子操作。</a:t>
            </a:r>
            <a:endParaRPr lang="zh-CN" sz="2000" b="1" dirty="0">
              <a:sym typeface="+mn-ea"/>
            </a:endParaRPr>
          </a:p>
        </p:txBody>
      </p:sp>
      <p:sp>
        <p:nvSpPr>
          <p:cNvPr id="15" name="矩形 1"/>
          <p:cNvSpPr/>
          <p:nvPr/>
        </p:nvSpPr>
        <p:spPr>
          <a:xfrm>
            <a:off x="0" y="-1905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什么是</a:t>
            </a:r>
            <a:r>
              <a:rPr lang="zh-CN" altLang="en-US" sz="2400" b="1" dirty="0">
                <a:latin typeface="Meiryo UI (正文)"/>
                <a:ea typeface="+mj-ea"/>
                <a:sym typeface="+mn-ea"/>
              </a:rPr>
              <a:t>原子性</a:t>
            </a:r>
            <a:endParaRPr lang="zh-CN" altLang="en-US" sz="2400" b="1" dirty="0">
              <a:latin typeface="Meiryo UI (正文)"/>
              <a:ea typeface="+mj-ea"/>
              <a:sym typeface="+mn-ea"/>
            </a:endParaRPr>
          </a:p>
        </p:txBody>
      </p:sp>
      <p:sp>
        <p:nvSpPr>
          <p:cNvPr id="2" name="文本占位符 14"/>
          <p:cNvSpPr txBox="1"/>
          <p:nvPr/>
        </p:nvSpPr>
        <p:spPr>
          <a:xfrm>
            <a:off x="3323590" y="3511550"/>
            <a:ext cx="380365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lgn="ctr">
              <a:buNone/>
            </a:pPr>
            <a:r>
              <a:rPr lang="zh-CN" altLang="en-US" sz="2400" b="1" dirty="0">
                <a:solidFill>
                  <a:srgbClr val="0070C0"/>
                </a:solidFill>
                <a:sym typeface="+mn-ea"/>
              </a:rPr>
              <a:t>原子操作 </a:t>
            </a:r>
            <a:r>
              <a:rPr lang="en-US" altLang="zh-CN" sz="2400" b="1" dirty="0">
                <a:solidFill>
                  <a:srgbClr val="0070C0"/>
                </a:solidFill>
                <a:sym typeface="+mn-ea"/>
              </a:rPr>
              <a:t>-&gt; </a:t>
            </a:r>
            <a:r>
              <a:rPr lang="zh-CN" altLang="en-US" sz="2400" b="1" dirty="0">
                <a:solidFill>
                  <a:srgbClr val="0070C0"/>
                </a:solidFill>
                <a:sym typeface="+mn-ea"/>
              </a:rPr>
              <a:t>同步操作？</a:t>
            </a:r>
            <a:endParaRPr lang="zh-CN" altLang="en-US" sz="2400" b="1" dirty="0">
              <a:solidFill>
                <a:srgbClr val="0070C0"/>
              </a:solidFill>
            </a:endParaRPr>
          </a:p>
        </p:txBody>
      </p:sp>
      <p:sp>
        <p:nvSpPr>
          <p:cNvPr id="6" name="内容占位符 2"/>
          <p:cNvSpPr txBox="1"/>
          <p:nvPr/>
        </p:nvSpPr>
        <p:spPr>
          <a:xfrm>
            <a:off x="7334885" y="3140075"/>
            <a:ext cx="3460115" cy="1445895"/>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sz="1600" dirty="0">
                <a:sym typeface="+mn-ea"/>
              </a:rPr>
              <a:t>原子性</a:t>
            </a:r>
            <a:endParaRPr lang="zh-CN" sz="1600" dirty="0">
              <a:sym typeface="+mn-ea"/>
            </a:endParaRPr>
          </a:p>
          <a:p>
            <a:r>
              <a:rPr lang="zh-CN" sz="1600" dirty="0">
                <a:sym typeface="+mn-ea"/>
              </a:rPr>
              <a:t>可见性</a:t>
            </a:r>
            <a:endParaRPr lang="zh-CN" sz="1600" dirty="0">
              <a:sym typeface="+mn-ea"/>
            </a:endParaRPr>
          </a:p>
          <a:p>
            <a:r>
              <a:rPr lang="zh-CN" sz="1600" dirty="0">
                <a:sym typeface="+mn-ea"/>
              </a:rPr>
              <a:t>指令重排</a:t>
            </a:r>
            <a:endParaRPr lang="zh-CN" sz="1600" dirty="0">
              <a:sym typeface="+mn-ea"/>
            </a:endParaRPr>
          </a:p>
        </p:txBody>
      </p:sp>
      <p:sp>
        <p:nvSpPr>
          <p:cNvPr id="10" name="文本占位符 14"/>
          <p:cNvSpPr txBox="1"/>
          <p:nvPr/>
        </p:nvSpPr>
        <p:spPr>
          <a:xfrm>
            <a:off x="3429000" y="5214620"/>
            <a:ext cx="353568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indent="0" algn="ctr">
              <a:buNone/>
            </a:pPr>
            <a:r>
              <a:rPr lang="zh-CN" altLang="en-US" sz="2400" b="1" dirty="0">
                <a:solidFill>
                  <a:srgbClr val="0070C0"/>
                </a:solidFill>
                <a:sym typeface="+mn-ea"/>
              </a:rPr>
              <a:t>原子操作 </a:t>
            </a:r>
            <a:r>
              <a:rPr lang="en-US" altLang="zh-CN" sz="2400" b="1" dirty="0">
                <a:solidFill>
                  <a:srgbClr val="0070C0"/>
                </a:solidFill>
                <a:sym typeface="+mn-ea"/>
              </a:rPr>
              <a:t>-&gt; </a:t>
            </a:r>
            <a:r>
              <a:rPr lang="zh-CN" altLang="en-US" sz="2400" b="1" dirty="0">
                <a:solidFill>
                  <a:srgbClr val="0070C0"/>
                </a:solidFill>
                <a:sym typeface="+mn-ea"/>
              </a:rPr>
              <a:t>无锁代码</a:t>
            </a:r>
            <a:r>
              <a:rPr lang="en-US" altLang="zh-CN" sz="2400" b="1" dirty="0">
                <a:solidFill>
                  <a:srgbClr val="0070C0"/>
                </a:solidFill>
                <a:sym typeface="+mn-ea"/>
              </a:rPr>
              <a:t>?</a:t>
            </a:r>
            <a:endParaRPr lang="en-US" altLang="zh-CN" sz="2400" b="1" dirty="0">
              <a:solidFill>
                <a:srgbClr val="0070C0"/>
              </a:solidFill>
              <a:sym typeface="+mn-ea"/>
            </a:endParaRPr>
          </a:p>
        </p:txBody>
      </p:sp>
      <p:sp>
        <p:nvSpPr>
          <p:cNvPr id="3" name="Left Brace 2"/>
          <p:cNvSpPr/>
          <p:nvPr/>
        </p:nvSpPr>
        <p:spPr>
          <a:xfrm>
            <a:off x="7041515" y="3422650"/>
            <a:ext cx="227965" cy="962025"/>
          </a:xfrm>
          <a:prstGeom prst="leftBrace">
            <a:avLst>
              <a:gd name="adj1" fmla="val 62603"/>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Left Brace 4"/>
          <p:cNvSpPr/>
          <p:nvPr/>
        </p:nvSpPr>
        <p:spPr>
          <a:xfrm>
            <a:off x="7064375" y="5085080"/>
            <a:ext cx="227965" cy="962025"/>
          </a:xfrm>
          <a:prstGeom prst="leftBrace">
            <a:avLst>
              <a:gd name="adj1" fmla="val 62603"/>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7" name="内容占位符 2"/>
          <p:cNvSpPr txBox="1"/>
          <p:nvPr/>
        </p:nvSpPr>
        <p:spPr>
          <a:xfrm>
            <a:off x="7334885" y="5365115"/>
            <a:ext cx="3460115" cy="552450"/>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sz="1600" dirty="0">
                <a:sym typeface="+mn-ea"/>
              </a:rPr>
              <a:t>一般是过度优化的信号</a:t>
            </a:r>
            <a:endParaRPr lang="zh-CN"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bldLvl="0" animBg="1"/>
      <p:bldP spid="6" grpId="1"/>
      <p:bldP spid="5" grpId="0" bldLvl="0" animBg="1"/>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20955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Java</a:t>
            </a:r>
            <a:r>
              <a:rPr lang="zh-CN" altLang="en-US" sz="2400" b="1" dirty="0">
                <a:latin typeface="Meiryo UI (正文)"/>
                <a:ea typeface="+mj-ea"/>
                <a:sym typeface="+mn-ea"/>
              </a:rPr>
              <a:t>基本数据类型的原子性</a:t>
            </a:r>
            <a:endParaRPr lang="zh-CN" altLang="en-US" sz="2400" b="1" dirty="0">
              <a:latin typeface="Meiryo UI (正文)"/>
              <a:ea typeface="+mj-ea"/>
              <a:sym typeface="+mn-ea"/>
            </a:endParaRPr>
          </a:p>
        </p:txBody>
      </p:sp>
      <p:pic>
        <p:nvPicPr>
          <p:cNvPr id="2" name="Picture 1"/>
          <p:cNvPicPr>
            <a:picLocks noChangeAspect="1"/>
          </p:cNvPicPr>
          <p:nvPr/>
        </p:nvPicPr>
        <p:blipFill>
          <a:blip r:embed="rId1"/>
          <a:stretch>
            <a:fillRect/>
          </a:stretch>
        </p:blipFill>
        <p:spPr>
          <a:xfrm>
            <a:off x="2461895" y="1389380"/>
            <a:ext cx="7268845" cy="2626995"/>
          </a:xfrm>
          <a:prstGeom prst="rect">
            <a:avLst/>
          </a:prstGeom>
        </p:spPr>
      </p:pic>
      <p:sp>
        <p:nvSpPr>
          <p:cNvPr id="3" name="Rounded Rectangle 2"/>
          <p:cNvSpPr/>
          <p:nvPr/>
        </p:nvSpPr>
        <p:spPr>
          <a:xfrm>
            <a:off x="2461895" y="2724150"/>
            <a:ext cx="4053205" cy="292100"/>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2461895" y="3359150"/>
            <a:ext cx="4053205" cy="292100"/>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内容占位符 2"/>
          <p:cNvSpPr txBox="1"/>
          <p:nvPr/>
        </p:nvSpPr>
        <p:spPr>
          <a:xfrm>
            <a:off x="1263650" y="4443730"/>
            <a:ext cx="10579735" cy="199009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1600" dirty="0">
                <a:sym typeface="+mn-ea"/>
              </a:rPr>
              <a:t>long, double</a:t>
            </a:r>
            <a:r>
              <a:rPr lang="zh-CN" altLang="en-US" sz="1600" dirty="0">
                <a:sym typeface="+mn-ea"/>
              </a:rPr>
              <a:t>在某些操作系统</a:t>
            </a:r>
            <a:r>
              <a:rPr lang="en-US" altLang="zh-CN" sz="1600" dirty="0">
                <a:sym typeface="+mn-ea"/>
              </a:rPr>
              <a:t>/</a:t>
            </a:r>
            <a:r>
              <a:rPr lang="zh-CN" altLang="en-US" sz="1600" dirty="0">
                <a:sym typeface="+mn-ea"/>
              </a:rPr>
              <a:t>处理器架构中的实现不是原子的，即拆为了两个</a:t>
            </a:r>
            <a:r>
              <a:rPr lang="en-US" altLang="zh-CN" sz="1600" dirty="0">
                <a:sym typeface="+mn-ea"/>
              </a:rPr>
              <a:t>32</a:t>
            </a:r>
            <a:r>
              <a:rPr lang="zh-CN" altLang="en-US" sz="1600" dirty="0">
                <a:sym typeface="+mn-ea"/>
              </a:rPr>
              <a:t>位进行操作</a:t>
            </a:r>
            <a:endParaRPr lang="zh-CN" altLang="en-US" sz="1600" dirty="0">
              <a:sym typeface="+mn-ea"/>
            </a:endParaRPr>
          </a:p>
          <a:p>
            <a:r>
              <a:rPr lang="zh-CN" altLang="en-US" sz="1600" dirty="0">
                <a:sym typeface="+mn-ea"/>
              </a:rPr>
              <a:t>除此之外的基本类型的“简单操作”是原子的，即</a:t>
            </a:r>
            <a:r>
              <a:rPr lang="en-US" altLang="zh-CN" sz="1600" dirty="0">
                <a:sym typeface="+mn-ea"/>
              </a:rPr>
              <a:t>读取</a:t>
            </a:r>
            <a:r>
              <a:rPr lang="zh-CN" altLang="en-US" sz="1600" dirty="0">
                <a:sym typeface="+mn-ea"/>
              </a:rPr>
              <a:t>，赋值或返回值操作</a:t>
            </a:r>
            <a:endParaRPr lang="zh-CN" altLang="en-US" sz="1600" dirty="0">
              <a:sym typeface="+mn-ea"/>
            </a:endParaRPr>
          </a:p>
          <a:p>
            <a:r>
              <a:rPr lang="zh-CN" altLang="en-US" sz="1600" dirty="0">
                <a:sym typeface="+mn-ea"/>
              </a:rPr>
              <a:t>基本类型的计算操作都不是原子的，特别如</a:t>
            </a:r>
            <a:r>
              <a:rPr lang="zh-CN" altLang="en-US" sz="2000" b="1" dirty="0">
                <a:sym typeface="+mn-ea"/>
              </a:rPr>
              <a:t> </a:t>
            </a:r>
            <a:r>
              <a:rPr lang="en-US" altLang="zh-CN" sz="2000" b="1" dirty="0">
                <a:sym typeface="+mn-ea"/>
              </a:rPr>
              <a:t>i++; i+=2; </a:t>
            </a:r>
            <a:r>
              <a:rPr lang="zh-CN" altLang="en-US" sz="1600" dirty="0">
                <a:sym typeface="+mn-ea"/>
              </a:rPr>
              <a:t>这样的操作</a:t>
            </a:r>
            <a:endParaRPr lang="zh-CN"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20955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01 Java</a:t>
            </a:r>
            <a:r>
              <a:rPr lang="zh-CN" altLang="en-US" sz="2400" b="1" dirty="0">
                <a:latin typeface="Meiryo UI (正文)"/>
                <a:ea typeface="+mj-ea"/>
                <a:sym typeface="+mn-ea"/>
              </a:rPr>
              <a:t>基本数据类型的原子性</a:t>
            </a:r>
            <a:endParaRPr lang="zh-CN" altLang="en-US" sz="2400" b="1" dirty="0">
              <a:latin typeface="Meiryo UI (正文)"/>
              <a:ea typeface="+mj-ea"/>
              <a:sym typeface="+mn-ea"/>
            </a:endParaRPr>
          </a:p>
        </p:txBody>
      </p:sp>
      <p:pic>
        <p:nvPicPr>
          <p:cNvPr id="2" name="Picture 1"/>
          <p:cNvPicPr>
            <a:picLocks noChangeAspect="1"/>
          </p:cNvPicPr>
          <p:nvPr/>
        </p:nvPicPr>
        <p:blipFill>
          <a:blip r:embed="rId1"/>
          <a:stretch>
            <a:fillRect/>
          </a:stretch>
        </p:blipFill>
        <p:spPr>
          <a:xfrm>
            <a:off x="1073785" y="2453640"/>
            <a:ext cx="2283460" cy="1950720"/>
          </a:xfrm>
          <a:prstGeom prst="rect">
            <a:avLst/>
          </a:prstGeom>
          <a:effectLst>
            <a:outerShdw blurRad="50800" dist="38100" dir="8100000" algn="tr" rotWithShape="0">
              <a:prstClr val="black">
                <a:alpha val="40000"/>
              </a:prstClr>
            </a:outerShdw>
          </a:effectLst>
        </p:spPr>
      </p:pic>
      <p:pic>
        <p:nvPicPr>
          <p:cNvPr id="3" name="Picture 2"/>
          <p:cNvPicPr>
            <a:picLocks noChangeAspect="1"/>
          </p:cNvPicPr>
          <p:nvPr/>
        </p:nvPicPr>
        <p:blipFill>
          <a:blip r:embed="rId2"/>
          <a:stretch>
            <a:fillRect/>
          </a:stretch>
        </p:blipFill>
        <p:spPr>
          <a:xfrm>
            <a:off x="5816600" y="0"/>
            <a:ext cx="6389370" cy="6793865"/>
          </a:xfrm>
          <a:prstGeom prst="rect">
            <a:avLst/>
          </a:prstGeom>
          <a:ln>
            <a:noFill/>
          </a:ln>
          <a:effectLst>
            <a:outerShdw blurRad="50800" dist="38100" dir="8100000" algn="tr" rotWithShape="0">
              <a:prstClr val="black">
                <a:alpha val="40000"/>
              </a:prstClr>
            </a:outerShdw>
          </a:effectLst>
        </p:spPr>
      </p:pic>
      <p:sp>
        <p:nvSpPr>
          <p:cNvPr id="5" name="Text Box 4"/>
          <p:cNvSpPr txBox="1"/>
          <p:nvPr/>
        </p:nvSpPr>
        <p:spPr>
          <a:xfrm>
            <a:off x="4998085" y="3178175"/>
            <a:ext cx="1492885" cy="275590"/>
          </a:xfrm>
          <a:prstGeom prst="rect">
            <a:avLst/>
          </a:prstGeom>
          <a:noFill/>
        </p:spPr>
        <p:txBody>
          <a:bodyPr wrap="square" rtlCol="0">
            <a:spAutoFit/>
          </a:bodyPr>
          <a:p>
            <a:r>
              <a:rPr lang="zh-CN" altLang="en-US" sz="1200" b="1">
                <a:solidFill>
                  <a:srgbClr val="FEFBF5"/>
                </a:solidFill>
                <a:highlight>
                  <a:srgbClr val="000000"/>
                </a:highlight>
                <a:latin typeface="Arial Bold" panose="020B0604020202090204" charset="0"/>
              </a:rPr>
              <a:t>获取对象字段的值</a:t>
            </a:r>
            <a:endParaRPr lang="zh-CN" altLang="en-US" sz="1200" b="1">
              <a:solidFill>
                <a:srgbClr val="FEFBF5"/>
              </a:solidFill>
              <a:highlight>
                <a:srgbClr val="000000"/>
              </a:highlight>
              <a:latin typeface="Arial Bold" panose="020B0604020202090204" charset="0"/>
            </a:endParaRPr>
          </a:p>
        </p:txBody>
      </p:sp>
      <p:sp>
        <p:nvSpPr>
          <p:cNvPr id="6" name="Text Box 5"/>
          <p:cNvSpPr txBox="1"/>
          <p:nvPr/>
        </p:nvSpPr>
        <p:spPr>
          <a:xfrm>
            <a:off x="5146040" y="3848735"/>
            <a:ext cx="1257935" cy="275590"/>
          </a:xfrm>
          <a:prstGeom prst="rect">
            <a:avLst/>
          </a:prstGeom>
          <a:noFill/>
        </p:spPr>
        <p:txBody>
          <a:bodyPr wrap="square" rtlCol="0">
            <a:spAutoFit/>
          </a:bodyPr>
          <a:p>
            <a:r>
              <a:rPr lang="zh-CN" altLang="en-US" sz="1200" b="1">
                <a:solidFill>
                  <a:srgbClr val="FEFBF5"/>
                </a:solidFill>
                <a:highlight>
                  <a:srgbClr val="000000"/>
                </a:highlight>
                <a:latin typeface="Arial Bold" panose="020B0604020202090204" charset="0"/>
              </a:rPr>
              <a:t>给对象字段赋值</a:t>
            </a:r>
            <a:endParaRPr lang="zh-CN" altLang="en-US" sz="1200" b="1">
              <a:solidFill>
                <a:srgbClr val="FEFBF5"/>
              </a:solidFill>
              <a:highlight>
                <a:srgbClr val="000000"/>
              </a:highlight>
              <a:latin typeface="Arial Bold" panose="020B0604020202090204" charset="0"/>
            </a:endParaRPr>
          </a:p>
        </p:txBody>
      </p:sp>
      <p:sp>
        <p:nvSpPr>
          <p:cNvPr id="8" name="Text Box 7"/>
          <p:cNvSpPr txBox="1"/>
          <p:nvPr/>
        </p:nvSpPr>
        <p:spPr>
          <a:xfrm>
            <a:off x="4998085" y="5447030"/>
            <a:ext cx="1492885" cy="275590"/>
          </a:xfrm>
          <a:prstGeom prst="rect">
            <a:avLst/>
          </a:prstGeom>
          <a:noFill/>
        </p:spPr>
        <p:txBody>
          <a:bodyPr wrap="square" rtlCol="0">
            <a:spAutoFit/>
          </a:bodyPr>
          <a:p>
            <a:r>
              <a:rPr lang="zh-CN" altLang="en-US" sz="1200" b="1">
                <a:solidFill>
                  <a:srgbClr val="FEFBF5"/>
                </a:solidFill>
                <a:highlight>
                  <a:srgbClr val="000000"/>
                </a:highlight>
                <a:latin typeface="Arial Bold" panose="020B0604020202090204" charset="0"/>
              </a:rPr>
              <a:t>获取对象字段的值</a:t>
            </a:r>
            <a:endParaRPr lang="zh-CN" altLang="en-US" sz="1200" b="1">
              <a:solidFill>
                <a:srgbClr val="FEFBF5"/>
              </a:solidFill>
              <a:highlight>
                <a:srgbClr val="000000"/>
              </a:highlight>
              <a:latin typeface="Arial Bold" panose="020B0604020202090204" charset="0"/>
            </a:endParaRPr>
          </a:p>
        </p:txBody>
      </p:sp>
      <p:sp>
        <p:nvSpPr>
          <p:cNvPr id="9" name="Text Box 8"/>
          <p:cNvSpPr txBox="1"/>
          <p:nvPr/>
        </p:nvSpPr>
        <p:spPr>
          <a:xfrm>
            <a:off x="5146040" y="6117590"/>
            <a:ext cx="1257935" cy="275590"/>
          </a:xfrm>
          <a:prstGeom prst="rect">
            <a:avLst/>
          </a:prstGeom>
          <a:noFill/>
        </p:spPr>
        <p:txBody>
          <a:bodyPr wrap="square" rtlCol="0">
            <a:spAutoFit/>
          </a:bodyPr>
          <a:p>
            <a:r>
              <a:rPr lang="zh-CN" altLang="en-US" sz="1200" b="1">
                <a:solidFill>
                  <a:srgbClr val="FEFBF5"/>
                </a:solidFill>
                <a:highlight>
                  <a:srgbClr val="000000"/>
                </a:highlight>
                <a:latin typeface="Arial Bold" panose="020B0604020202090204" charset="0"/>
              </a:rPr>
              <a:t>给对象字段赋值</a:t>
            </a:r>
            <a:endParaRPr lang="zh-CN" altLang="en-US" sz="1200" b="1">
              <a:solidFill>
                <a:srgbClr val="FEFBF5"/>
              </a:solidFill>
              <a:highlight>
                <a:srgbClr val="000000"/>
              </a:highlight>
              <a:latin typeface="Arial Bold" panose="020B0604020202090204" charset="0"/>
            </a:endParaRPr>
          </a:p>
        </p:txBody>
      </p:sp>
      <p:pic>
        <p:nvPicPr>
          <p:cNvPr id="10" name="Picture 9" descr="run-code"/>
          <p:cNvPicPr>
            <a:picLocks noChangeAspect="1"/>
          </p:cNvPicPr>
          <p:nvPr/>
        </p:nvPicPr>
        <p:blipFill>
          <a:blip r:embed="rId3"/>
          <a:stretch>
            <a:fillRect/>
          </a:stretch>
        </p:blipFill>
        <p:spPr>
          <a:xfrm>
            <a:off x="647700" y="5818505"/>
            <a:ext cx="574675" cy="574675"/>
          </a:xfrm>
          <a:prstGeom prst="rect">
            <a:avLst/>
          </a:prstGeom>
        </p:spPr>
      </p:pic>
      <p:sp>
        <p:nvSpPr>
          <p:cNvPr id="13" name="Text Box 12"/>
          <p:cNvSpPr txBox="1"/>
          <p:nvPr/>
        </p:nvSpPr>
        <p:spPr>
          <a:xfrm>
            <a:off x="264795" y="6393180"/>
            <a:ext cx="1340485" cy="275590"/>
          </a:xfrm>
          <a:prstGeom prst="rect">
            <a:avLst/>
          </a:prstGeom>
          <a:noFill/>
        </p:spPr>
        <p:txBody>
          <a:bodyPr wrap="none" rtlCol="0" anchor="t">
            <a:spAutoFit/>
          </a:bodyPr>
          <a:p>
            <a:r>
              <a:rPr lang="zh-CN" altLang="en-US" sz="1200" u="sng">
                <a:sym typeface="+mn-ea"/>
              </a:rPr>
              <a:t>示例代码</a:t>
            </a:r>
            <a:r>
              <a:rPr lang="en-US" altLang="zh-CN" sz="1200" u="sng">
                <a:sym typeface="+mn-ea"/>
              </a:rPr>
              <a:t>: </a:t>
            </a:r>
            <a:r>
              <a:rPr lang="zh-CN" altLang="en-US" sz="1200" u="sng">
                <a:sym typeface="+mn-ea"/>
              </a:rPr>
              <a:t>原子性</a:t>
            </a:r>
            <a:endParaRPr lang="zh-CN" altLang="en-US" sz="1200" u="sng">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20955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a:t>
            </a:r>
            <a:r>
              <a:rPr lang="zh-CN" altLang="en-US" sz="2400" b="1" dirty="0">
                <a:latin typeface="Meiryo UI (正文)"/>
                <a:ea typeface="+mj-ea"/>
                <a:sym typeface="+mn-ea"/>
              </a:rPr>
              <a:t>原子类</a:t>
            </a:r>
            <a:endParaRPr lang="zh-CN" altLang="en-US" sz="2400" b="1" dirty="0">
              <a:latin typeface="Meiryo UI (正文)"/>
              <a:ea typeface="+mj-ea"/>
              <a:sym typeface="+mn-ea"/>
            </a:endParaRPr>
          </a:p>
        </p:txBody>
      </p:sp>
      <p:sp>
        <p:nvSpPr>
          <p:cNvPr id="12" name="内容占位符 2"/>
          <p:cNvSpPr txBox="1"/>
          <p:nvPr/>
        </p:nvSpPr>
        <p:spPr>
          <a:xfrm>
            <a:off x="1414780" y="2212340"/>
            <a:ext cx="9566275" cy="961390"/>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2000" b="1" dirty="0">
                <a:sym typeface="+mn-ea"/>
              </a:rPr>
              <a:t>原子类</a:t>
            </a:r>
            <a:r>
              <a:rPr lang="zh-CN" sz="1600" dirty="0">
                <a:sym typeface="+mn-ea"/>
              </a:rPr>
              <a:t>相当于是一种“更好的</a:t>
            </a:r>
            <a:r>
              <a:rPr lang="en-US" altLang="zh-CN" sz="1600" dirty="0">
                <a:sym typeface="+mn-ea"/>
              </a:rPr>
              <a:t>volatile</a:t>
            </a:r>
            <a:r>
              <a:rPr lang="zh-CN" altLang="en-US" sz="1600" dirty="0">
                <a:sym typeface="+mn-ea"/>
              </a:rPr>
              <a:t>类型变量</a:t>
            </a:r>
            <a:r>
              <a:rPr lang="zh-CN" sz="1600" dirty="0">
                <a:sym typeface="+mn-ea"/>
              </a:rPr>
              <a:t>”，在保证了可见性的同时保证了原子性。底层基于</a:t>
            </a:r>
            <a:r>
              <a:rPr lang="en-US" altLang="zh-CN" sz="1600" dirty="0">
                <a:sym typeface="+mn-ea"/>
              </a:rPr>
              <a:t>CAS</a:t>
            </a:r>
            <a:r>
              <a:rPr lang="zh-CN" altLang="en-US" sz="1600" dirty="0">
                <a:sym typeface="+mn-ea"/>
              </a:rPr>
              <a:t>（</a:t>
            </a:r>
            <a:r>
              <a:rPr lang="en-US" altLang="zh-CN" sz="1600" dirty="0">
                <a:sym typeface="+mn-ea"/>
              </a:rPr>
              <a:t>Compare and Swap</a:t>
            </a:r>
            <a:r>
              <a:rPr lang="zh-CN" altLang="en-US" sz="1600" dirty="0">
                <a:sym typeface="+mn-ea"/>
              </a:rPr>
              <a:t>）机制和</a:t>
            </a:r>
            <a:r>
              <a:rPr lang="en-US" altLang="zh-CN" sz="1600" dirty="0">
                <a:sym typeface="+mn-ea"/>
              </a:rPr>
              <a:t>volatile</a:t>
            </a:r>
            <a:r>
              <a:rPr lang="zh-CN" altLang="en-US" sz="1600" dirty="0">
                <a:sym typeface="+mn-ea"/>
              </a:rPr>
              <a:t>机制。</a:t>
            </a:r>
            <a:endParaRPr lang="en-US" altLang="zh-CN" sz="1600" dirty="0">
              <a:sym typeface="+mn-ea"/>
            </a:endParaRPr>
          </a:p>
        </p:txBody>
      </p:sp>
      <p:pic>
        <p:nvPicPr>
          <p:cNvPr id="33" name="Picture 32" descr="run-code"/>
          <p:cNvPicPr>
            <a:picLocks noChangeAspect="1"/>
          </p:cNvPicPr>
          <p:nvPr/>
        </p:nvPicPr>
        <p:blipFill>
          <a:blip r:embed="rId1"/>
          <a:stretch>
            <a:fillRect/>
          </a:stretch>
        </p:blipFill>
        <p:spPr>
          <a:xfrm>
            <a:off x="10989945" y="5749925"/>
            <a:ext cx="574675" cy="574675"/>
          </a:xfrm>
          <a:prstGeom prst="rect">
            <a:avLst/>
          </a:prstGeom>
        </p:spPr>
      </p:pic>
      <p:sp>
        <p:nvSpPr>
          <p:cNvPr id="13" name="Text Box 12"/>
          <p:cNvSpPr txBox="1"/>
          <p:nvPr/>
        </p:nvSpPr>
        <p:spPr>
          <a:xfrm>
            <a:off x="10607040" y="6378575"/>
            <a:ext cx="1340485" cy="275590"/>
          </a:xfrm>
          <a:prstGeom prst="rect">
            <a:avLst/>
          </a:prstGeom>
          <a:noFill/>
        </p:spPr>
        <p:txBody>
          <a:bodyPr wrap="none" rtlCol="0" anchor="t">
            <a:spAutoFit/>
          </a:bodyPr>
          <a:p>
            <a:r>
              <a:rPr lang="zh-CN" altLang="en-US" sz="1200" u="sng">
                <a:sym typeface="+mn-ea"/>
              </a:rPr>
              <a:t>示例代码</a:t>
            </a:r>
            <a:r>
              <a:rPr lang="en-US" altLang="zh-CN" sz="1200" u="sng">
                <a:sym typeface="+mn-ea"/>
              </a:rPr>
              <a:t>: </a:t>
            </a:r>
            <a:r>
              <a:rPr lang="zh-CN" altLang="en-US" sz="1200" u="sng">
                <a:sym typeface="+mn-ea"/>
              </a:rPr>
              <a:t>原子类</a:t>
            </a:r>
            <a:endParaRPr lang="zh-CN" altLang="en-US" sz="1200" u="sng">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350" y="19050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Meiryo UI (正文)"/>
                <a:ea typeface="+mj-ea"/>
                <a:sym typeface="+mn-ea"/>
              </a:rPr>
              <a:t>总结</a:t>
            </a:r>
            <a:endParaRPr lang="zh-CN" altLang="en-US" sz="2400" b="1" dirty="0">
              <a:latin typeface="Meiryo UI (正文)"/>
              <a:ea typeface="+mj-ea"/>
              <a:sym typeface="+mn-ea"/>
            </a:endParaRPr>
          </a:p>
        </p:txBody>
      </p:sp>
      <p:sp>
        <p:nvSpPr>
          <p:cNvPr id="15"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矩形 3"/>
          <p:cNvSpPr/>
          <p:nvPr/>
        </p:nvSpPr>
        <p:spPr>
          <a:xfrm>
            <a:off x="260350" y="209550"/>
            <a:ext cx="90932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400" b="1" dirty="0">
                <a:latin typeface="Meiryo UI (正文)"/>
                <a:ea typeface="+mj-ea"/>
                <a:sym typeface="+mn-ea"/>
              </a:rPr>
              <a:t>02 </a:t>
            </a:r>
            <a:r>
              <a:rPr lang="zh-CN" altLang="en-US" sz="2400" b="1" dirty="0">
                <a:latin typeface="Meiryo UI (正文)"/>
                <a:ea typeface="+mj-ea"/>
                <a:sym typeface="+mn-ea"/>
              </a:rPr>
              <a:t>原子类常用类</a:t>
            </a:r>
            <a:endParaRPr lang="zh-CN" altLang="en-US" sz="2400" b="1" dirty="0">
              <a:latin typeface="Meiryo UI (正文)"/>
              <a:ea typeface="+mj-ea"/>
              <a:sym typeface="+mn-ea"/>
            </a:endParaRPr>
          </a:p>
        </p:txBody>
      </p:sp>
      <p:pic>
        <p:nvPicPr>
          <p:cNvPr id="6" name="Picture 5"/>
          <p:cNvPicPr>
            <a:picLocks noChangeAspect="1"/>
          </p:cNvPicPr>
          <p:nvPr/>
        </p:nvPicPr>
        <p:blipFill>
          <a:blip r:embed="rId1"/>
          <a:stretch>
            <a:fillRect/>
          </a:stretch>
        </p:blipFill>
        <p:spPr>
          <a:xfrm>
            <a:off x="1167130" y="962025"/>
            <a:ext cx="3443605" cy="5937250"/>
          </a:xfrm>
          <a:prstGeom prst="rect">
            <a:avLst/>
          </a:prstGeom>
        </p:spPr>
      </p:pic>
      <p:sp>
        <p:nvSpPr>
          <p:cNvPr id="7" name="Rounded Rectangle 6"/>
          <p:cNvSpPr/>
          <p:nvPr/>
        </p:nvSpPr>
        <p:spPr>
          <a:xfrm>
            <a:off x="2152650" y="1864995"/>
            <a:ext cx="2578100" cy="1562100"/>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4" name="Picture 13"/>
          <p:cNvPicPr>
            <a:picLocks noChangeAspect="1"/>
          </p:cNvPicPr>
          <p:nvPr/>
        </p:nvPicPr>
        <p:blipFill>
          <a:blip r:embed="rId2"/>
          <a:stretch>
            <a:fillRect/>
          </a:stretch>
        </p:blipFill>
        <p:spPr>
          <a:xfrm>
            <a:off x="5696585" y="1467485"/>
            <a:ext cx="6077585" cy="3414395"/>
          </a:xfrm>
          <a:prstGeom prst="rect">
            <a:avLst/>
          </a:prstGeom>
        </p:spPr>
      </p:pic>
      <p:sp>
        <p:nvSpPr>
          <p:cNvPr id="16" name="Right Arrow 15"/>
          <p:cNvSpPr/>
          <p:nvPr/>
        </p:nvSpPr>
        <p:spPr>
          <a:xfrm>
            <a:off x="4433570" y="2265045"/>
            <a:ext cx="1263015" cy="360680"/>
          </a:xfrm>
          <a:prstGeom prst="rightArrow">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7"/>
          <p:cNvSpPr txBox="1"/>
          <p:nvPr/>
        </p:nvSpPr>
        <p:spPr>
          <a:xfrm>
            <a:off x="7854803" y="3383638"/>
            <a:ext cx="1595984"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谢谢观看</a:t>
            </a:r>
            <a:endPar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sp>
        <p:nvSpPr>
          <p:cNvPr id="12" name="TextBox 28"/>
          <p:cNvSpPr txBox="1"/>
          <p:nvPr/>
        </p:nvSpPr>
        <p:spPr>
          <a:xfrm>
            <a:off x="5917376" y="2550475"/>
            <a:ext cx="456628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THANK YOU</a:t>
            </a:r>
            <a:endPar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pic>
        <p:nvPicPr>
          <p:cNvPr id="3" name="Picture 2"/>
          <p:cNvPicPr>
            <a:picLocks noChangeAspect="1"/>
          </p:cNvPicPr>
          <p:nvPr/>
        </p:nvPicPr>
        <p:blipFill>
          <a:blip r:embed="rId2"/>
          <a:stretch>
            <a:fillRect/>
          </a:stretch>
        </p:blipFill>
        <p:spPr>
          <a:xfrm>
            <a:off x="-641985" y="-285115"/>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65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757</Words>
  <Application>WPS Presentation</Application>
  <PresentationFormat>宽屏</PresentationFormat>
  <Paragraphs>77</Paragraphs>
  <Slides>8</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8</vt:i4>
      </vt:variant>
    </vt:vector>
  </HeadingPairs>
  <TitlesOfParts>
    <vt:vector size="34" baseType="lpstr">
      <vt:lpstr>Arial</vt:lpstr>
      <vt:lpstr>SimSun</vt:lpstr>
      <vt:lpstr>Wingdings</vt:lpstr>
      <vt:lpstr>Microsoft YaHei UI</vt:lpstr>
      <vt:lpstr>苹方-简</vt:lpstr>
      <vt:lpstr>Agency FB (正文)</vt:lpstr>
      <vt:lpstr>Thonburi</vt:lpstr>
      <vt:lpstr>Montserrat Semi</vt:lpstr>
      <vt:lpstr>Bebas Neue</vt:lpstr>
      <vt:lpstr>Gill Sans</vt:lpstr>
      <vt:lpstr>Lato Light</vt:lpstr>
      <vt:lpstr>Montserrat</vt:lpstr>
      <vt:lpstr>Montserrat Semi Bold</vt:lpstr>
      <vt:lpstr>Meiryo UI (正文)</vt:lpstr>
      <vt:lpstr>Arial Bold</vt:lpstr>
      <vt:lpstr>Agency FB</vt:lpstr>
      <vt:lpstr>汉仪书宋二KW</vt:lpstr>
      <vt:lpstr>微软雅黑</vt:lpstr>
      <vt:lpstr>汉仪旗黑</vt:lpstr>
      <vt:lpstr>Meiryo UI</vt:lpstr>
      <vt:lpstr>Arial Unicode MS</vt:lpstr>
      <vt:lpstr>等线</vt:lpstr>
      <vt:lpstr>汉仪中等线KW</vt:lpstr>
      <vt:lpstr>Calibri</vt:lpstr>
      <vt:lpstr>Helvetica Neue</vt:lpstr>
      <vt:lpstr>最小和静音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derbysofti69</cp:lastModifiedBy>
  <cp:revision>307</cp:revision>
  <dcterms:created xsi:type="dcterms:W3CDTF">2022-03-21T13:31:12Z</dcterms:created>
  <dcterms:modified xsi:type="dcterms:W3CDTF">2022-03-21T13:31:12Z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1033-4.0.0.6524</vt:lpwstr>
  </property>
</Properties>
</file>