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304" r:id="rId3"/>
    <p:sldId id="305" r:id="rId5"/>
    <p:sldId id="361" r:id="rId6"/>
    <p:sldId id="382" r:id="rId7"/>
    <p:sldId id="383" r:id="rId8"/>
    <p:sldId id="386" r:id="rId9"/>
    <p:sldId id="392" r:id="rId10"/>
    <p:sldId id="391" r:id="rId11"/>
    <p:sldId id="375" r:id="rId12"/>
    <p:sldId id="389" r:id="rId13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BF2"/>
    <a:srgbClr val="F8F8F8"/>
    <a:srgbClr val="34347C"/>
    <a:srgbClr val="292C48"/>
    <a:srgbClr val="2C2D39"/>
    <a:srgbClr val="242630"/>
    <a:srgbClr val="2A1F43"/>
    <a:srgbClr val="0C1B43"/>
    <a:srgbClr val="000000"/>
    <a:srgbClr val="1D22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551" autoAdjust="0"/>
  </p:normalViewPr>
  <p:slideViewPr>
    <p:cSldViewPr snapToGrid="0" snapToObjects="1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0" d="100"/>
          <a:sy n="120" d="100"/>
        </p:scale>
        <p:origin x="5040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E69A474-9C4A-439C-A6F5-E9BE9F1BBA9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7D167-9BB5-2048-9DDA-7DF8E5D94DC9}" type="slidenum">
              <a:rPr 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F56DDB4-5354-4248-8F88-47D23400AF9F}" type="datetime1">
              <a:rPr lang="zh-CN" altLang="en-US" smtClean="0"/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US" noProof="0" dirty="0"/>
              <a:t>单击此处编辑母版文本样式</a:t>
            </a:r>
            <a:endParaRPr lang="en-US" noProof="0" dirty="0"/>
          </a:p>
          <a:p>
            <a:pPr lvl="1" rtl="0"/>
            <a:r>
              <a:rPr lang="en-US" noProof="0" dirty="0"/>
              <a:t>第二级</a:t>
            </a:r>
            <a:endParaRPr lang="en-US" noProof="0" dirty="0"/>
          </a:p>
          <a:p>
            <a:pPr lvl="2" rtl="0"/>
            <a:r>
              <a:rPr lang="en-US" noProof="0" dirty="0"/>
              <a:t>第三级</a:t>
            </a:r>
            <a:endParaRPr lang="en-US" noProof="0" dirty="0"/>
          </a:p>
          <a:p>
            <a:pPr lvl="3" rtl="0"/>
            <a:r>
              <a:rPr lang="en-US" noProof="0" dirty="0"/>
              <a:t>第四级</a:t>
            </a:r>
            <a:endParaRPr lang="en-US" noProof="0" dirty="0"/>
          </a:p>
          <a:p>
            <a:pPr lvl="4" rtl="0"/>
            <a:r>
              <a:rPr lang="en-US" noProof="0" dirty="0"/>
              <a:t>第五级</a:t>
            </a:r>
            <a:endParaRPr 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B303FA8-A3F3-7640-B13D-36C73B3E558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3F56DDB4-5354-4248-8F88-47D23400AF9F}" type="datetime1">
              <a:rPr lang="zh-CN" alt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DB303FA8-A3F3-7640-B13D-36C73B3E558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什么是临界区以及如何建立临界区，说明了常见的使用方式，简单扩展了显式锁的实现的一个知识点，最后总结了显式锁与内置锁机制</a:t>
            </a:r>
            <a:r>
              <a:rPr lang="en-US" altLang="zh-CN"/>
              <a:t>synchronzied</a:t>
            </a:r>
            <a:r>
              <a:rPr lang="zh-CN" altLang="en-US"/>
              <a:t>关键字在平时使用中的选择问题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3F56DDB4-5354-4248-8F88-47D23400AF9F}" type="datetime1">
              <a:rPr lang="zh-CN" alt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DB303FA8-A3F3-7640-B13D-36C73B3E558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3F56DDB4-5354-4248-8F88-47D23400AF9F}" type="datetime1">
              <a:rPr lang="zh-CN" alt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DB303FA8-A3F3-7640-B13D-36C73B3E558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从加锁到释放锁中间的这块区域就是临界区。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 b="1"/>
              <a:t>缩小锁的范围：</a:t>
            </a:r>
            <a:r>
              <a:rPr lang="zh-CN" altLang="en-US"/>
              <a:t>因为在通过共享代码区域时，所有的并发都会变成串行，</a:t>
            </a:r>
            <a:r>
              <a:rPr lang="zh-CN" altLang="en-US">
                <a:sym typeface="+mn-ea"/>
              </a:rPr>
              <a:t>共享的代码区域越</a:t>
            </a:r>
            <a:r>
              <a:rPr lang="zh-CN" altLang="en-US"/>
              <a:t>小，单个线程越能快速通过。</a:t>
            </a:r>
            <a:endParaRPr lang="zh-CN" altLang="en-US"/>
          </a:p>
          <a:p>
            <a:r>
              <a:rPr lang="zh-CN" altLang="en-US" b="1"/>
              <a:t>其次我们还可以减小锁的粒度</a:t>
            </a:r>
            <a:r>
              <a:rPr lang="zh-CN" altLang="en-US"/>
              <a:t>：举个极端的例子。。。</a:t>
            </a:r>
            <a:r>
              <a:rPr lang="zh-CN" altLang="en-US" sz="1400" b="1"/>
              <a:t>比如</a:t>
            </a:r>
            <a:r>
              <a:rPr lang="en-US" altLang="zh-CN" sz="1400" b="1"/>
              <a:t>ConcurrentHashMap</a:t>
            </a:r>
            <a:r>
              <a:rPr lang="zh-CN" altLang="en-US" sz="1400" b="1"/>
              <a:t>，</a:t>
            </a:r>
            <a:r>
              <a:rPr lang="en-US" altLang="zh-CN" sz="1400" b="1"/>
              <a:t>1.7</a:t>
            </a:r>
            <a:r>
              <a:rPr lang="zh-CN" altLang="en-US" sz="1400" b="1"/>
              <a:t>的</a:t>
            </a:r>
            <a:r>
              <a:rPr lang="en-US" altLang="zh-CN" sz="1400" b="1"/>
              <a:t>segment</a:t>
            </a:r>
            <a:r>
              <a:rPr lang="zh-CN" altLang="en-US" sz="1400" b="1"/>
              <a:t>机制  </a:t>
            </a:r>
            <a:r>
              <a:rPr lang="en-US" altLang="zh-CN" sz="1400" b="1"/>
              <a:t>---- </a:t>
            </a:r>
            <a:r>
              <a:rPr lang="en-US" altLang="zh-CN" b="1"/>
              <a:t>JDK1.8</a:t>
            </a:r>
            <a:endParaRPr lang="zh-CN" altLang="en-US" b="1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syncByLock &amp; syncByThis</a:t>
            </a:r>
            <a:r>
              <a:rPr lang="zh-CN" altLang="en-US">
                <a:sym typeface="+mn-ea"/>
              </a:rPr>
              <a:t>对比。。。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看代码实例。。。</a:t>
            </a:r>
            <a:endParaRPr lang="zh-CN" altLang="en-US">
              <a:sym typeface="+mn-ea"/>
            </a:endParaRPr>
          </a:p>
          <a:p>
            <a:endParaRPr lang="zh-CN" altLang="en-US" b="1"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（到下一个</a:t>
            </a:r>
            <a:r>
              <a:rPr lang="en-US" altLang="zh-CN"/>
              <a:t>slide</a:t>
            </a:r>
            <a:r>
              <a:rPr lang="zh-CN" altLang="en-US"/>
              <a:t>）这个例子中有一些点需要注意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首先。。。。</a:t>
            </a:r>
            <a:endParaRPr lang="zh-CN" altLang="en-US"/>
          </a:p>
          <a:p>
            <a:r>
              <a:rPr lang="zh-CN" altLang="en-US"/>
              <a:t>我们来看另一个使用了显式锁的例子。。。</a:t>
            </a:r>
            <a:endParaRPr lang="zh-CN" altLang="en-US" b="1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扩展下</a:t>
            </a:r>
            <a:r>
              <a:rPr lang="en-US" altLang="zh-CN"/>
              <a:t>Lock</a:t>
            </a:r>
            <a:r>
              <a:rPr lang="zh-CN" altLang="en-US"/>
              <a:t>的背后的实现</a:t>
            </a:r>
            <a:endParaRPr lang="zh-CN" altLang="en-US"/>
          </a:p>
          <a:p>
            <a:r>
              <a:rPr lang="en-US" altLang="zh-CN"/>
              <a:t>1. Lock</a:t>
            </a:r>
            <a:r>
              <a:rPr lang="zh-CN" altLang="en-US"/>
              <a:t>与隐士锁的对比，条件队列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介绍</a:t>
            </a:r>
            <a:r>
              <a:rPr lang="en-US" altLang="zh-CN"/>
              <a:t>AQS</a:t>
            </a:r>
            <a:r>
              <a:rPr lang="zh-CN" altLang="en-US"/>
              <a:t>的实现机制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说明这些知识点比较重要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最后，显式</a:t>
            </a:r>
            <a:r>
              <a:rPr lang="en-US" altLang="zh-CN"/>
              <a:t>Lock</a:t>
            </a:r>
            <a:r>
              <a:rPr lang="zh-CN" altLang="en-US"/>
              <a:t>和</a:t>
            </a:r>
            <a:r>
              <a:rPr lang="en-US" altLang="zh-CN"/>
              <a:t>synchronzied</a:t>
            </a:r>
            <a:r>
              <a:rPr lang="zh-CN" altLang="en-US"/>
              <a:t>的隐式锁的选择做个对比。。。内置优化：对线程封闭对象对锁消除，锁粗化等。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长方形 12"/>
          <p:cNvSpPr/>
          <p:nvPr userDrawn="1"/>
        </p:nvSpPr>
        <p:spPr>
          <a:xfrm>
            <a:off x="763425" y="2818150"/>
            <a:ext cx="6207001" cy="25718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标题 1"/>
          <p:cNvSpPr>
            <a:spLocks noGrp="1"/>
          </p:cNvSpPr>
          <p:nvPr>
            <p:ph type="title" hasCustomPrompt="1"/>
          </p:nvPr>
        </p:nvSpPr>
        <p:spPr>
          <a:xfrm>
            <a:off x="1108430" y="3277472"/>
            <a:ext cx="5651293" cy="1086304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 algn="l">
              <a:defRPr sz="8800" b="1" i="0" spc="150" baseline="0">
                <a:solidFill>
                  <a:schemeClr val="accent3">
                    <a:lumMod val="9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noProof="0"/>
              <a:t>标题</a:t>
            </a:r>
            <a:endParaRPr lang="en-US" noProof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5923125" y="0"/>
            <a:ext cx="6268875" cy="6858000"/>
          </a:xfrm>
          <a:custGeom>
            <a:avLst/>
            <a:gdLst>
              <a:gd name="connsiteX0" fmla="*/ 0 w 6268875"/>
              <a:gd name="connsiteY0" fmla="*/ 0 h 6858000"/>
              <a:gd name="connsiteX1" fmla="*/ 6268875 w 6268875"/>
              <a:gd name="connsiteY1" fmla="*/ 0 h 6858000"/>
              <a:gd name="connsiteX2" fmla="*/ 6268875 w 6268875"/>
              <a:gd name="connsiteY2" fmla="*/ 6858000 h 6858000"/>
              <a:gd name="connsiteX3" fmla="*/ 0 w 6268875"/>
              <a:gd name="connsiteY3" fmla="*/ 6858000 h 6858000"/>
              <a:gd name="connsiteX4" fmla="*/ 0 w 6268875"/>
              <a:gd name="connsiteY4" fmla="*/ 5389964 h 6858000"/>
              <a:gd name="connsiteX5" fmla="*/ 1047301 w 6268875"/>
              <a:gd name="connsiteY5" fmla="*/ 5389964 h 6858000"/>
              <a:gd name="connsiteX6" fmla="*/ 1047301 w 6268875"/>
              <a:gd name="connsiteY6" fmla="*/ 2814404 h 6858000"/>
              <a:gd name="connsiteX7" fmla="*/ 0 w 6268875"/>
              <a:gd name="connsiteY7" fmla="*/ 28144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8875" h="6858000">
                <a:moveTo>
                  <a:pt x="0" y="0"/>
                </a:moveTo>
                <a:lnTo>
                  <a:pt x="6268875" y="0"/>
                </a:lnTo>
                <a:lnTo>
                  <a:pt x="6268875" y="6858000"/>
                </a:lnTo>
                <a:lnTo>
                  <a:pt x="0" y="6858000"/>
                </a:lnTo>
                <a:lnTo>
                  <a:pt x="0" y="5389964"/>
                </a:lnTo>
                <a:lnTo>
                  <a:pt x="1047301" y="5389964"/>
                </a:lnTo>
                <a:lnTo>
                  <a:pt x="1047301" y="2814404"/>
                </a:lnTo>
                <a:lnTo>
                  <a:pt x="0" y="2814404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rtlCol="0">
            <a:no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1108430" y="4450080"/>
            <a:ext cx="5651294" cy="607103"/>
          </a:xfrm>
        </p:spPr>
        <p:txBody>
          <a:bodyPr rtlCol="0" anchor="ctr">
            <a:normAutofit/>
          </a:bodyPr>
          <a:lstStyle>
            <a:lvl1pPr marL="0" indent="0">
              <a:buNone/>
              <a:defRPr sz="2400" b="0" cap="all" spc="6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noProof="0"/>
              <a:t>副标题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长方形 4"/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长方形 5"/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>
          <a:xfrm>
            <a:off x="639247" y="6356350"/>
            <a:ext cx="7514153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11011711" y="6356349"/>
            <a:ext cx="53214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3"/>
          </p:nvPr>
        </p:nvSpPr>
        <p:spPr>
          <a:xfrm>
            <a:off x="638986" y="1470025"/>
            <a:ext cx="10904865" cy="4706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项内容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长方形 5"/>
          <p:cNvSpPr/>
          <p:nvPr userDrawn="1"/>
        </p:nvSpPr>
        <p:spPr>
          <a:xfrm>
            <a:off x="0" y="5871694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长方形 6"/>
          <p:cNvSpPr/>
          <p:nvPr userDrawn="1"/>
        </p:nvSpPr>
        <p:spPr>
          <a:xfrm>
            <a:off x="4921026" y="0"/>
            <a:ext cx="718969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103659" y="6356350"/>
            <a:ext cx="44909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761117" y="681037"/>
            <a:ext cx="4791637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2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542925" y="571500"/>
            <a:ext cx="5553075" cy="5715000"/>
          </a:xfrm>
          <a:prstGeom prst="rect">
            <a:avLst/>
          </a:prstGeom>
          <a:solidFill>
            <a:schemeClr val="bg2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</p:nvPr>
        </p:nvSpPr>
        <p:spPr>
          <a:xfrm>
            <a:off x="542925" y="6356350"/>
            <a:ext cx="7315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6"/>
          </p:nvPr>
        </p:nvSpPr>
        <p:spPr>
          <a:xfrm>
            <a:off x="6761117" y="1265238"/>
            <a:ext cx="4791637" cy="49117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/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6" name="长方形 5"/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0" name="文本占位符 2"/>
          <p:cNvSpPr>
            <a:spLocks noGrp="1"/>
          </p:cNvSpPr>
          <p:nvPr>
            <p:ph type="body" idx="1"/>
          </p:nvPr>
        </p:nvSpPr>
        <p:spPr>
          <a:xfrm>
            <a:off x="838201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3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2" name="文本占位符 2"/>
          <p:cNvSpPr>
            <a:spLocks noGrp="1"/>
          </p:cNvSpPr>
          <p:nvPr>
            <p:ph type="body" idx="14"/>
          </p:nvPr>
        </p:nvSpPr>
        <p:spPr>
          <a:xfrm>
            <a:off x="6501205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3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cxnSp>
        <p:nvCxnSpPr>
          <p:cNvPr id="14" name="直接连接符​​(S) 13"/>
          <p:cNvCxnSpPr/>
          <p:nvPr userDrawn="1"/>
        </p:nvCxnSpPr>
        <p:spPr>
          <a:xfrm>
            <a:off x="6167716" y="1613647"/>
            <a:ext cx="0" cy="4904068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内容占位符 6"/>
          <p:cNvSpPr>
            <a:spLocks noGrp="1"/>
          </p:cNvSpPr>
          <p:nvPr>
            <p:ph sz="quarter" idx="15"/>
          </p:nvPr>
        </p:nvSpPr>
        <p:spPr>
          <a:xfrm>
            <a:off x="838200" y="2894471"/>
            <a:ext cx="5041900" cy="30935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5" name="内容占位符 6"/>
          <p:cNvSpPr>
            <a:spLocks noGrp="1"/>
          </p:cNvSpPr>
          <p:nvPr>
            <p:ph sz="quarter" idx="16"/>
          </p:nvPr>
        </p:nvSpPr>
        <p:spPr>
          <a:xfrm>
            <a:off x="6501205" y="2894471"/>
            <a:ext cx="5041900" cy="30935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和字幕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5951621" y="1803214"/>
            <a:ext cx="6240379" cy="3252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7E77FB-0806-4C98-8186-4A8C4DDBA0D7}" type="datetime1">
              <a:rPr lang="zh-CN" altLang="en-US" smtClean="0"/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494545" y="2028031"/>
            <a:ext cx="5058209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3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542925" y="0"/>
            <a:ext cx="5408696" cy="6858000"/>
          </a:xfrm>
          <a:prstGeom prst="rect">
            <a:avLst/>
          </a:prstGeom>
          <a:solidFill>
            <a:schemeClr val="bg2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6494463" y="2611438"/>
            <a:ext cx="5058209" cy="216535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accent4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单击此处编辑母版标题样式</a:t>
            </a:r>
            <a:endParaRPr lang="en-US" noProof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单击此处编辑母版文本样式</a:t>
            </a:r>
            <a:endParaRPr lang="en-US" noProof="0"/>
          </a:p>
          <a:p>
            <a:pPr lvl="1" rtl="0"/>
            <a:r>
              <a:rPr lang="en-US" noProof="0"/>
              <a:t>第二级</a:t>
            </a:r>
            <a:endParaRPr lang="en-US" noProof="0"/>
          </a:p>
          <a:p>
            <a:pPr lvl="2" rtl="0"/>
            <a:r>
              <a:rPr lang="en-US" noProof="0"/>
              <a:t>第三级</a:t>
            </a:r>
            <a:endParaRPr lang="en-US" noProof="0"/>
          </a:p>
          <a:p>
            <a:pPr lvl="3" rtl="0"/>
            <a:r>
              <a:rPr lang="en-US" noProof="0"/>
              <a:t>第四级</a:t>
            </a:r>
            <a:endParaRPr lang="en-US" noProof="0"/>
          </a:p>
          <a:p>
            <a:pPr lvl="4" rtl="0"/>
            <a:r>
              <a:rPr lang="en-US" noProof="0"/>
              <a:t>第五级</a:t>
            </a:r>
            <a:endParaRPr 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04706" y="6356350"/>
            <a:ext cx="4490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60" y="0"/>
            <a:ext cx="8176335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51172" y="2644722"/>
            <a:ext cx="4991735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Agency FB (正文)"/>
                <a:cs typeface="+mn-ea"/>
                <a:sym typeface="+mn-lt"/>
              </a:rPr>
              <a:t>第</a:t>
            </a:r>
            <a:r>
              <a:rPr lang="en-US" altLang="zh-CN" sz="5400" b="1" dirty="0">
                <a:solidFill>
                  <a:schemeClr val="bg1"/>
                </a:solidFill>
                <a:latin typeface="Agency FB (正文)"/>
                <a:cs typeface="+mn-ea"/>
                <a:sym typeface="+mn-lt"/>
              </a:rPr>
              <a:t>6</a:t>
            </a:r>
            <a:r>
              <a:rPr lang="zh-CN" altLang="en-US" sz="5400" b="1" dirty="0">
                <a:solidFill>
                  <a:schemeClr val="bg1"/>
                </a:solidFill>
                <a:latin typeface="Agency FB (正文)"/>
                <a:cs typeface="+mn-ea"/>
                <a:sym typeface="+mn-lt"/>
              </a:rPr>
              <a:t>章 底层并发</a:t>
            </a:r>
            <a:endParaRPr lang="zh-CN" altLang="en-US" sz="5400" b="1" dirty="0">
              <a:solidFill>
                <a:schemeClr val="bg1"/>
              </a:solidFill>
              <a:latin typeface="Agency FB (正文)"/>
              <a:cs typeface="+mn-ea"/>
              <a:sym typeface="+mn-lt"/>
            </a:endParaRPr>
          </a:p>
        </p:txBody>
      </p:sp>
      <p:sp>
        <p:nvSpPr>
          <p:cNvPr id="9" name="文本占位符 11"/>
          <p:cNvSpPr txBox="1"/>
          <p:nvPr/>
        </p:nvSpPr>
        <p:spPr>
          <a:xfrm>
            <a:off x="571012" y="3828424"/>
            <a:ext cx="5651294" cy="607103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dirty="0"/>
          </a:p>
        </p:txBody>
      </p:sp>
      <p:sp>
        <p:nvSpPr>
          <p:cNvPr id="10" name="文本占位符 11"/>
          <p:cNvSpPr txBox="1"/>
          <p:nvPr/>
        </p:nvSpPr>
        <p:spPr>
          <a:xfrm>
            <a:off x="1223840" y="4228139"/>
            <a:ext cx="5651294" cy="607103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89771" y="0"/>
            <a:ext cx="1002229" cy="466391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395870" y="3566616"/>
            <a:ext cx="2621280" cy="1198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400" dirty="0">
                <a:solidFill>
                  <a:srgbClr val="0070C0"/>
                </a:solidFill>
                <a:latin typeface="Agency FB (正文)"/>
                <a:cs typeface="+mn-ea"/>
                <a:sym typeface="+mn-lt"/>
              </a:rPr>
              <a:t>6.6</a:t>
            </a:r>
            <a:r>
              <a:rPr lang="zh-CN" altLang="en-US" sz="2400" dirty="0">
                <a:solidFill>
                  <a:srgbClr val="0070C0"/>
                </a:solidFill>
                <a:latin typeface="Agency FB (正文)"/>
                <a:cs typeface="+mn-ea"/>
                <a:sym typeface="+mn-lt"/>
              </a:rPr>
              <a:t>  临界区</a:t>
            </a:r>
            <a:endParaRPr lang="zh-CN" altLang="en-US" sz="2400" dirty="0">
              <a:solidFill>
                <a:srgbClr val="0070C0"/>
              </a:solidFill>
              <a:latin typeface="Agency FB (正文)"/>
              <a:cs typeface="+mn-ea"/>
              <a:sym typeface="+mn-lt"/>
            </a:endParaRPr>
          </a:p>
          <a:p>
            <a:pPr algn="l"/>
            <a:endParaRPr lang="en-US" altLang="zh-CN" sz="2400" dirty="0">
              <a:solidFill>
                <a:srgbClr val="0070C0"/>
              </a:solidFill>
              <a:latin typeface="Agency FB (正文)"/>
              <a:cs typeface="+mn-ea"/>
              <a:sym typeface="+mn-lt"/>
            </a:endParaRPr>
          </a:p>
          <a:p>
            <a:pPr algn="l"/>
            <a:r>
              <a:rPr lang="zh-CN" altLang="en-US" sz="2400" dirty="0">
                <a:solidFill>
                  <a:srgbClr val="F8F8F8"/>
                </a:solidFill>
                <a:latin typeface="Agency FB (正文)"/>
                <a:cs typeface="+mn-ea"/>
                <a:sym typeface="+mn-lt"/>
              </a:rPr>
              <a:t>分享导师：王前明</a:t>
            </a:r>
            <a:endParaRPr lang="zh-CN" altLang="en-US" sz="2400" dirty="0">
              <a:solidFill>
                <a:srgbClr val="F8F8F8"/>
              </a:solidFill>
              <a:latin typeface="Agency FB (正文)"/>
              <a:cs typeface="+mn-ea"/>
              <a:sym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505" y="-219710"/>
            <a:ext cx="7301865" cy="7297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00"/>
                            </p:stCondLst>
                            <p:childTnLst>
                              <p:par>
                                <p:cTn id="1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7"/>
          <p:cNvSpPr txBox="1"/>
          <p:nvPr/>
        </p:nvSpPr>
        <p:spPr>
          <a:xfrm>
            <a:off x="7854803" y="3383638"/>
            <a:ext cx="1595984" cy="461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defTabSz="68580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>
                    <a:lumMod val="75000"/>
                    <a:lumOff val="25000"/>
                  </a:schemeClr>
                </a:solidFill>
                <a:latin typeface="Agency FB" pitchFamily="34" charset="0"/>
                <a:ea typeface="SimSun" pitchFamily="2" charset="-122"/>
                <a:cs typeface="SimSun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9pPr>
          </a:lstStyle>
          <a:p>
            <a:pPr algn="r"/>
            <a:r>
              <a:rPr lang="zh-CN" altLang="en-US" sz="3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-122"/>
                <a:ea typeface="微软雅黑" charset="-122"/>
              </a:rPr>
              <a:t>谢谢观看</a:t>
            </a:r>
            <a:endParaRPr lang="zh-CN" altLang="en-US" sz="3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charset="-122"/>
              <a:ea typeface="微软雅黑" charset="-122"/>
            </a:endParaRPr>
          </a:p>
        </p:txBody>
      </p:sp>
      <p:sp>
        <p:nvSpPr>
          <p:cNvPr id="12" name="TextBox 28"/>
          <p:cNvSpPr txBox="1"/>
          <p:nvPr/>
        </p:nvSpPr>
        <p:spPr>
          <a:xfrm>
            <a:off x="5917376" y="2550475"/>
            <a:ext cx="4566285" cy="92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defPPr>
              <a:defRPr lang="zh-CN"/>
            </a:defPPr>
            <a:lvl1pPr defTabSz="68580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>
                    <a:lumMod val="75000"/>
                    <a:lumOff val="25000"/>
                  </a:schemeClr>
                </a:solidFill>
                <a:latin typeface="Agency FB" pitchFamily="34" charset="0"/>
                <a:ea typeface="SimSun" pitchFamily="2" charset="-122"/>
                <a:cs typeface="SimSun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9pPr>
          </a:lstStyle>
          <a:p>
            <a:pPr algn="r"/>
            <a:r>
              <a:rPr lang="en-US" altLang="zh-CN" sz="6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-122"/>
                <a:ea typeface="微软雅黑" charset="-122"/>
              </a:rPr>
              <a:t>THANK YOU</a:t>
            </a:r>
            <a:endParaRPr lang="en-US" altLang="zh-CN" sz="60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charset="-122"/>
              <a:ea typeface="微软雅黑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89771" y="0"/>
            <a:ext cx="1002229" cy="4663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1985" y="-285115"/>
            <a:ext cx="7301865" cy="7297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对话气泡: 矩形 4"/>
          <p:cNvSpPr/>
          <p:nvPr/>
        </p:nvSpPr>
        <p:spPr>
          <a:xfrm rot="16200000">
            <a:off x="-1498106" y="1498106"/>
            <a:ext cx="6858000" cy="3861787"/>
          </a:xfrm>
          <a:prstGeom prst="wedgeRectCallout">
            <a:avLst>
              <a:gd name="adj1" fmla="val -20445"/>
              <a:gd name="adj2" fmla="val 5790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Rectangle 8"/>
          <p:cNvSpPr/>
          <p:nvPr/>
        </p:nvSpPr>
        <p:spPr bwMode="auto">
          <a:xfrm>
            <a:off x="5272714" y="1045343"/>
            <a:ext cx="5193729" cy="57515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>
            <a:spAutoFit/>
          </a:bodyPr>
          <a:lstStyle/>
          <a:p>
            <a:pPr defTabSz="2286000">
              <a:lnSpc>
                <a:spcPts val="4800"/>
              </a:lnSpc>
            </a:pPr>
            <a:r>
              <a:rPr lang="zh-CN" altLang="en-US" sz="3750" b="1" spc="300" dirty="0">
                <a:latin typeface="+mj-ea"/>
                <a:ea typeface="+mj-ea"/>
                <a:cs typeface="Montserrat Semi" charset="0"/>
                <a:sym typeface="Bebas Neue" charset="0"/>
              </a:rPr>
              <a:t>本节需掌握的关键知识</a:t>
            </a:r>
            <a:endParaRPr lang="en-US" sz="3750" b="1" spc="300" dirty="0">
              <a:latin typeface="+mj-ea"/>
              <a:ea typeface="+mj-ea"/>
              <a:cs typeface="Montserrat Semi" charset="0"/>
              <a:sym typeface="Bebas Neue" charset="0"/>
            </a:endParaRPr>
          </a:p>
        </p:txBody>
      </p:sp>
      <p:sp>
        <p:nvSpPr>
          <p:cNvPr id="11" name="Shape 2906"/>
          <p:cNvSpPr/>
          <p:nvPr/>
        </p:nvSpPr>
        <p:spPr>
          <a:xfrm>
            <a:off x="4895976" y="2495983"/>
            <a:ext cx="376738" cy="376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9674" y="5053"/>
                </a:moveTo>
                <a:cubicBezTo>
                  <a:pt x="9585" y="4964"/>
                  <a:pt x="9463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36"/>
                  <a:pt x="8891" y="5658"/>
                  <a:pt x="8980" y="5747"/>
                </a:cubicBezTo>
                <a:lnTo>
                  <a:pt x="13574" y="10800"/>
                </a:lnTo>
                <a:lnTo>
                  <a:pt x="8980" y="15853"/>
                </a:lnTo>
                <a:cubicBezTo>
                  <a:pt x="8891" y="15942"/>
                  <a:pt x="8836" y="16065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63" y="16691"/>
                  <a:pt x="9585" y="16636"/>
                  <a:pt x="9674" y="16547"/>
                </a:cubicBezTo>
                <a:lnTo>
                  <a:pt x="14583" y="11147"/>
                </a:lnTo>
                <a:cubicBezTo>
                  <a:pt x="14672" y="11058"/>
                  <a:pt x="14727" y="10936"/>
                  <a:pt x="14727" y="10800"/>
                </a:cubicBezTo>
                <a:cubicBezTo>
                  <a:pt x="14727" y="10665"/>
                  <a:pt x="14672" y="10542"/>
                  <a:pt x="14583" y="10453"/>
                </a:cubicBezTo>
                <a:cubicBezTo>
                  <a:pt x="14583" y="10453"/>
                  <a:pt x="9674" y="5053"/>
                  <a:pt x="9674" y="5053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defTabSz="227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 panose="020B0502020104020203"/>
              <a:ea typeface="Lato Light" panose="020F0502020204030203" pitchFamily="34" charset="0"/>
              <a:cs typeface="Lato Light" panose="020F0502020204030203" pitchFamily="34" charset="0"/>
              <a:sym typeface="Gill Sans" panose="020B0502020104020203"/>
            </a:endParaRPr>
          </a:p>
        </p:txBody>
      </p:sp>
      <p:sp>
        <p:nvSpPr>
          <p:cNvPr id="13" name="TextBox 34"/>
          <p:cNvSpPr txBox="1"/>
          <p:nvPr/>
        </p:nvSpPr>
        <p:spPr>
          <a:xfrm>
            <a:off x="5433060" y="2548255"/>
            <a:ext cx="6080760" cy="33718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defTabSz="913765"/>
            <a:r>
              <a:rPr lang="zh-CN" altLang="en-US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核心知识</a:t>
            </a:r>
            <a:r>
              <a:rPr lang="en-US" altLang="zh-CN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01</a:t>
            </a:r>
            <a:r>
              <a:rPr lang="zh-CN" altLang="en-US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 认识临界区</a:t>
            </a:r>
            <a:endParaRPr lang="zh-CN" altLang="en-US" sz="1600" b="1" spc="300" dirty="0"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</p:txBody>
      </p:sp>
      <p:sp>
        <p:nvSpPr>
          <p:cNvPr id="14" name="TextBox 33"/>
          <p:cNvSpPr txBox="1"/>
          <p:nvPr/>
        </p:nvSpPr>
        <p:spPr>
          <a:xfrm>
            <a:off x="5524500" y="2889885"/>
            <a:ext cx="5115560" cy="276860"/>
          </a:xfrm>
          <a:prstGeom prst="rect">
            <a:avLst/>
          </a:prstGeom>
          <a:noFill/>
        </p:spPr>
        <p:txBody>
          <a:bodyPr wrap="square" lIns="0" tIns="0" rIns="0" bIns="0" numCol="1" spcCol="959784">
            <a:spAutoFit/>
          </a:bodyPr>
          <a:lstStyle/>
          <a:p>
            <a:pPr algn="just" defTabSz="913765">
              <a:lnSpc>
                <a:spcPct val="150000"/>
              </a:lnSpc>
            </a:pPr>
            <a:r>
              <a:rPr lang="zh-CN" altLang="en-US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掌握临界区的定义以及使用临界区操作的优势</a:t>
            </a:r>
            <a:endParaRPr lang="zh-CN" altLang="en-US" sz="1200" dirty="0">
              <a:solidFill>
                <a:srgbClr val="7F7F7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5" name="Shape 2906"/>
          <p:cNvSpPr/>
          <p:nvPr/>
        </p:nvSpPr>
        <p:spPr>
          <a:xfrm>
            <a:off x="4895976" y="3822109"/>
            <a:ext cx="376738" cy="376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9674" y="5053"/>
                </a:moveTo>
                <a:cubicBezTo>
                  <a:pt x="9585" y="4964"/>
                  <a:pt x="9463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36"/>
                  <a:pt x="8891" y="5658"/>
                  <a:pt x="8980" y="5747"/>
                </a:cubicBezTo>
                <a:lnTo>
                  <a:pt x="13574" y="10800"/>
                </a:lnTo>
                <a:lnTo>
                  <a:pt x="8980" y="15853"/>
                </a:lnTo>
                <a:cubicBezTo>
                  <a:pt x="8891" y="15942"/>
                  <a:pt x="8836" y="16065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63" y="16691"/>
                  <a:pt x="9585" y="16636"/>
                  <a:pt x="9674" y="16547"/>
                </a:cubicBezTo>
                <a:lnTo>
                  <a:pt x="14583" y="11147"/>
                </a:lnTo>
                <a:cubicBezTo>
                  <a:pt x="14672" y="11058"/>
                  <a:pt x="14727" y="10936"/>
                  <a:pt x="14727" y="10800"/>
                </a:cubicBezTo>
                <a:cubicBezTo>
                  <a:pt x="14727" y="10665"/>
                  <a:pt x="14672" y="10542"/>
                  <a:pt x="14583" y="10453"/>
                </a:cubicBezTo>
                <a:cubicBezTo>
                  <a:pt x="14583" y="10453"/>
                  <a:pt x="9674" y="5053"/>
                  <a:pt x="9674" y="5053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defTabSz="227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 panose="020B0502020104020203"/>
              <a:ea typeface="Lato Light" panose="020F0502020204030203" pitchFamily="34" charset="0"/>
              <a:cs typeface="Lato Light" panose="020F0502020204030203" pitchFamily="34" charset="0"/>
              <a:sym typeface="Gill Sans" panose="020B0502020104020203"/>
            </a:endParaRPr>
          </a:p>
        </p:txBody>
      </p:sp>
      <p:sp>
        <p:nvSpPr>
          <p:cNvPr id="16" name="TextBox 34"/>
          <p:cNvSpPr txBox="1"/>
          <p:nvPr/>
        </p:nvSpPr>
        <p:spPr>
          <a:xfrm>
            <a:off x="5424805" y="3868420"/>
            <a:ext cx="5812790" cy="33718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defTabSz="913765"/>
            <a:r>
              <a:rPr lang="zh-CN" altLang="en-US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核心知识</a:t>
            </a:r>
            <a:r>
              <a:rPr lang="en-US" altLang="zh-CN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02</a:t>
            </a:r>
            <a:r>
              <a:rPr lang="zh-CN" altLang="en-US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 在不同的对象上进行同步</a:t>
            </a:r>
            <a:endParaRPr lang="zh-CN" altLang="en-US" sz="1600" b="1" spc="300" dirty="0"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</p:txBody>
      </p:sp>
      <p:sp>
        <p:nvSpPr>
          <p:cNvPr id="17" name="TextBox 33"/>
          <p:cNvSpPr txBox="1"/>
          <p:nvPr/>
        </p:nvSpPr>
        <p:spPr>
          <a:xfrm>
            <a:off x="5524299" y="4274652"/>
            <a:ext cx="5520792" cy="276860"/>
          </a:xfrm>
          <a:prstGeom prst="rect">
            <a:avLst/>
          </a:prstGeom>
          <a:noFill/>
        </p:spPr>
        <p:txBody>
          <a:bodyPr wrap="square" lIns="0" tIns="0" rIns="0" bIns="0" numCol="1" spcCol="959784">
            <a:spAutoFit/>
          </a:bodyPr>
          <a:lstStyle/>
          <a:p>
            <a:pPr algn="just" defTabSz="913765">
              <a:lnSpc>
                <a:spcPct val="150000"/>
              </a:lnSpc>
            </a:pPr>
            <a:r>
              <a:rPr lang="zh-CN" altLang="en-US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理解使用</a:t>
            </a:r>
            <a:r>
              <a:rPr lang="en-US" altLang="zh-CN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synchronized</a:t>
            </a:r>
            <a:r>
              <a:rPr lang="zh-CN" altLang="en-US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关键字在不同对象上进行同步的要点</a:t>
            </a:r>
            <a:endParaRPr lang="zh-CN" altLang="en-US" sz="1200" dirty="0">
              <a:solidFill>
                <a:srgbClr val="7F7F7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" name="Shape 2906"/>
          <p:cNvSpPr/>
          <p:nvPr/>
        </p:nvSpPr>
        <p:spPr>
          <a:xfrm>
            <a:off x="4895976" y="5160054"/>
            <a:ext cx="376738" cy="376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9674" y="5053"/>
                </a:moveTo>
                <a:cubicBezTo>
                  <a:pt x="9585" y="4964"/>
                  <a:pt x="9463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36"/>
                  <a:pt x="8891" y="5658"/>
                  <a:pt x="8980" y="5747"/>
                </a:cubicBezTo>
                <a:lnTo>
                  <a:pt x="13574" y="10800"/>
                </a:lnTo>
                <a:lnTo>
                  <a:pt x="8980" y="15853"/>
                </a:lnTo>
                <a:cubicBezTo>
                  <a:pt x="8891" y="15942"/>
                  <a:pt x="8836" y="16065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63" y="16691"/>
                  <a:pt x="9585" y="16636"/>
                  <a:pt x="9674" y="16547"/>
                </a:cubicBezTo>
                <a:lnTo>
                  <a:pt x="14583" y="11147"/>
                </a:lnTo>
                <a:cubicBezTo>
                  <a:pt x="14672" y="11058"/>
                  <a:pt x="14727" y="10936"/>
                  <a:pt x="14727" y="10800"/>
                </a:cubicBezTo>
                <a:cubicBezTo>
                  <a:pt x="14727" y="10665"/>
                  <a:pt x="14672" y="10542"/>
                  <a:pt x="14583" y="10453"/>
                </a:cubicBezTo>
                <a:cubicBezTo>
                  <a:pt x="14583" y="10453"/>
                  <a:pt x="9674" y="5053"/>
                  <a:pt x="9674" y="5053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19045" tIns="19045" rIns="19045" bIns="19045" anchor="ctr"/>
          <a:p>
            <a:pPr marL="0" marR="0" lvl="0" indent="0" defTabSz="227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 panose="020B0502020104020203"/>
              <a:ea typeface="Lato Light" panose="020F0502020204030203" pitchFamily="34" charset="0"/>
              <a:cs typeface="Lato Light" panose="020F0502020204030203" pitchFamily="34" charset="0"/>
              <a:sym typeface="Gill Sans" panose="020B0502020104020203"/>
            </a:endParaRPr>
          </a:p>
        </p:txBody>
      </p:sp>
      <p:sp>
        <p:nvSpPr>
          <p:cNvPr id="3" name="TextBox 34"/>
          <p:cNvSpPr txBox="1"/>
          <p:nvPr/>
        </p:nvSpPr>
        <p:spPr>
          <a:xfrm>
            <a:off x="5424805" y="5206365"/>
            <a:ext cx="5812790" cy="33718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defTabSz="913765"/>
            <a:r>
              <a:rPr lang="zh-CN" altLang="en-US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核心知识</a:t>
            </a:r>
            <a:r>
              <a:rPr lang="en-US" altLang="zh-CN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03</a:t>
            </a:r>
            <a:r>
              <a:rPr lang="zh-CN" altLang="en-US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 显式的</a:t>
            </a:r>
            <a:r>
              <a:rPr lang="en-US" altLang="zh-CN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Lock</a:t>
            </a:r>
            <a:endParaRPr lang="en-US" altLang="zh-CN" sz="1600" b="1" spc="300" dirty="0"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</p:txBody>
      </p:sp>
      <p:sp>
        <p:nvSpPr>
          <p:cNvPr id="4" name="TextBox 33"/>
          <p:cNvSpPr txBox="1"/>
          <p:nvPr/>
        </p:nvSpPr>
        <p:spPr>
          <a:xfrm>
            <a:off x="5524299" y="5612597"/>
            <a:ext cx="5520792" cy="276860"/>
          </a:xfrm>
          <a:prstGeom prst="rect">
            <a:avLst/>
          </a:prstGeom>
          <a:noFill/>
        </p:spPr>
        <p:txBody>
          <a:bodyPr wrap="square" lIns="0" tIns="0" rIns="0" bIns="0" numCol="1" spcCol="959784">
            <a:spAutoFit/>
          </a:bodyPr>
          <a:p>
            <a:pPr algn="just" defTabSz="913765">
              <a:lnSpc>
                <a:spcPct val="150000"/>
              </a:lnSpc>
            </a:pPr>
            <a:r>
              <a:rPr lang="zh-CN" altLang="en-US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掌握显式</a:t>
            </a:r>
            <a:r>
              <a:rPr lang="en-US" altLang="zh-CN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Lock</a:t>
            </a:r>
            <a:r>
              <a:rPr lang="zh-CN" altLang="en-US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的使用方式及使用场景，了解</a:t>
            </a:r>
            <a:r>
              <a:rPr lang="en-US" altLang="zh-CN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Lock</a:t>
            </a:r>
            <a:r>
              <a:rPr lang="zh-CN" altLang="en-US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背后的实现机制</a:t>
            </a:r>
            <a:endParaRPr lang="zh-CN" altLang="en-US" sz="1200" dirty="0">
              <a:solidFill>
                <a:srgbClr val="7F7F7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7" name="文本框 7"/>
          <p:cNvSpPr txBox="1"/>
          <p:nvPr/>
        </p:nvSpPr>
        <p:spPr>
          <a:xfrm>
            <a:off x="328295" y="3140710"/>
            <a:ext cx="3239770" cy="313372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l" defTabSz="913765">
              <a:lnSpc>
                <a:spcPts val="1825"/>
              </a:lnSpc>
            </a:pPr>
            <a:r>
              <a:rPr lang="en-US" altLang="zh-CN" sz="1600" dirty="0">
                <a:solidFill>
                  <a:srgbClr val="FFFFFF"/>
                </a:solidFill>
                <a:latin typeface="Agency FB (正文)"/>
                <a:ea typeface="Lato Light" panose="020F0502020204030203" pitchFamily="34" charset="0"/>
                <a:cs typeface="Lato Light" panose="020F0502020204030203" pitchFamily="34" charset="0"/>
              </a:rPr>
              <a:t>近十年的软件开发经验，先后在恒生电子、德比软件等公司担任高级开发</a:t>
            </a:r>
            <a:r>
              <a:rPr lang="zh-CN" altLang="en-US" sz="1600" dirty="0">
                <a:solidFill>
                  <a:srgbClr val="FFFFFF"/>
                </a:solidFill>
                <a:latin typeface="Agency FB (正文)"/>
                <a:ea typeface="Lato Light" panose="020F0502020204030203" pitchFamily="34" charset="0"/>
                <a:cs typeface="Lato Light" panose="020F0502020204030203" pitchFamily="34" charset="0"/>
              </a:rPr>
              <a:t>、</a:t>
            </a:r>
            <a:r>
              <a:rPr lang="en-US" altLang="zh-CN" sz="1600" dirty="0">
                <a:solidFill>
                  <a:srgbClr val="FFFFFF"/>
                </a:solidFill>
                <a:latin typeface="Agency FB (正文)"/>
                <a:ea typeface="Lato Light" panose="020F0502020204030203" pitchFamily="34" charset="0"/>
                <a:cs typeface="Lato Light" panose="020F0502020204030203" pitchFamily="34" charset="0"/>
              </a:rPr>
              <a:t>架构师、技术经理。熟悉Java、Golang等语言体系、微服务体系。对企业架构设计与推动落地有较多经验，曾带领团队完成过多个重大项目及架构改造。</a:t>
            </a:r>
            <a:endParaRPr lang="en-US" altLang="zh-CN" sz="1600" dirty="0">
              <a:solidFill>
                <a:srgbClr val="FFFFFF"/>
              </a:solidFill>
              <a:latin typeface="Agency FB (正文)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l" defTabSz="913765">
              <a:lnSpc>
                <a:spcPts val="1825"/>
              </a:lnSpc>
            </a:pPr>
            <a:endParaRPr lang="en-US" altLang="zh-CN" sz="1600" dirty="0">
              <a:solidFill>
                <a:srgbClr val="FFFFFF"/>
              </a:solidFill>
              <a:latin typeface="Agency FB (正文)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l" defTabSz="913765">
              <a:lnSpc>
                <a:spcPts val="1825"/>
              </a:lnSpc>
            </a:pPr>
            <a:r>
              <a:rPr lang="en-US" altLang="zh-CN" sz="1600" dirty="0">
                <a:solidFill>
                  <a:srgbClr val="FFFFFF"/>
                </a:solidFill>
                <a:latin typeface="Agency FB (正文)"/>
                <a:ea typeface="Lato Light" panose="020F0502020204030203" pitchFamily="34" charset="0"/>
                <a:cs typeface="Lato Light" panose="020F0502020204030203" pitchFamily="34" charset="0"/>
              </a:rPr>
              <a:t>平时喜欢写作、分享感兴趣的技术点，翻译原版技术书籍、文章，希望以此提高自己的同时让更多的国内技术人受益。</a:t>
            </a:r>
            <a:endParaRPr lang="en-US" altLang="zh-CN" sz="1600" dirty="0">
              <a:solidFill>
                <a:srgbClr val="FFFFFF"/>
              </a:solidFill>
              <a:latin typeface="Agency FB (正文)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l" defTabSz="913765">
              <a:lnSpc>
                <a:spcPts val="1825"/>
              </a:lnSpc>
            </a:pPr>
            <a:endParaRPr lang="en-US" altLang="zh-CN" sz="16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2" name="TextBox 29"/>
          <p:cNvSpPr txBox="1"/>
          <p:nvPr/>
        </p:nvSpPr>
        <p:spPr>
          <a:xfrm>
            <a:off x="616841" y="2657463"/>
            <a:ext cx="2628265" cy="32194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p>
            <a:pPr algn="ctr" defTabSz="913765"/>
            <a:r>
              <a:rPr lang="zh-CN" altLang="en-US" sz="1500" b="1" spc="300">
                <a:solidFill>
                  <a:srgbClr val="FFFFFF"/>
                </a:solidFill>
                <a:ea typeface="Montserrat Semi Bold" charset="0"/>
                <a:cs typeface="Montserrat Semi Bold" charset="0"/>
              </a:rPr>
              <a:t>王前明（</a:t>
            </a:r>
            <a:r>
              <a:rPr lang="en-US" altLang="zh-CN" sz="1500" b="1" spc="300">
                <a:solidFill>
                  <a:srgbClr val="FFFFFF"/>
                </a:solidFill>
                <a:ea typeface="Montserrat Semi Bold" charset="0"/>
                <a:cs typeface="Montserrat Semi Bold" charset="0"/>
              </a:rPr>
              <a:t>Liam.wang</a:t>
            </a:r>
            <a:r>
              <a:rPr lang="zh-CN" altLang="en-US" sz="1500" b="1" spc="300">
                <a:solidFill>
                  <a:srgbClr val="FFFFFF"/>
                </a:solidFill>
                <a:ea typeface="Montserrat Semi Bold" charset="0"/>
                <a:cs typeface="Montserrat Semi Bold" charset="0"/>
              </a:rPr>
              <a:t>）</a:t>
            </a:r>
            <a:endParaRPr lang="en-US" sz="1500" b="1" spc="300" dirty="0">
              <a:solidFill>
                <a:srgbClr val="FFFFFF"/>
              </a:solidFill>
              <a:ea typeface="Montserrat Semi Bold" charset="0"/>
              <a:cs typeface="Montserrat Semi Bold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"/>
          <a:srcRect l="8190" t="-613" r="9021" b="613"/>
          <a:stretch>
            <a:fillRect/>
          </a:stretch>
        </p:blipFill>
        <p:spPr>
          <a:xfrm>
            <a:off x="894080" y="539115"/>
            <a:ext cx="1835785" cy="1864995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bldLvl="0" animBg="1"/>
      <p:bldP spid="13" grpId="0"/>
      <p:bldP spid="14" grpId="0"/>
      <p:bldP spid="15" grpId="0" bldLvl="0" animBg="1"/>
      <p:bldP spid="16" grpId="0"/>
      <p:bldP spid="17" grpId="0"/>
      <p:bldP spid="2" grpId="0" bldLvl="0" animBg="1"/>
      <p:bldP spid="3" grpId="0"/>
      <p:bldP spid="4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350" y="190500"/>
            <a:ext cx="909320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总结</a:t>
            </a:r>
            <a:endParaRPr lang="zh-CN" altLang="en-US" sz="2400" b="1" dirty="0">
              <a:latin typeface="Meiryo UI (正文)"/>
              <a:ea typeface="+mj-ea"/>
              <a:sym typeface="+mn-ea"/>
            </a:endParaRPr>
          </a:p>
        </p:txBody>
      </p:sp>
      <p:sp>
        <p:nvSpPr>
          <p:cNvPr id="12" name="内容占位符 2"/>
          <p:cNvSpPr txBox="1"/>
          <p:nvPr/>
        </p:nvSpPr>
        <p:spPr>
          <a:xfrm>
            <a:off x="1216025" y="1729105"/>
            <a:ext cx="9566275" cy="1243330"/>
          </a:xfrm>
          <a:prstGeom prst="rect">
            <a:avLst/>
          </a:prstGeom>
        </p:spPr>
        <p:txBody>
          <a:bodyPr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sz="1600" dirty="0">
                <a:sym typeface="+mn-ea"/>
              </a:rPr>
              <a:t>需要隔离多个线程同时访问的代码区域称为</a:t>
            </a:r>
            <a:r>
              <a:rPr lang="zh-CN" sz="2000" b="1" dirty="0">
                <a:sym typeface="+mn-ea"/>
              </a:rPr>
              <a:t>临界区</a:t>
            </a:r>
            <a:r>
              <a:rPr lang="zh-CN" altLang="en-US" sz="2000" b="1" dirty="0">
                <a:latin typeface="Meiryo UI (正文)"/>
                <a:ea typeface="+mj-ea"/>
                <a:sym typeface="+mn-ea"/>
              </a:rPr>
              <a:t>（Critical section）</a:t>
            </a:r>
            <a:r>
              <a:rPr lang="zh-CN" sz="2000" b="1" dirty="0">
                <a:sym typeface="+mn-ea"/>
              </a:rPr>
              <a:t>，</a:t>
            </a:r>
            <a:r>
              <a:rPr lang="zh-CN" sz="1600" dirty="0">
                <a:sym typeface="+mn-ea"/>
              </a:rPr>
              <a:t>也称为</a:t>
            </a:r>
            <a:r>
              <a:rPr lang="zh-CN" sz="2000" b="1" dirty="0">
                <a:sym typeface="+mn-ea"/>
              </a:rPr>
              <a:t>同步控制块。</a:t>
            </a:r>
            <a:endParaRPr lang="zh-CN" sz="2000" b="1" dirty="0">
              <a:sym typeface="+mn-ea"/>
            </a:endParaRPr>
          </a:p>
        </p:txBody>
      </p:sp>
      <p:sp>
        <p:nvSpPr>
          <p:cNvPr id="15" name="矩形 1"/>
          <p:cNvSpPr/>
          <p:nvPr/>
        </p:nvSpPr>
        <p:spPr>
          <a:xfrm>
            <a:off x="0" y="-12065"/>
            <a:ext cx="12192000" cy="962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 </a:t>
            </a:r>
            <a:endParaRPr lang="en-US" altLang="zh-CN" dirty="0"/>
          </a:p>
        </p:txBody>
      </p:sp>
      <p:sp>
        <p:nvSpPr>
          <p:cNvPr id="18" name="矩形 3"/>
          <p:cNvSpPr/>
          <p:nvPr/>
        </p:nvSpPr>
        <p:spPr>
          <a:xfrm>
            <a:off x="260350" y="190500"/>
            <a:ext cx="909320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 b="1" dirty="0">
                <a:latin typeface="Meiryo UI (正文)"/>
                <a:ea typeface="+mj-ea"/>
                <a:sym typeface="+mn-ea"/>
              </a:rPr>
              <a:t>01 </a:t>
            </a:r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认识临界区</a:t>
            </a:r>
            <a:endParaRPr lang="zh-CN" altLang="en-US" sz="2400" b="1" dirty="0">
              <a:latin typeface="Meiryo UI (正文)"/>
              <a:ea typeface="+mj-ea"/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57550" y="3066415"/>
            <a:ext cx="5677535" cy="725805"/>
          </a:xfrm>
          <a:prstGeom prst="rect">
            <a:avLst/>
          </a:prstGeom>
          <a:ln>
            <a:solidFill>
              <a:schemeClr val="bg1">
                <a:lumMod val="1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13" name="Group 12"/>
          <p:cNvGrpSpPr/>
          <p:nvPr/>
        </p:nvGrpSpPr>
        <p:grpSpPr>
          <a:xfrm>
            <a:off x="3258185" y="4290060"/>
            <a:ext cx="5676900" cy="2113280"/>
            <a:chOff x="5131" y="6756"/>
            <a:chExt cx="8940" cy="3328"/>
          </a:xfrm>
        </p:grpSpPr>
        <p:grpSp>
          <p:nvGrpSpPr>
            <p:cNvPr id="8" name="Group 7"/>
            <p:cNvGrpSpPr/>
            <p:nvPr/>
          </p:nvGrpSpPr>
          <p:grpSpPr>
            <a:xfrm>
              <a:off x="5131" y="6756"/>
              <a:ext cx="8940" cy="3328"/>
              <a:chOff x="5131" y="6756"/>
              <a:chExt cx="8940" cy="3328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131" y="6756"/>
                <a:ext cx="8940" cy="3329"/>
              </a:xfrm>
              <a:prstGeom prst="rect">
                <a:avLst/>
              </a:prstGeom>
              <a:ln>
                <a:solidFill>
                  <a:schemeClr val="bg1">
                    <a:lumMod val="10000"/>
                  </a:schemeClr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10" y="8104"/>
                <a:ext cx="2921" cy="296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43" y="8104"/>
                <a:ext cx="2921" cy="296"/>
              </a:xfrm>
              <a:prstGeom prst="rect">
                <a:avLst/>
              </a:prstGeom>
            </p:spPr>
          </p:pic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10" y="7864"/>
              <a:ext cx="6672" cy="53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10" y="8399"/>
              <a:ext cx="6672" cy="53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rcRect r="21289" b="6868"/>
            <a:stretch>
              <a:fillRect/>
            </a:stretch>
          </p:blipFill>
          <p:spPr>
            <a:xfrm>
              <a:off x="6283" y="8104"/>
              <a:ext cx="7394" cy="352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350" y="190500"/>
            <a:ext cx="909320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总结</a:t>
            </a:r>
            <a:endParaRPr lang="zh-CN" altLang="en-US" sz="2400" b="1" dirty="0">
              <a:latin typeface="Meiryo UI (正文)"/>
              <a:ea typeface="+mj-ea"/>
              <a:sym typeface="+mn-ea"/>
            </a:endParaRPr>
          </a:p>
        </p:txBody>
      </p:sp>
      <p:sp>
        <p:nvSpPr>
          <p:cNvPr id="12" name="内容占位符 2"/>
          <p:cNvSpPr txBox="1"/>
          <p:nvPr/>
        </p:nvSpPr>
        <p:spPr>
          <a:xfrm>
            <a:off x="1313180" y="2004060"/>
            <a:ext cx="5264785" cy="144589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sz="1600" dirty="0">
                <a:sym typeface="+mn-ea"/>
              </a:rPr>
              <a:t>主要是提升性能（</a:t>
            </a:r>
            <a:r>
              <a:rPr lang="zh-CN" sz="1600" b="1" dirty="0">
                <a:sym typeface="+mn-ea"/>
              </a:rPr>
              <a:t>并发处理能力</a:t>
            </a:r>
            <a:r>
              <a:rPr lang="zh-CN" sz="1600" dirty="0">
                <a:sym typeface="+mn-ea"/>
              </a:rPr>
              <a:t>）</a:t>
            </a:r>
            <a:endParaRPr lang="zh-CN" sz="1600" dirty="0">
              <a:sym typeface="+mn-ea"/>
            </a:endParaRPr>
          </a:p>
          <a:p>
            <a:r>
              <a:rPr lang="zh-CN" sz="1600" dirty="0">
                <a:sym typeface="+mn-ea"/>
              </a:rPr>
              <a:t>提高并发算法的灵活性是次要的</a:t>
            </a:r>
            <a:endParaRPr lang="zh-CN" sz="1600" dirty="0">
              <a:sym typeface="+mn-ea"/>
            </a:endParaRPr>
          </a:p>
        </p:txBody>
      </p:sp>
      <p:sp>
        <p:nvSpPr>
          <p:cNvPr id="15" name="矩形 1"/>
          <p:cNvSpPr/>
          <p:nvPr/>
        </p:nvSpPr>
        <p:spPr>
          <a:xfrm>
            <a:off x="0" y="-19050"/>
            <a:ext cx="12192000" cy="962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8" name="矩形 3"/>
          <p:cNvSpPr/>
          <p:nvPr/>
        </p:nvSpPr>
        <p:spPr>
          <a:xfrm>
            <a:off x="260350" y="190500"/>
            <a:ext cx="909320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 b="1" dirty="0">
                <a:latin typeface="Meiryo UI (正文)"/>
                <a:ea typeface="+mj-ea"/>
                <a:sym typeface="+mn-ea"/>
              </a:rPr>
              <a:t>01 </a:t>
            </a:r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认识临界区 </a:t>
            </a:r>
            <a:r>
              <a:rPr lang="en-US" altLang="zh-CN" sz="2400" b="1" dirty="0">
                <a:latin typeface="Meiryo UI (正文)"/>
                <a:ea typeface="+mj-ea"/>
                <a:sym typeface="+mn-ea"/>
              </a:rPr>
              <a:t>- </a:t>
            </a:r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部分代码块</a:t>
            </a:r>
            <a:endParaRPr lang="zh-CN" altLang="en-US" sz="2400" b="1" dirty="0">
              <a:latin typeface="Meiryo UI (正文)"/>
              <a:ea typeface="+mj-ea"/>
              <a:sym typeface="+mn-ea"/>
            </a:endParaRPr>
          </a:p>
        </p:txBody>
      </p:sp>
      <p:sp>
        <p:nvSpPr>
          <p:cNvPr id="3" name="Left Brace 2"/>
          <p:cNvSpPr/>
          <p:nvPr/>
        </p:nvSpPr>
        <p:spPr>
          <a:xfrm>
            <a:off x="5062220" y="1813560"/>
            <a:ext cx="227965" cy="962025"/>
          </a:xfrm>
          <a:prstGeom prst="leftBrace">
            <a:avLst>
              <a:gd name="adj1" fmla="val 62603"/>
              <a:gd name="adj2" fmla="val 50000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内容占位符 2"/>
          <p:cNvSpPr txBox="1"/>
          <p:nvPr/>
        </p:nvSpPr>
        <p:spPr>
          <a:xfrm>
            <a:off x="5611495" y="1571625"/>
            <a:ext cx="1945640" cy="1445895"/>
          </a:xfrm>
          <a:prstGeom prst="rect">
            <a:avLst/>
          </a:prstGeom>
        </p:spPr>
        <p:txBody>
          <a:bodyPr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>
                <a:solidFill>
                  <a:srgbClr val="FF0000"/>
                </a:solidFill>
                <a:sym typeface="+mn-ea"/>
              </a:rPr>
              <a:t>缩小锁的范围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减小锁的粒度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减少竞争条件</a:t>
            </a:r>
            <a:endParaRPr lang="zh-CN" sz="1600" dirty="0">
              <a:sym typeface="+mn-ea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724400" y="4962525"/>
            <a:ext cx="443230" cy="235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167630" y="4962525"/>
            <a:ext cx="443230" cy="235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610860" y="4962525"/>
            <a:ext cx="443230" cy="235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059170" y="4962525"/>
            <a:ext cx="443230" cy="235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507480" y="4962525"/>
            <a:ext cx="443230" cy="235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950710" y="4962525"/>
            <a:ext cx="443230" cy="235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393940" y="4962525"/>
            <a:ext cx="443230" cy="235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7842250" y="4962525"/>
            <a:ext cx="443230" cy="235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167630" y="5448300"/>
            <a:ext cx="443230" cy="200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67630" y="5805805"/>
            <a:ext cx="443230" cy="200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167630" y="6185535"/>
            <a:ext cx="443230" cy="200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389245" y="5198110"/>
            <a:ext cx="0" cy="2501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389245" y="5648325"/>
            <a:ext cx="0" cy="15748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9" idx="0"/>
          </p:cNvCxnSpPr>
          <p:nvPr/>
        </p:nvCxnSpPr>
        <p:spPr>
          <a:xfrm>
            <a:off x="5389245" y="6028055"/>
            <a:ext cx="0" cy="15748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34"/>
          <p:cNvSpPr txBox="1"/>
          <p:nvPr/>
        </p:nvSpPr>
        <p:spPr>
          <a:xfrm>
            <a:off x="3728085" y="4888865"/>
            <a:ext cx="99631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 b="1">
                <a:latin typeface="Arial Bold" panose="020B0604020202090204" charset="0"/>
              </a:rPr>
              <a:t>Bucket[]</a:t>
            </a:r>
            <a:endParaRPr lang="zh-CN" altLang="en-US" sz="1600" b="1">
              <a:latin typeface="Arial Bold" panose="020B0604020202090204" charset="0"/>
              <a:ea typeface="SimSun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4462780" y="5761355"/>
            <a:ext cx="54419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 b="1">
                <a:latin typeface="Arial Bold" panose="020B0604020202090204" charset="0"/>
              </a:rPr>
              <a:t>List</a:t>
            </a:r>
            <a:endParaRPr lang="en-US" altLang="zh-CN" sz="1600" b="1">
              <a:latin typeface="Arial Bold" panose="020B0604020202090204" charset="0"/>
            </a:endParaRPr>
          </a:p>
        </p:txBody>
      </p:sp>
      <p:sp>
        <p:nvSpPr>
          <p:cNvPr id="27" name="Left Brace 26"/>
          <p:cNvSpPr/>
          <p:nvPr/>
        </p:nvSpPr>
        <p:spPr>
          <a:xfrm rot="5400000">
            <a:off x="5518150" y="4074795"/>
            <a:ext cx="227965" cy="1447165"/>
          </a:xfrm>
          <a:prstGeom prst="leftBrace">
            <a:avLst>
              <a:gd name="adj1" fmla="val 62603"/>
              <a:gd name="adj2" fmla="val 50000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 rot="5400000">
            <a:off x="5290185" y="4711065"/>
            <a:ext cx="227965" cy="228600"/>
          </a:xfrm>
          <a:prstGeom prst="leftBrace">
            <a:avLst>
              <a:gd name="adj1" fmla="val 62603"/>
              <a:gd name="adj2" fmla="val 50000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2" name="Left Brace 51"/>
          <p:cNvSpPr/>
          <p:nvPr/>
        </p:nvSpPr>
        <p:spPr>
          <a:xfrm rot="5400000">
            <a:off x="6176645" y="4733925"/>
            <a:ext cx="227965" cy="228600"/>
          </a:xfrm>
          <a:prstGeom prst="leftBrace">
            <a:avLst>
              <a:gd name="adj1" fmla="val 62603"/>
              <a:gd name="adj2" fmla="val 50000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3" name="Picture 52" descr="loc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60035" y="3985260"/>
            <a:ext cx="544195" cy="544195"/>
          </a:xfrm>
          <a:prstGeom prst="rect">
            <a:avLst/>
          </a:prstGeom>
        </p:spPr>
      </p:pic>
      <p:pic>
        <p:nvPicPr>
          <p:cNvPr id="54" name="Picture 53" descr="loc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32070" y="4006850"/>
            <a:ext cx="544195" cy="544195"/>
          </a:xfrm>
          <a:prstGeom prst="rect">
            <a:avLst/>
          </a:prstGeom>
        </p:spPr>
      </p:pic>
      <p:pic>
        <p:nvPicPr>
          <p:cNvPr id="55" name="Picture 54" descr="loc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9165" y="4022090"/>
            <a:ext cx="544195" cy="544195"/>
          </a:xfrm>
          <a:prstGeom prst="rect">
            <a:avLst/>
          </a:prstGeom>
        </p:spPr>
      </p:pic>
      <p:sp>
        <p:nvSpPr>
          <p:cNvPr id="56" name="Left Brace 55"/>
          <p:cNvSpPr/>
          <p:nvPr/>
        </p:nvSpPr>
        <p:spPr>
          <a:xfrm rot="5400000">
            <a:off x="7516495" y="4717415"/>
            <a:ext cx="227965" cy="228600"/>
          </a:xfrm>
          <a:prstGeom prst="leftBrace">
            <a:avLst>
              <a:gd name="adj1" fmla="val 62603"/>
              <a:gd name="adj2" fmla="val 50000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7" name="Picture 56" descr="loc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59015" y="4028440"/>
            <a:ext cx="544195" cy="544195"/>
          </a:xfrm>
          <a:prstGeom prst="rect">
            <a:avLst/>
          </a:prstGeom>
        </p:spPr>
      </p:pic>
      <p:sp>
        <p:nvSpPr>
          <p:cNvPr id="59" name="Left Brace 58"/>
          <p:cNvSpPr/>
          <p:nvPr/>
        </p:nvSpPr>
        <p:spPr>
          <a:xfrm rot="5400000">
            <a:off x="7307580" y="4080510"/>
            <a:ext cx="227965" cy="1447165"/>
          </a:xfrm>
          <a:prstGeom prst="leftBrace">
            <a:avLst>
              <a:gd name="adj1" fmla="val 62603"/>
              <a:gd name="adj2" fmla="val 50000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60" name="Picture 59" descr="loc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3985260"/>
            <a:ext cx="544195" cy="544195"/>
          </a:xfrm>
          <a:prstGeom prst="rect">
            <a:avLst/>
          </a:prstGeom>
        </p:spPr>
      </p:pic>
      <p:pic>
        <p:nvPicPr>
          <p:cNvPr id="63" name="Picture 62" descr="run-co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9945" y="5749925"/>
            <a:ext cx="574675" cy="574675"/>
          </a:xfrm>
          <a:prstGeom prst="rect">
            <a:avLst/>
          </a:prstGeom>
        </p:spPr>
      </p:pic>
      <p:sp>
        <p:nvSpPr>
          <p:cNvPr id="64" name="Text Box 63"/>
          <p:cNvSpPr txBox="1"/>
          <p:nvPr/>
        </p:nvSpPr>
        <p:spPr>
          <a:xfrm>
            <a:off x="9981565" y="5950585"/>
            <a:ext cx="10629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 u="sng">
                <a:solidFill>
                  <a:srgbClr val="FF0000"/>
                </a:solidFill>
              </a:rPr>
              <a:t>运行代码</a:t>
            </a:r>
            <a:r>
              <a:rPr lang="en-US" altLang="zh-CN" sz="1200" b="1" u="sng">
                <a:solidFill>
                  <a:srgbClr val="FF0000"/>
                </a:solidFill>
              </a:rPr>
              <a:t> -&gt;</a:t>
            </a:r>
            <a:endParaRPr lang="en-US" altLang="zh-CN" sz="1200" b="1" u="sng">
              <a:solidFill>
                <a:srgbClr val="FF0000"/>
              </a:solidFill>
            </a:endParaRPr>
          </a:p>
        </p:txBody>
      </p:sp>
      <p:sp>
        <p:nvSpPr>
          <p:cNvPr id="65" name="Text Box 64"/>
          <p:cNvSpPr txBox="1"/>
          <p:nvPr/>
        </p:nvSpPr>
        <p:spPr>
          <a:xfrm>
            <a:off x="4779645" y="4618990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/>
              <a:t>segment</a:t>
            </a:r>
            <a:endParaRPr lang="en-US" sz="12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27" grpId="0" bldLvl="0" animBg="1"/>
      <p:bldP spid="59" grpId="0" bldLvl="0" animBg="1"/>
      <p:bldP spid="51" grpId="0" bldLvl="0" animBg="1"/>
      <p:bldP spid="52" grpId="0" bldLvl="0" animBg="1"/>
      <p:bldP spid="56" grpId="0" bldLvl="0" animBg="1"/>
      <p:bldP spid="2" grpId="0" animBg="1"/>
      <p:bldP spid="8" grpId="0" animBg="1"/>
      <p:bldP spid="9" grpId="0" animBg="1"/>
      <p:bldP spid="10" grpId="0" animBg="1"/>
      <p:bldP spid="11" grpId="0" animBg="1"/>
      <p:bldP spid="5" grpId="0" animBg="1"/>
      <p:bldP spid="6" grpId="0" animBg="1"/>
      <p:bldP spid="14" grpId="0" animBg="1"/>
      <p:bldP spid="16" grpId="0" animBg="1"/>
      <p:bldP spid="17" grpId="0" animBg="1"/>
      <p:bldP spid="19" grpId="0" animBg="1"/>
      <p:bldP spid="36" grpId="0"/>
      <p:bldP spid="27" grpId="1" bldLvl="0" animBg="1"/>
      <p:bldP spid="59" grpId="1" bldLvl="0" animBg="1"/>
      <p:bldP spid="35" grpId="0"/>
      <p:bldP spid="65" grpId="0"/>
      <p:bldP spid="6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350" y="190500"/>
            <a:ext cx="909320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总结</a:t>
            </a:r>
            <a:endParaRPr lang="zh-CN" altLang="en-US" sz="2400" b="1" dirty="0">
              <a:latin typeface="Meiryo UI (正文)"/>
              <a:ea typeface="+mj-ea"/>
              <a:sym typeface="+mn-ea"/>
            </a:endParaRPr>
          </a:p>
        </p:txBody>
      </p:sp>
      <p:sp>
        <p:nvSpPr>
          <p:cNvPr id="15" name="矩形 1"/>
          <p:cNvSpPr/>
          <p:nvPr/>
        </p:nvSpPr>
        <p:spPr>
          <a:xfrm>
            <a:off x="0" y="-19050"/>
            <a:ext cx="12192000" cy="962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8" name="矩形 3"/>
          <p:cNvSpPr/>
          <p:nvPr/>
        </p:nvSpPr>
        <p:spPr>
          <a:xfrm>
            <a:off x="260350" y="190500"/>
            <a:ext cx="909320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 b="1" dirty="0">
                <a:latin typeface="Meiryo UI (正文)"/>
                <a:ea typeface="+mj-ea"/>
                <a:sym typeface="+mn-ea"/>
              </a:rPr>
              <a:t>02 </a:t>
            </a:r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在不同的对象上进行同步</a:t>
            </a:r>
            <a:endParaRPr lang="zh-CN" altLang="en-US" sz="2400" b="1" dirty="0">
              <a:latin typeface="Meiryo UI (正文)"/>
              <a:ea typeface="+mj-ea"/>
              <a:sym typeface="+mn-ea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250" y="1830070"/>
            <a:ext cx="6464935" cy="3197860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940" y="1418590"/>
            <a:ext cx="4032250" cy="4824095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7" name="Rounded Rectangle 6"/>
          <p:cNvSpPr/>
          <p:nvPr/>
        </p:nvSpPr>
        <p:spPr>
          <a:xfrm>
            <a:off x="133350" y="4140835"/>
            <a:ext cx="6642735" cy="72834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6947535" y="4233545"/>
            <a:ext cx="782955" cy="542925"/>
          </a:xfrm>
          <a:prstGeom prst="right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143875" y="2212340"/>
            <a:ext cx="2052955" cy="63373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143875" y="3190240"/>
            <a:ext cx="2052955" cy="63373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0" name="Picture 9" descr="run-co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205" y="5782310"/>
            <a:ext cx="574675" cy="57467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758825" y="5982970"/>
            <a:ext cx="10629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 u="sng">
                <a:solidFill>
                  <a:srgbClr val="FF0000"/>
                </a:solidFill>
              </a:rPr>
              <a:t>运行代码</a:t>
            </a:r>
            <a:r>
              <a:rPr lang="en-US" altLang="zh-CN" sz="1200" b="1" u="sng">
                <a:solidFill>
                  <a:srgbClr val="FF0000"/>
                </a:solidFill>
              </a:rPr>
              <a:t> -&gt;</a:t>
            </a:r>
            <a:endParaRPr lang="en-US" altLang="zh-CN" sz="1200" b="1" u="sng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6" grpId="0" bldLvl="0" animBg="1"/>
      <p:bldP spid="8" grpId="0" bldLvl="0" animBg="1"/>
      <p:bldP spid="9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350" y="190500"/>
            <a:ext cx="909320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总结</a:t>
            </a:r>
            <a:endParaRPr lang="zh-CN" altLang="en-US" sz="2400" b="1" dirty="0">
              <a:latin typeface="Meiryo UI (正文)"/>
              <a:ea typeface="+mj-ea"/>
              <a:sym typeface="+mn-ea"/>
            </a:endParaRPr>
          </a:p>
        </p:txBody>
      </p:sp>
      <p:sp>
        <p:nvSpPr>
          <p:cNvPr id="15" name="矩形 1"/>
          <p:cNvSpPr/>
          <p:nvPr/>
        </p:nvSpPr>
        <p:spPr>
          <a:xfrm>
            <a:off x="0" y="0"/>
            <a:ext cx="12192000" cy="962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8" name="矩形 3"/>
          <p:cNvSpPr/>
          <p:nvPr/>
        </p:nvSpPr>
        <p:spPr>
          <a:xfrm>
            <a:off x="260350" y="209550"/>
            <a:ext cx="909320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 b="1" dirty="0">
                <a:latin typeface="Meiryo UI (正文)"/>
                <a:ea typeface="+mj-ea"/>
                <a:sym typeface="+mn-ea"/>
              </a:rPr>
              <a:t>03 </a:t>
            </a:r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显式的 </a:t>
            </a:r>
            <a:r>
              <a:rPr lang="en-US" altLang="zh-CN" sz="2400" b="1" dirty="0">
                <a:latin typeface="Meiryo UI (正文)"/>
                <a:ea typeface="+mj-ea"/>
                <a:sym typeface="+mn-ea"/>
              </a:rPr>
              <a:t>Lock </a:t>
            </a:r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对象</a:t>
            </a:r>
            <a:endParaRPr lang="zh-CN" altLang="en-US" sz="2400" b="1" dirty="0">
              <a:latin typeface="Meiryo UI (正文)"/>
              <a:ea typeface="+mj-ea"/>
              <a:sym typeface="+mn-ea"/>
            </a:endParaRPr>
          </a:p>
        </p:txBody>
      </p:sp>
      <p:sp>
        <p:nvSpPr>
          <p:cNvPr id="2" name="内容占位符 2"/>
          <p:cNvSpPr txBox="1"/>
          <p:nvPr/>
        </p:nvSpPr>
        <p:spPr>
          <a:xfrm>
            <a:off x="1082040" y="1253490"/>
            <a:ext cx="9731375" cy="111379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sz="1600" dirty="0">
                <a:sym typeface="+mn-ea"/>
              </a:rPr>
              <a:t>相较于内建的 synchronized 关键字，我们还能显式的使用</a:t>
            </a:r>
            <a:r>
              <a:rPr lang="en-US" altLang="zh-CN" sz="1600" dirty="0">
                <a:sym typeface="+mn-ea"/>
              </a:rPr>
              <a:t>java.util.concurrent.locks</a:t>
            </a:r>
            <a:r>
              <a:rPr lang="zh-CN" altLang="en-US" sz="1600" dirty="0">
                <a:sym typeface="+mn-ea"/>
              </a:rPr>
              <a:t>中的</a:t>
            </a:r>
            <a:r>
              <a:rPr lang="en-US" altLang="zh-CN" sz="1600" dirty="0">
                <a:sym typeface="+mn-ea"/>
              </a:rPr>
              <a:t>Lock</a:t>
            </a:r>
            <a:r>
              <a:rPr lang="zh-CN" altLang="en-US" sz="1600" dirty="0">
                <a:sym typeface="+mn-ea"/>
              </a:rPr>
              <a:t>对象来创建临界区</a:t>
            </a:r>
            <a:endParaRPr lang="zh-CN" sz="1600" dirty="0"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250" y="2790825"/>
            <a:ext cx="4493895" cy="2592705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r="1570"/>
          <a:stretch>
            <a:fillRect/>
          </a:stretch>
        </p:blipFill>
        <p:spPr>
          <a:xfrm>
            <a:off x="6492875" y="2421890"/>
            <a:ext cx="5452745" cy="3105150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7" name="Right Arrow 6"/>
          <p:cNvSpPr/>
          <p:nvPr/>
        </p:nvSpPr>
        <p:spPr>
          <a:xfrm>
            <a:off x="5334635" y="3815715"/>
            <a:ext cx="1038860" cy="542925"/>
          </a:xfrm>
          <a:prstGeom prst="right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350" y="190500"/>
            <a:ext cx="909320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总结</a:t>
            </a:r>
            <a:endParaRPr lang="zh-CN" altLang="en-US" sz="2400" b="1" dirty="0">
              <a:latin typeface="Meiryo UI (正文)"/>
              <a:ea typeface="+mj-ea"/>
              <a:sym typeface="+mn-ea"/>
            </a:endParaRPr>
          </a:p>
        </p:txBody>
      </p:sp>
      <p:sp>
        <p:nvSpPr>
          <p:cNvPr id="15" name="矩形 1"/>
          <p:cNvSpPr/>
          <p:nvPr/>
        </p:nvSpPr>
        <p:spPr>
          <a:xfrm>
            <a:off x="0" y="0"/>
            <a:ext cx="12192000" cy="962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8" name="矩形 3"/>
          <p:cNvSpPr/>
          <p:nvPr/>
        </p:nvSpPr>
        <p:spPr>
          <a:xfrm>
            <a:off x="260350" y="209550"/>
            <a:ext cx="909320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 b="1" dirty="0">
                <a:latin typeface="Meiryo UI (正文)"/>
                <a:ea typeface="+mj-ea"/>
                <a:sym typeface="+mn-ea"/>
              </a:rPr>
              <a:t>03 </a:t>
            </a:r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显式的 </a:t>
            </a:r>
            <a:r>
              <a:rPr lang="en-US" altLang="zh-CN" sz="2400" b="1" dirty="0">
                <a:latin typeface="Meiryo UI (正文)"/>
                <a:ea typeface="+mj-ea"/>
                <a:sym typeface="+mn-ea"/>
              </a:rPr>
              <a:t>Lock </a:t>
            </a:r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对象</a:t>
            </a:r>
            <a:endParaRPr lang="zh-CN" altLang="en-US" sz="2400" b="1" dirty="0">
              <a:latin typeface="Meiryo UI (正文)"/>
              <a:ea typeface="+mj-ea"/>
              <a:sym typeface="+mn-ea"/>
            </a:endParaRPr>
          </a:p>
        </p:txBody>
      </p:sp>
      <p:sp>
        <p:nvSpPr>
          <p:cNvPr id="12" name="内容占位符 2"/>
          <p:cNvSpPr txBox="1"/>
          <p:nvPr/>
        </p:nvSpPr>
        <p:spPr>
          <a:xfrm>
            <a:off x="916940" y="2252980"/>
            <a:ext cx="5064760" cy="378523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>
                <a:sym typeface="+mn-ea"/>
              </a:rPr>
              <a:t>Lock</a:t>
            </a:r>
            <a:r>
              <a:rPr lang="zh-CN" altLang="en-US" sz="1600">
                <a:sym typeface="+mn-ea"/>
              </a:rPr>
              <a:t>对象必须显式的创建，并且加锁，再进行解锁，与</a:t>
            </a:r>
            <a:r>
              <a:rPr lang="en-US" altLang="zh-CN" sz="1600">
                <a:sym typeface="+mn-ea"/>
              </a:rPr>
              <a:t>synchronzied</a:t>
            </a:r>
            <a:r>
              <a:rPr lang="zh-CN" altLang="en-US" sz="1600">
                <a:sym typeface="+mn-ea"/>
              </a:rPr>
              <a:t>关键字相比，要显得繁琐一点，但却提供了更多的灵活性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解锁一定要在</a:t>
            </a:r>
            <a:r>
              <a:rPr lang="en-US" altLang="zh-CN" sz="1600">
                <a:sym typeface="+mn-ea"/>
              </a:rPr>
              <a:t>finally</a:t>
            </a:r>
            <a:r>
              <a:rPr lang="zh-CN" altLang="en-US" sz="1600">
                <a:sym typeface="+mn-ea"/>
              </a:rPr>
              <a:t>里进行，以保证在异常情况下也能解锁，最好就是使用</a:t>
            </a:r>
            <a:r>
              <a:rPr lang="en-US" altLang="zh-CN" sz="1600">
                <a:sym typeface="+mn-ea"/>
              </a:rPr>
              <a:t>try-finally</a:t>
            </a:r>
            <a:r>
              <a:rPr lang="zh-CN" altLang="en-US" sz="1600">
                <a:sym typeface="+mn-ea"/>
              </a:rPr>
              <a:t>组合</a:t>
            </a:r>
            <a:endParaRPr lang="zh-CN" altLang="en-US" sz="1600">
              <a:sym typeface="+mn-ea"/>
            </a:endParaRPr>
          </a:p>
          <a:p>
            <a:r>
              <a:rPr lang="en-US" altLang="zh-CN" sz="1600">
                <a:sym typeface="+mn-ea"/>
              </a:rPr>
              <a:t>return</a:t>
            </a:r>
            <a:r>
              <a:rPr lang="zh-CN" altLang="en-US" sz="1600">
                <a:sym typeface="+mn-ea"/>
              </a:rPr>
              <a:t>一定要在</a:t>
            </a:r>
            <a:r>
              <a:rPr lang="en-US" altLang="zh-CN" sz="1600">
                <a:sym typeface="+mn-ea"/>
              </a:rPr>
              <a:t>try</a:t>
            </a:r>
            <a:r>
              <a:rPr lang="zh-CN" altLang="en-US" sz="1600">
                <a:sym typeface="+mn-ea"/>
              </a:rPr>
              <a:t>里面，否则就可能会造成解锁了之后才</a:t>
            </a:r>
            <a:r>
              <a:rPr lang="en-US" altLang="zh-CN" sz="1600">
                <a:sym typeface="+mn-ea"/>
              </a:rPr>
              <a:t>return</a:t>
            </a:r>
            <a:endParaRPr lang="zh-CN" altLang="en-US" sz="1600">
              <a:sym typeface="+mn-ea"/>
            </a:endParaRPr>
          </a:p>
          <a:p>
            <a:endParaRPr lang="zh-CN" sz="2000" b="1" dirty="0">
              <a:sym typeface="+mn-e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rcRect r="1570"/>
          <a:stretch>
            <a:fillRect/>
          </a:stretch>
        </p:blipFill>
        <p:spPr>
          <a:xfrm>
            <a:off x="6492875" y="2421890"/>
            <a:ext cx="5452745" cy="3105150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run-co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9945" y="5749925"/>
            <a:ext cx="574675" cy="57467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9981565" y="5950585"/>
            <a:ext cx="10629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 u="sng">
                <a:solidFill>
                  <a:srgbClr val="FF0000"/>
                </a:solidFill>
              </a:rPr>
              <a:t>运行代码</a:t>
            </a:r>
            <a:r>
              <a:rPr lang="en-US" altLang="zh-CN" sz="1200" b="1" u="sng">
                <a:solidFill>
                  <a:srgbClr val="FF0000"/>
                </a:solidFill>
              </a:rPr>
              <a:t> -&gt;</a:t>
            </a:r>
            <a:endParaRPr lang="en-US" altLang="zh-CN" sz="1200" b="1" u="sng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350" y="190500"/>
            <a:ext cx="909320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总结</a:t>
            </a:r>
            <a:endParaRPr lang="zh-CN" altLang="en-US" sz="2400" b="1" dirty="0">
              <a:latin typeface="Meiryo UI (正文)"/>
              <a:ea typeface="+mj-ea"/>
              <a:sym typeface="+mn-ea"/>
            </a:endParaRPr>
          </a:p>
        </p:txBody>
      </p:sp>
      <p:sp>
        <p:nvSpPr>
          <p:cNvPr id="15" name="矩形 1"/>
          <p:cNvSpPr/>
          <p:nvPr/>
        </p:nvSpPr>
        <p:spPr>
          <a:xfrm>
            <a:off x="0" y="0"/>
            <a:ext cx="12192000" cy="962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8" name="矩形 3"/>
          <p:cNvSpPr/>
          <p:nvPr/>
        </p:nvSpPr>
        <p:spPr>
          <a:xfrm>
            <a:off x="260350" y="209550"/>
            <a:ext cx="909320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 b="1" dirty="0">
                <a:latin typeface="Meiryo UI (正文)"/>
                <a:ea typeface="+mj-ea"/>
                <a:sym typeface="+mn-ea"/>
              </a:rPr>
              <a:t>03 </a:t>
            </a:r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显式的 </a:t>
            </a:r>
            <a:r>
              <a:rPr lang="en-US" altLang="zh-CN" sz="2400" b="1" dirty="0">
                <a:latin typeface="Meiryo UI (正文)"/>
                <a:ea typeface="+mj-ea"/>
                <a:sym typeface="+mn-ea"/>
              </a:rPr>
              <a:t>Lock </a:t>
            </a:r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对象 </a:t>
            </a:r>
            <a:r>
              <a:rPr lang="en-US" altLang="zh-CN" sz="2400" b="1" dirty="0">
                <a:latin typeface="Meiryo UI (正文)"/>
                <a:ea typeface="+mj-ea"/>
                <a:sym typeface="+mn-ea"/>
              </a:rPr>
              <a:t>- </a:t>
            </a:r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扩展</a:t>
            </a:r>
            <a:endParaRPr lang="en-US" altLang="zh-CN" sz="2400" b="1" dirty="0">
              <a:latin typeface="Meiryo UI (正文)"/>
              <a:ea typeface="+mj-ea"/>
              <a:sym typeface="+mn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510" y="1125855"/>
            <a:ext cx="3590290" cy="1841500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420" y="2063750"/>
            <a:ext cx="5574030" cy="3161030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510" y="3825240"/>
            <a:ext cx="3524885" cy="249047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9" name="Text Box 18"/>
          <p:cNvSpPr txBox="1"/>
          <p:nvPr/>
        </p:nvSpPr>
        <p:spPr>
          <a:xfrm>
            <a:off x="1494155" y="6402070"/>
            <a:ext cx="26015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单个内置锁</a:t>
            </a:r>
            <a:r>
              <a:rPr lang="en-US" altLang="zh-CN" sz="1400"/>
              <a:t>+</a:t>
            </a:r>
            <a:r>
              <a:rPr lang="zh-CN" altLang="en-US" sz="1400">
                <a:sym typeface="+mn-ea"/>
              </a:rPr>
              <a:t>单个内置条件队列</a:t>
            </a:r>
            <a:endParaRPr lang="en-US" altLang="zh-CN" sz="1400"/>
          </a:p>
        </p:txBody>
      </p:sp>
      <p:sp>
        <p:nvSpPr>
          <p:cNvPr id="20" name="Text Box 19"/>
          <p:cNvSpPr txBox="1"/>
          <p:nvPr/>
        </p:nvSpPr>
        <p:spPr>
          <a:xfrm>
            <a:off x="1326515" y="3023870"/>
            <a:ext cx="32073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显式</a:t>
            </a:r>
            <a:r>
              <a:rPr lang="en-US" altLang="zh-CN" sz="1400"/>
              <a:t>Lock+</a:t>
            </a:r>
            <a:r>
              <a:rPr lang="zh-CN" altLang="en-US" b="1">
                <a:latin typeface="Arial Bold" panose="020B0604020202090204" charset="0"/>
              </a:rPr>
              <a:t>任意数量</a:t>
            </a:r>
            <a:r>
              <a:rPr lang="zh-CN" altLang="en-US" sz="1400"/>
              <a:t>的显式条件队列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350" y="190500"/>
            <a:ext cx="909320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总结</a:t>
            </a:r>
            <a:endParaRPr lang="zh-CN" altLang="en-US" sz="2400" b="1" dirty="0">
              <a:latin typeface="Meiryo UI (正文)"/>
              <a:ea typeface="+mj-ea"/>
              <a:sym typeface="+mn-ea"/>
            </a:endParaRPr>
          </a:p>
        </p:txBody>
      </p:sp>
      <p:sp>
        <p:nvSpPr>
          <p:cNvPr id="15" name="矩形 1"/>
          <p:cNvSpPr/>
          <p:nvPr/>
        </p:nvSpPr>
        <p:spPr>
          <a:xfrm>
            <a:off x="0" y="0"/>
            <a:ext cx="12192000" cy="962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8" name="矩形 3"/>
          <p:cNvSpPr/>
          <p:nvPr/>
        </p:nvSpPr>
        <p:spPr>
          <a:xfrm>
            <a:off x="260350" y="209550"/>
            <a:ext cx="909320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 b="1" dirty="0">
                <a:latin typeface="Meiryo UI (正文)"/>
                <a:ea typeface="+mj-ea"/>
                <a:sym typeface="+mn-ea"/>
              </a:rPr>
              <a:t>03 </a:t>
            </a:r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显式</a:t>
            </a:r>
            <a:r>
              <a:rPr lang="en-US" altLang="zh-CN" sz="2400" b="1" dirty="0">
                <a:latin typeface="Meiryo UI (正文)"/>
                <a:ea typeface="+mj-ea"/>
                <a:sym typeface="+mn-ea"/>
              </a:rPr>
              <a:t>Lock</a:t>
            </a:r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与</a:t>
            </a:r>
            <a:r>
              <a:rPr lang="en-US" altLang="zh-CN" sz="2400" b="1" dirty="0">
                <a:latin typeface="Meiryo UI (正文)"/>
                <a:ea typeface="+mj-ea"/>
                <a:sym typeface="+mn-ea"/>
              </a:rPr>
              <a:t>synchronized</a:t>
            </a:r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选择</a:t>
            </a:r>
            <a:endParaRPr lang="zh-CN" altLang="en-US" sz="2400" b="1" dirty="0">
              <a:latin typeface="Meiryo UI (正文)"/>
              <a:ea typeface="+mj-ea"/>
              <a:sym typeface="+mn-ea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1457325" y="1795780"/>
            <a:ext cx="9670415" cy="234886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sz="1600" dirty="0">
                <a:sym typeface="+mn-ea"/>
              </a:rPr>
              <a:t>显式</a:t>
            </a:r>
            <a:r>
              <a:rPr lang="en-US" altLang="zh-CN" sz="1600" dirty="0">
                <a:sym typeface="+mn-ea"/>
              </a:rPr>
              <a:t>Lock</a:t>
            </a:r>
            <a:r>
              <a:rPr lang="zh-CN" altLang="en-US" sz="1600" dirty="0">
                <a:sym typeface="+mn-ea"/>
              </a:rPr>
              <a:t>提供了与</a:t>
            </a:r>
            <a:r>
              <a:rPr lang="en-US" altLang="zh-CN" sz="1600" dirty="0">
                <a:sym typeface="+mn-ea"/>
              </a:rPr>
              <a:t>synchronized</a:t>
            </a:r>
            <a:r>
              <a:rPr lang="zh-CN" altLang="en-US" sz="1600" dirty="0">
                <a:sym typeface="+mn-ea"/>
              </a:rPr>
              <a:t>相同的可见性，但</a:t>
            </a:r>
            <a:r>
              <a:rPr lang="en-US" altLang="zh-CN" sz="1600" dirty="0">
                <a:sym typeface="+mn-ea"/>
              </a:rPr>
              <a:t>synchronized</a:t>
            </a:r>
            <a:r>
              <a:rPr lang="zh-CN" altLang="en-US" sz="1600" dirty="0">
                <a:sym typeface="+mn-ea"/>
              </a:rPr>
              <a:t>提供了更多的内置优化</a:t>
            </a:r>
            <a:endParaRPr lang="zh-CN" sz="1600" dirty="0">
              <a:sym typeface="+mn-ea"/>
            </a:endParaRPr>
          </a:p>
          <a:p>
            <a:pPr lvl="0"/>
            <a:r>
              <a:rPr lang="zh-CN" sz="1600" dirty="0">
                <a:sym typeface="+mn-ea"/>
              </a:rPr>
              <a:t>显式Lock较</a:t>
            </a:r>
            <a:r>
              <a:rPr lang="en-US" altLang="zh-CN" sz="1600" dirty="0">
                <a:sym typeface="+mn-ea"/>
              </a:rPr>
              <a:t>synchronized</a:t>
            </a:r>
            <a:r>
              <a:rPr lang="zh-CN" sz="1600" dirty="0">
                <a:sym typeface="+mn-ea"/>
              </a:rPr>
              <a:t>提供了更灵活的控制，比如可以提供公平性，不可重入的特性，共享锁特性，或者可以在尝试获取锁失败后进行重试等等。</a:t>
            </a:r>
            <a:endParaRPr lang="zh-CN" sz="1600" dirty="0">
              <a:sym typeface="+mn-ea"/>
            </a:endParaRPr>
          </a:p>
          <a:p>
            <a:pPr lvl="0"/>
            <a:r>
              <a:rPr lang="zh-CN" sz="1600" dirty="0">
                <a:sym typeface="+mn-ea"/>
              </a:rPr>
              <a:t>显式</a:t>
            </a:r>
            <a:r>
              <a:rPr lang="en-US" altLang="zh-CN" sz="1600" dirty="0">
                <a:sym typeface="+mn-ea"/>
              </a:rPr>
              <a:t>Lock</a:t>
            </a:r>
            <a:r>
              <a:rPr lang="zh-CN" altLang="en-US" sz="1600" dirty="0">
                <a:sym typeface="+mn-ea"/>
              </a:rPr>
              <a:t>较</a:t>
            </a:r>
            <a:r>
              <a:rPr lang="en-US" altLang="zh-CN" sz="1600" dirty="0">
                <a:sym typeface="+mn-ea"/>
              </a:rPr>
              <a:t>synchronized</a:t>
            </a:r>
            <a:r>
              <a:rPr lang="zh-CN" sz="1600" dirty="0">
                <a:sym typeface="+mn-ea"/>
              </a:rPr>
              <a:t>增加了复杂度，更容易犯错。</a:t>
            </a:r>
            <a:endParaRPr lang="zh-CN" sz="1600" dirty="0">
              <a:sym typeface="+mn-ea"/>
            </a:endParaRPr>
          </a:p>
        </p:txBody>
      </p:sp>
      <p:sp>
        <p:nvSpPr>
          <p:cNvPr id="20" name="文本占位符 14"/>
          <p:cNvSpPr txBox="1"/>
          <p:nvPr/>
        </p:nvSpPr>
        <p:spPr>
          <a:xfrm>
            <a:off x="1457325" y="4648835"/>
            <a:ext cx="9004935" cy="702945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zh-CN" altLang="en-US" sz="2400" b="1" dirty="0">
                <a:solidFill>
                  <a:srgbClr val="0070C0"/>
                </a:solidFill>
                <a:sym typeface="+mn-ea"/>
              </a:rPr>
              <a:t>首选</a:t>
            </a:r>
            <a:r>
              <a:rPr lang="en-US" altLang="zh-CN" sz="2400" b="1" dirty="0">
                <a:solidFill>
                  <a:srgbClr val="0070C0"/>
                </a:solidFill>
                <a:sym typeface="+mn-ea"/>
              </a:rPr>
              <a:t>synchronized</a:t>
            </a:r>
            <a:r>
              <a:rPr lang="zh-CN" altLang="en-US" sz="2400" b="1" dirty="0">
                <a:solidFill>
                  <a:srgbClr val="0070C0"/>
                </a:solidFill>
                <a:sym typeface="+mn-ea"/>
              </a:rPr>
              <a:t>，只有在需要高级功能时才使用显式</a:t>
            </a:r>
            <a:r>
              <a:rPr lang="en-US" altLang="zh-CN" sz="2400" b="1" dirty="0">
                <a:solidFill>
                  <a:srgbClr val="0070C0"/>
                </a:solidFill>
                <a:sym typeface="+mn-ea"/>
              </a:rPr>
              <a:t>Lock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heme/theme1.xml><?xml version="1.0" encoding="utf-8"?>
<a:theme xmlns:a="http://schemas.openxmlformats.org/drawingml/2006/main" name="最小和静音">
  <a:themeElements>
    <a:clrScheme name="Japan Navy">
      <a:dk1>
        <a:srgbClr val="231B23"/>
      </a:dk1>
      <a:lt1>
        <a:srgbClr val="FCF5E5"/>
      </a:lt1>
      <a:dk2>
        <a:srgbClr val="282C47"/>
      </a:dk2>
      <a:lt2>
        <a:srgbClr val="FCF5E5"/>
      </a:lt2>
      <a:accent1>
        <a:srgbClr val="FDA431"/>
      </a:accent1>
      <a:accent2>
        <a:srgbClr val="4DA1A8"/>
      </a:accent2>
      <a:accent3>
        <a:srgbClr val="D7E7BA"/>
      </a:accent3>
      <a:accent4>
        <a:srgbClr val="FCF5E5"/>
      </a:accent4>
      <a:accent5>
        <a:srgbClr val="282C47"/>
      </a:accent5>
      <a:accent6>
        <a:srgbClr val="EECED3"/>
      </a:accent6>
      <a:hlink>
        <a:srgbClr val="FCA330"/>
      </a:hlink>
      <a:folHlink>
        <a:srgbClr val="4DA1A8"/>
      </a:folHlink>
    </a:clrScheme>
    <a:fontScheme name="Japanese Template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{D0393262-A00C-486C-AA31-92B5AB18A9E5}tf89826194_win32</Template>
  <TotalTime>0</TotalTime>
  <Words>1052</Words>
  <Application>WPS Presentation</Application>
  <PresentationFormat>宽屏</PresentationFormat>
  <Paragraphs>99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37" baseType="lpstr">
      <vt:lpstr>Arial</vt:lpstr>
      <vt:lpstr>SimSun</vt:lpstr>
      <vt:lpstr>Wingdings</vt:lpstr>
      <vt:lpstr>Microsoft YaHei UI</vt:lpstr>
      <vt:lpstr>苹方-简</vt:lpstr>
      <vt:lpstr>Agency FB (正文)</vt:lpstr>
      <vt:lpstr>Thonburi</vt:lpstr>
      <vt:lpstr>Montserrat Semi</vt:lpstr>
      <vt:lpstr>Bebas Neue</vt:lpstr>
      <vt:lpstr>Gill Sans</vt:lpstr>
      <vt:lpstr>Lato Light</vt:lpstr>
      <vt:lpstr>Montserrat</vt:lpstr>
      <vt:lpstr>Montserrat Semi Bold</vt:lpstr>
      <vt:lpstr>Meiryo UI (正文)</vt:lpstr>
      <vt:lpstr>Agency FB</vt:lpstr>
      <vt:lpstr>汉仪书宋二KW</vt:lpstr>
      <vt:lpstr>微软雅黑</vt:lpstr>
      <vt:lpstr>汉仪旗黑</vt:lpstr>
      <vt:lpstr>Meiryo UI</vt:lpstr>
      <vt:lpstr>Arial Unicode MS</vt:lpstr>
      <vt:lpstr>等线</vt:lpstr>
      <vt:lpstr>汉仪中等线KW</vt:lpstr>
      <vt:lpstr>Calibri</vt:lpstr>
      <vt:lpstr>Helvetica Neue</vt:lpstr>
      <vt:lpstr>Arial Bold</vt:lpstr>
      <vt:lpstr>SimSun</vt:lpstr>
      <vt:lpstr>最小和静音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楠</dc:creator>
  <cp:lastModifiedBy>derbysofti69</cp:lastModifiedBy>
  <cp:revision>448</cp:revision>
  <dcterms:created xsi:type="dcterms:W3CDTF">2022-04-10T16:26:24Z</dcterms:created>
  <dcterms:modified xsi:type="dcterms:W3CDTF">2022-04-10T16:26:24Z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1033-4.0.0.6524</vt:lpwstr>
  </property>
</Properties>
</file>