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04" r:id="rId3"/>
    <p:sldId id="305" r:id="rId5"/>
    <p:sldId id="395" r:id="rId6"/>
    <p:sldId id="396" r:id="rId7"/>
    <p:sldId id="397" r:id="rId8"/>
    <p:sldId id="403" r:id="rId9"/>
    <p:sldId id="404" r:id="rId10"/>
    <p:sldId id="385" r:id="rId11"/>
    <p:sldId id="411" r:id="rId12"/>
    <p:sldId id="392" r:id="rId13"/>
    <p:sldId id="387" r:id="rId14"/>
    <p:sldId id="361" r:id="rId15"/>
    <p:sldId id="391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我们先来看下复制策略，它是指。。。。我们以</a:t>
            </a:r>
            <a:r>
              <a:rPr lang="en-US" altLang="zh-CN"/>
              <a:t>CopyOnWriteArrayList</a:t>
            </a:r>
            <a:r>
              <a:rPr lang="zh-CN" altLang="en-US"/>
              <a:t>举例。。。但值得注意的是，对于</a:t>
            </a:r>
            <a:r>
              <a:rPr lang="en-US" altLang="zh-CN"/>
              <a:t>CopyOnWriteArrayList</a:t>
            </a:r>
            <a:r>
              <a:rPr lang="zh-CN" altLang="en-US"/>
              <a:t>来说，使用场景一般是读多写少的场景，因为</a:t>
            </a:r>
            <a:r>
              <a:rPr lang="en-US" altLang="zh-CN"/>
              <a:t>copy</a:t>
            </a:r>
            <a:r>
              <a:rPr lang="zh-CN" altLang="en-US"/>
              <a:t>这个过程对性能的影响也是比较大的，并且不适用于大对象，有可能导致内存溢出。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另外，我们来看下另一个策略，</a:t>
            </a:r>
            <a:r>
              <a:rPr lang="en-US" altLang="zh-CN"/>
              <a:t>CAS</a:t>
            </a:r>
            <a:r>
              <a:rPr lang="zh-CN" altLang="en-US"/>
              <a:t>，这是一种比较乐观的思想， 它。。。。。比如</a:t>
            </a:r>
            <a:r>
              <a:rPr lang="en-US" altLang="zh-CN"/>
              <a:t>ConcurrentLinkedQueue</a:t>
            </a:r>
            <a:r>
              <a:rPr lang="zh-CN" altLang="en-US"/>
              <a:t>中就大量使用</a:t>
            </a:r>
            <a:r>
              <a:rPr lang="en-US" altLang="zh-CN"/>
              <a:t>CAS</a:t>
            </a:r>
            <a:r>
              <a:rPr lang="zh-CN" altLang="en-US"/>
              <a:t>，无须。。。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0"/>
            <a:r>
              <a:rPr lang="zh-CN" altLang="en-US"/>
              <a:t>最后我们来做一个简单的总结。</a:t>
            </a:r>
            <a:endParaRPr lang="zh-CN" altLang="en-US"/>
          </a:p>
          <a:p>
            <a:pPr lvl="0"/>
            <a:r>
              <a:rPr lang="zh-CN" altLang="en-US"/>
              <a:t>推荐大家去阅读《</a:t>
            </a:r>
            <a:r>
              <a:rPr lang="en-US" altLang="zh-CN"/>
              <a:t>Java</a:t>
            </a:r>
            <a:r>
              <a:rPr lang="zh-CN" altLang="en-US"/>
              <a:t>并发编程实战》。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所谓的无边界并不是说可以无限大，最大也不能超过</a:t>
            </a:r>
            <a:r>
              <a:rPr lang="en-US" altLang="zh-CN">
                <a:sym typeface="+mn-ea"/>
              </a:rPr>
              <a:t>int</a:t>
            </a:r>
            <a:r>
              <a:rPr lang="zh-CN" altLang="en-US">
                <a:sym typeface="+mn-ea"/>
              </a:rPr>
              <a:t>的最大值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另外的这些，就是</a:t>
            </a:r>
            <a:r>
              <a:rPr lang="en-US" altLang="zh-CN">
                <a:sym typeface="+mn-ea"/>
              </a:rPr>
              <a:t>DelayQueue</a:t>
            </a:r>
            <a:r>
              <a:rPr lang="zh-CN" altLang="en-US">
                <a:sym typeface="+mn-ea"/>
              </a:rPr>
              <a:t>内部的线程安全以及如何实现</a:t>
            </a:r>
            <a:r>
              <a:rPr lang="en-US" altLang="zh-CN">
                <a:sym typeface="+mn-ea"/>
              </a:rPr>
              <a:t>Delay</a:t>
            </a:r>
            <a:r>
              <a:rPr lang="zh-CN" altLang="en-US">
                <a:sym typeface="+mn-ea"/>
              </a:rPr>
              <a:t>的机制，我们不展开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我们接下来看下</a:t>
            </a:r>
            <a:r>
              <a:rPr lang="en-US">
                <a:sym typeface="+mn-ea"/>
              </a:rPr>
              <a:t>DelayQueue</a:t>
            </a:r>
            <a:r>
              <a:rPr lang="zh-CN" altLang="en-US">
                <a:sym typeface="+mn-ea"/>
              </a:rPr>
              <a:t>的相关继承与依赖关系，这个关系图是用</a:t>
            </a:r>
            <a:r>
              <a:rPr lang="en-US" altLang="zh-CN">
                <a:sym typeface="+mn-ea"/>
              </a:rPr>
              <a:t>Intellij idea</a:t>
            </a:r>
            <a:r>
              <a:rPr lang="zh-CN" altLang="en-US">
                <a:sym typeface="+mn-ea"/>
              </a:rPr>
              <a:t>生成的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sym typeface="+mn-ea"/>
              </a:rPr>
              <a:t>getDelay</a:t>
            </a:r>
            <a:r>
              <a:rPr lang="zh-CN" altLang="en-US">
                <a:sym typeface="+mn-ea"/>
              </a:rPr>
              <a:t>的作用呢，此方法传入一个</a:t>
            </a:r>
            <a:r>
              <a:rPr lang="en-US" altLang="zh-CN">
                <a:sym typeface="+mn-ea"/>
              </a:rPr>
              <a:t>TimeUnit</a:t>
            </a:r>
            <a:r>
              <a:rPr lang="zh-CN" altLang="en-US">
                <a:sym typeface="+mn-ea"/>
              </a:rPr>
              <a:t>枚举实例，返回还剩的时间，这个时间单位呢就是</a:t>
            </a:r>
            <a:r>
              <a:rPr lang="en-US" altLang="zh-CN">
                <a:sym typeface="+mn-ea"/>
              </a:rPr>
              <a:t>Timeunit</a:t>
            </a:r>
            <a:r>
              <a:rPr lang="zh-CN" altLang="en-US">
                <a:sym typeface="+mn-ea"/>
              </a:rPr>
              <a:t>指向的单位，</a:t>
            </a:r>
            <a:r>
              <a:rPr lang="en-US" altLang="zh-CN">
                <a:sym typeface="+mn-ea"/>
              </a:rPr>
              <a:t>unit.convert</a:t>
            </a:r>
            <a:r>
              <a:rPr lang="zh-CN" altLang="en-US">
                <a:sym typeface="+mn-ea"/>
              </a:rPr>
              <a:t>方法里封装了不同的时间单位的转换策略算法，具体转换的策略呢，由调用</a:t>
            </a:r>
            <a:r>
              <a:rPr lang="en-US" altLang="zh-CN">
                <a:sym typeface="+mn-ea"/>
              </a:rPr>
              <a:t>getDelay</a:t>
            </a:r>
            <a:r>
              <a:rPr lang="zh-CN" altLang="en-US">
                <a:sym typeface="+mn-ea"/>
              </a:rPr>
              <a:t>的人选择。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然后我们看下另一个组件：。。，然后。。。。我们来运行看一下效果，这里我们不用特别的关注操作</a:t>
            </a:r>
            <a:r>
              <a:rPr lang="en-US" altLang="zh-CN">
                <a:sym typeface="+mn-ea"/>
              </a:rPr>
              <a:t>PriorityBlockingQueue</a:t>
            </a:r>
            <a:r>
              <a:rPr lang="zh-CN" altLang="en-US">
                <a:sym typeface="+mn-ea"/>
              </a:rPr>
              <a:t>的方法的线程安全性，因为这个组件本身内部有机制保证了线程安全，我们可以放心的在多线程的环境中使用。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我们前面呢，按照书中的脉络介绍了下部分集合库组件，还有其他平时工作中常用的库组件，比如只要我们对读取性能要求较高，那一般都会使用哈希表这种数据结构，那在多线程情况下呢，可以直接使用</a:t>
            </a:r>
            <a:r>
              <a:rPr lang="en-US" altLang="zh-CN">
                <a:sym typeface="+mn-ea"/>
              </a:rPr>
              <a:t>ConcurrentHashMap</a:t>
            </a:r>
            <a:r>
              <a:rPr lang="zh-CN" altLang="en-US">
                <a:sym typeface="+mn-ea"/>
              </a:rPr>
              <a:t>，由于这个容器本身保证了线程安全，所以能极大的减轻线程安全问题对开发的心智负担。</a:t>
            </a:r>
            <a:r>
              <a:rPr lang="en-US" altLang="zh-CN">
                <a:sym typeface="+mn-ea"/>
              </a:rPr>
              <a:t>Doug lee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并发类库的主要作者之一，他给</a:t>
            </a:r>
            <a:r>
              <a:rPr lang="en-US" altLang="zh-CN">
                <a:sym typeface="+mn-ea"/>
              </a:rPr>
              <a:t>ConcurrentHashMap</a:t>
            </a:r>
            <a:r>
              <a:rPr lang="zh-CN" altLang="en-US">
                <a:sym typeface="+mn-ea"/>
              </a:rPr>
              <a:t>的定义翻译过来是这样的：这是一种线程安全的哈希表，支持检索的，，，</a:t>
            </a:r>
            <a:r>
              <a:rPr lang="en-US" altLang="zh-CN">
                <a:sym typeface="+mn-ea"/>
              </a:rPr>
              <a:t>**</a:t>
            </a:r>
            <a:r>
              <a:rPr lang="zh-CN" altLang="en-US">
                <a:sym typeface="+mn-ea"/>
              </a:rPr>
              <a:t>，使用方式呢和哈希表是一样的。并且</a:t>
            </a:r>
            <a:r>
              <a:rPr lang="en-US" altLang="zh-CN">
                <a:sym typeface="+mn-ea"/>
              </a:rPr>
              <a:t>ConcurrenthashMap</a:t>
            </a:r>
            <a:r>
              <a:rPr lang="zh-CN" altLang="en-US">
                <a:sym typeface="+mn-ea"/>
              </a:rPr>
              <a:t>也是面试经常问的一个组件。我们这里简单介绍一下相关原理，非常推荐大家去阅读下源码，多读几次，会对我们前面讲到的关于</a:t>
            </a:r>
            <a:r>
              <a:rPr lang="en-US" altLang="zh-CN">
                <a:sym typeface="+mn-ea"/>
              </a:rPr>
              <a:t>volatile</a:t>
            </a:r>
            <a:r>
              <a:rPr lang="zh-CN" altLang="en-US">
                <a:sym typeface="+mn-ea"/>
              </a:rPr>
              <a:t>和临界区以及原子性这些章节的内容有更深刻的理解。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好，首先，什么是完全并发，完全并发就是完全不加锁，那高预期并发呢，就是尽量不加锁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这是一个高频的面试题，我们这里只讲下关键的点，要想了解的比较详细呢，网上有很多资料，大家可以自行去搜索。这个问题呢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并发读只保证可见性，即有可能读到操作了一半的数据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并发写，写时如果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节点为空，则</a:t>
            </a:r>
            <a:r>
              <a:rPr lang="en-US" altLang="zh-CN">
                <a:sym typeface="+mn-ea"/>
              </a:rPr>
              <a:t>cas</a:t>
            </a:r>
            <a:r>
              <a:rPr lang="zh-CN" altLang="en-US">
                <a:sym typeface="+mn-ea"/>
              </a:rPr>
              <a:t>将数据加进去，否则锁住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节点，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多线程协助扩容，协助扩容的时候，分区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加锁。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封装后的并发类库一直在演化，而底层现在都倾向于使用无锁机制，以最大限度的在保证线程安全的情况下提升性能</a:t>
            </a:r>
            <a:endParaRPr lang="zh-CN" altLang="en-US"/>
          </a:p>
          <a:p>
            <a:r>
              <a:rPr lang="zh-CN" altLang="en-US"/>
              <a:t>我们先来回顾下</a:t>
            </a:r>
            <a:r>
              <a:rPr lang="en-US" altLang="zh-CN"/>
              <a:t>Java Collections Framework</a:t>
            </a:r>
            <a:r>
              <a:rPr lang="zh-CN" altLang="en-US"/>
              <a:t>对并发的支持历史。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sym typeface="+mn-ea"/>
              </a:rPr>
              <a:t>无锁集合有个有趣的特性：集合可以在读取的同时进行修改，读取方只能看见已完成的修改结果。这里的无锁集合也并不是说集合要想实现线程安全，一定不能使用锁，而是通过一些策略减少锁定，比如</a:t>
            </a:r>
            <a:r>
              <a:rPr lang="en-US" altLang="zh-CN" dirty="0">
                <a:sym typeface="+mn-ea"/>
              </a:rPr>
              <a:t>CopyOnWriteArrayLis</a:t>
            </a:r>
            <a:r>
              <a:rPr lang="zh-CN" altLang="en-US" dirty="0">
                <a:sym typeface="+mn-ea"/>
              </a:rPr>
              <a:t>，读不加锁，写加锁，又比如，</a:t>
            </a:r>
            <a:r>
              <a:rPr lang="en-US" altLang="zh-CN" dirty="0">
                <a:sym typeface="+mn-ea"/>
              </a:rPr>
              <a:t>concurrentHashMap</a:t>
            </a:r>
            <a:r>
              <a:rPr lang="zh-CN" altLang="en-US" dirty="0">
                <a:sym typeface="+mn-ea"/>
              </a:rPr>
              <a:t>，内部大量的使用</a:t>
            </a:r>
            <a:r>
              <a:rPr lang="en-US" altLang="zh-CN" dirty="0">
                <a:sym typeface="+mn-ea"/>
              </a:rPr>
              <a:t>CAS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volatile</a:t>
            </a:r>
            <a:r>
              <a:rPr lang="zh-CN" altLang="en-US" dirty="0">
                <a:sym typeface="+mn-ea"/>
              </a:rPr>
              <a:t>，但某些条件下，也会对内部链表或者树的头节点加锁。</a:t>
            </a:r>
            <a:r>
              <a:rPr lang="zh-CN" dirty="0">
                <a:sym typeface="+mn-ea"/>
              </a:rPr>
              <a:t>总的来说呢，实现无锁，常见的两个策略：复制策略和</a:t>
            </a:r>
            <a:r>
              <a:rPr lang="en-US" altLang="zh-CN" dirty="0">
                <a:sym typeface="+mn-ea"/>
              </a:rPr>
              <a:t>CAS</a:t>
            </a:r>
            <a:r>
              <a:rPr lang="zh-CN" altLang="en-US" dirty="0">
                <a:sym typeface="+mn-ea"/>
              </a:rPr>
              <a:t>策略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lIns="68567" tIns="34284" rIns="68567" bIns="34284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599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5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6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底层并发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6.6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库组件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0124440" y="5059680"/>
            <a:ext cx="898525" cy="7321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无锁集合的实现策略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复制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05535" y="1603375"/>
            <a:ext cx="9566275" cy="9620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sym typeface="+mn-ea"/>
              </a:rPr>
              <a:t>修改在整个数据结构或部分数据结构的单独副本上进行，修改完成后，与“主”数据结构进行交换，然后才对外可见</a:t>
            </a:r>
            <a:endParaRPr lang="zh-CN" sz="1800" dirty="0">
              <a:sym typeface="+mn-ea"/>
            </a:endParaRPr>
          </a:p>
          <a:p>
            <a:endParaRPr lang="zh-CN" sz="1800" dirty="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3583940"/>
            <a:ext cx="4137025" cy="220789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985125" y="3877310"/>
            <a:ext cx="898525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86805" y="3877310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85965" y="3877310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26550" y="5059680"/>
            <a:ext cx="898525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28230" y="5059680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27390" y="5059680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125075" y="5059680"/>
            <a:ext cx="898525" cy="732155"/>
          </a:xfrm>
          <a:prstGeom prst="roundRect">
            <a:avLst/>
          </a:prstGeom>
          <a:ln w="28575">
            <a:solidFill>
              <a:schemeClr val="bg1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987155" y="3148965"/>
            <a:ext cx="2473325" cy="368300"/>
          </a:xfrm>
          <a:prstGeom prst="rect">
            <a:avLst/>
          </a:prstGeom>
          <a:solidFill>
            <a:schemeClr val="bg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en-US"/>
              <a:t>volatile Object[] array</a:t>
            </a:r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6541770" y="4838065"/>
            <a:ext cx="817245" cy="616585"/>
          </a:xfrm>
          <a:prstGeom prst="bentUpArrow">
            <a:avLst/>
          </a:prstGeom>
          <a:solidFill>
            <a:srgbClr val="000000">
              <a:alpha val="0"/>
            </a:srgb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186805" y="4961890"/>
            <a:ext cx="791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Clone</a:t>
            </a:r>
            <a:endParaRPr lang="en-US"/>
          </a:p>
        </p:txBody>
      </p:sp>
      <p:sp>
        <p:nvSpPr>
          <p:cNvPr id="27" name="Bent Arrow 26"/>
          <p:cNvSpPr/>
          <p:nvPr/>
        </p:nvSpPr>
        <p:spPr>
          <a:xfrm rot="10800000">
            <a:off x="9092565" y="3615055"/>
            <a:ext cx="548640" cy="678815"/>
          </a:xfrm>
          <a:prstGeom prst="bentArrow">
            <a:avLst/>
          </a:prstGeom>
          <a:solidFill>
            <a:srgbClr val="000000">
              <a:alpha val="0"/>
            </a:srgb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10417810" y="3615055"/>
            <a:ext cx="312420" cy="1346835"/>
          </a:xfrm>
          <a:prstGeom prst="downArrow">
            <a:avLst/>
          </a:prstGeom>
          <a:solidFill>
            <a:srgbClr val="000000">
              <a:alpha val="0"/>
            </a:srgb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80590" y="5889625"/>
            <a:ext cx="2284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CopyOnWriteArrayList</a:t>
            </a:r>
            <a:endParaRPr lang="en-US" sz="1600"/>
          </a:p>
        </p:txBody>
      </p:sp>
      <p:sp>
        <p:nvSpPr>
          <p:cNvPr id="3" name="Down Arrow 2"/>
          <p:cNvSpPr/>
          <p:nvPr/>
        </p:nvSpPr>
        <p:spPr>
          <a:xfrm>
            <a:off x="9918700" y="2688590"/>
            <a:ext cx="312420" cy="422910"/>
          </a:xfrm>
          <a:prstGeom prst="downArrow">
            <a:avLst/>
          </a:prstGeom>
          <a:solidFill>
            <a:srgbClr val="000000">
              <a:alpha val="0"/>
            </a:srgb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712325" y="2304415"/>
            <a:ext cx="725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Read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9" grpId="0" bldLvl="0" animBg="1"/>
      <p:bldP spid="14" grpId="0" bldLvl="0" animBg="1"/>
      <p:bldP spid="13" grpId="0" bldLvl="0" animBg="1"/>
      <p:bldP spid="16" grpId="0" bldLvl="0" animBg="1"/>
      <p:bldP spid="17" grpId="0" bldLvl="0" animBg="1"/>
      <p:bldP spid="19" grpId="0" bldLvl="0" animBg="1"/>
      <p:bldP spid="24" grpId="0" bldLvl="0" animBg="1"/>
      <p:bldP spid="25" grpId="0"/>
      <p:bldP spid="20" grpId="0" bldLvl="0" animBg="1"/>
      <p:bldP spid="30" grpId="0" bldLvl="0" animBg="1"/>
      <p:bldP spid="27" grpId="1" animBg="1"/>
      <p:bldP spid="27" grpId="2" bldLvl="0" animBg="1"/>
      <p:bldP spid="32" grpId="0" bldLvl="0" animBg="1"/>
      <p:bldP spid="2" grpId="0"/>
      <p:bldP spid="3" grpId="0" bldLvl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无锁集合的实现策略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CAS</a:t>
            </a:r>
            <a:endParaRPr lang="zh-CN" altLang="en-US" sz="2400" b="1" dirty="0">
              <a:latin typeface="Meiryo UI (正文)"/>
              <a:ea typeface="SimSun" charset="0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250315" y="1388110"/>
            <a:ext cx="9566275" cy="116776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ym typeface="+mn-ea"/>
              </a:rPr>
              <a:t>CAS</a:t>
            </a: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Compare and Swap</a:t>
            </a:r>
            <a:r>
              <a:rPr lang="zh-CN" altLang="en-US" sz="1600" dirty="0">
                <a:sym typeface="+mn-ea"/>
              </a:rPr>
              <a:t>）通过将原始值和当前内存中的值进行比对，相同则说明没有其他线程更改此值，执行替换，不相同，则说明此资源状态已经发生变化，可以重新获取最新值并且重试或者放弃。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53940" y="3587115"/>
            <a:ext cx="898525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15160" y="3587115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84550" y="3587115"/>
            <a:ext cx="899160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4320" y="3953510"/>
            <a:ext cx="570230" cy="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93235" y="3953510"/>
            <a:ext cx="570230" cy="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09740" y="4448810"/>
            <a:ext cx="898525" cy="7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52465" y="3953510"/>
            <a:ext cx="570230" cy="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342380" y="376872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>
            <a:off x="5752465" y="3953510"/>
            <a:ext cx="1057275" cy="861695"/>
          </a:xfrm>
          <a:prstGeom prst="curvedConnector3">
            <a:avLst>
              <a:gd name="adj1" fmla="val 50030"/>
            </a:avLst>
          </a:prstGeom>
          <a:ln w="19050">
            <a:solidFill>
              <a:schemeClr val="bg1">
                <a:lumMod val="1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15075" y="2854960"/>
            <a:ext cx="898525" cy="732155"/>
          </a:xfrm>
          <a:prstGeom prst="round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13600" y="3230880"/>
            <a:ext cx="570230" cy="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803515" y="304609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flipH="1">
            <a:off x="6809740" y="3221355"/>
            <a:ext cx="403860" cy="1593850"/>
          </a:xfrm>
          <a:prstGeom prst="curvedConnector5">
            <a:avLst>
              <a:gd name="adj1" fmla="val -58962"/>
              <a:gd name="adj2" fmla="val 50000"/>
              <a:gd name="adj3" fmla="val 158962"/>
            </a:avLst>
          </a:prstGeom>
          <a:ln w="19050">
            <a:solidFill>
              <a:schemeClr val="bg1">
                <a:lumMod val="1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52435" y="4704715"/>
            <a:ext cx="3876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C.next=compareAndSet(null, D)</a:t>
            </a:r>
            <a:endParaRPr lang="en-US"/>
          </a:p>
        </p:txBody>
      </p:sp>
      <p:cxnSp>
        <p:nvCxnSpPr>
          <p:cNvPr id="24" name="Curved Connector 23"/>
          <p:cNvCxnSpPr>
            <a:stCxn id="9" idx="3"/>
            <a:endCxn id="16" idx="1"/>
          </p:cNvCxnSpPr>
          <p:nvPr/>
        </p:nvCxnSpPr>
        <p:spPr>
          <a:xfrm flipV="1">
            <a:off x="5752465" y="3221355"/>
            <a:ext cx="562610" cy="7321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/>
          <p:nvPr/>
        </p:nvSpPr>
        <p:spPr>
          <a:xfrm>
            <a:off x="1129665" y="5582920"/>
            <a:ext cx="9932035" cy="127508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ym typeface="+mn-ea"/>
              </a:rPr>
              <a:t>无须像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那样每次都需要获取锁和释放锁，能充分利用硬件的</a:t>
            </a:r>
            <a:r>
              <a:rPr lang="en-US" altLang="zh-CN" sz="1600" dirty="0">
                <a:sym typeface="+mn-ea"/>
              </a:rPr>
              <a:t>CAS</a:t>
            </a:r>
            <a:r>
              <a:rPr lang="zh-CN" altLang="en-US" sz="1600" dirty="0">
                <a:sym typeface="+mn-ea"/>
              </a:rPr>
              <a:t>操作。在竞争不高的情况下开销相对低很多，而在竞争高的情况下，又可以有相应的策略来做到动态响应。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37790" y="4552950"/>
            <a:ext cx="2470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ConcurrentLinkedQueue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8052435" y="4704715"/>
            <a:ext cx="3876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E.next=compareAndSet(null, D)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14" grpId="0" bldLvl="0" animBg="1"/>
      <p:bldP spid="10" grpId="0"/>
      <p:bldP spid="7" grpId="0" bldLvl="0" animBg="1"/>
      <p:bldP spid="23" grpId="0"/>
      <p:bldP spid="16" grpId="0" bldLvl="0" animBg="1"/>
      <p:bldP spid="21" grpId="0"/>
      <p:bldP spid="10" grpId="1"/>
      <p:bldP spid="26" grpId="0"/>
      <p:bldP spid="2" grpId="0"/>
      <p:bldP spid="23" grpId="1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8255" y="1779905"/>
            <a:ext cx="5410200" cy="845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并行流 </a:t>
            </a:r>
            <a:r>
              <a:rPr lang="en-US" altLang="zh-CN" b="1"/>
              <a:t>&amp; CompletableFuture</a:t>
            </a:r>
            <a:endParaRPr lang="en-US" altLang="zh-CN" b="1"/>
          </a:p>
        </p:txBody>
      </p:sp>
      <p:sp>
        <p:nvSpPr>
          <p:cNvPr id="7" name="Rectangle 6"/>
          <p:cNvSpPr/>
          <p:nvPr/>
        </p:nvSpPr>
        <p:spPr>
          <a:xfrm>
            <a:off x="3818255" y="2672080"/>
            <a:ext cx="541020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并发集合（DelayQueue, PriorityBlickingQueue, ConcurrentHashMap etc.）</a:t>
            </a:r>
            <a:endParaRPr lang="zh-CN" altLang="en-US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6350" y="3566795"/>
            <a:ext cx="54102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locks, atomic</a:t>
            </a:r>
            <a:r>
              <a:rPr lang="en-US" altLang="zh-CN">
                <a:sym typeface="+mn-ea"/>
              </a:rPr>
              <a:t>, </a:t>
            </a:r>
            <a:r>
              <a:rPr lang="en-US">
                <a:sym typeface="+mn-ea"/>
              </a:rPr>
              <a:t>semaphore </a:t>
            </a:r>
            <a:r>
              <a:rPr lang="zh-CN" altLang="en-US">
                <a:sym typeface="+mn-ea"/>
              </a:rPr>
              <a:t>etc.</a:t>
            </a:r>
            <a:endParaRPr lang="zh-CN" altLang="en-US">
              <a:sym typeface="+mn-ea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921000" y="2041525"/>
            <a:ext cx="280670" cy="1847215"/>
          </a:xfrm>
          <a:prstGeom prst="downArrow">
            <a:avLst/>
          </a:prstGeom>
          <a:solidFill>
            <a:srgbClr val="00000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338070" y="2727960"/>
            <a:ext cx="749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Arial Bold" panose="020B0604020202090204" charset="0"/>
              </a:rPr>
              <a:t>更底层</a:t>
            </a:r>
            <a:endParaRPr lang="zh-CN" altLang="en-US" sz="1200" b="1">
              <a:latin typeface="Arial Bold" panose="020B0604020202090204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222375" y="4587240"/>
            <a:ext cx="9747250" cy="200533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由于并发相关问题本身的复杂性以及</a:t>
            </a:r>
            <a:r>
              <a:rPr lang="en-US" altLang="zh-CN" sz="1600">
                <a:sym typeface="+mn-ea"/>
              </a:rPr>
              <a:t>Java</a:t>
            </a:r>
            <a:r>
              <a:rPr lang="zh-CN" altLang="en-US" sz="1600">
                <a:sym typeface="+mn-ea"/>
              </a:rPr>
              <a:t>在并发支持上有很多历史包袱以及局限性，我们总是应该优先选择使用更上层的工具</a:t>
            </a:r>
            <a:endParaRPr lang="zh-CN" altLang="en-US" sz="160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本节对于并发库组件的使用介绍远远不够，平时在使用中多思考多总结。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>
                <a:sym typeface="+mn-ea"/>
              </a:rPr>
              <a:t>推荐《</a:t>
            </a:r>
            <a:r>
              <a:rPr lang="en-US" altLang="zh-CN" sz="1600">
                <a:sym typeface="+mn-ea"/>
              </a:rPr>
              <a:t>Java</a:t>
            </a:r>
            <a:r>
              <a:rPr lang="zh-CN" altLang="en-US" sz="1600">
                <a:sym typeface="+mn-ea"/>
              </a:rPr>
              <a:t>并发编程实战》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并发库组件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掌握常见集合库组件的用法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45202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4498340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无锁集合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835357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掌握无锁集合的常见实现策略，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Java Collections Framework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关于线程安全的历史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并发集合库组件：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DelayQueue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7210" y="1936750"/>
            <a:ext cx="3016250" cy="4030980"/>
          </a:xfrm>
          <a:prstGeom prst="rect">
            <a:avLst/>
          </a:prstGeom>
        </p:spPr>
      </p:pic>
      <p:sp>
        <p:nvSpPr>
          <p:cNvPr id="27" name="内容占位符 2"/>
          <p:cNvSpPr txBox="1"/>
          <p:nvPr/>
        </p:nvSpPr>
        <p:spPr>
          <a:xfrm>
            <a:off x="833755" y="1769745"/>
            <a:ext cx="6334125" cy="14344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一种</a:t>
            </a:r>
            <a:r>
              <a:rPr lang="zh-CN" sz="2000" b="1" dirty="0">
                <a:sym typeface="+mn-ea"/>
              </a:rPr>
              <a:t>无边界</a:t>
            </a:r>
            <a:r>
              <a:rPr lang="zh-CN" sz="1600" dirty="0">
                <a:sym typeface="+mn-ea"/>
              </a:rPr>
              <a:t> BlockingQueue（阻塞队列），队列中的元素由实现了 Delayed 接口的对象组成，一个元素只有在其延迟时间到期后才能从队列中取出。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90180" y="5422265"/>
            <a:ext cx="3169285" cy="29591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790180" y="2084705"/>
            <a:ext cx="3169285" cy="148717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内容占位符 2"/>
          <p:cNvSpPr txBox="1"/>
          <p:nvPr/>
        </p:nvSpPr>
        <p:spPr>
          <a:xfrm>
            <a:off x="833755" y="4350385"/>
            <a:ext cx="6029960" cy="17240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一种特殊的</a:t>
            </a:r>
            <a:r>
              <a:rPr lang="en-US" altLang="zh-CN" sz="1600" dirty="0">
                <a:sym typeface="+mn-ea"/>
              </a:rPr>
              <a:t>Priority Queue</a:t>
            </a:r>
            <a:r>
              <a:rPr lang="zh-CN" altLang="en-US" sz="1600" dirty="0">
                <a:sym typeface="+mn-ea"/>
              </a:rPr>
              <a:t>（优先级队列），队列中的元素按照</a:t>
            </a:r>
            <a:r>
              <a:rPr lang="en-US" altLang="zh-CN" sz="1600" dirty="0">
                <a:sym typeface="+mn-ea"/>
              </a:rPr>
              <a:t>Comparable</a:t>
            </a:r>
            <a:r>
              <a:rPr lang="zh-CN" altLang="en-US" sz="1600" dirty="0">
                <a:sym typeface="+mn-ea"/>
              </a:rPr>
              <a:t>指定的顺序排序</a:t>
            </a:r>
            <a:endParaRPr lang="zh-CN" altLang="en-US" sz="1600" dirty="0"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90180" y="4589145"/>
            <a:ext cx="3169285" cy="76009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2" grpId="0" bldLvl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并发集合库组件：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DelayQueue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1520190"/>
            <a:ext cx="5588635" cy="3962400"/>
          </a:xfrm>
          <a:prstGeom prst="rect">
            <a:avLst/>
          </a:prstGeom>
        </p:spPr>
      </p:pic>
      <p:pic>
        <p:nvPicPr>
          <p:cNvPr id="3" name="Picture 2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45" y="5924550"/>
            <a:ext cx="574675" cy="574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981565" y="612521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  <p:graphicFrame>
        <p:nvGraphicFramePr>
          <p:cNvPr id="0" name="Table -1"/>
          <p:cNvGraphicFramePr/>
          <p:nvPr/>
        </p:nvGraphicFramePr>
        <p:xfrm>
          <a:off x="210185" y="2446655"/>
          <a:ext cx="513588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/>
                <a:gridCol w="1095375"/>
                <a:gridCol w="886460"/>
                <a:gridCol w="755650"/>
                <a:gridCol w="1774190"/>
              </a:tblGrid>
              <a:tr h="419100"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b="0">
                          <a:solidFill>
                            <a:srgbClr val="000000"/>
                          </a:solidFill>
                          <a:latin typeface="Lucida Grande Demibold" charset="0"/>
                          <a:cs typeface="Lucida Grande Demibold" charset="0"/>
                        </a:rPr>
                        <a:t>BlockingQueue方法汇总</a:t>
                      </a:r>
                      <a:endParaRPr lang="en-US" b="0">
                        <a:solidFill>
                          <a:srgbClr val="000000"/>
                        </a:solidFill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Arial Bold" panose="020B0604020202090204" charset="0"/>
                          <a:cs typeface="Lucida Grande Demibold" charset="0"/>
                        </a:rPr>
                        <a:t>抛出异常</a:t>
                      </a:r>
                      <a:endParaRPr lang="en-US" sz="1200" b="1">
                        <a:solidFill>
                          <a:srgbClr val="242424"/>
                        </a:solidFill>
                        <a:latin typeface="Arial Bold" panose="020B0604020202090204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Arial Bold" panose="020B0604020202090204" charset="0"/>
                          <a:cs typeface="Lucida Grande Demibold" charset="0"/>
                        </a:rPr>
                        <a:t>返回特定值</a:t>
                      </a:r>
                      <a:endParaRPr lang="en-US" sz="1200" b="1">
                        <a:solidFill>
                          <a:srgbClr val="242424"/>
                        </a:solidFill>
                        <a:latin typeface="Arial Bold" panose="020B0604020202090204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Arial Bold" panose="020B0604020202090204" charset="0"/>
                          <a:cs typeface="Lucida Grande Demibold" charset="0"/>
                        </a:rPr>
                        <a:t>阻塞</a:t>
                      </a:r>
                      <a:endParaRPr lang="en-US" sz="1200" b="1">
                        <a:solidFill>
                          <a:srgbClr val="242424"/>
                        </a:solidFill>
                        <a:latin typeface="Arial Bold" panose="020B0604020202090204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Arial Bold" panose="020B0604020202090204" charset="0"/>
                          <a:cs typeface="Lucida Grande Demibold" charset="0"/>
                        </a:rPr>
                        <a:t>超时</a:t>
                      </a:r>
                      <a:endParaRPr lang="en-US" sz="1200" b="1">
                        <a:solidFill>
                          <a:srgbClr val="242424"/>
                        </a:solidFill>
                        <a:latin typeface="Arial Bold" panose="020B0604020202090204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Lucida Grande Demibold" charset="0"/>
                          <a:cs typeface="Lucida Grande Demibold" charset="0"/>
                        </a:rPr>
                        <a:t>Insert</a:t>
                      </a:r>
                      <a:endParaRPr lang="en-US" sz="1200" b="1">
                        <a:solidFill>
                          <a:srgbClr val="242424"/>
                        </a:solidFill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add(e)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offer(e)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put(e)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offer(e, time, unit)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Lucida Grande Demibold" charset="0"/>
                          <a:cs typeface="Lucida Grande Demibold" charset="0"/>
                        </a:rPr>
                        <a:t>Remove</a:t>
                      </a:r>
                      <a:endParaRPr lang="en-US" sz="1200" b="1">
                        <a:solidFill>
                          <a:srgbClr val="242424"/>
                        </a:solidFill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6F8FA"/>
                          </a:highlight>
                          <a:latin typeface="Lucida Grande Demibold" charset="0"/>
                          <a:cs typeface="Lucida Grande Demibold" charset="0"/>
                        </a:rPr>
                        <a:t>remove()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6F8FA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6F8FA"/>
                          </a:highlight>
                          <a:latin typeface="Lucida Grande Demibold" charset="0"/>
                          <a:cs typeface="Lucida Grande Demibold" charset="0"/>
                        </a:rPr>
                        <a:t>poll()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6F8FA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6F8FA"/>
                          </a:highlight>
                          <a:latin typeface="Lucida Grande Demibold" charset="0"/>
                          <a:cs typeface="Lucida Grande Demibold" charset="0"/>
                        </a:rPr>
                        <a:t>take()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6F8FA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6F8FA"/>
                          </a:highlight>
                          <a:latin typeface="Lucida Grande Demibold" charset="0"/>
                          <a:cs typeface="Lucida Grande Demibold" charset="0"/>
                        </a:rPr>
                        <a:t>poll(time, unit)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6F8FA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A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1">
                          <a:solidFill>
                            <a:srgbClr val="242424"/>
                          </a:solidFill>
                          <a:latin typeface="Lucida Grande Demibold" charset="0"/>
                          <a:cs typeface="Lucida Grande Demibold" charset="0"/>
                        </a:rPr>
                        <a:t>Examine</a:t>
                      </a:r>
                      <a:endParaRPr lang="en-US" sz="1200" b="1">
                        <a:solidFill>
                          <a:srgbClr val="242424"/>
                        </a:solidFill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element()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peek()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\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242424"/>
                          </a:solidFill>
                          <a:highlight>
                            <a:srgbClr val="FFFFFF"/>
                          </a:highlight>
                          <a:latin typeface="Lucida Grande Demibold" charset="0"/>
                          <a:cs typeface="Lucida Grande Demibold" charset="0"/>
                        </a:rPr>
                        <a:t>\</a:t>
                      </a:r>
                      <a:endParaRPr lang="en-US" sz="1200" b="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Lucida Grande Demibold" charset="0"/>
                        <a:ea typeface="Lucida Grande Demibold" charset="0"/>
                        <a:cs typeface="Lucida Grande Demibold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9763125" y="1593215"/>
            <a:ext cx="1678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Generated by Intellij idea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并发集合库组件：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PriorityBlockingQueue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833755" y="1769745"/>
            <a:ext cx="5249545" cy="14344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一种无边界的，线程安全的，能够阻塞读取操作的优先队列</a:t>
            </a:r>
            <a:endParaRPr lang="zh-CN" sz="1600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0" y="1443355"/>
            <a:ext cx="4856480" cy="48863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561580" y="4813935"/>
            <a:ext cx="3169285" cy="2019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05" y="5703570"/>
            <a:ext cx="574675" cy="574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6425" y="590423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56140" y="1524635"/>
            <a:ext cx="1678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Generated by Intellij idea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并发集合库组件：认识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ConcurrentHashMap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803275" y="1762760"/>
            <a:ext cx="10585450" cy="14344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一种哈希表，支持检索的</a:t>
            </a:r>
            <a:r>
              <a:rPr lang="zh-CN" sz="2000" b="1" dirty="0">
                <a:sym typeface="+mn-ea"/>
              </a:rPr>
              <a:t>完全并发</a:t>
            </a:r>
            <a:r>
              <a:rPr lang="zh-CN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full concurrency</a:t>
            </a:r>
            <a:r>
              <a:rPr lang="zh-CN" sz="1600" dirty="0">
                <a:sym typeface="+mn-ea"/>
              </a:rPr>
              <a:t>）以及更新的</a:t>
            </a:r>
            <a:r>
              <a:rPr lang="zh-CN" sz="2000" b="1" dirty="0">
                <a:sym typeface="+mn-ea"/>
              </a:rPr>
              <a:t>高预期并发</a:t>
            </a:r>
            <a:r>
              <a:rPr lang="en-US" altLang="zh-CN" sz="1600" dirty="0">
                <a:sym typeface="+mn-ea"/>
              </a:rPr>
              <a:t>(high expected concurrency)</a:t>
            </a:r>
            <a:r>
              <a:rPr lang="zh-CN" altLang="en-US" sz="1600" dirty="0">
                <a:sym typeface="+mn-ea"/>
              </a:rPr>
              <a:t>。这个类的功能和哈希表的功能定义是一样的。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33" name="文本占位符 14"/>
          <p:cNvSpPr txBox="1"/>
          <p:nvPr/>
        </p:nvSpPr>
        <p:spPr>
          <a:xfrm>
            <a:off x="2448560" y="3541395"/>
            <a:ext cx="3843020" cy="598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完全并发：完全不加锁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8" name="文本占位符 14"/>
          <p:cNvSpPr txBox="1"/>
          <p:nvPr/>
        </p:nvSpPr>
        <p:spPr>
          <a:xfrm>
            <a:off x="5681980" y="4668520"/>
            <a:ext cx="3843020" cy="598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高预期并发：尽量不加锁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8891905" y="2585720"/>
            <a:ext cx="1270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-- Doug Lea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并发集合库组件：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ConcurrentHashMap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如何保证线程安全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404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2727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7050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881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6712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1035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5358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01890" y="3167380"/>
            <a:ext cx="443230" cy="23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27270" y="3653155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7270" y="4010660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27270" y="4390390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48885" y="3402965"/>
            <a:ext cx="0" cy="250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8885" y="3853180"/>
            <a:ext cx="0" cy="157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5048885" y="4232910"/>
            <a:ext cx="0" cy="157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95795" y="3653155"/>
            <a:ext cx="54927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10045" y="4103370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97750" y="4103370"/>
            <a:ext cx="44323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7001193" y="3833813"/>
            <a:ext cx="250190" cy="288925"/>
          </a:xfrm>
          <a:prstGeom prst="bentConnector3">
            <a:avLst>
              <a:gd name="adj1" fmla="val 4987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26" idx="0"/>
          </p:cNvCxnSpPr>
          <p:nvPr/>
        </p:nvCxnSpPr>
        <p:spPr>
          <a:xfrm rot="5400000" flipV="1">
            <a:off x="7319963" y="3803968"/>
            <a:ext cx="250190" cy="348615"/>
          </a:xfrm>
          <a:prstGeom prst="bentConnector3">
            <a:avLst>
              <a:gd name="adj1" fmla="val 4987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14"/>
          <p:cNvSpPr txBox="1"/>
          <p:nvPr/>
        </p:nvSpPr>
        <p:spPr>
          <a:xfrm>
            <a:off x="2309495" y="3548380"/>
            <a:ext cx="1638300" cy="598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Java 8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77735" y="3402965"/>
            <a:ext cx="0" cy="250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3709670" y="3065780"/>
            <a:ext cx="590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Arial Bold" panose="020B0604020202090204" charset="0"/>
              </a:rPr>
              <a:t>数组</a:t>
            </a:r>
            <a:endParaRPr lang="zh-CN" altLang="en-US" sz="1600" b="1">
              <a:latin typeface="Arial Bold" panose="020B060402020209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122420" y="3966210"/>
            <a:ext cx="590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Arial Bold" panose="020B0604020202090204" charset="0"/>
              </a:rPr>
              <a:t>链表</a:t>
            </a:r>
            <a:endParaRPr lang="zh-CN" altLang="en-US" sz="1600" b="1">
              <a:latin typeface="Arial Bold" panose="020B060402020209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945120" y="3763010"/>
            <a:ext cx="7943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Arial Bold" panose="020B0604020202090204" charset="0"/>
              </a:rPr>
              <a:t>红黑树</a:t>
            </a:r>
            <a:endParaRPr lang="zh-CN" altLang="en-US" sz="1600" b="1">
              <a:latin typeface="Arial Bold" panose="020B060402020209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220470" y="1325245"/>
            <a:ext cx="9884410" cy="49002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ym typeface="+mn-ea"/>
              </a:rPr>
              <a:t>Java 1.2</a:t>
            </a:r>
            <a:r>
              <a:rPr lang="zh-CN" altLang="en-US" sz="1600" b="1" dirty="0">
                <a:sym typeface="+mn-ea"/>
              </a:rPr>
              <a:t>之前</a:t>
            </a:r>
            <a:r>
              <a:rPr lang="zh-CN" altLang="en-US" sz="1600" dirty="0">
                <a:sym typeface="+mn-ea"/>
              </a:rPr>
              <a:t>：Vector/Stack/HashTable，全部使用</a:t>
            </a:r>
            <a:r>
              <a:rPr lang="en-US" altLang="zh-CN" sz="1600" dirty="0">
                <a:sym typeface="+mn-ea"/>
              </a:rPr>
              <a:t>synchronzied</a:t>
            </a:r>
            <a:r>
              <a:rPr lang="zh-CN" altLang="en-US" sz="1600" dirty="0">
                <a:sym typeface="+mn-ea"/>
              </a:rPr>
              <a:t>加锁</a:t>
            </a:r>
            <a:endParaRPr lang="zh-CN" altLang="en-US" sz="1600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Java 1.2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Java Collections Framework</a:t>
            </a:r>
            <a:r>
              <a:rPr lang="zh-CN" altLang="en-US" sz="1600" dirty="0">
                <a:sym typeface="+mn-ea"/>
              </a:rPr>
              <a:t>诞生，可分为线程安全和非线程安全两类集合，</a:t>
            </a:r>
            <a:r>
              <a:rPr lang="en-US" altLang="zh-CN" sz="1600" dirty="0">
                <a:sym typeface="+mn-ea"/>
              </a:rPr>
              <a:t>Collections</a:t>
            </a:r>
            <a:r>
              <a:rPr lang="zh-CN" altLang="en-US" sz="1600" dirty="0">
                <a:sym typeface="+mn-ea"/>
              </a:rPr>
              <a:t>工具类中新增了各种</a:t>
            </a:r>
            <a:r>
              <a:rPr lang="en-US" altLang="zh-CN" sz="1600" dirty="0">
                <a:sym typeface="+mn-ea"/>
              </a:rPr>
              <a:t>synchronized×××方法的支持，底层直接依赖于synchronized关键字</a:t>
            </a:r>
            <a:r>
              <a:rPr lang="zh-CN" altLang="en-US" sz="1600" dirty="0">
                <a:sym typeface="+mn-ea"/>
              </a:rPr>
              <a:t>（此时的性能较差）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Java 1.5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Java Collections Framework</a:t>
            </a:r>
            <a:r>
              <a:rPr lang="zh-CN" altLang="en-US" sz="1600" dirty="0">
                <a:sym typeface="+mn-ea"/>
              </a:rPr>
              <a:t>引入了专门的线程安全集合，如</a:t>
            </a:r>
            <a:r>
              <a:rPr lang="en-US" altLang="zh-CN" sz="1600" dirty="0">
                <a:sym typeface="+mn-ea"/>
              </a:rPr>
              <a:t>CopyOnWriteArrayList</a:t>
            </a:r>
            <a:r>
              <a:rPr lang="zh-CN" altLang="en-US" sz="1600" dirty="0">
                <a:sym typeface="+mn-ea"/>
              </a:rPr>
              <a:t>，ConcurrentHashMap, LinkedBlockingQueue等，使用了很多技巧来</a:t>
            </a:r>
            <a:r>
              <a:rPr lang="zh-CN" altLang="en-US" sz="2000" b="1" dirty="0">
                <a:sym typeface="+mn-ea"/>
              </a:rPr>
              <a:t>消除锁定</a:t>
            </a:r>
            <a:r>
              <a:rPr lang="zh-CN" altLang="en-US" sz="1600" dirty="0">
                <a:sym typeface="+mn-ea"/>
              </a:rPr>
              <a:t>，以提供更高的性能</a:t>
            </a:r>
            <a:endParaRPr lang="zh-CN" altLang="en-US" sz="1600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Java 1.8</a:t>
            </a:r>
            <a:r>
              <a:rPr lang="zh-CN" altLang="en-US" sz="1600" dirty="0">
                <a:sym typeface="+mn-ea"/>
              </a:rPr>
              <a:t>：新增了更多的并发编程工具，比如</a:t>
            </a:r>
            <a:r>
              <a:rPr lang="en-US" altLang="zh-CN" sz="1600" dirty="0">
                <a:sym typeface="+mn-ea"/>
              </a:rPr>
              <a:t>CompletableFuture</a:t>
            </a:r>
            <a:r>
              <a:rPr lang="zh-CN" altLang="en-US" sz="1600" dirty="0">
                <a:sym typeface="+mn-ea"/>
              </a:rPr>
              <a:t>。并且对已有的实现又进行了大量的优化与重构，典型如</a:t>
            </a:r>
            <a:r>
              <a:rPr lang="en-US" altLang="zh-CN" sz="1600" dirty="0">
                <a:sym typeface="+mn-ea"/>
              </a:rPr>
              <a:t>ConcurrentHashMap</a:t>
            </a:r>
            <a:r>
              <a:rPr lang="zh-CN" altLang="en-US" sz="1600" dirty="0">
                <a:sym typeface="+mn-ea"/>
              </a:rPr>
              <a:t>进一步降低锁的粒度，并且改用了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关键字</a:t>
            </a:r>
            <a:r>
              <a:rPr lang="en-US" altLang="zh-CN" sz="1600" dirty="0">
                <a:sym typeface="+mn-ea"/>
              </a:rPr>
              <a:t> (</a:t>
            </a:r>
            <a:r>
              <a:rPr lang="zh-CN" altLang="en-US" sz="1600" dirty="0">
                <a:sym typeface="+mn-ea"/>
              </a:rPr>
              <a:t>得益于</a:t>
            </a:r>
            <a:r>
              <a:rPr lang="en-US" altLang="zh-CN" sz="1600" dirty="0">
                <a:sym typeface="+mn-ea"/>
              </a:rPr>
              <a:t>Java 1.6</a:t>
            </a:r>
            <a:r>
              <a:rPr lang="zh-CN" altLang="en-US" sz="1600" dirty="0">
                <a:sym typeface="+mn-ea"/>
              </a:rPr>
              <a:t>对</a:t>
            </a:r>
            <a:r>
              <a:rPr lang="en-US" altLang="zh-CN" sz="1600" dirty="0">
                <a:sym typeface="+mn-ea"/>
              </a:rPr>
              <a:t>synchronzied</a:t>
            </a:r>
            <a:r>
              <a:rPr lang="zh-CN" altLang="en-US" sz="1600" dirty="0">
                <a:sym typeface="+mn-ea"/>
              </a:rPr>
              <a:t>的大量优化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，还增加了多线程扩容的机制。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无锁集合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主要历史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2509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</a:rPr>
              <a:t>无锁集合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cxnSp>
        <p:nvCxnSpPr>
          <p:cNvPr id="3" name="直接连接符 6"/>
          <p:cNvCxnSpPr/>
          <p:nvPr/>
        </p:nvCxnSpPr>
        <p:spPr>
          <a:xfrm>
            <a:off x="6036310" y="2876550"/>
            <a:ext cx="0" cy="337629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4"/>
          <p:cNvSpPr txBox="1"/>
          <p:nvPr/>
        </p:nvSpPr>
        <p:spPr>
          <a:xfrm>
            <a:off x="487680" y="1567815"/>
            <a:ext cx="1091882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无锁集合可以在读取的同时进行修改，读取方只能看到已完成的修改结果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6793865" y="2990850"/>
            <a:ext cx="5192395" cy="21247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ym typeface="+mn-ea"/>
              </a:rPr>
              <a:t>无锁的常见策略</a:t>
            </a:r>
            <a:endParaRPr lang="zh-CN" altLang="en-US" sz="1600" dirty="0"/>
          </a:p>
          <a:p>
            <a:r>
              <a:rPr lang="zh-CN" altLang="en-US" sz="1600" dirty="0"/>
              <a:t>复制策略</a:t>
            </a:r>
            <a:endParaRPr lang="zh-CN" altLang="en-US" sz="1600" dirty="0"/>
          </a:p>
          <a:p>
            <a:r>
              <a:rPr lang="en-US" altLang="zh-CN" sz="1600" dirty="0"/>
              <a:t>CAS</a:t>
            </a:r>
            <a:r>
              <a:rPr lang="zh-CN" altLang="en-US" sz="1600" dirty="0"/>
              <a:t>策略</a:t>
            </a:r>
            <a:endParaRPr lang="zh-CN" altLang="en-US" sz="1600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699770" y="2990850"/>
            <a:ext cx="4906645" cy="32353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ym typeface="+mn-ea"/>
              </a:rPr>
              <a:t>减少锁定的集合举例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CopyOnWriteArrayList</a:t>
            </a:r>
            <a:r>
              <a:rPr lang="zh-CN" altLang="en-US" sz="1600" dirty="0">
                <a:sym typeface="+mn-ea"/>
              </a:rPr>
              <a:t>，读不加锁，写加锁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/>
              <a:t>ConcurrentHashMap</a:t>
            </a:r>
            <a:r>
              <a:rPr lang="zh-CN" altLang="en-US" sz="1600" dirty="0"/>
              <a:t>，内部虽然大量使用</a:t>
            </a:r>
            <a:r>
              <a:rPr lang="en-US" altLang="zh-CN" sz="1600" dirty="0"/>
              <a:t>CAS</a:t>
            </a:r>
            <a:r>
              <a:rPr lang="zh-CN" altLang="en-US" sz="1600" dirty="0"/>
              <a:t>和</a:t>
            </a:r>
            <a:r>
              <a:rPr lang="en-US" altLang="zh-CN" sz="1600" dirty="0"/>
              <a:t>volatile</a:t>
            </a:r>
            <a:r>
              <a:rPr lang="zh-CN" altLang="en-US" sz="1600" dirty="0"/>
              <a:t>来实现同步，但某些条件下，也会对内部链表或者树的头节点加锁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2312</Words>
  <Application>WPS Presentation</Application>
  <PresentationFormat>宽屏</PresentationFormat>
  <Paragraphs>206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3" baseType="lpstr">
      <vt:lpstr>Arial</vt:lpstr>
      <vt:lpstr>SimSun</vt:lpstr>
      <vt:lpstr>Wingdings</vt:lpstr>
      <vt:lpstr>Microsoft YaHei UI</vt:lpstr>
      <vt:lpstr>苹方-简</vt:lpstr>
      <vt:lpstr>仿宋_GB2312</vt:lpstr>
      <vt:lpstr>方正仿宋_GBK</vt:lpstr>
      <vt:lpstr>微软雅黑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Lucida Grande Demibold</vt:lpstr>
      <vt:lpstr>Arial Bold</vt:lpstr>
      <vt:lpstr>SimSun</vt:lpstr>
      <vt:lpstr>Agency FB</vt:lpstr>
      <vt:lpstr>汉仪书宋二KW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530</cp:revision>
  <dcterms:created xsi:type="dcterms:W3CDTF">2022-04-04T17:04:31Z</dcterms:created>
  <dcterms:modified xsi:type="dcterms:W3CDTF">2022-04-04T17:04:31Z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