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304" r:id="rId3"/>
    <p:sldId id="305" r:id="rId5"/>
    <p:sldId id="361" r:id="rId6"/>
    <p:sldId id="385" r:id="rId7"/>
    <p:sldId id="384" r:id="rId8"/>
    <p:sldId id="383" r:id="rId9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2"/>
    <a:srgbClr val="F8F8F8"/>
    <a:srgbClr val="34347C"/>
    <a:srgbClr val="292C48"/>
    <a:srgbClr val="2C2D39"/>
    <a:srgbClr val="242630"/>
    <a:srgbClr val="2A1F43"/>
    <a:srgbClr val="0C1B43"/>
    <a:srgbClr val="000000"/>
    <a:srgbClr val="1D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 dirty="0"/>
              <a:t>单击此处编辑母版文本样式</a:t>
            </a:r>
            <a:endParaRPr lang="en-US" noProof="0" dirty="0"/>
          </a:p>
          <a:p>
            <a:pPr lvl="1" rtl="0"/>
            <a:r>
              <a:rPr lang="en-US" noProof="0" dirty="0"/>
              <a:t>第二级</a:t>
            </a:r>
            <a:endParaRPr lang="en-US" noProof="0" dirty="0"/>
          </a:p>
          <a:p>
            <a:pPr lvl="2" rtl="0"/>
            <a:r>
              <a:rPr lang="en-US" noProof="0" dirty="0"/>
              <a:t>第三级</a:t>
            </a:r>
            <a:endParaRPr lang="en-US" noProof="0" dirty="0"/>
          </a:p>
          <a:p>
            <a:pPr lvl="3" rtl="0"/>
            <a:r>
              <a:rPr lang="en-US" noProof="0" dirty="0"/>
              <a:t>第四级</a:t>
            </a:r>
            <a:endParaRPr lang="en-US" noProof="0" dirty="0"/>
          </a:p>
          <a:p>
            <a:pPr lvl="4" rtl="0"/>
            <a:r>
              <a:rPr lang="en-US" noProof="0" dirty="0"/>
              <a:t>第五级</a:t>
            </a:r>
            <a:endParaRPr 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F56DDB4-5354-4248-8F88-47D23400AF9F}" type="datetime1">
              <a:rPr lang="zh-CN" altLang="en-US" smtClean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DB303FA8-A3F3-7640-B13D-36C73B3E558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/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noProof="0"/>
              <a:t>标题</a:t>
            </a:r>
            <a:endParaRPr lang="en-US" noProof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noProof="0"/>
              <a:t>副标题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/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2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/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6" name="长方形 5"/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2" name="文本占位符 2"/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14" name="直接连接符​​(S) 13"/>
          <p:cNvCxnSpPr/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/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5" name="内容占位符 6"/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13" name="图片占位符 10"/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单击此处编辑母版标题样式</a:t>
            </a:r>
            <a:endParaRPr 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单击此处编辑母版文本样式</a:t>
            </a:r>
            <a:endParaRPr lang="en-US" noProof="0"/>
          </a:p>
          <a:p>
            <a:pPr lvl="1" rtl="0"/>
            <a:r>
              <a:rPr lang="en-US" noProof="0"/>
              <a:t>第二级</a:t>
            </a:r>
            <a:endParaRPr lang="en-US" noProof="0"/>
          </a:p>
          <a:p>
            <a:pPr lvl="2" rtl="0"/>
            <a:r>
              <a:rPr lang="en-US" noProof="0"/>
              <a:t>第三级</a:t>
            </a:r>
            <a:endParaRPr lang="en-US" noProof="0"/>
          </a:p>
          <a:p>
            <a:pPr lvl="3" rtl="0"/>
            <a:r>
              <a:rPr lang="en-US" noProof="0"/>
              <a:t>第四级</a:t>
            </a:r>
            <a:endParaRPr lang="en-US" noProof="0"/>
          </a:p>
          <a:p>
            <a:pPr lvl="4" rtl="0"/>
            <a:r>
              <a:rPr lang="en-US" noProof="0"/>
              <a:t>第五级</a:t>
            </a:r>
            <a:endParaRPr 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" y="0"/>
            <a:ext cx="817633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1383" y="363984"/>
            <a:ext cx="4290644" cy="59480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51172" y="2644722"/>
            <a:ext cx="499173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8</a:t>
            </a:r>
            <a:r>
              <a:rPr lang="zh-CN" altLang="en-US" sz="5400" b="1" dirty="0">
                <a:solidFill>
                  <a:schemeClr val="bg1"/>
                </a:solidFill>
                <a:latin typeface="Agency FB (正文)"/>
                <a:cs typeface="+mn-ea"/>
                <a:sym typeface="+mn-lt"/>
              </a:rPr>
              <a:t>章 设计模式</a:t>
            </a:r>
            <a:endParaRPr lang="zh-CN" altLang="en-US" sz="5400" b="1" dirty="0">
              <a:solidFill>
                <a:schemeClr val="bg1"/>
              </a:solidFill>
              <a:latin typeface="Agency FB (正文)"/>
              <a:cs typeface="+mn-ea"/>
              <a:sym typeface="+mn-lt"/>
            </a:endParaRPr>
          </a:p>
        </p:txBody>
      </p:sp>
      <p:sp>
        <p:nvSpPr>
          <p:cNvPr id="9" name="文本占位符 11"/>
          <p:cNvSpPr txBox="1"/>
          <p:nvPr/>
        </p:nvSpPr>
        <p:spPr>
          <a:xfrm>
            <a:off x="571012" y="3828424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文本占位符 11"/>
          <p:cNvSpPr txBox="1"/>
          <p:nvPr/>
        </p:nvSpPr>
        <p:spPr>
          <a:xfrm>
            <a:off x="1223840" y="4228139"/>
            <a:ext cx="5651294" cy="6071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95870" y="3566616"/>
            <a:ext cx="26212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8.2</a:t>
            </a:r>
            <a:r>
              <a:rPr lang="zh-CN" altLang="en-US" sz="2400" dirty="0">
                <a:solidFill>
                  <a:srgbClr val="0070C0"/>
                </a:solidFill>
                <a:latin typeface="Agency FB (正文)"/>
                <a:cs typeface="+mn-ea"/>
                <a:sym typeface="+mn-lt"/>
              </a:rPr>
              <a:t>  单例模式</a:t>
            </a:r>
            <a:endParaRPr lang="zh-CN" altLang="en-US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endParaRPr lang="en-US" altLang="zh-CN" sz="2400" dirty="0">
              <a:solidFill>
                <a:srgbClr val="0070C0"/>
              </a:solidFill>
              <a:latin typeface="Agency FB (正文)"/>
              <a:cs typeface="+mn-ea"/>
              <a:sym typeface="+mn-lt"/>
            </a:endParaRPr>
          </a:p>
          <a:p>
            <a:pPr algn="l"/>
            <a:r>
              <a:rPr lang="zh-CN" altLang="en-US" sz="2400" dirty="0">
                <a:solidFill>
                  <a:srgbClr val="F8F8F8"/>
                </a:solidFill>
                <a:latin typeface="Agency FB (正文)"/>
                <a:cs typeface="+mn-ea"/>
                <a:sym typeface="+mn-lt"/>
              </a:rPr>
              <a:t>分享导师：王前明</a:t>
            </a:r>
            <a:endParaRPr lang="zh-CN" altLang="en-US" sz="2400" dirty="0">
              <a:solidFill>
                <a:srgbClr val="F8F8F8"/>
              </a:solidFill>
              <a:latin typeface="Agency FB (正文)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矩形 4"/>
          <p:cNvSpPr/>
          <p:nvPr/>
        </p:nvSpPr>
        <p:spPr>
          <a:xfrm rot="16200000">
            <a:off x="-1498106" y="1498106"/>
            <a:ext cx="6858000" cy="3861787"/>
          </a:xfrm>
          <a:prstGeom prst="wedgeRectCallout">
            <a:avLst>
              <a:gd name="adj1" fmla="val -20445"/>
              <a:gd name="adj2" fmla="val 579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28295" y="3140710"/>
            <a:ext cx="3239770" cy="3133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近十年的软件开发经验，先后在恒生电子、德比软件等公司担任高级开发</a:t>
            </a:r>
            <a:r>
              <a:rPr lang="zh-CN" altLang="en-US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、</a:t>
            </a: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架构师、技术经理。熟悉Java、Golang等语言体系、微服务体系。对企业架构设计与推动落地有较多经验，曾带领团队完成过多个重大项目及架构改造。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r>
              <a:rPr lang="en-US" altLang="zh-CN" sz="1600" dirty="0">
                <a:solidFill>
                  <a:srgbClr val="FFFFFF"/>
                </a:solidFill>
                <a:latin typeface="Agency FB (正文)"/>
                <a:ea typeface="Lato Light" panose="020F0502020204030203" pitchFamily="34" charset="0"/>
                <a:cs typeface="Lato Light" panose="020F0502020204030203" pitchFamily="34" charset="0"/>
              </a:rPr>
              <a:t>平时喜欢写作、分享感兴趣的技术点，翻译原版技术书籍、文章，希望以此提高自己的同时让更多的国内技术人受益。</a:t>
            </a:r>
            <a:endParaRPr lang="en-US" altLang="zh-CN" sz="1600" dirty="0">
              <a:solidFill>
                <a:srgbClr val="FFFFFF"/>
              </a:solidFill>
              <a:latin typeface="Agency FB (正文)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 defTabSz="913765">
              <a:lnSpc>
                <a:spcPts val="1825"/>
              </a:lnSpc>
            </a:pPr>
            <a:endParaRPr lang="en-US" altLang="zh-CN" sz="1600" dirty="0">
              <a:solidFill>
                <a:srgbClr val="FFFFF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extBox 29"/>
          <p:cNvSpPr txBox="1"/>
          <p:nvPr/>
        </p:nvSpPr>
        <p:spPr>
          <a:xfrm>
            <a:off x="616841" y="2657463"/>
            <a:ext cx="2628265" cy="32194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3765"/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王前明（</a:t>
            </a:r>
            <a:r>
              <a:rPr lang="en-US" altLang="zh-CN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Liam.wang</a:t>
            </a:r>
            <a:r>
              <a:rPr lang="zh-CN" altLang="en-US" sz="1500" b="1" spc="300">
                <a:solidFill>
                  <a:srgbClr val="FFFFFF"/>
                </a:solidFill>
                <a:ea typeface="Montserrat Semi Bold" charset="0"/>
                <a:cs typeface="Montserrat Semi Bold" charset="0"/>
              </a:rPr>
              <a:t>）</a:t>
            </a:r>
            <a:endParaRPr lang="en-US" sz="1500" b="1" spc="300" dirty="0">
              <a:solidFill>
                <a:srgbClr val="FFFFFF"/>
              </a:solidFill>
              <a:ea typeface="Montserrat Semi Bold" charset="0"/>
              <a:cs typeface="Montserrat Semi Bold" charset="0"/>
            </a:endParaRPr>
          </a:p>
        </p:txBody>
      </p:sp>
      <p:sp>
        <p:nvSpPr>
          <p:cNvPr id="10" name="Rectangle 8"/>
          <p:cNvSpPr/>
          <p:nvPr/>
        </p:nvSpPr>
        <p:spPr bwMode="auto">
          <a:xfrm>
            <a:off x="5272714" y="1045343"/>
            <a:ext cx="5193729" cy="57515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>
            <a:spAutoFit/>
          </a:bodyPr>
          <a:lstStyle/>
          <a:p>
            <a:pPr defTabSz="2286000">
              <a:lnSpc>
                <a:spcPts val="4800"/>
              </a:lnSpc>
            </a:pPr>
            <a:r>
              <a:rPr lang="zh-CN" altLang="en-US" sz="3750" b="1" spc="300" dirty="0">
                <a:latin typeface="+mj-ea"/>
                <a:ea typeface="+mj-ea"/>
                <a:cs typeface="Montserrat Semi" charset="0"/>
                <a:sym typeface="Bebas Neue" charset="0"/>
              </a:rPr>
              <a:t>本节需掌握的关键知识</a:t>
            </a:r>
            <a:endParaRPr lang="en-US" sz="3750" b="1" spc="300" dirty="0">
              <a:latin typeface="+mj-ea"/>
              <a:ea typeface="+mj-ea"/>
              <a:cs typeface="Montserrat Semi" charset="0"/>
              <a:sym typeface="Bebas Neue" charset="0"/>
            </a:endParaRPr>
          </a:p>
        </p:txBody>
      </p:sp>
      <p:sp>
        <p:nvSpPr>
          <p:cNvPr id="11" name="Shape 2906"/>
          <p:cNvSpPr/>
          <p:nvPr/>
        </p:nvSpPr>
        <p:spPr>
          <a:xfrm>
            <a:off x="4895976" y="2495983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3" name="TextBox 34"/>
          <p:cNvSpPr txBox="1"/>
          <p:nvPr/>
        </p:nvSpPr>
        <p:spPr>
          <a:xfrm>
            <a:off x="5433060" y="2548255"/>
            <a:ext cx="608076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01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单例模式定义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</p:txBody>
      </p:sp>
      <p:sp>
        <p:nvSpPr>
          <p:cNvPr id="14" name="TextBox 33"/>
          <p:cNvSpPr txBox="1"/>
          <p:nvPr/>
        </p:nvSpPr>
        <p:spPr>
          <a:xfrm>
            <a:off x="5524500" y="2889885"/>
            <a:ext cx="5115560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掌握传统单例模式的定义及一般实现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hape 2906"/>
          <p:cNvSpPr/>
          <p:nvPr/>
        </p:nvSpPr>
        <p:spPr>
          <a:xfrm>
            <a:off x="4895976" y="4344714"/>
            <a:ext cx="376738" cy="37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defTabSz="227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ea typeface="Lato Light" panose="020F0502020204030203" pitchFamily="34" charset="0"/>
              <a:cs typeface="Lato Light" panose="020F0502020204030203" pitchFamily="34" charset="0"/>
              <a:sym typeface="Gill Sans" panose="020B0502020104020203"/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5424805" y="4391025"/>
            <a:ext cx="581279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3765"/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核心知识</a:t>
            </a:r>
            <a:r>
              <a:rPr lang="en-US" altLang="zh-CN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02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zh-CN" altLang="en-US" sz="1600" b="1" spc="3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+mn-ea"/>
              </a:rPr>
              <a:t>实现单例模式</a:t>
            </a:r>
            <a:endParaRPr lang="zh-CN" altLang="en-US" sz="1600" b="1" spc="300" dirty="0"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  <a:sym typeface="+mn-ea"/>
            </a:endParaRPr>
          </a:p>
        </p:txBody>
      </p:sp>
      <p:sp>
        <p:nvSpPr>
          <p:cNvPr id="17" name="TextBox 33"/>
          <p:cNvSpPr txBox="1"/>
          <p:nvPr/>
        </p:nvSpPr>
        <p:spPr>
          <a:xfrm>
            <a:off x="5524299" y="4851232"/>
            <a:ext cx="5520792" cy="276860"/>
          </a:xfrm>
          <a:prstGeom prst="rect">
            <a:avLst/>
          </a:prstGeom>
          <a:noFill/>
        </p:spPr>
        <p:txBody>
          <a:bodyPr wrap="square" lIns="0" tIns="0" rIns="0" bIns="0" numCol="1" spcCol="959784">
            <a:spAutoFit/>
          </a:bodyPr>
          <a:lstStyle/>
          <a:p>
            <a:pPr algn="just" defTabSz="913765">
              <a:lnSpc>
                <a:spcPct val="150000"/>
              </a:lnSpc>
            </a:pPr>
            <a:r>
              <a:rPr lang="zh-CN" altLang="en-US" sz="1200" dirty="0">
                <a:solidFill>
                  <a:srgbClr val="7F7F7F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学习单例模式的几种实现方式，掌握其中要点</a:t>
            </a:r>
            <a:endParaRPr lang="zh-CN" altLang="en-US" sz="1200" dirty="0">
              <a:solidFill>
                <a:srgbClr val="7F7F7F"/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8190" t="-613" r="9021" b="613"/>
          <a:stretch>
            <a:fillRect/>
          </a:stretch>
        </p:blipFill>
        <p:spPr>
          <a:xfrm>
            <a:off x="894080" y="539115"/>
            <a:ext cx="1835785" cy="186499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ldLvl="0" animBg="1"/>
      <p:bldP spid="13" grpId="0"/>
      <p:bldP spid="14" grpId="0"/>
      <p:bldP spid="15" grpId="0" bldLvl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01 什么是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单例模式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240790" y="1462405"/>
            <a:ext cx="9710420" cy="296926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1600" dirty="0">
                <a:sym typeface="+mn-ea"/>
              </a:rPr>
              <a:t>单例模式也被称为单子模式，在应用此模式时，一个类全局</a:t>
            </a:r>
            <a:r>
              <a:rPr lang="zh-CN" sz="1600" b="1" dirty="0">
                <a:sym typeface="+mn-ea"/>
              </a:rPr>
              <a:t>仅有一个实例对象</a:t>
            </a:r>
            <a:r>
              <a:rPr lang="zh-CN" sz="1600" dirty="0">
                <a:sym typeface="+mn-ea"/>
              </a:rPr>
              <a:t>，并</a:t>
            </a:r>
            <a:r>
              <a:rPr lang="zh-CN" sz="1600" b="1" dirty="0">
                <a:sym typeface="+mn-ea"/>
              </a:rPr>
              <a:t>只有一个全局访问入口</a:t>
            </a:r>
            <a:r>
              <a:rPr lang="zh-CN" sz="1600" dirty="0">
                <a:sym typeface="+mn-ea"/>
              </a:rPr>
              <a:t>。</a:t>
            </a:r>
            <a:endParaRPr lang="zh-CN" sz="1600" dirty="0">
              <a:sym typeface="+mn-ea"/>
            </a:endParaRPr>
          </a:p>
          <a:p>
            <a:pPr marL="0" indent="0">
              <a:buNone/>
            </a:pPr>
            <a:endParaRPr lang="zh-CN" sz="1600" dirty="0">
              <a:sym typeface="+mn-ea"/>
            </a:endParaRPr>
          </a:p>
          <a:p>
            <a:pPr marL="0" indent="0">
              <a:buNone/>
            </a:pPr>
            <a:r>
              <a:rPr lang="zh-CN" sz="1600" dirty="0">
                <a:sym typeface="+mn-ea"/>
              </a:rPr>
              <a:t>由于对象只创建一次，可全局复用，节省了每次使用都创建对象的成本（特别是大对象），减少</a:t>
            </a:r>
            <a:r>
              <a:rPr lang="en-US" altLang="zh-CN" sz="1600" dirty="0">
                <a:sym typeface="+mn-ea"/>
              </a:rPr>
              <a:t>GC</a:t>
            </a:r>
            <a:r>
              <a:rPr lang="zh-CN" altLang="en-US" sz="1600" dirty="0">
                <a:sym typeface="+mn-ea"/>
              </a:rPr>
              <a:t>的压力</a:t>
            </a:r>
            <a:r>
              <a:rPr lang="zh-CN" sz="1600" dirty="0">
                <a:sym typeface="+mn-ea"/>
              </a:rPr>
              <a:t>。</a:t>
            </a:r>
            <a:endParaRPr lang="zh-CN" sz="1600" dirty="0">
              <a:sym typeface="+mn-ea"/>
            </a:endParaRPr>
          </a:p>
          <a:p>
            <a:endParaRPr lang="zh-CN" sz="1600" dirty="0">
              <a:sym typeface="+mn-ea"/>
            </a:endParaRPr>
          </a:p>
        </p:txBody>
      </p:sp>
      <p:pic>
        <p:nvPicPr>
          <p:cNvPr id="33" name="Picture 32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981565" y="5950585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350" y="190500"/>
            <a:ext cx="625094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latin typeface="Meiryo UI (正文)"/>
                <a:ea typeface="+mj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</a:rPr>
              <a:t>单</a:t>
            </a:r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例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模式的构建</a:t>
            </a:r>
            <a:endParaRPr lang="zh-CN" altLang="en-US" sz="2400" b="1" dirty="0">
              <a:latin typeface="Meiryo UI (正文)"/>
              <a:ea typeface="+mj-ea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39750" y="2694305"/>
            <a:ext cx="3302000" cy="243268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在类装载时构建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在第一次被使用时构建，又被称为延迟构建，</a:t>
            </a:r>
            <a:r>
              <a:rPr lang="en-US" altLang="zh-CN" dirty="0">
                <a:sym typeface="+mn-ea"/>
              </a:rPr>
              <a:t>DCL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1" y="175831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zh-CN" altLang="en-US" b="1" dirty="0">
                <a:solidFill>
                  <a:srgbClr val="0070C0"/>
                </a:solidFill>
                <a:sym typeface="+mn-ea"/>
              </a:rPr>
              <a:t>构建时机</a:t>
            </a:r>
            <a:endParaRPr lang="zh-CN" altLang="en-US" b="1" dirty="0">
              <a:solidFill>
                <a:srgbClr val="0070C0"/>
              </a:solidFill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64635" y="2400300"/>
            <a:ext cx="0" cy="386143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5432743" y="175831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zh-CN" altLang="en-US" b="1" dirty="0">
                <a:solidFill>
                  <a:srgbClr val="0070C0"/>
                </a:solidFill>
                <a:sym typeface="+mn-ea"/>
              </a:rPr>
              <a:t>线程安全</a:t>
            </a:r>
            <a:endParaRPr lang="zh-CN" altLang="en-US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4287520" y="2694305"/>
            <a:ext cx="3511550" cy="347535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在类装载时构建由</a:t>
            </a:r>
            <a:r>
              <a:rPr lang="en-US" altLang="zh-CN" dirty="0">
                <a:sym typeface="+mn-ea"/>
              </a:rPr>
              <a:t>JVM</a:t>
            </a:r>
            <a:r>
              <a:rPr lang="zh-CN" altLang="en-US" dirty="0">
                <a:sym typeface="+mn-ea"/>
              </a:rPr>
              <a:t>保证类在同一个类加载器下只初始化一次</a:t>
            </a:r>
            <a:endParaRPr lang="zh-CN" altLang="en-US" dirty="0">
              <a:sym typeface="+mn-ea"/>
            </a:endParaRPr>
          </a:p>
          <a:p>
            <a:r>
              <a:rPr lang="zh-CN" altLang="en-US" dirty="0"/>
              <a:t>延迟构建时的多线程竞争带来的异常情况</a:t>
            </a:r>
            <a:endParaRPr lang="zh-CN" altLang="en-US" dirty="0"/>
          </a:p>
          <a:p>
            <a:r>
              <a:rPr lang="zh-CN" altLang="en-US" dirty="0"/>
              <a:t>在使用时的线程安全问题。如修改单例对象中的内容</a:t>
            </a:r>
            <a:endParaRPr lang="zh-CN" altLang="en-US" dirty="0"/>
          </a:p>
        </p:txBody>
      </p:sp>
      <p:pic>
        <p:nvPicPr>
          <p:cNvPr id="14" name="Picture 13" descr="run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9945" y="5749925"/>
            <a:ext cx="574675" cy="57467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9981565" y="5950585"/>
            <a:ext cx="10629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u="sng">
                <a:solidFill>
                  <a:srgbClr val="FF0000"/>
                </a:solidFill>
              </a:rPr>
              <a:t>运行代码</a:t>
            </a:r>
            <a:r>
              <a:rPr lang="en-US" altLang="zh-CN" sz="1200" b="1" u="sng">
                <a:solidFill>
                  <a:srgbClr val="FF0000"/>
                </a:solidFill>
              </a:rPr>
              <a:t> -&gt;</a:t>
            </a:r>
            <a:endParaRPr lang="en-US" altLang="zh-CN" sz="1200" b="1" u="sng">
              <a:solidFill>
                <a:srgbClr val="FF0000"/>
              </a:solidFill>
            </a:endParaRPr>
          </a:p>
        </p:txBody>
      </p:sp>
      <p:cxnSp>
        <p:nvCxnSpPr>
          <p:cNvPr id="8" name="直接连接符 6"/>
          <p:cNvCxnSpPr/>
          <p:nvPr/>
        </p:nvCxnSpPr>
        <p:spPr>
          <a:xfrm>
            <a:off x="8096250" y="2400300"/>
            <a:ext cx="0" cy="386143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734868" y="1758315"/>
            <a:ext cx="641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zh-CN" altLang="en-US" b="1" dirty="0">
                <a:solidFill>
                  <a:srgbClr val="0070C0"/>
                </a:solidFill>
                <a:sym typeface="+mn-ea"/>
              </a:rPr>
              <a:t>封装</a:t>
            </a:r>
            <a:endParaRPr lang="zh-CN" altLang="en-US" b="1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8300085" y="2694305"/>
            <a:ext cx="3511550" cy="374713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只有一个开放访问点</a:t>
            </a:r>
            <a:endParaRPr lang="zh-CN" altLang="en-US" dirty="0"/>
          </a:p>
          <a:p>
            <a:r>
              <a:rPr lang="zh-CN" altLang="en-US" dirty="0"/>
              <a:t>反射 </a:t>
            </a:r>
            <a:r>
              <a:rPr lang="en-US" altLang="zh-CN" dirty="0"/>
              <a:t>&amp; </a:t>
            </a:r>
            <a:r>
              <a:rPr lang="zh-CN" altLang="en-US" dirty="0"/>
              <a:t>序列化对单例封装的破坏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总结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1354455" y="2080895"/>
            <a:ext cx="9690100" cy="1666240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1600" dirty="0">
                <a:sym typeface="+mn-ea"/>
              </a:rPr>
              <a:t>需要频繁实例化然后销毁，或不频繁但对象实例化耗时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耗资源较多的情况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工具类或者配置类的实例，如记日志的</a:t>
            </a:r>
            <a:r>
              <a:rPr lang="en-US" altLang="zh-CN" sz="1600" dirty="0">
                <a:sym typeface="+mn-ea"/>
              </a:rPr>
              <a:t>Logging</a:t>
            </a:r>
            <a:r>
              <a:rPr lang="zh-CN" altLang="en-US" sz="1600" dirty="0">
                <a:sym typeface="+mn-ea"/>
              </a:rPr>
              <a:t>实例</a:t>
            </a:r>
            <a:endParaRPr lang="zh-CN" altLang="en-US" sz="1600" dirty="0">
              <a:sym typeface="+mn-ea"/>
            </a:endParaRPr>
          </a:p>
          <a:p>
            <a:r>
              <a:rPr lang="zh-CN" altLang="en-US" sz="1600" dirty="0">
                <a:sym typeface="+mn-ea"/>
              </a:rPr>
              <a:t>各种远程连接对象</a:t>
            </a:r>
            <a:endParaRPr lang="zh-CN" altLang="en-US" sz="1600" dirty="0">
              <a:sym typeface="+mn-ea"/>
            </a:endParaRPr>
          </a:p>
        </p:txBody>
      </p:sp>
      <p:sp>
        <p:nvSpPr>
          <p:cNvPr id="15" name="矩形 1"/>
          <p:cNvSpPr/>
          <p:nvPr/>
        </p:nvSpPr>
        <p:spPr>
          <a:xfrm>
            <a:off x="0" y="-19050"/>
            <a:ext cx="12192000" cy="9620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3"/>
          <p:cNvSpPr/>
          <p:nvPr/>
        </p:nvSpPr>
        <p:spPr>
          <a:xfrm>
            <a:off x="260350" y="190500"/>
            <a:ext cx="909320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2400" b="1" dirty="0">
                <a:latin typeface="Meiryo UI (正文)"/>
                <a:ea typeface="+mj-ea"/>
                <a:sym typeface="+mn-ea"/>
              </a:rPr>
              <a:t>02 </a:t>
            </a:r>
            <a:r>
              <a:rPr lang="zh-CN" altLang="en-US" sz="2400" b="1" dirty="0">
                <a:latin typeface="Meiryo UI (正文)"/>
                <a:ea typeface="+mj-ea"/>
                <a:sym typeface="+mn-ea"/>
              </a:rPr>
              <a:t>单例模式的常见使用场景</a:t>
            </a:r>
            <a:endParaRPr lang="zh-CN" altLang="en-US" sz="2400" b="1" dirty="0">
              <a:latin typeface="Meiryo UI (正文)"/>
              <a:ea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975225" cy="6858000"/>
          </a:xfrm>
          <a:prstGeom prst="rect">
            <a:avLst/>
          </a:prstGeom>
        </p:spPr>
      </p:pic>
      <p:sp>
        <p:nvSpPr>
          <p:cNvPr id="10" name="TextBox 27"/>
          <p:cNvSpPr txBox="1"/>
          <p:nvPr/>
        </p:nvSpPr>
        <p:spPr>
          <a:xfrm>
            <a:off x="7854803" y="3383638"/>
            <a:ext cx="1595984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zh-CN" altLang="en-US" sz="30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谢谢观看</a:t>
            </a:r>
            <a:endParaRPr lang="zh-CN" altLang="en-US" sz="30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5917376" y="2550475"/>
            <a:ext cx="4566285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>
                    <a:lumMod val="75000"/>
                    <a:lumOff val="25000"/>
                  </a:schemeClr>
                </a:solidFill>
                <a:latin typeface="Agency FB" pitchFamily="34" charset="0"/>
                <a:ea typeface="SimSun" pitchFamily="2" charset="-122"/>
                <a:cs typeface="SimSun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90204" pitchFamily="34" charset="0"/>
                <a:ea typeface="SimSun" pitchFamily="2" charset="-122"/>
                <a:cs typeface="SimSun" pitchFamily="2" charset="-122"/>
              </a:defRPr>
            </a:lvl9pPr>
          </a:lstStyle>
          <a:p>
            <a:pPr algn="r"/>
            <a:r>
              <a:rPr lang="en-US" altLang="zh-CN" sz="6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</a:rPr>
              <a:t>THANK YOU</a:t>
            </a:r>
            <a:endParaRPr lang="en-US" altLang="zh-CN" sz="6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771" y="0"/>
            <a:ext cx="1002229" cy="466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{D0393262-A00C-486C-AA31-92B5AB18A9E5}tf89826194_win32</Template>
  <TotalTime>0</TotalTime>
  <Words>630</Words>
  <Application>WPS Presentation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9" baseType="lpstr">
      <vt:lpstr>Arial</vt:lpstr>
      <vt:lpstr>SimSun</vt:lpstr>
      <vt:lpstr>Wingdings</vt:lpstr>
      <vt:lpstr>Microsoft YaHei UI</vt:lpstr>
      <vt:lpstr>苹方-简</vt:lpstr>
      <vt:lpstr>Agency FB (正文)</vt:lpstr>
      <vt:lpstr>Thonburi</vt:lpstr>
      <vt:lpstr>Lato Light</vt:lpstr>
      <vt:lpstr>Montserrat Semi Bold</vt:lpstr>
      <vt:lpstr>Montserrat Semi</vt:lpstr>
      <vt:lpstr>Bebas Neue</vt:lpstr>
      <vt:lpstr>Gill Sans</vt:lpstr>
      <vt:lpstr>Montserrat</vt:lpstr>
      <vt:lpstr>Meiryo UI (正文)</vt:lpstr>
      <vt:lpstr>Agency FB</vt:lpstr>
      <vt:lpstr>汉仪书宋二KW</vt:lpstr>
      <vt:lpstr>微软雅黑</vt:lpstr>
      <vt:lpstr>汉仪旗黑</vt:lpstr>
      <vt:lpstr>Meiryo UI</vt:lpstr>
      <vt:lpstr>Arial Unicode MS</vt:lpstr>
      <vt:lpstr>Calibri</vt:lpstr>
      <vt:lpstr>Helvetica Neue</vt:lpstr>
      <vt:lpstr>最小和静音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楠</dc:creator>
  <cp:lastModifiedBy>derbysofti69</cp:lastModifiedBy>
  <cp:revision>322</cp:revision>
  <dcterms:created xsi:type="dcterms:W3CDTF">2022-03-23T16:42:43Z</dcterms:created>
  <dcterms:modified xsi:type="dcterms:W3CDTF">2022-03-23T16:42:43Z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1033-4.0.0.6524</vt:lpwstr>
  </property>
</Properties>
</file>