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  <p:sldId id="71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E1076-8D65-2D5A-EB5C-92FFE0EA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A0A79-CB43-B172-E6D8-63A4C4AF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5AB7-B904-60B9-5895-12916BB4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FB58D-4520-D44D-387A-067208A4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2FDB6-D046-C53D-0D87-E66CE8B1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7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A2171-4E9C-B7CA-FE23-30E5601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00A62-02CE-336F-0A6B-8D622076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0450B-F461-65F0-68FE-203C8AD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1B942-571A-0245-5E07-2ABC016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E3D98-4627-09A6-95C5-3B58983E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C5ECB-9DDE-27A8-9BBD-25F3BF1CA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002E6-08EA-B498-60D7-C2C46997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3F091-7902-AE0C-AFC9-889F5A74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A3951-DDA9-4137-CC90-0287F003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BA9A8-DDEA-C4DA-7EFA-A7E505EE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1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FB53E2C-E3EF-4231-9328-7B62BDB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8666C7-37A3-44A6-AE95-1D8344BEF4B9}"/>
              </a:ext>
            </a:extLst>
          </p:cNvPr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31C6CBA-8BF4-4B10-A569-D3FFC347C5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44727F53-D857-4AB4-AEB0-C5A4394BA3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258317-0A72-4D20-B2A0-911B35640DF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35C01D20-B8BB-48DF-8369-E9F6074BAC88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5E2E0EF1-3581-427D-90D6-49910981CA0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BE1E796D-A320-4D5F-961B-622A70B44A6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1537F5BF-9B2C-4279-903E-1ACEC1C9841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4C2D85EE-1E90-403E-BAA7-0EA569199AD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68BC5C5-6105-4907-96A6-3B5D2A07C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55F85DC-E549-4396-B739-2FE6F1B3BF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20E9AFA-61A9-4915-B4B3-C398D1CA011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D3B5DD4B-6129-4B70-964D-44B0A3774E4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D6858A2E-8CBD-4BE6-9769-DC9BFF7CCB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824DB6B3-268D-4505-9358-0B78893149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>
            <a:extLst>
              <a:ext uri="{FF2B5EF4-FFF2-40B4-BE49-F238E27FC236}">
                <a16:creationId xmlns:a16="http://schemas.microsoft.com/office/drawing/2014/main" id="{2384641E-F4A9-4899-8A08-17B8C66655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34CE5C6C-6BD9-47C2-99F5-EAD73E8AF8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368563DA-DD27-40C3-830F-CA0751024A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>
            <a:extLst>
              <a:ext uri="{FF2B5EF4-FFF2-40B4-BE49-F238E27FC236}">
                <a16:creationId xmlns:a16="http://schemas.microsoft.com/office/drawing/2014/main" id="{27F78985-39BA-418A-89A3-ADD3256A59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FC8EBD-9562-44F2-8558-69B1CA7A59BC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D3C47F5B-5C96-4BE9-8A3D-3F78EF813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CEE0-03A9-41E3-BF40-FCE33CF2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DD606-751D-D259-A424-C3802FCE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1DFE0-C22C-FA34-A403-F4F21142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80D5B-6684-097D-1606-F1934BB4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87B0-9860-C95B-7E58-67FBD555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8CAD4-34FE-BA5C-794E-E04B708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46A2C-8F80-588F-8D19-69920144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627EE-8594-B5F6-49B9-CA8D6B1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ADBDD-3BF5-9B4F-3B72-98D595F7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8969F-91A6-BAF3-9A08-FF8C985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8C5C-75E5-8EAF-7D56-E043DB1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5111D-C0E1-6D90-D71F-6D57B60A3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30EAC-E1FA-AC44-A091-657987FFB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BD7D3-D716-383D-2A47-D37388C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BFBD9-7035-5A39-FC1C-8CABDAA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5AC7A-DF61-3CD2-877F-82EEDCAD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9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E341-BF15-780F-4DA7-9E11F5E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E5A88-3B17-BCC9-E40A-24441A97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D35DA-4F5A-9CA9-677F-43E7E48B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5EDB7-9DC2-3A5E-4794-39BD9ABA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93BB3-B94E-3AB8-063F-AEBBC357C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07A92-38BB-7E4D-751E-AEBC7B9E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EF46ED-C2B7-665A-FCE2-1D0C4AA4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C613A-32EA-A4DE-C388-F2002FF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0652-1D01-37BD-211F-40AEE69E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41488A-2554-9712-9F53-409F1A9E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9A206-3984-F8CF-5038-BDB8CF24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BC636-0760-D51D-221C-D0023039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8CB87-C192-16E5-1682-0B0A7DC6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E03E2-B9D5-FAAE-13EB-259EC695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F87AD-0FA2-73E2-9A81-6CE02A94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7288-E299-849A-A89A-DD2B3CA7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740BD-0421-A81F-E7FF-37D0E133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78BD3-22FC-A630-CB7C-6C88ECA8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CECA9-5661-E6E8-C6C2-060D7A3C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2F560-CA55-97B0-1235-DBC27FA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946AC-2AB5-4906-8FFC-256DEEB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A70F-A179-A3F5-7FC6-AEB74DEA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6A99E-5600-A34E-CEC0-83AFC10AD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A4027-AE03-86CE-4A15-F9D3D8AC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9D732-70EB-C12B-A3B7-2A4C7E13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0DACE-42E9-9009-9D9F-8001C3A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71EBE-161D-859D-F0F7-EE889A06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0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74652-6226-42B5-77BB-C5413E1A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61ED5-4662-C513-8DD4-C52F33E6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3B7D5-CA2C-2A56-7FA5-2ED192C6A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3CA9-4DF3-4193-89BF-3D5BB73828EC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0AC03-6DE6-AD82-1265-D1BF9D4F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250BC-B7AA-BA84-FE84-7BB221A9F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402C-C091-4BE6-A37B-D3FC94E4A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A6EE-E30E-DF5E-2E65-51C88BD8D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电路识别技术方案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730C2-5B82-AE6E-028C-252FBADB624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F95C9C-6A49-1B3D-C84C-B3C62AAB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889231"/>
            <a:ext cx="8776338" cy="433710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E2A87CB-5EDC-2D60-06D2-23819AEB37D7}"/>
              </a:ext>
            </a:extLst>
          </p:cNvPr>
          <p:cNvSpPr txBox="1"/>
          <p:nvPr/>
        </p:nvSpPr>
        <p:spPr>
          <a:xfrm>
            <a:off x="6638822" y="1231967"/>
            <a:ext cx="4887651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深度学习方法数据库的构建：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网络上爬虫搜索相关的模拟电路图片并使用</a:t>
            </a:r>
            <a:r>
              <a:rPr lang="en-US" altLang="zh-CN" sz="1400" b="0" i="0" dirty="0" err="1">
                <a:effectLst/>
                <a:latin typeface="-apple-system"/>
              </a:rPr>
              <a:t>labelimg</a:t>
            </a:r>
            <a:r>
              <a:rPr lang="zh-CN" altLang="en-US" sz="1400" b="0" i="0" dirty="0">
                <a:effectLst/>
                <a:latin typeface="-apple-system"/>
              </a:rPr>
              <a:t>进行标注。</a:t>
            </a:r>
            <a:endParaRPr lang="en-US" altLang="zh-CN" sz="1400" b="0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ffectLst/>
                <a:latin typeface="-apple-system"/>
              </a:rPr>
              <a:t>标注的类别预计有：电容、电阻、电感、二极管、三极管、接地符号、直流电流源、开关等。</a:t>
            </a:r>
            <a:endParaRPr lang="en-US" altLang="zh-CN" sz="1400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-apple-system"/>
              </a:rPr>
              <a:t>算法框架：</a:t>
            </a:r>
            <a:endParaRPr lang="en-US" altLang="zh-CN" sz="1400" dirty="0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-apple-system"/>
              </a:rPr>
              <a:t>如右图所示，电气符号的识别采用多种方法进行比较实验。</a:t>
            </a:r>
            <a:endParaRPr lang="en-US" altLang="zh-CN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928EFE-5596-F3F3-87B8-D665BD1F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5226340"/>
            <a:ext cx="5165009" cy="163166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771487-DE50-761C-680A-F61A52949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40" y="4738686"/>
            <a:ext cx="2801600" cy="2119314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B3A2E2C-26DA-78E3-C07E-C86C99AEF2B2}"/>
              </a:ext>
            </a:extLst>
          </p:cNvPr>
          <p:cNvCxnSpPr>
            <a:cxnSpLocks/>
          </p:cNvCxnSpPr>
          <p:nvPr/>
        </p:nvCxnSpPr>
        <p:spPr>
          <a:xfrm>
            <a:off x="11350305" y="1879134"/>
            <a:ext cx="260058" cy="28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DC80FB7-344B-84CC-65E2-DF19B95179ED}"/>
              </a:ext>
            </a:extLst>
          </p:cNvPr>
          <p:cNvCxnSpPr/>
          <p:nvPr/>
        </p:nvCxnSpPr>
        <p:spPr>
          <a:xfrm>
            <a:off x="872455" y="3313651"/>
            <a:ext cx="0" cy="24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9A6EE-E30E-DF5E-2E65-51C88BD8D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专利图检索技术方案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730C2-5B82-AE6E-028C-252FBADB624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443B2E-E744-FD73-2B44-9150336D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92"/>
            <a:ext cx="10536572" cy="3006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8DB34E-77D3-74C9-AA68-25BC65EF7B59}"/>
              </a:ext>
            </a:extLst>
          </p:cNvPr>
          <p:cNvSpPr txBox="1"/>
          <p:nvPr/>
        </p:nvSpPr>
        <p:spPr>
          <a:xfrm>
            <a:off x="240232" y="4013542"/>
            <a:ext cx="8056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数据集构建：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根据需求确定技术类图纸的主要类别和范围：电路图、折线图、流程图、分子结构图等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搜集图片方法：网络爬虫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确定图片的格式（</a:t>
            </a:r>
            <a:r>
              <a:rPr lang="en-US" altLang="zh-CN" sz="1400" dirty="0"/>
              <a:t>PNG</a:t>
            </a:r>
            <a:r>
              <a:rPr lang="zh-CN" altLang="en-US" sz="1400" dirty="0"/>
              <a:t>、</a:t>
            </a:r>
            <a:r>
              <a:rPr lang="en-US" altLang="zh-CN" sz="1400" dirty="0"/>
              <a:t>JPG</a:t>
            </a:r>
            <a:r>
              <a:rPr lang="zh-CN" altLang="en-US" sz="1400" dirty="0"/>
              <a:t>），确定处理图像的通道数（</a:t>
            </a:r>
            <a:r>
              <a:rPr lang="en-US" altLang="zh-CN" sz="1400" dirty="0"/>
              <a:t>RGB</a:t>
            </a:r>
            <a:r>
              <a:rPr lang="zh-CN" altLang="en-US" sz="1400" dirty="0"/>
              <a:t>、灰度图）是否需要颜色特征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CC3A76-36B4-98AE-3FB3-2BA2C8DB60C9}"/>
              </a:ext>
            </a:extLst>
          </p:cNvPr>
          <p:cNvSpPr txBox="1"/>
          <p:nvPr/>
        </p:nvSpPr>
        <p:spPr>
          <a:xfrm>
            <a:off x="240232" y="5096199"/>
            <a:ext cx="805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算法框架：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主干网络：</a:t>
            </a:r>
            <a:r>
              <a:rPr lang="en-US" altLang="zh-CN" sz="1400" dirty="0"/>
              <a:t>ResNet-50</a:t>
            </a:r>
            <a:r>
              <a:rPr lang="zh-CN" altLang="en-US" sz="1400" dirty="0"/>
              <a:t>，使用广义均值池化（</a:t>
            </a:r>
            <a:r>
              <a:rPr lang="en-US" altLang="zh-CN" sz="1400" dirty="0"/>
              <a:t>GEM</a:t>
            </a:r>
            <a:r>
              <a:rPr lang="zh-CN" altLang="en-US" sz="1400" dirty="0"/>
              <a:t>）代替平均池化。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权重初始化：论文中使用</a:t>
            </a:r>
            <a:r>
              <a:rPr lang="en-US" altLang="zh-CN" sz="1400" dirty="0"/>
              <a:t>Image Net</a:t>
            </a:r>
            <a:r>
              <a:rPr lang="zh-CN" altLang="en-US" sz="1400" dirty="0"/>
              <a:t>进行预训练。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使用自己构建的技术图片数据集，利用分类损失对网络权重进行微调。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使用三元损失（</a:t>
            </a:r>
            <a:r>
              <a:rPr lang="en-US" altLang="zh-CN" sz="1400" dirty="0" err="1"/>
              <a:t>TriLoss</a:t>
            </a:r>
            <a:r>
              <a:rPr lang="zh-CN" altLang="en-US" sz="1400" dirty="0"/>
              <a:t>）对网络进行进一步微调，得到最终的权重。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618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瑞宸</dc:creator>
  <cp:lastModifiedBy>邱 瑞宸</cp:lastModifiedBy>
  <cp:revision>1</cp:revision>
  <dcterms:created xsi:type="dcterms:W3CDTF">2023-01-09T12:15:39Z</dcterms:created>
  <dcterms:modified xsi:type="dcterms:W3CDTF">2023-01-09T12:16:07Z</dcterms:modified>
</cp:coreProperties>
</file>