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692" r:id="rId3"/>
  </p:sldMasterIdLst>
  <p:notesMasterIdLst>
    <p:notesMasterId r:id="rId14"/>
  </p:notesMasterIdLst>
  <p:sldIdLst>
    <p:sldId id="713" r:id="rId4"/>
    <p:sldId id="697" r:id="rId5"/>
    <p:sldId id="701" r:id="rId6"/>
    <p:sldId id="714" r:id="rId7"/>
    <p:sldId id="721" r:id="rId8"/>
    <p:sldId id="717" r:id="rId9"/>
    <p:sldId id="718" r:id="rId10"/>
    <p:sldId id="722" r:id="rId11"/>
    <p:sldId id="723" r:id="rId12"/>
    <p:sldId id="72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3CF2C3-3950-4E40-A02F-66DCCF188A6B}">
          <p14:sldIdLst>
            <p14:sldId id="713"/>
            <p14:sldId id="697"/>
            <p14:sldId id="701"/>
            <p14:sldId id="714"/>
            <p14:sldId id="721"/>
            <p14:sldId id="717"/>
            <p14:sldId id="718"/>
            <p14:sldId id="722"/>
            <p14:sldId id="723"/>
            <p14:sldId id="720"/>
          </p14:sldIdLst>
        </p14:section>
        <p14:section name="附录-素材" id="{3050140B-5B37-47BE-8423-F6A0577ED44C}">
          <p14:sldIdLst/>
        </p14:section>
        <p14:section name="使用规范" id="{47918508-6F2A-4DC8-ACB3-0B9712E4E2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DFC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79874" autoAdjust="0"/>
  </p:normalViewPr>
  <p:slideViewPr>
    <p:cSldViewPr snapToGrid="0">
      <p:cViewPr varScale="1">
        <p:scale>
          <a:sx n="114" d="100"/>
          <a:sy n="114" d="100"/>
        </p:scale>
        <p:origin x="354" y="108"/>
      </p:cViewPr>
      <p:guideLst/>
    </p:cSldViewPr>
  </p:slideViewPr>
  <p:notesTextViewPr>
    <p:cViewPr>
      <p:scale>
        <a:sx n="1" d="1"/>
        <a:sy n="1" d="1"/>
      </p:scale>
      <p:origin x="0" y="0"/>
    </p:cViewPr>
  </p:notesTextViewPr>
  <p:sorterViewPr>
    <p:cViewPr>
      <p:scale>
        <a:sx n="125" d="100"/>
        <a:sy n="125" d="100"/>
      </p:scale>
      <p:origin x="0" y="-398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51752-2BA6-4267-BD9C-0255A6E7A7A8}" type="datetimeFigureOut">
              <a:rPr lang="zh-CN" altLang="en-US" smtClean="0"/>
              <a:t>2023/1/4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02A4A-2F78-42A2-8BB5-4E355942CA26}" type="slidenum">
              <a:rPr lang="zh-CN" altLang="en-US" smtClean="0"/>
              <a:t>‹#›</a:t>
            </a:fld>
            <a:endParaRPr lang="zh-CN" altLang="en-US"/>
          </a:p>
        </p:txBody>
      </p:sp>
    </p:spTree>
    <p:extLst>
      <p:ext uri="{BB962C8B-B14F-4D97-AF65-F5344CB8AC3E}">
        <p14:creationId xmlns:p14="http://schemas.microsoft.com/office/powerpoint/2010/main" val="421515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a:extLst>
              <a:ext uri="{FF2B5EF4-FFF2-40B4-BE49-F238E27FC236}">
                <a16:creationId xmlns:a16="http://schemas.microsoft.com/office/drawing/2014/main" id="{D5F2FF8C-FBEA-41BC-ADC8-FDE3EE4E020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2" name="矩形 11">
            <a:extLst>
              <a:ext uri="{FF2B5EF4-FFF2-40B4-BE49-F238E27FC236}">
                <a16:creationId xmlns:a16="http://schemas.microsoft.com/office/drawing/2014/main" id="{6CCD45BE-7C88-44E2-9130-06D78B8EC1F7}"/>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11D05365-1BF4-4713-A76C-4EC23572C3D6}"/>
              </a:ext>
            </a:extLst>
          </p:cNvPr>
          <p:cNvGrpSpPr/>
          <p:nvPr userDrawn="1"/>
        </p:nvGrpSpPr>
        <p:grpSpPr>
          <a:xfrm>
            <a:off x="10402823" y="853956"/>
            <a:ext cx="1875342" cy="6834393"/>
            <a:chOff x="10402823" y="853956"/>
            <a:chExt cx="1875342" cy="6834393"/>
          </a:xfrm>
        </p:grpSpPr>
        <p:sp>
          <p:nvSpPr>
            <p:cNvPr id="15" name="任意多边形: 形状 14">
              <a:extLst>
                <a:ext uri="{FF2B5EF4-FFF2-40B4-BE49-F238E27FC236}">
                  <a16:creationId xmlns:a16="http://schemas.microsoft.com/office/drawing/2014/main" id="{6842D6C9-68A1-442A-A76A-99D0802FFA31}"/>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任意多边形: 形状 15">
              <a:extLst>
                <a:ext uri="{FF2B5EF4-FFF2-40B4-BE49-F238E27FC236}">
                  <a16:creationId xmlns:a16="http://schemas.microsoft.com/office/drawing/2014/main" id="{E8EA7B55-B4F3-45CE-9637-C50F15FC2A40}"/>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17" name="图片 16" descr="图片包含 树, 户外, 建筑物, 道路&#10;&#10;自动生成的说明">
            <a:extLst>
              <a:ext uri="{FF2B5EF4-FFF2-40B4-BE49-F238E27FC236}">
                <a16:creationId xmlns:a16="http://schemas.microsoft.com/office/drawing/2014/main" id="{2025EF58-6E70-4740-B931-8916FAB1B16E}"/>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a:extLst>
              <a:ext uri="{FF2B5EF4-FFF2-40B4-BE49-F238E27FC236}">
                <a16:creationId xmlns:a16="http://schemas.microsoft.com/office/drawing/2014/main" id="{D74A19CC-EEC7-4F0B-8C9B-6FF38FE57D83}"/>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2A0043C8-5BE9-465F-B287-BE41D765D1D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5" name="日期占位符 4">
            <a:extLst>
              <a:ext uri="{FF2B5EF4-FFF2-40B4-BE49-F238E27FC236}">
                <a16:creationId xmlns:a16="http://schemas.microsoft.com/office/drawing/2014/main" id="{72C949B4-03CD-4689-B188-A6956850FF41}"/>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extLst>
      <p:ext uri="{BB962C8B-B14F-4D97-AF65-F5344CB8AC3E}">
        <p14:creationId xmlns:p14="http://schemas.microsoft.com/office/powerpoint/2010/main" val="96728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55CB86B-4389-4EA3-B787-620028D19479}"/>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1" name="椭圆 60">
            <a:extLst>
              <a:ext uri="{FF2B5EF4-FFF2-40B4-BE49-F238E27FC236}">
                <a16:creationId xmlns:a16="http://schemas.microsoft.com/office/drawing/2014/main" id="{25C62E34-3A1B-4A42-8CF3-6BBD2C2045FC}"/>
              </a:ext>
            </a:extLst>
          </p:cNvPr>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2" name="椭圆 61">
            <a:extLst>
              <a:ext uri="{FF2B5EF4-FFF2-40B4-BE49-F238E27FC236}">
                <a16:creationId xmlns:a16="http://schemas.microsoft.com/office/drawing/2014/main" id="{A8D0B8E9-3EBD-4A67-9A46-555F6830B594}"/>
              </a:ext>
            </a:extLst>
          </p:cNvPr>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椭圆 29">
            <a:extLst>
              <a:ext uri="{FF2B5EF4-FFF2-40B4-BE49-F238E27FC236}">
                <a16:creationId xmlns:a16="http://schemas.microsoft.com/office/drawing/2014/main" id="{F222E3B1-00CF-42FA-90D3-A42AE019C0C8}"/>
              </a:ext>
            </a:extLst>
          </p:cNvPr>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图片占位符 53">
            <a:extLst>
              <a:ext uri="{FF2B5EF4-FFF2-40B4-BE49-F238E27FC236}">
                <a16:creationId xmlns:a16="http://schemas.microsoft.com/office/drawing/2014/main" id="{8215E5A8-F3F2-4596-8DE7-EDFFE2A1DEAC}"/>
              </a:ext>
            </a:extLst>
          </p:cNvPr>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29" name="矩形 28">
            <a:extLst>
              <a:ext uri="{FF2B5EF4-FFF2-40B4-BE49-F238E27FC236}">
                <a16:creationId xmlns:a16="http://schemas.microsoft.com/office/drawing/2014/main" id="{BE869982-9331-4E73-92AD-62394D990346}"/>
              </a:ext>
            </a:extLst>
          </p:cNvPr>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3B3FBC9F-D68D-474D-992E-8F8A2572AF7E}"/>
              </a:ext>
            </a:extLst>
          </p:cNvPr>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4B7CDA3E-5EB9-4B2E-8F86-B240D92D4DF2}"/>
              </a:ext>
            </a:extLst>
          </p:cNvPr>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图片占位符 58">
            <a:extLst>
              <a:ext uri="{FF2B5EF4-FFF2-40B4-BE49-F238E27FC236}">
                <a16:creationId xmlns:a16="http://schemas.microsoft.com/office/drawing/2014/main" id="{543B9424-3F3F-4F3C-BD6C-EE54F8A3D9C7}"/>
              </a:ext>
            </a:extLst>
          </p:cNvPr>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a:extLst>
              <a:ext uri="{FF2B5EF4-FFF2-40B4-BE49-F238E27FC236}">
                <a16:creationId xmlns:a16="http://schemas.microsoft.com/office/drawing/2014/main" id="{E0DF09F2-5DFF-434C-B8C8-0F1A77EDB33E}"/>
              </a:ext>
            </a:extLst>
          </p:cNvPr>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a:extLst>
              <a:ext uri="{FF2B5EF4-FFF2-40B4-BE49-F238E27FC236}">
                <a16:creationId xmlns:a16="http://schemas.microsoft.com/office/drawing/2014/main" id="{CB91E862-60BA-48E9-86F6-CADD9A836D70}"/>
              </a:ext>
            </a:extLst>
          </p:cNvPr>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6" name="文本占位符 11">
            <a:extLst>
              <a:ext uri="{FF2B5EF4-FFF2-40B4-BE49-F238E27FC236}">
                <a16:creationId xmlns:a16="http://schemas.microsoft.com/office/drawing/2014/main" id="{190F41DD-B691-4C9A-B502-2BF56803F1EA}"/>
              </a:ext>
            </a:extLst>
          </p:cNvPr>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7" name="文本占位符 8">
            <a:extLst>
              <a:ext uri="{FF2B5EF4-FFF2-40B4-BE49-F238E27FC236}">
                <a16:creationId xmlns:a16="http://schemas.microsoft.com/office/drawing/2014/main" id="{A5722A68-FBFD-402C-9ED5-E5B15A3AC683}"/>
              </a:ext>
            </a:extLst>
          </p:cNvPr>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8" name="文本占位符 11">
            <a:extLst>
              <a:ext uri="{FF2B5EF4-FFF2-40B4-BE49-F238E27FC236}">
                <a16:creationId xmlns:a16="http://schemas.microsoft.com/office/drawing/2014/main" id="{0114F5DC-E637-4088-9F28-CFD292117ECE}"/>
              </a:ext>
            </a:extLst>
          </p:cNvPr>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9" name="文本占位符 8">
            <a:extLst>
              <a:ext uri="{FF2B5EF4-FFF2-40B4-BE49-F238E27FC236}">
                <a16:creationId xmlns:a16="http://schemas.microsoft.com/office/drawing/2014/main" id="{774AF59B-172B-4EDD-A80C-150E4002F4F9}"/>
              </a:ext>
            </a:extLst>
          </p:cNvPr>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70" name="文本占位符 11">
            <a:extLst>
              <a:ext uri="{FF2B5EF4-FFF2-40B4-BE49-F238E27FC236}">
                <a16:creationId xmlns:a16="http://schemas.microsoft.com/office/drawing/2014/main" id="{2014F1B5-4040-4453-8DAA-C0916F3554CD}"/>
              </a:ext>
            </a:extLst>
          </p:cNvPr>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C0D3B1BF-0A7D-4A7B-A7BB-E9DCE4B82CEB}"/>
              </a:ext>
            </a:extLst>
          </p:cNvPr>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8BAFC0CC-A476-489C-8781-CBDD0353B7F8}"/>
              </a:ext>
            </a:extLst>
          </p:cNvPr>
          <p:cNvSpPr>
            <a:spLocks noGrp="1"/>
          </p:cNvSpPr>
          <p:nvPr>
            <p:ph type="sldNum" sz="quarter" idx="23"/>
          </p:nvPr>
        </p:nvSpPr>
        <p:spPr/>
        <p:txBody>
          <a:bodyPr/>
          <a:lstStyle/>
          <a:p>
            <a:fld id="{C79ECAFE-A460-4E13-ABCB-32CAE6136244}" type="slidenum">
              <a:rPr lang="zh-CN" altLang="en-US" smtClean="0"/>
              <a:pPr/>
              <a:t>‹#›</a:t>
            </a:fld>
            <a:endParaRPr lang="zh-CN" altLang="en-US" dirty="0"/>
          </a:p>
        </p:txBody>
      </p:sp>
      <p:grpSp>
        <p:nvGrpSpPr>
          <p:cNvPr id="35" name="组合 34">
            <a:extLst>
              <a:ext uri="{FF2B5EF4-FFF2-40B4-BE49-F238E27FC236}">
                <a16:creationId xmlns:a16="http://schemas.microsoft.com/office/drawing/2014/main" id="{5EFFA012-84DF-410F-B2D0-3E6669E2C7C0}"/>
              </a:ext>
            </a:extLst>
          </p:cNvPr>
          <p:cNvGrpSpPr>
            <a:grpSpLocks/>
          </p:cNvGrpSpPr>
          <p:nvPr userDrawn="1"/>
        </p:nvGrpSpPr>
        <p:grpSpPr>
          <a:xfrm>
            <a:off x="660400" y="344681"/>
            <a:ext cx="384771" cy="384771"/>
            <a:chOff x="669869" y="597306"/>
            <a:chExt cx="409972" cy="409973"/>
          </a:xfrm>
        </p:grpSpPr>
        <p:sp>
          <p:nvSpPr>
            <p:cNvPr id="36" name="íṥļîḓê">
              <a:extLst>
                <a:ext uri="{FF2B5EF4-FFF2-40B4-BE49-F238E27FC236}">
                  <a16:creationId xmlns:a16="http://schemas.microsoft.com/office/drawing/2014/main" id="{E73C0D37-EDAC-4E6C-B948-E6725E0376AE}"/>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íṥlíḓê">
              <a:extLst>
                <a:ext uri="{FF2B5EF4-FFF2-40B4-BE49-F238E27FC236}">
                  <a16:creationId xmlns:a16="http://schemas.microsoft.com/office/drawing/2014/main" id="{79D920AC-FF25-4E80-9F5E-FD7A3CDFEE8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ïśļiḑé">
              <a:extLst>
                <a:ext uri="{FF2B5EF4-FFF2-40B4-BE49-F238E27FC236}">
                  <a16:creationId xmlns:a16="http://schemas.microsoft.com/office/drawing/2014/main" id="{C396806A-E7FB-440E-BB47-06F7EC8FC38F}"/>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7" name="直接连接符 26">
            <a:extLst>
              <a:ext uri="{FF2B5EF4-FFF2-40B4-BE49-F238E27FC236}">
                <a16:creationId xmlns:a16="http://schemas.microsoft.com/office/drawing/2014/main" id="{1AF0D8BD-5C5C-49C0-8D5F-70837455AAFB}"/>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9840A60D-30C5-4A1F-AECB-80519F0F512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31894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37C931A3-F02B-4FEF-B6C9-6F2D4457087E}"/>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cxnSp>
        <p:nvCxnSpPr>
          <p:cNvPr id="28" name="直接连接符 27">
            <a:extLst>
              <a:ext uri="{FF2B5EF4-FFF2-40B4-BE49-F238E27FC236}">
                <a16:creationId xmlns:a16="http://schemas.microsoft.com/office/drawing/2014/main" id="{BF51A262-EF82-4309-AD98-5095F6DA986F}"/>
              </a:ext>
            </a:extLst>
          </p:cNvPr>
          <p:cNvCxnSpPr>
            <a:cxnSpLocks/>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9314F2A-CF68-49ED-B2FE-7EB0D909A425}"/>
              </a:ext>
            </a:extLst>
          </p:cNvPr>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910F900-2807-4DCD-B5B5-82A5DD0F608E}"/>
              </a:ext>
            </a:extLst>
          </p:cNvPr>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a:extLst>
              <a:ext uri="{FF2B5EF4-FFF2-40B4-BE49-F238E27FC236}">
                <a16:creationId xmlns:a16="http://schemas.microsoft.com/office/drawing/2014/main" id="{4D9A6F69-B4BF-497A-A215-06F3933D0E7C}"/>
              </a:ext>
            </a:extLst>
          </p:cNvPr>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a:extLst>
              <a:ext uri="{FF2B5EF4-FFF2-40B4-BE49-F238E27FC236}">
                <a16:creationId xmlns:a16="http://schemas.microsoft.com/office/drawing/2014/main" id="{A4BFC51A-AB6F-4D9D-BDF3-1B823AA6C651}"/>
              </a:ext>
            </a:extLst>
          </p:cNvPr>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a:extLst>
              <a:ext uri="{FF2B5EF4-FFF2-40B4-BE49-F238E27FC236}">
                <a16:creationId xmlns:a16="http://schemas.microsoft.com/office/drawing/2014/main" id="{2D5056C9-4B0E-421F-ADCF-E3C7E8E216AA}"/>
              </a:ext>
            </a:extLst>
          </p:cNvPr>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p>
        </p:txBody>
      </p:sp>
      <p:sp>
        <p:nvSpPr>
          <p:cNvPr id="45" name="文本占位符 4">
            <a:extLst>
              <a:ext uri="{FF2B5EF4-FFF2-40B4-BE49-F238E27FC236}">
                <a16:creationId xmlns:a16="http://schemas.microsoft.com/office/drawing/2014/main" id="{AAAC5588-F2FF-473C-9D87-293341897B98}"/>
              </a:ext>
            </a:extLst>
          </p:cNvPr>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p>
        </p:txBody>
      </p:sp>
      <p:sp>
        <p:nvSpPr>
          <p:cNvPr id="46" name="文本占位符 11">
            <a:extLst>
              <a:ext uri="{FF2B5EF4-FFF2-40B4-BE49-F238E27FC236}">
                <a16:creationId xmlns:a16="http://schemas.microsoft.com/office/drawing/2014/main" id="{AB26A110-C91B-497D-9B24-4D7C41B00773}"/>
              </a:ext>
            </a:extLst>
          </p:cNvPr>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p>
        </p:txBody>
      </p:sp>
      <p:sp>
        <p:nvSpPr>
          <p:cNvPr id="47" name="文本占位符 11">
            <a:extLst>
              <a:ext uri="{FF2B5EF4-FFF2-40B4-BE49-F238E27FC236}">
                <a16:creationId xmlns:a16="http://schemas.microsoft.com/office/drawing/2014/main" id="{D7D35C3C-4CAC-4330-9805-A8DD184FFDE2}"/>
              </a:ext>
            </a:extLst>
          </p:cNvPr>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ABC6B45C-941A-49AC-90B5-0D96B66518D9}"/>
              </a:ext>
            </a:extLst>
          </p:cNvPr>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a:extLst>
              <a:ext uri="{FF2B5EF4-FFF2-40B4-BE49-F238E27FC236}">
                <a16:creationId xmlns:a16="http://schemas.microsoft.com/office/drawing/2014/main" id="{1B290F5A-D196-486B-8B44-1CBEEEB17348}"/>
              </a:ext>
            </a:extLst>
          </p:cNvPr>
          <p:cNvSpPr>
            <a:spLocks noGrp="1"/>
          </p:cNvSpPr>
          <p:nvPr>
            <p:ph type="sldNum" sz="quarter" idx="22"/>
          </p:nvPr>
        </p:nvSpPr>
        <p:spPr/>
        <p:txBody>
          <a:bodyPr/>
          <a:lstStyle/>
          <a:p>
            <a:fld id="{C79ECAFE-A460-4E13-ABCB-32CAE6136244}" type="slidenum">
              <a:rPr lang="zh-CN" altLang="en-US" smtClean="0"/>
              <a:pPr/>
              <a:t>‹#›</a:t>
            </a:fld>
            <a:endParaRPr lang="zh-CN" altLang="en-US" dirty="0"/>
          </a:p>
        </p:txBody>
      </p:sp>
      <p:grpSp>
        <p:nvGrpSpPr>
          <p:cNvPr id="32" name="组合 31">
            <a:extLst>
              <a:ext uri="{FF2B5EF4-FFF2-40B4-BE49-F238E27FC236}">
                <a16:creationId xmlns:a16="http://schemas.microsoft.com/office/drawing/2014/main" id="{787FD327-8DAB-4849-B23B-4503BB310E89}"/>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82477A65-0AA8-4438-AE9B-67C58081D3B2}"/>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E8493DE7-20AC-4E02-9138-ED6DFC7987F2}"/>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ïśļiḑé">
              <a:extLst>
                <a:ext uri="{FF2B5EF4-FFF2-40B4-BE49-F238E27FC236}">
                  <a16:creationId xmlns:a16="http://schemas.microsoft.com/office/drawing/2014/main" id="{9FDCD366-6E90-4CAE-9B4E-923FD06A821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1" name="直接连接符 20">
            <a:extLst>
              <a:ext uri="{FF2B5EF4-FFF2-40B4-BE49-F238E27FC236}">
                <a16:creationId xmlns:a16="http://schemas.microsoft.com/office/drawing/2014/main" id="{9A7C9315-46B6-4C80-9DC5-D716FD2C690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34D1D11-22C8-4B8A-845A-DA19D169CC0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06297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BDC6C58C-0B92-44BF-8A19-419B923FBF61}"/>
              </a:ext>
            </a:extLst>
          </p:cNvPr>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D5E64B7C-7CCC-42D1-8560-4E5DEFC5395B}"/>
              </a:ext>
            </a:extLst>
          </p:cNvPr>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51025493-6207-41EE-AD4A-9D975CA114F7}"/>
              </a:ext>
            </a:extLst>
          </p:cNvPr>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6" name="文本占位符 8">
            <a:extLst>
              <a:ext uri="{FF2B5EF4-FFF2-40B4-BE49-F238E27FC236}">
                <a16:creationId xmlns:a16="http://schemas.microsoft.com/office/drawing/2014/main" id="{2277037F-2FF9-4C73-8DCD-610E383860BE}"/>
              </a:ext>
            </a:extLst>
          </p:cNvPr>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7" name="文本占位符 11">
            <a:extLst>
              <a:ext uri="{FF2B5EF4-FFF2-40B4-BE49-F238E27FC236}">
                <a16:creationId xmlns:a16="http://schemas.microsoft.com/office/drawing/2014/main" id="{E03DA55B-A83C-4517-8B43-D4C7657AF71C}"/>
              </a:ext>
            </a:extLst>
          </p:cNvPr>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8" name="文本占位符 8">
            <a:extLst>
              <a:ext uri="{FF2B5EF4-FFF2-40B4-BE49-F238E27FC236}">
                <a16:creationId xmlns:a16="http://schemas.microsoft.com/office/drawing/2014/main" id="{BEF2E614-A885-4C84-AAD2-B1ED9723F040}"/>
              </a:ext>
            </a:extLst>
          </p:cNvPr>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9" name="文本占位符 11">
            <a:extLst>
              <a:ext uri="{FF2B5EF4-FFF2-40B4-BE49-F238E27FC236}">
                <a16:creationId xmlns:a16="http://schemas.microsoft.com/office/drawing/2014/main" id="{8C9A4F02-5C16-448E-B39C-4D2DD7AFC18C}"/>
              </a:ext>
            </a:extLst>
          </p:cNvPr>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0" name="文本占位符 8">
            <a:extLst>
              <a:ext uri="{FF2B5EF4-FFF2-40B4-BE49-F238E27FC236}">
                <a16:creationId xmlns:a16="http://schemas.microsoft.com/office/drawing/2014/main" id="{7AFD95D9-4259-43E1-A03C-132FA41A3CDA}"/>
              </a:ext>
            </a:extLst>
          </p:cNvPr>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51" name="文本占位符 11">
            <a:extLst>
              <a:ext uri="{FF2B5EF4-FFF2-40B4-BE49-F238E27FC236}">
                <a16:creationId xmlns:a16="http://schemas.microsoft.com/office/drawing/2014/main" id="{59D80548-5474-40C1-82DE-200319D7B0A5}"/>
              </a:ext>
            </a:extLst>
          </p:cNvPr>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2" name="文本占位符 11">
            <a:extLst>
              <a:ext uri="{FF2B5EF4-FFF2-40B4-BE49-F238E27FC236}">
                <a16:creationId xmlns:a16="http://schemas.microsoft.com/office/drawing/2014/main" id="{F2F5978A-06D9-4540-91E1-CA035F1D5E2D}"/>
              </a:ext>
            </a:extLst>
          </p:cNvPr>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cxnSp>
        <p:nvCxnSpPr>
          <p:cNvPr id="26" name="直接连接符 25">
            <a:extLst>
              <a:ext uri="{FF2B5EF4-FFF2-40B4-BE49-F238E27FC236}">
                <a16:creationId xmlns:a16="http://schemas.microsoft.com/office/drawing/2014/main" id="{EB1F1701-006D-4D50-BCD6-1E3E503C77A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9A419CA-1946-4513-9CE4-3789D89EBB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69669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1" name="直接连接符 20">
            <a:extLst>
              <a:ext uri="{FF2B5EF4-FFF2-40B4-BE49-F238E27FC236}">
                <a16:creationId xmlns:a16="http://schemas.microsoft.com/office/drawing/2014/main" id="{EC3B5A21-FE43-4535-9930-76B750A9821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FE6D952-D608-4DC8-A3BC-61DCFC5CEC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55574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a:extLst>
              <a:ext uri="{FF2B5EF4-FFF2-40B4-BE49-F238E27FC236}">
                <a16:creationId xmlns:a16="http://schemas.microsoft.com/office/drawing/2014/main" id="{2F0B5F99-4C78-4437-8C2E-B75EAE365744}"/>
              </a:ext>
            </a:extLst>
          </p:cNvPr>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a:extLst>
              <a:ext uri="{FF2B5EF4-FFF2-40B4-BE49-F238E27FC236}">
                <a16:creationId xmlns:a16="http://schemas.microsoft.com/office/drawing/2014/main" id="{1FF65A25-49DF-4BB5-B3BC-D4930A373098}"/>
              </a:ext>
            </a:extLst>
          </p:cNvPr>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a:extLst>
              <a:ext uri="{FF2B5EF4-FFF2-40B4-BE49-F238E27FC236}">
                <a16:creationId xmlns:a16="http://schemas.microsoft.com/office/drawing/2014/main" id="{E3FD3AEC-43EE-4C80-956B-57F9D812C946}"/>
              </a:ext>
            </a:extLst>
          </p:cNvPr>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a:extLst>
              <a:ext uri="{FF2B5EF4-FFF2-40B4-BE49-F238E27FC236}">
                <a16:creationId xmlns:a16="http://schemas.microsoft.com/office/drawing/2014/main" id="{E182FFE1-10F9-4B1C-BE85-18E757959D98}"/>
              </a:ext>
            </a:extLst>
          </p:cNvPr>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2" name="直接连接符 21">
            <a:extLst>
              <a:ext uri="{FF2B5EF4-FFF2-40B4-BE49-F238E27FC236}">
                <a16:creationId xmlns:a16="http://schemas.microsoft.com/office/drawing/2014/main" id="{7E057135-E831-4A5F-958C-36A48602572D}"/>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DEFE0DEA-39C1-4731-B0B5-E78F50F66E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417072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a:extLst>
              <a:ext uri="{FF2B5EF4-FFF2-40B4-BE49-F238E27FC236}">
                <a16:creationId xmlns:a16="http://schemas.microsoft.com/office/drawing/2014/main" id="{0EB9AD25-3DBA-4031-8D18-BA45806A2EF2}"/>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9" name="矩形 18">
            <a:extLst>
              <a:ext uri="{FF2B5EF4-FFF2-40B4-BE49-F238E27FC236}">
                <a16:creationId xmlns:a16="http://schemas.microsoft.com/office/drawing/2014/main" id="{CEAD4A44-059C-41F2-A222-A7091C0C918A}"/>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8E35E8B6-A4C4-4676-9850-0F8FEA9795EE}"/>
              </a:ext>
            </a:extLst>
          </p:cNvPr>
          <p:cNvSpPr/>
          <p:nvPr userDrawn="1"/>
        </p:nvSpPr>
        <p:spPr>
          <a:xfrm>
            <a:off x="0" y="0"/>
            <a:ext cx="12192000" cy="6858000"/>
          </a:xfrm>
          <a:prstGeom prst="rect">
            <a:avLst/>
          </a:prstGeom>
          <a:blipFill dpi="0" rotWithShape="1">
            <a:blip r:embed="rId3" cstate="email">
              <a:alphaModFix amt="5000"/>
              <a:extLst>
                <a:ext uri="{28A0092B-C50C-407E-A947-70E740481C1C}">
                  <a14:useLocalDpi xmlns:a14="http://schemas.microsoft.com/office/drawing/2010/main"/>
                </a:ext>
              </a:extLst>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a:extLst>
              <a:ext uri="{FF2B5EF4-FFF2-40B4-BE49-F238E27FC236}">
                <a16:creationId xmlns:a16="http://schemas.microsoft.com/office/drawing/2014/main" id="{0D7D46CB-CEAD-4FE4-A998-6F37DF505D59}"/>
              </a:ext>
            </a:extLst>
          </p:cNvPr>
          <p:cNvPicPr>
            <a:picLocks noChangeAspect="1"/>
          </p:cNvPicPr>
          <p:nvPr userDrawn="1"/>
        </p:nvPicPr>
        <p:blipFill rotWithShape="1">
          <a:blip r:embed="rId4"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a:extLst>
              <a:ext uri="{FF2B5EF4-FFF2-40B4-BE49-F238E27FC236}">
                <a16:creationId xmlns:a16="http://schemas.microsoft.com/office/drawing/2014/main" id="{A58FA06B-AB25-4978-AAE5-CC0F97442BB5}"/>
              </a:ext>
            </a:extLst>
          </p:cNvPr>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任意多边形: 形状 43">
            <a:extLst>
              <a:ext uri="{FF2B5EF4-FFF2-40B4-BE49-F238E27FC236}">
                <a16:creationId xmlns:a16="http://schemas.microsoft.com/office/drawing/2014/main" id="{40B77471-67F6-4E03-ACDA-A3436D638651}"/>
              </a:ext>
            </a:extLst>
          </p:cNvPr>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任意多边形: 形状 52">
            <a:extLst>
              <a:ext uri="{FF2B5EF4-FFF2-40B4-BE49-F238E27FC236}">
                <a16:creationId xmlns:a16="http://schemas.microsoft.com/office/drawing/2014/main" id="{A390CB7C-9EC5-4346-BC99-8004B57A72E8}"/>
              </a:ext>
            </a:extLst>
          </p:cNvPr>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a:extLst>
              <a:ext uri="{FF2B5EF4-FFF2-40B4-BE49-F238E27FC236}">
                <a16:creationId xmlns:a16="http://schemas.microsoft.com/office/drawing/2014/main" id="{FE0B0618-8689-4072-9BED-AD47A084BD4D}"/>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E88C0ED-B2E1-4EF9-8FBF-B45A781741DD}"/>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a:extLst>
              <a:ext uri="{FF2B5EF4-FFF2-40B4-BE49-F238E27FC236}">
                <a16:creationId xmlns:a16="http://schemas.microsoft.com/office/drawing/2014/main" id="{18F73ACC-F285-4C9C-8261-8BD2D4881F5D}"/>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0" name="文本占位符 28">
            <a:extLst>
              <a:ext uri="{FF2B5EF4-FFF2-40B4-BE49-F238E27FC236}">
                <a16:creationId xmlns:a16="http://schemas.microsoft.com/office/drawing/2014/main" id="{56A0A071-0188-44B7-830C-0385C8C140BE}"/>
              </a:ext>
            </a:extLst>
          </p:cNvPr>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Tree>
    <p:extLst>
      <p:ext uri="{BB962C8B-B14F-4D97-AF65-F5344CB8AC3E}">
        <p14:creationId xmlns:p14="http://schemas.microsoft.com/office/powerpoint/2010/main" val="1386337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677578-EE5C-4EF4-B0AD-2C9F9C6AC6B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557"/>
            <a:ext cx="12192000" cy="6863557"/>
          </a:xfrm>
          <a:prstGeom prst="rect">
            <a:avLst/>
          </a:prstGeom>
        </p:spPr>
      </p:pic>
      <p:sp>
        <p:nvSpPr>
          <p:cNvPr id="4" name="矩形 3">
            <a:extLst>
              <a:ext uri="{FF2B5EF4-FFF2-40B4-BE49-F238E27FC236}">
                <a16:creationId xmlns:a16="http://schemas.microsoft.com/office/drawing/2014/main" id="{8216A5A6-7707-4E8A-942A-139653FAB1BC}"/>
              </a:ext>
            </a:extLst>
          </p:cNvPr>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740F69A-19BB-4AA3-A265-5AB4D0D430F4}"/>
              </a:ext>
            </a:extLst>
          </p:cNvPr>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2BDA7112-A044-49CE-B9CA-A72126AA67B4}"/>
              </a:ext>
            </a:extLst>
          </p:cNvPr>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1444A070-E8CF-4E44-B7E5-DA7C47A7E6A7}"/>
              </a:ext>
            </a:extLst>
          </p:cNvPr>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本</a:t>
            </a:r>
            <a:r>
              <a:rPr kumimoji="0" lang="en-US" altLang="zh-CN" sz="18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模板正参与</a:t>
            </a: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E5858290-D261-4C60-BB99-630C19F3840C}"/>
              </a:ext>
            </a:extLst>
          </p:cNvPr>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E5177"/>
              </a:solidFill>
              <a:effectLst/>
              <a:uLnTx/>
              <a:uFillTx/>
              <a:latin typeface="Segoe UI"/>
              <a:ea typeface="微软雅黑"/>
              <a:cs typeface="+mn-cs"/>
            </a:endParaRPr>
          </a:p>
        </p:txBody>
      </p:sp>
      <p:sp>
        <p:nvSpPr>
          <p:cNvPr id="9" name="文本框 8">
            <a:extLst>
              <a:ext uri="{FF2B5EF4-FFF2-40B4-BE49-F238E27FC236}">
                <a16:creationId xmlns:a16="http://schemas.microsoft.com/office/drawing/2014/main" id="{87DC30B4-F006-4610-BE34-27B2068262E4}"/>
              </a:ext>
            </a:extLst>
          </p:cNvPr>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 </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模板设计大赛 </a:t>
            </a:r>
            <a:endParaRPr kumimoji="0" 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6DC88D0E-6AEB-4B0D-AE77-4A1F31C8C366}"/>
              </a:ext>
            </a:extLst>
          </p:cNvPr>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D791EC9B-5DBA-40F6-9696-4F391A93BCE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5419" y="3771974"/>
            <a:ext cx="13817069" cy="3996426"/>
          </a:xfrm>
          <a:prstGeom prst="rect">
            <a:avLst/>
          </a:prstGeom>
        </p:spPr>
      </p:pic>
      <p:pic>
        <p:nvPicPr>
          <p:cNvPr id="13" name="图片 12">
            <a:extLst>
              <a:ext uri="{FF2B5EF4-FFF2-40B4-BE49-F238E27FC236}">
                <a16:creationId xmlns:a16="http://schemas.microsoft.com/office/drawing/2014/main" id="{3337B091-14D1-40FD-B8AD-B9A96874112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83657" y="716939"/>
            <a:ext cx="8824686" cy="1844708"/>
          </a:xfrm>
          <a:prstGeom prst="rect">
            <a:avLst/>
          </a:prstGeom>
        </p:spPr>
      </p:pic>
      <p:sp>
        <p:nvSpPr>
          <p:cNvPr id="14" name="文本框 13">
            <a:extLst>
              <a:ext uri="{FF2B5EF4-FFF2-40B4-BE49-F238E27FC236}">
                <a16:creationId xmlns:a16="http://schemas.microsoft.com/office/drawing/2014/main" id="{260EA93C-471D-411C-A976-09210F7DFE72}"/>
              </a:ext>
            </a:extLst>
          </p:cNvPr>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a:ea typeface="微软雅黑"/>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36416E4-5D2E-4F0B-8673-534B0C96E10E}"/>
              </a:ext>
            </a:extLst>
          </p:cNvPr>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90FAAB6E-BB88-4DC1-B3F2-030FD2561703}"/>
              </a:ext>
            </a:extLst>
          </p:cNvPr>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502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40821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93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58A73B-5BAF-4EEF-A219-51F71EA1D265}"/>
              </a:ext>
            </a:extLst>
          </p:cNvPr>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8" name="任意多边形: 形状 17">
            <a:extLst>
              <a:ext uri="{FF2B5EF4-FFF2-40B4-BE49-F238E27FC236}">
                <a16:creationId xmlns:a16="http://schemas.microsoft.com/office/drawing/2014/main" id="{41534B6B-2F83-4DA7-9CCD-F8E99B47BDFA}"/>
              </a:ext>
            </a:extLst>
          </p:cNvPr>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a:extLst>
              <a:ext uri="{FF2B5EF4-FFF2-40B4-BE49-F238E27FC236}">
                <a16:creationId xmlns:a16="http://schemas.microsoft.com/office/drawing/2014/main" id="{FFD070C9-8129-44BA-9D0A-3916344E75F5}"/>
              </a:ext>
            </a:extLst>
          </p:cNvPr>
          <p:cNvPicPr>
            <a:picLocks noChangeAspect="1"/>
          </p:cNvPicPr>
          <p:nvPr userDrawn="1"/>
        </p:nvPicPr>
        <p:blipFill>
          <a:blip r:embed="rId3" cstate="email">
            <a:extLst>
              <a:ext uri="{28A0092B-C50C-407E-A947-70E740481C1C}">
                <a14:useLocalDpi xmlns:a14="http://schemas.microsoft.com/office/drawing/2010/main"/>
              </a:ext>
            </a:extLst>
          </a:blip>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a:extLst>
              <a:ext uri="{FF2B5EF4-FFF2-40B4-BE49-F238E27FC236}">
                <a16:creationId xmlns:a16="http://schemas.microsoft.com/office/drawing/2014/main" id="{9F7B9513-279D-4796-839A-051E30EB66C7}"/>
              </a:ext>
            </a:extLst>
          </p:cNvPr>
          <p:cNvPicPr>
            <a:picLocks/>
          </p:cNvPicPr>
          <p:nvPr userDrawn="1"/>
        </p:nvPicPr>
        <p:blipFill>
          <a:blip r:embed="rId4" cstate="email">
            <a:alphaModFix amt="3000"/>
            <a:extLst>
              <a:ext uri="{28A0092B-C50C-407E-A947-70E740481C1C}">
                <a14:useLocalDpi xmlns:a14="http://schemas.microsoft.com/office/drawing/2010/main"/>
              </a:ext>
            </a:extLst>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a:extLst>
              <a:ext uri="{FF2B5EF4-FFF2-40B4-BE49-F238E27FC236}">
                <a16:creationId xmlns:a16="http://schemas.microsoft.com/office/drawing/2014/main" id="{D6CC4B42-A5B4-4C62-9BA1-9C5B6B141024}"/>
              </a:ext>
            </a:extLst>
          </p:cNvPr>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a:extLst>
              <a:ext uri="{FF2B5EF4-FFF2-40B4-BE49-F238E27FC236}">
                <a16:creationId xmlns:a16="http://schemas.microsoft.com/office/drawing/2014/main" id="{6CB73FB1-874E-44FE-AEBF-1630589CC87B}"/>
              </a:ext>
            </a:extLst>
          </p:cNvPr>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2B98426C-0E2A-4424-8DE9-2054F71E7CB5}"/>
              </a:ext>
            </a:extLst>
          </p:cNvPr>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solidFill>
                <a:effectLst/>
                <a:uLnTx/>
                <a:uFillTx/>
                <a:latin typeface="微软雅黑"/>
                <a:ea typeface="微软雅黑"/>
                <a:cs typeface="+mn-cs"/>
              </a:rPr>
              <a:t>目录</a:t>
            </a:r>
          </a:p>
        </p:txBody>
      </p:sp>
      <p:sp>
        <p:nvSpPr>
          <p:cNvPr id="124" name="日期占位符 123">
            <a:extLst>
              <a:ext uri="{FF2B5EF4-FFF2-40B4-BE49-F238E27FC236}">
                <a16:creationId xmlns:a16="http://schemas.microsoft.com/office/drawing/2014/main" id="{3669AFD3-0609-48D5-8327-8B2807B0E48E}"/>
              </a:ext>
            </a:extLst>
          </p:cNvPr>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024FDC91-BF65-4E9E-8CF8-09BA2E1D2658}"/>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60584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D3092F40-AC7C-4D0E-A2E7-2213B189A82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511550" y="0"/>
            <a:ext cx="7680450" cy="6858000"/>
          </a:xfrm>
          <a:prstGeom prst="rect">
            <a:avLst/>
          </a:prstGeom>
        </p:spPr>
      </p:pic>
      <p:sp>
        <p:nvSpPr>
          <p:cNvPr id="22" name="矩形 21">
            <a:extLst>
              <a:ext uri="{FF2B5EF4-FFF2-40B4-BE49-F238E27FC236}">
                <a16:creationId xmlns:a16="http://schemas.microsoft.com/office/drawing/2014/main" id="{6777BE20-2E1D-457D-9604-2648969A5E11}"/>
              </a:ext>
            </a:extLst>
          </p:cNvPr>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1078750D-ECE5-46C3-9C66-1F3D60D58A89}"/>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a:extLst>
              <a:ext uri="{FF2B5EF4-FFF2-40B4-BE49-F238E27FC236}">
                <a16:creationId xmlns:a16="http://schemas.microsoft.com/office/drawing/2014/main" id="{0906B811-D5D7-49F4-8F79-D4E969A7A941}"/>
              </a:ext>
            </a:extLst>
          </p:cNvPr>
          <p:cNvGrpSpPr/>
          <p:nvPr userDrawn="1"/>
        </p:nvGrpSpPr>
        <p:grpSpPr>
          <a:xfrm>
            <a:off x="5852864" y="578865"/>
            <a:ext cx="5910561" cy="8110350"/>
            <a:chOff x="5852864" y="578865"/>
            <a:chExt cx="5910561" cy="8110350"/>
          </a:xfrm>
        </p:grpSpPr>
        <p:sp>
          <p:nvSpPr>
            <p:cNvPr id="32" name="任意多边形: 形状 31">
              <a:extLst>
                <a:ext uri="{FF2B5EF4-FFF2-40B4-BE49-F238E27FC236}">
                  <a16:creationId xmlns:a16="http://schemas.microsoft.com/office/drawing/2014/main" id="{B688AB28-D263-4BF7-820B-C980E72A1BA3}"/>
                </a:ext>
              </a:extLst>
            </p:cNvPr>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任意多边形: 形状 32">
              <a:extLst>
                <a:ext uri="{FF2B5EF4-FFF2-40B4-BE49-F238E27FC236}">
                  <a16:creationId xmlns:a16="http://schemas.microsoft.com/office/drawing/2014/main" id="{9126993E-FDC8-4A23-BBA4-1B3C00F6E080}"/>
                </a:ext>
              </a:extLst>
            </p:cNvPr>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5" name="文本占位符 44">
            <a:extLst>
              <a:ext uri="{FF2B5EF4-FFF2-40B4-BE49-F238E27FC236}">
                <a16:creationId xmlns:a16="http://schemas.microsoft.com/office/drawing/2014/main" id="{4714711F-D7DC-402C-AE77-D75D20EA71A5}"/>
              </a:ext>
            </a:extLst>
          </p:cNvPr>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p>
        </p:txBody>
      </p:sp>
      <p:sp>
        <p:nvSpPr>
          <p:cNvPr id="47" name="文本占位符 46">
            <a:extLst>
              <a:ext uri="{FF2B5EF4-FFF2-40B4-BE49-F238E27FC236}">
                <a16:creationId xmlns:a16="http://schemas.microsoft.com/office/drawing/2014/main" id="{188C1E1D-AF85-4196-804C-D60BCF796C12}"/>
              </a:ext>
            </a:extLst>
          </p:cNvPr>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a:extLst>
              <a:ext uri="{FF2B5EF4-FFF2-40B4-BE49-F238E27FC236}">
                <a16:creationId xmlns:a16="http://schemas.microsoft.com/office/drawing/2014/main" id="{6BD48D72-8F83-45FF-8227-21308C60CC79}"/>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B94AEAD9-8027-4862-907B-67092AF9D39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23362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73887D2-D484-4F33-9865-C7CA294904A2}"/>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0" name="图片占位符 29">
            <a:extLst>
              <a:ext uri="{FF2B5EF4-FFF2-40B4-BE49-F238E27FC236}">
                <a16:creationId xmlns:a16="http://schemas.microsoft.com/office/drawing/2014/main" id="{9D86B799-8EB0-4A0D-A272-837EDA1F4D60}"/>
              </a:ext>
            </a:extLst>
          </p:cNvPr>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a:extLst>
              <a:ext uri="{FF2B5EF4-FFF2-40B4-BE49-F238E27FC236}">
                <a16:creationId xmlns:a16="http://schemas.microsoft.com/office/drawing/2014/main" id="{F3483FF7-1FFC-4CF8-87E8-12056578B19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642941B-B9A7-46B1-9137-AD762DCB0B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grpSp>
        <p:nvGrpSpPr>
          <p:cNvPr id="25" name="组合 24">
            <a:extLst>
              <a:ext uri="{FF2B5EF4-FFF2-40B4-BE49-F238E27FC236}">
                <a16:creationId xmlns:a16="http://schemas.microsoft.com/office/drawing/2014/main" id="{3B43FF02-964B-4A30-8D3D-EB8206E3618C}"/>
              </a:ext>
            </a:extLst>
          </p:cNvPr>
          <p:cNvGrpSpPr/>
          <p:nvPr userDrawn="1"/>
        </p:nvGrpSpPr>
        <p:grpSpPr>
          <a:xfrm>
            <a:off x="660400" y="344681"/>
            <a:ext cx="384771" cy="384771"/>
            <a:chOff x="669869" y="597306"/>
            <a:chExt cx="409972" cy="409973"/>
          </a:xfrm>
        </p:grpSpPr>
        <p:sp>
          <p:nvSpPr>
            <p:cNvPr id="26" name="íṥļîḓê">
              <a:extLst>
                <a:ext uri="{FF2B5EF4-FFF2-40B4-BE49-F238E27FC236}">
                  <a16:creationId xmlns:a16="http://schemas.microsoft.com/office/drawing/2014/main" id="{F101D5D0-242F-4DC9-8019-B6A04C82B8E0}"/>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íṥlíḓê">
              <a:extLst>
                <a:ext uri="{FF2B5EF4-FFF2-40B4-BE49-F238E27FC236}">
                  <a16:creationId xmlns:a16="http://schemas.microsoft.com/office/drawing/2014/main" id="{752C90E1-3957-495B-8514-C8CDDBFCC376}"/>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ïśļiḑé">
              <a:extLst>
                <a:ext uri="{FF2B5EF4-FFF2-40B4-BE49-F238E27FC236}">
                  <a16:creationId xmlns:a16="http://schemas.microsoft.com/office/drawing/2014/main" id="{7E0C1DA2-3394-4C71-B717-8CC8B208EDFB}"/>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文本框 15">
            <a:extLst>
              <a:ext uri="{FF2B5EF4-FFF2-40B4-BE49-F238E27FC236}">
                <a16:creationId xmlns:a16="http://schemas.microsoft.com/office/drawing/2014/main" id="{50144BD4-EAC2-4C1B-93C3-DA04B114C7D2}"/>
              </a:ext>
            </a:extLst>
          </p:cNvPr>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a:extLst>
              <a:ext uri="{FF2B5EF4-FFF2-40B4-BE49-F238E27FC236}">
                <a16:creationId xmlns:a16="http://schemas.microsoft.com/office/drawing/2014/main" id="{9D86D35E-58E0-4782-A8C5-FBBB857791BA}"/>
              </a:ext>
            </a:extLst>
          </p:cNvPr>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35" name="文本占位符 6">
            <a:extLst>
              <a:ext uri="{FF2B5EF4-FFF2-40B4-BE49-F238E27FC236}">
                <a16:creationId xmlns:a16="http://schemas.microsoft.com/office/drawing/2014/main" id="{493EE918-2C0A-4D86-A226-4DC2266DADC1}"/>
              </a:ext>
            </a:extLst>
          </p:cNvPr>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7" name="文本占位符 6">
            <a:extLst>
              <a:ext uri="{FF2B5EF4-FFF2-40B4-BE49-F238E27FC236}">
                <a16:creationId xmlns:a16="http://schemas.microsoft.com/office/drawing/2014/main" id="{5BE2FE97-1BF9-4672-980E-7517E6DBD6AE}"/>
              </a:ext>
            </a:extLst>
          </p:cNvPr>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p>
        </p:txBody>
      </p:sp>
      <p:sp>
        <p:nvSpPr>
          <p:cNvPr id="4" name="日期占位符 3">
            <a:extLst>
              <a:ext uri="{FF2B5EF4-FFF2-40B4-BE49-F238E27FC236}">
                <a16:creationId xmlns:a16="http://schemas.microsoft.com/office/drawing/2014/main" id="{C6F39A5C-985A-45E7-9A75-49C65D2FFF99}"/>
              </a:ext>
            </a:extLst>
          </p:cNvPr>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4199AB45-1DDE-4716-9E03-24B1F03DEE1E}"/>
              </a:ext>
            </a:extLst>
          </p:cNvPr>
          <p:cNvSpPr>
            <a:spLocks noGrp="1"/>
          </p:cNvSpPr>
          <p:nvPr>
            <p:ph type="sldNum" sz="quarter" idx="27"/>
          </p:nvPr>
        </p:nvSpPr>
        <p:spPr/>
        <p:txBody>
          <a:bodyPr/>
          <a:lstStyle/>
          <a:p>
            <a:fld id="{C79ECAFE-A460-4E13-ABCB-32CAE6136244}" type="slidenum">
              <a:rPr lang="zh-CN" altLang="en-US" smtClean="0"/>
              <a:pPr/>
              <a:t>‹#›</a:t>
            </a:fld>
            <a:endParaRPr lang="zh-CN" altLang="en-US" dirty="0"/>
          </a:p>
        </p:txBody>
      </p:sp>
      <p:sp>
        <p:nvSpPr>
          <p:cNvPr id="22" name="矩形 21">
            <a:extLst>
              <a:ext uri="{FF2B5EF4-FFF2-40B4-BE49-F238E27FC236}">
                <a16:creationId xmlns:a16="http://schemas.microsoft.com/office/drawing/2014/main" id="{48CD219B-14F1-4CD9-BB95-42E3D9B18AFB}"/>
              </a:ext>
            </a:extLst>
          </p:cNvPr>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extLst>
      <p:ext uri="{BB962C8B-B14F-4D97-AF65-F5344CB8AC3E}">
        <p14:creationId xmlns:p14="http://schemas.microsoft.com/office/powerpoint/2010/main" val="20118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8CBAED47-95FC-4199-A58F-00BF5C6A59C3}"/>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23" name="图片 22">
            <a:extLst>
              <a:ext uri="{FF2B5EF4-FFF2-40B4-BE49-F238E27FC236}">
                <a16:creationId xmlns:a16="http://schemas.microsoft.com/office/drawing/2014/main" id="{B642941B-B9A7-46B1-9137-AD762DCB0BD1}"/>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
        <p:nvSpPr>
          <p:cNvPr id="3" name="文本占位符 2">
            <a:extLst>
              <a:ext uri="{FF2B5EF4-FFF2-40B4-BE49-F238E27FC236}">
                <a16:creationId xmlns:a16="http://schemas.microsoft.com/office/drawing/2014/main" id="{0230BCF6-912A-47DC-915C-0354456A9E11}"/>
              </a:ext>
            </a:extLst>
          </p:cNvPr>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a:ea typeface="微软雅黑"/>
              </a:defRPr>
            </a:lvl1pPr>
          </a:lstStyle>
          <a:p>
            <a:pPr marL="0" marR="0" lvl="0" indent="0" fontAlgn="auto">
              <a:lnSpc>
                <a:spcPct val="100000"/>
              </a:lnSpc>
              <a:spcBef>
                <a:spcPts val="0"/>
              </a:spcBef>
              <a:spcAft>
                <a:spcPts val="0"/>
              </a:spcAft>
              <a:buClrTx/>
              <a:buSzTx/>
              <a:buFontTx/>
              <a:buNone/>
              <a:tabLst/>
            </a:pPr>
            <a:r>
              <a:rPr lang="en-US" altLang="zh-CN" dirty="0"/>
              <a:t>Your name</a:t>
            </a:r>
            <a:endParaRPr lang="zh-CN" altLang="en-US" dirty="0"/>
          </a:p>
        </p:txBody>
      </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52" name="文本占位符 6">
            <a:extLst>
              <a:ext uri="{FF2B5EF4-FFF2-40B4-BE49-F238E27FC236}">
                <a16:creationId xmlns:a16="http://schemas.microsoft.com/office/drawing/2014/main" id="{E7D71F7E-B9AF-4110-AF3B-4D694C6716C5}"/>
              </a:ext>
            </a:extLst>
          </p:cNvPr>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p>
        </p:txBody>
      </p:sp>
      <p:sp>
        <p:nvSpPr>
          <p:cNvPr id="53" name="文本占位符 6">
            <a:extLst>
              <a:ext uri="{FF2B5EF4-FFF2-40B4-BE49-F238E27FC236}">
                <a16:creationId xmlns:a16="http://schemas.microsoft.com/office/drawing/2014/main" id="{6FEED79F-374C-4A77-8261-48BAD85A0C95}"/>
              </a:ext>
            </a:extLst>
          </p:cNvPr>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33" name="图片占位符 32">
            <a:extLst>
              <a:ext uri="{FF2B5EF4-FFF2-40B4-BE49-F238E27FC236}">
                <a16:creationId xmlns:a16="http://schemas.microsoft.com/office/drawing/2014/main" id="{2A0E9EC8-9D5F-4797-8D9A-A8CFA68627AE}"/>
              </a:ext>
            </a:extLst>
          </p:cNvPr>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a:extLst>
              <a:ext uri="{FF2B5EF4-FFF2-40B4-BE49-F238E27FC236}">
                <a16:creationId xmlns:a16="http://schemas.microsoft.com/office/drawing/2014/main" id="{110EAB99-DD38-4A5E-BF88-4E4469666EA8}"/>
              </a:ext>
            </a:extLst>
          </p:cNvPr>
          <p:cNvGrpSpPr>
            <a:grpSpLocks/>
          </p:cNvGrpSpPr>
          <p:nvPr userDrawn="1"/>
        </p:nvGrpSpPr>
        <p:grpSpPr>
          <a:xfrm>
            <a:off x="660400" y="344681"/>
            <a:ext cx="384771" cy="384771"/>
            <a:chOff x="669869" y="597306"/>
            <a:chExt cx="409972" cy="409973"/>
          </a:xfrm>
        </p:grpSpPr>
        <p:sp>
          <p:nvSpPr>
            <p:cNvPr id="29" name="íṥļîḓê">
              <a:extLst>
                <a:ext uri="{FF2B5EF4-FFF2-40B4-BE49-F238E27FC236}">
                  <a16:creationId xmlns:a16="http://schemas.microsoft.com/office/drawing/2014/main" id="{8C488BD2-2299-444E-9A05-8C2D8174C296}"/>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íṥlíḓê">
              <a:extLst>
                <a:ext uri="{FF2B5EF4-FFF2-40B4-BE49-F238E27FC236}">
                  <a16:creationId xmlns:a16="http://schemas.microsoft.com/office/drawing/2014/main" id="{231B4DC7-3517-4E59-93C9-978DE12AAF08}"/>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ïśļiḑé">
              <a:extLst>
                <a:ext uri="{FF2B5EF4-FFF2-40B4-BE49-F238E27FC236}">
                  <a16:creationId xmlns:a16="http://schemas.microsoft.com/office/drawing/2014/main" id="{F36FF99B-93D6-4B51-80D6-6D3B4D769696}"/>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5" name="日期占位符 4">
            <a:extLst>
              <a:ext uri="{FF2B5EF4-FFF2-40B4-BE49-F238E27FC236}">
                <a16:creationId xmlns:a16="http://schemas.microsoft.com/office/drawing/2014/main" id="{FA06C7F9-3A33-4CF1-9F71-4D3FDDAD3230}"/>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1B981FF8-7951-417F-8A6F-5F5B496EF743}"/>
              </a:ext>
            </a:extLst>
          </p:cNvPr>
          <p:cNvSpPr>
            <a:spLocks noGrp="1"/>
          </p:cNvSpPr>
          <p:nvPr>
            <p:ph type="sldNum" sz="quarter" idx="28"/>
          </p:nvPr>
        </p:nvSpPr>
        <p:spPr/>
        <p:txBody>
          <a:bodyPr/>
          <a:lstStyle/>
          <a:p>
            <a:fld id="{C79ECAFE-A460-4E13-ABCB-32CAE6136244}" type="slidenum">
              <a:rPr lang="zh-CN" altLang="en-US" smtClean="0"/>
              <a:pPr/>
              <a:t>‹#›</a:t>
            </a:fld>
            <a:endParaRPr lang="zh-CN" altLang="en-US" dirty="0"/>
          </a:p>
        </p:txBody>
      </p:sp>
      <p:cxnSp>
        <p:nvCxnSpPr>
          <p:cNvPr id="18" name="直接连接符 17">
            <a:extLst>
              <a:ext uri="{FF2B5EF4-FFF2-40B4-BE49-F238E27FC236}">
                <a16:creationId xmlns:a16="http://schemas.microsoft.com/office/drawing/2014/main" id="{1892799B-CF7A-482D-973D-3DB7740008A1}"/>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2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CFB53E2C-E3EF-4231-9328-7B62BDB588DF}"/>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D98666C7-37A3-44A6-AE95-1D8344BEF4B9}"/>
              </a:ext>
            </a:extLst>
          </p:cNvPr>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a:extLst>
              <a:ext uri="{FF2B5EF4-FFF2-40B4-BE49-F238E27FC236}">
                <a16:creationId xmlns:a16="http://schemas.microsoft.com/office/drawing/2014/main" id="{A31C6CBA-8BF4-4B10-A569-D3FFC347C586}"/>
              </a:ext>
            </a:extLst>
          </p:cNvPr>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44727F53-D857-4AB4-AEB0-C5A4394BA398}"/>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0B258317-0A72-4D20-B2A0-911B35640DF7}"/>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35C01D20-B8BB-48DF-8369-E9F6074BAC88}"/>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5E2E0EF1-3581-427D-90D6-49910981CA0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BE1E796D-A320-4D5F-961B-622A70B44A6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1537F5BF-9B2C-4279-903E-1ACEC1C9841E}"/>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4C2D85EE-1E90-403E-BAA7-0EA569199AD4}"/>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27" name="文本占位符 26">
            <a:extLst>
              <a:ext uri="{FF2B5EF4-FFF2-40B4-BE49-F238E27FC236}">
                <a16:creationId xmlns:a16="http://schemas.microsoft.com/office/drawing/2014/main" id="{B68BC5C5-6105-4907-96A6-3B5D2A07C85C}"/>
              </a:ext>
            </a:extLst>
          </p:cNvPr>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p>
        </p:txBody>
      </p:sp>
      <p:sp>
        <p:nvSpPr>
          <p:cNvPr id="29" name="文本占位符 28">
            <a:extLst>
              <a:ext uri="{FF2B5EF4-FFF2-40B4-BE49-F238E27FC236}">
                <a16:creationId xmlns:a16="http://schemas.microsoft.com/office/drawing/2014/main" id="{E55F85DC-E549-4396-B739-2FE6F1B3BF20}"/>
              </a:ext>
            </a:extLst>
          </p:cNvPr>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p>
        </p:txBody>
      </p:sp>
      <p:sp>
        <p:nvSpPr>
          <p:cNvPr id="33" name="图片占位符 32">
            <a:extLst>
              <a:ext uri="{FF2B5EF4-FFF2-40B4-BE49-F238E27FC236}">
                <a16:creationId xmlns:a16="http://schemas.microsoft.com/office/drawing/2014/main" id="{A20E9AFA-61A9-4915-B4B3-C398D1CA0115}"/>
              </a:ext>
            </a:extLst>
          </p:cNvPr>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a:extLst>
              <a:ext uri="{FF2B5EF4-FFF2-40B4-BE49-F238E27FC236}">
                <a16:creationId xmlns:a16="http://schemas.microsoft.com/office/drawing/2014/main" id="{D3B5DD4B-6129-4B70-964D-44B0A3774E4E}"/>
              </a:ext>
            </a:extLst>
          </p:cNvPr>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a:extLst>
              <a:ext uri="{FF2B5EF4-FFF2-40B4-BE49-F238E27FC236}">
                <a16:creationId xmlns:a16="http://schemas.microsoft.com/office/drawing/2014/main" id="{D6858A2E-8CBD-4BE6-9769-DC9BFF7CCB4E}"/>
              </a:ext>
            </a:extLst>
          </p:cNvPr>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a:extLst>
              <a:ext uri="{FF2B5EF4-FFF2-40B4-BE49-F238E27FC236}">
                <a16:creationId xmlns:a16="http://schemas.microsoft.com/office/drawing/2014/main" id="{824DB6B3-268D-4505-9358-0B78893149CB}"/>
              </a:ext>
            </a:extLst>
          </p:cNvPr>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a:extLst>
              <a:ext uri="{FF2B5EF4-FFF2-40B4-BE49-F238E27FC236}">
                <a16:creationId xmlns:a16="http://schemas.microsoft.com/office/drawing/2014/main" id="{2384641E-F4A9-4899-8A08-17B8C66655A4}"/>
              </a:ext>
            </a:extLst>
          </p:cNvPr>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a:extLst>
              <a:ext uri="{FF2B5EF4-FFF2-40B4-BE49-F238E27FC236}">
                <a16:creationId xmlns:a16="http://schemas.microsoft.com/office/drawing/2014/main" id="{34CE5C6C-6BD9-47C2-99F5-EAD73E8AF8F0}"/>
              </a:ext>
            </a:extLst>
          </p:cNvPr>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a:extLst>
              <a:ext uri="{FF2B5EF4-FFF2-40B4-BE49-F238E27FC236}">
                <a16:creationId xmlns:a16="http://schemas.microsoft.com/office/drawing/2014/main" id="{368563DA-DD27-40C3-830F-CA0751024A39}"/>
              </a:ext>
            </a:extLst>
          </p:cNvPr>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a:extLst>
              <a:ext uri="{FF2B5EF4-FFF2-40B4-BE49-F238E27FC236}">
                <a16:creationId xmlns:a16="http://schemas.microsoft.com/office/drawing/2014/main" id="{27F78985-39BA-418A-89A3-ADD3256A593F}"/>
              </a:ext>
            </a:extLst>
          </p:cNvPr>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a:extLst>
              <a:ext uri="{FF2B5EF4-FFF2-40B4-BE49-F238E27FC236}">
                <a16:creationId xmlns:a16="http://schemas.microsoft.com/office/drawing/2014/main" id="{09FC8EBD-9562-44F2-8558-69B1CA7A59BC}"/>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D3C47F5B-5C96-4BE9-8A3D-3F78EF8134E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98819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A7517C2-56F8-4667-AC62-FFF8911DCCFC}"/>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8" name="图片占位符 47">
            <a:extLst>
              <a:ext uri="{FF2B5EF4-FFF2-40B4-BE49-F238E27FC236}">
                <a16:creationId xmlns:a16="http://schemas.microsoft.com/office/drawing/2014/main" id="{D766E2F8-5F6B-4043-972D-0E131A25E038}"/>
              </a:ext>
            </a:extLst>
          </p:cNvPr>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2A7F13C3-EC2D-4A1F-BA9F-3B16AFB782DD}"/>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7BB969EB-1727-44AC-ABC5-197E005F8220}"/>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B2082944-599D-47E1-A59C-56E5FBDC0C1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07E5EC20-982D-49DF-AD55-D5A9BE009BC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6F0560D1-B94F-4797-AFE1-D7E059CDF1C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75449FB2-9F61-4977-9F2A-00A5D07B104D}"/>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2EA62829-40DF-446F-9F98-D536EE1B469A}"/>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15" name="文本框 14">
            <a:extLst>
              <a:ext uri="{FF2B5EF4-FFF2-40B4-BE49-F238E27FC236}">
                <a16:creationId xmlns:a16="http://schemas.microsoft.com/office/drawing/2014/main" id="{19E04A89-0472-4730-A569-7043DF3BC60A}"/>
              </a:ext>
            </a:extLst>
          </p:cNvPr>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a:extLst>
              <a:ext uri="{FF2B5EF4-FFF2-40B4-BE49-F238E27FC236}">
                <a16:creationId xmlns:a16="http://schemas.microsoft.com/office/drawing/2014/main" id="{5CC52E23-F175-484D-9967-4E64D9A07920}"/>
              </a:ext>
            </a:extLst>
          </p:cNvPr>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p>
        </p:txBody>
      </p:sp>
      <p:sp>
        <p:nvSpPr>
          <p:cNvPr id="17" name="文本占位符 28">
            <a:extLst>
              <a:ext uri="{FF2B5EF4-FFF2-40B4-BE49-F238E27FC236}">
                <a16:creationId xmlns:a16="http://schemas.microsoft.com/office/drawing/2014/main" id="{C1981AF6-4C1F-4159-B5B1-E2C5407D28BB}"/>
              </a:ext>
            </a:extLst>
          </p:cNvPr>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p>
        </p:txBody>
      </p:sp>
      <p:sp>
        <p:nvSpPr>
          <p:cNvPr id="33" name="文本占位符 11">
            <a:extLst>
              <a:ext uri="{FF2B5EF4-FFF2-40B4-BE49-F238E27FC236}">
                <a16:creationId xmlns:a16="http://schemas.microsoft.com/office/drawing/2014/main" id="{4D6766A1-CCB2-4CF5-BD8B-214D9F8F3A32}"/>
              </a:ext>
            </a:extLst>
          </p:cNvPr>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a:extLst>
              <a:ext uri="{FF2B5EF4-FFF2-40B4-BE49-F238E27FC236}">
                <a16:creationId xmlns:a16="http://schemas.microsoft.com/office/drawing/2014/main" id="{B7366F65-C9A0-4973-BF65-7A29016C76F6}"/>
              </a:ext>
            </a:extLst>
          </p:cNvPr>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a:extLst>
              <a:ext uri="{FF2B5EF4-FFF2-40B4-BE49-F238E27FC236}">
                <a16:creationId xmlns:a16="http://schemas.microsoft.com/office/drawing/2014/main" id="{813A2C65-569F-4509-9826-C3B71EE55826}"/>
              </a:ext>
            </a:extLst>
          </p:cNvPr>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a:extLst>
              <a:ext uri="{FF2B5EF4-FFF2-40B4-BE49-F238E27FC236}">
                <a16:creationId xmlns:a16="http://schemas.microsoft.com/office/drawing/2014/main" id="{77AFDB78-049B-43D4-B49F-210BB45CB7BC}"/>
              </a:ext>
            </a:extLst>
          </p:cNvPr>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a:extLst>
              <a:ext uri="{FF2B5EF4-FFF2-40B4-BE49-F238E27FC236}">
                <a16:creationId xmlns:a16="http://schemas.microsoft.com/office/drawing/2014/main" id="{02A17F43-28A4-4DFE-8D55-1C9094B9EA46}"/>
              </a:ext>
            </a:extLst>
          </p:cNvPr>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a:extLst>
              <a:ext uri="{FF2B5EF4-FFF2-40B4-BE49-F238E27FC236}">
                <a16:creationId xmlns:a16="http://schemas.microsoft.com/office/drawing/2014/main" id="{AB4F6521-0362-4111-AD00-AC041C3E8D99}"/>
              </a:ext>
            </a:extLst>
          </p:cNvPr>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a:extLst>
              <a:ext uri="{FF2B5EF4-FFF2-40B4-BE49-F238E27FC236}">
                <a16:creationId xmlns:a16="http://schemas.microsoft.com/office/drawing/2014/main" id="{90F980E2-9CC1-4F63-B5FB-2DC7A3F7B204}"/>
              </a:ext>
            </a:extLst>
          </p:cNvPr>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a:extLst>
              <a:ext uri="{FF2B5EF4-FFF2-40B4-BE49-F238E27FC236}">
                <a16:creationId xmlns:a16="http://schemas.microsoft.com/office/drawing/2014/main" id="{AEEE41F9-6461-40E4-A241-DEC990D115EB}"/>
              </a:ext>
            </a:extLst>
          </p:cNvPr>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a:extLst>
              <a:ext uri="{FF2B5EF4-FFF2-40B4-BE49-F238E27FC236}">
                <a16:creationId xmlns:a16="http://schemas.microsoft.com/office/drawing/2014/main" id="{217D1CC3-4F7E-4023-87E4-69DB1F723076}"/>
              </a:ext>
            </a:extLst>
          </p:cNvPr>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a:extLst>
              <a:ext uri="{FF2B5EF4-FFF2-40B4-BE49-F238E27FC236}">
                <a16:creationId xmlns:a16="http://schemas.microsoft.com/office/drawing/2014/main" id="{BF9FD638-1374-45DF-90E5-698E7EE4D35D}"/>
              </a:ext>
            </a:extLst>
          </p:cNvPr>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a:extLst>
              <a:ext uri="{FF2B5EF4-FFF2-40B4-BE49-F238E27FC236}">
                <a16:creationId xmlns:a16="http://schemas.microsoft.com/office/drawing/2014/main" id="{940F47D2-EE94-45C2-9CB7-31F7555A13EA}"/>
              </a:ext>
            </a:extLst>
          </p:cNvPr>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a:extLst>
              <a:ext uri="{FF2B5EF4-FFF2-40B4-BE49-F238E27FC236}">
                <a16:creationId xmlns:a16="http://schemas.microsoft.com/office/drawing/2014/main" id="{15E502B5-343B-40F2-8574-5FAAB8B95835}"/>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D0EF6DEB-3CA2-4D6D-86BB-38F5AE94EBB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35795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076318C-392F-459E-A0D8-7C22FBFA7C54}"/>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69" name="文本占位符 67">
            <a:extLst>
              <a:ext uri="{FF2B5EF4-FFF2-40B4-BE49-F238E27FC236}">
                <a16:creationId xmlns:a16="http://schemas.microsoft.com/office/drawing/2014/main" id="{C088D240-6188-440E-800A-8FA2B956C9D9}"/>
              </a:ext>
            </a:extLst>
          </p:cNvPr>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p>
        </p:txBody>
      </p:sp>
      <p:sp>
        <p:nvSpPr>
          <p:cNvPr id="72" name="文本占位符 67">
            <a:extLst>
              <a:ext uri="{FF2B5EF4-FFF2-40B4-BE49-F238E27FC236}">
                <a16:creationId xmlns:a16="http://schemas.microsoft.com/office/drawing/2014/main" id="{A25E6230-C1D4-41CE-A573-4A56DC0BC993}"/>
              </a:ext>
            </a:extLst>
          </p:cNvPr>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p>
        </p:txBody>
      </p:sp>
      <p:sp>
        <p:nvSpPr>
          <p:cNvPr id="3" name="日期占位符 2">
            <a:extLst>
              <a:ext uri="{FF2B5EF4-FFF2-40B4-BE49-F238E27FC236}">
                <a16:creationId xmlns:a16="http://schemas.microsoft.com/office/drawing/2014/main" id="{4351D1B8-B563-42C1-BE17-9475D47332E9}"/>
              </a:ext>
            </a:extLst>
          </p:cNvPr>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729FA96A-C4E4-4FDB-B5D9-9A34B08DFDE8}"/>
              </a:ext>
            </a:extLst>
          </p:cNvPr>
          <p:cNvSpPr>
            <a:spLocks noGrp="1"/>
          </p:cNvSpPr>
          <p:nvPr>
            <p:ph type="sldNum" sz="quarter" idx="16"/>
          </p:nvPr>
        </p:nvSpPr>
        <p:spPr/>
        <p:txBody>
          <a:bodyPr/>
          <a:lstStyle/>
          <a:p>
            <a:fld id="{C79ECAFE-A460-4E13-ABCB-32CAE6136244}" type="slidenum">
              <a:rPr lang="zh-CN" altLang="en-US" smtClean="0"/>
              <a:pPr/>
              <a:t>‹#›</a:t>
            </a:fld>
            <a:endParaRPr lang="zh-CN" altLang="en-US" dirty="0"/>
          </a:p>
        </p:txBody>
      </p:sp>
      <p:grpSp>
        <p:nvGrpSpPr>
          <p:cNvPr id="18" name="组合 17">
            <a:extLst>
              <a:ext uri="{FF2B5EF4-FFF2-40B4-BE49-F238E27FC236}">
                <a16:creationId xmlns:a16="http://schemas.microsoft.com/office/drawing/2014/main" id="{81BF70FB-BDE2-4229-BC75-19206E896380}"/>
              </a:ext>
            </a:extLst>
          </p:cNvPr>
          <p:cNvGrpSpPr>
            <a:grpSpLocks/>
          </p:cNvGrpSpPr>
          <p:nvPr userDrawn="1"/>
        </p:nvGrpSpPr>
        <p:grpSpPr>
          <a:xfrm>
            <a:off x="660400" y="344681"/>
            <a:ext cx="384771" cy="384771"/>
            <a:chOff x="669869" y="597306"/>
            <a:chExt cx="409972" cy="409973"/>
          </a:xfrm>
        </p:grpSpPr>
        <p:sp>
          <p:nvSpPr>
            <p:cNvPr id="19" name="íṥļîḓê">
              <a:extLst>
                <a:ext uri="{FF2B5EF4-FFF2-40B4-BE49-F238E27FC236}">
                  <a16:creationId xmlns:a16="http://schemas.microsoft.com/office/drawing/2014/main" id="{96FDD5C4-3F80-445A-80EA-0724C77729D3}"/>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íṥlíḓê">
              <a:extLst>
                <a:ext uri="{FF2B5EF4-FFF2-40B4-BE49-F238E27FC236}">
                  <a16:creationId xmlns:a16="http://schemas.microsoft.com/office/drawing/2014/main" id="{60AB27A8-74EE-4561-9512-1713F6BC137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ïśļiḑé">
              <a:extLst>
                <a:ext uri="{FF2B5EF4-FFF2-40B4-BE49-F238E27FC236}">
                  <a16:creationId xmlns:a16="http://schemas.microsoft.com/office/drawing/2014/main" id="{64882CBD-FAE6-4FAD-ACB6-19CD99E03CA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14" name="直接连接符 13">
            <a:extLst>
              <a:ext uri="{FF2B5EF4-FFF2-40B4-BE49-F238E27FC236}">
                <a16:creationId xmlns:a16="http://schemas.microsoft.com/office/drawing/2014/main" id="{355239F8-3FAA-440C-9B42-9B892B18091A}"/>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5CF6723-F842-49EC-9EDA-CB65B123AE6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28881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56E87B7-88F3-4BC8-A9AA-351B70D97305}"/>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16" name="组合 15">
            <a:extLst>
              <a:ext uri="{FF2B5EF4-FFF2-40B4-BE49-F238E27FC236}">
                <a16:creationId xmlns:a16="http://schemas.microsoft.com/office/drawing/2014/main" id="{CF0CAFD6-6859-48A0-B647-EC04766BC145}"/>
              </a:ext>
            </a:extLst>
          </p:cNvPr>
          <p:cNvGrpSpPr>
            <a:grpSpLocks/>
          </p:cNvGrpSpPr>
          <p:nvPr userDrawn="1"/>
        </p:nvGrpSpPr>
        <p:grpSpPr>
          <a:xfrm>
            <a:off x="660400" y="344681"/>
            <a:ext cx="384771" cy="384771"/>
            <a:chOff x="669869" y="597306"/>
            <a:chExt cx="409972" cy="409973"/>
          </a:xfrm>
        </p:grpSpPr>
        <p:sp>
          <p:nvSpPr>
            <p:cNvPr id="17" name="íṥļîḓê">
              <a:extLst>
                <a:ext uri="{FF2B5EF4-FFF2-40B4-BE49-F238E27FC236}">
                  <a16:creationId xmlns:a16="http://schemas.microsoft.com/office/drawing/2014/main" id="{DD380385-267C-4C68-8797-27D95B0C476A}"/>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íṥlíḓê">
              <a:extLst>
                <a:ext uri="{FF2B5EF4-FFF2-40B4-BE49-F238E27FC236}">
                  <a16:creationId xmlns:a16="http://schemas.microsoft.com/office/drawing/2014/main" id="{7CA06D33-C027-41A7-9B36-AEDAEBA953FA}"/>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ïśļiḑé">
              <a:extLst>
                <a:ext uri="{FF2B5EF4-FFF2-40B4-BE49-F238E27FC236}">
                  <a16:creationId xmlns:a16="http://schemas.microsoft.com/office/drawing/2014/main" id="{92E4DD16-C3C0-4839-9EE8-212DF69DE59D}"/>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47C779C6-F861-4EC3-857A-4EC6C1D14EAB}"/>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B801102-8F75-4625-B282-22466E2047A9}"/>
              </a:ext>
            </a:extLst>
          </p:cNvPr>
          <p:cNvSpPr>
            <a:spLocks noGrp="1"/>
          </p:cNvSpPr>
          <p:nvPr>
            <p:ph type="sldNum" sz="quarter" idx="14"/>
          </p:nvPr>
        </p:nvSpPr>
        <p:spPr/>
        <p:txBody>
          <a:bodyPr/>
          <a:lstStyle/>
          <a:p>
            <a:fld id="{C79ECAFE-A460-4E13-ABCB-32CAE6136244}" type="slidenum">
              <a:rPr lang="zh-CN" altLang="en-US" smtClean="0"/>
              <a:pPr/>
              <a:t>‹#›</a:t>
            </a:fld>
            <a:endParaRPr lang="zh-CN" altLang="en-US" dirty="0"/>
          </a:p>
        </p:txBody>
      </p:sp>
      <p:cxnSp>
        <p:nvCxnSpPr>
          <p:cNvPr id="12" name="直接连接符 11">
            <a:extLst>
              <a:ext uri="{FF2B5EF4-FFF2-40B4-BE49-F238E27FC236}">
                <a16:creationId xmlns:a16="http://schemas.microsoft.com/office/drawing/2014/main" id="{CD57B316-286D-42FB-9896-95A4C84649D0}"/>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08214A-C5DB-4FD0-AFA0-06049431480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65436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E87854-CB52-4EC4-A7F4-590A1E8A80FD}"/>
              </a:ext>
            </a:extLst>
          </p:cNvPr>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F58C31E-3FF3-4BF5-82FE-2E51BEE91EB6}"/>
              </a:ext>
            </a:extLst>
          </p:cNvPr>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日期占位符 3">
            <a:extLst>
              <a:ext uri="{FF2B5EF4-FFF2-40B4-BE49-F238E27FC236}">
                <a16:creationId xmlns:a16="http://schemas.microsoft.com/office/drawing/2014/main" id="{7A3B16C1-0661-4D1B-BA43-BF285661D504}"/>
              </a:ext>
            </a:extLst>
          </p:cNvPr>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a:extLst>
              <a:ext uri="{FF2B5EF4-FFF2-40B4-BE49-F238E27FC236}">
                <a16:creationId xmlns:a16="http://schemas.microsoft.com/office/drawing/2014/main" id="{D1E225E5-0498-4448-9ACA-DEC855216EC7}"/>
              </a:ext>
            </a:extLst>
          </p:cNvPr>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a:extLst>
              <a:ext uri="{FF2B5EF4-FFF2-40B4-BE49-F238E27FC236}">
                <a16:creationId xmlns:a16="http://schemas.microsoft.com/office/drawing/2014/main" id="{A331E20A-B228-456E-92D5-B3444C0F2F88}"/>
              </a:ext>
            </a:extLst>
          </p:cNvPr>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pPr/>
              <a:t>‹#›</a:t>
            </a:fld>
            <a:endParaRPr lang="zh-CN" altLang="en-US" dirty="0"/>
          </a:p>
        </p:txBody>
      </p:sp>
    </p:spTree>
    <p:extLst>
      <p:ext uri="{BB962C8B-B14F-4D97-AF65-F5344CB8AC3E}">
        <p14:creationId xmlns:p14="http://schemas.microsoft.com/office/powerpoint/2010/main" val="3932847309"/>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57" r:id="rId4"/>
    <p:sldLayoutId id="2147483670" r:id="rId5"/>
    <p:sldLayoutId id="2147483666" r:id="rId6"/>
    <p:sldLayoutId id="2147483667" r:id="rId7"/>
    <p:sldLayoutId id="2147483650" r:id="rId8"/>
    <p:sldLayoutId id="2147483656" r:id="rId9"/>
    <p:sldLayoutId id="2147483659" r:id="rId10"/>
    <p:sldLayoutId id="2147483661" r:id="rId11"/>
    <p:sldLayoutId id="2147483660" r:id="rId12"/>
    <p:sldLayoutId id="2147483668" r:id="rId13"/>
    <p:sldLayoutId id="2147483669" r:id="rId14"/>
    <p:sldLayoutId id="2147483655"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536" userDrawn="1">
          <p15:clr>
            <a:srgbClr val="F26B43"/>
          </p15:clr>
        </p15:guide>
        <p15:guide id="4" orient="horz" pos="600"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106294"/>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58085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dazhuanlan.com/coombe/topics/963201"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p:txBody>
          <a:bodyPr/>
          <a:lstStyle/>
          <a:p>
            <a:r>
              <a:rPr lang="zh-CN" altLang="en-US" dirty="0"/>
              <a:t>华为项目介绍</a:t>
            </a:r>
            <a:endParaRPr lang="en-US" altLang="zh-CN" dirty="0"/>
          </a:p>
        </p:txBody>
      </p:sp>
      <p:sp>
        <p:nvSpPr>
          <p:cNvPr id="10" name="日期占位符 9">
            <a:extLst>
              <a:ext uri="{FF2B5EF4-FFF2-40B4-BE49-F238E27FC236}">
                <a16:creationId xmlns:a16="http://schemas.microsoft.com/office/drawing/2014/main" id="{9F9EE6ED-EA7F-42C7-816E-28787EAC37C5}"/>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pic>
        <p:nvPicPr>
          <p:cNvPr id="4" name="图片 3">
            <a:extLst>
              <a:ext uri="{FF2B5EF4-FFF2-40B4-BE49-F238E27FC236}">
                <a16:creationId xmlns:a16="http://schemas.microsoft.com/office/drawing/2014/main" id="{07F7C107-D2E7-B332-F63C-1C13B93E2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875530"/>
            <a:ext cx="9650027" cy="5360172"/>
          </a:xfrm>
          <a:prstGeom prst="rect">
            <a:avLst/>
          </a:prstGeom>
        </p:spPr>
      </p:pic>
    </p:spTree>
    <p:extLst>
      <p:ext uri="{BB962C8B-B14F-4D97-AF65-F5344CB8AC3E}">
        <p14:creationId xmlns:p14="http://schemas.microsoft.com/office/powerpoint/2010/main" val="13709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p:txBody>
          <a:bodyPr/>
          <a:lstStyle/>
          <a:p>
            <a:r>
              <a:rPr lang="zh-CN" altLang="en-US" dirty="0"/>
              <a:t>与华为项目关联性分析</a:t>
            </a:r>
            <a:endParaRPr lang="en-US" altLang="zh-CN" dirty="0"/>
          </a:p>
        </p:txBody>
      </p:sp>
      <p:sp>
        <p:nvSpPr>
          <p:cNvPr id="20" name="文本占位符 15">
            <a:extLst>
              <a:ext uri="{FF2B5EF4-FFF2-40B4-BE49-F238E27FC236}">
                <a16:creationId xmlns:a16="http://schemas.microsoft.com/office/drawing/2014/main" id="{708F6B3B-D9CD-B68E-9A13-6B99B8EBD611}"/>
              </a:ext>
            </a:extLst>
          </p:cNvPr>
          <p:cNvSpPr txBox="1">
            <a:spLocks/>
          </p:cNvSpPr>
          <p:nvPr/>
        </p:nvSpPr>
        <p:spPr>
          <a:xfrm>
            <a:off x="1151139" y="1195037"/>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基于图像检索</a:t>
            </a:r>
            <a:r>
              <a:rPr lang="en-US" altLang="zh-CN" dirty="0"/>
              <a:t>or</a:t>
            </a:r>
            <a:r>
              <a:rPr lang="zh-CN" altLang="en-US" dirty="0"/>
              <a:t>基于专利标题、摘要、权利要求？</a:t>
            </a:r>
            <a:endParaRPr lang="en-US" altLang="zh-CN" dirty="0"/>
          </a:p>
        </p:txBody>
      </p:sp>
      <p:grpSp>
        <p:nvGrpSpPr>
          <p:cNvPr id="21" name="Group 48">
            <a:extLst>
              <a:ext uri="{FF2B5EF4-FFF2-40B4-BE49-F238E27FC236}">
                <a16:creationId xmlns:a16="http://schemas.microsoft.com/office/drawing/2014/main" id="{4D8DDF72-6D79-CDE1-55CB-854D0799F93B}"/>
              </a:ext>
            </a:extLst>
          </p:cNvPr>
          <p:cNvGrpSpPr/>
          <p:nvPr/>
        </p:nvGrpSpPr>
        <p:grpSpPr>
          <a:xfrm>
            <a:off x="660400" y="1191197"/>
            <a:ext cx="409972" cy="409972"/>
            <a:chOff x="669869" y="597304"/>
            <a:chExt cx="409972" cy="409972"/>
          </a:xfrm>
        </p:grpSpPr>
        <p:sp>
          <p:nvSpPr>
            <p:cNvPr id="40" name="íṥļîḓê">
              <a:extLst>
                <a:ext uri="{FF2B5EF4-FFF2-40B4-BE49-F238E27FC236}">
                  <a16:creationId xmlns:a16="http://schemas.microsoft.com/office/drawing/2014/main" id="{67337B5F-5D94-76EB-EF54-B76EEC6BA545}"/>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2" name="íṥlíḓê">
              <a:extLst>
                <a:ext uri="{FF2B5EF4-FFF2-40B4-BE49-F238E27FC236}">
                  <a16:creationId xmlns:a16="http://schemas.microsoft.com/office/drawing/2014/main" id="{B22FF6DA-6153-D7D7-3CC1-1EC3B6F65CE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4" name="ïśļiḑé">
              <a:extLst>
                <a:ext uri="{FF2B5EF4-FFF2-40B4-BE49-F238E27FC236}">
                  <a16:creationId xmlns:a16="http://schemas.microsoft.com/office/drawing/2014/main" id="{D72340C3-7AA9-00B0-E6CC-3C1E755FD9CA}"/>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5" name="文本框 4">
            <a:extLst>
              <a:ext uri="{FF2B5EF4-FFF2-40B4-BE49-F238E27FC236}">
                <a16:creationId xmlns:a16="http://schemas.microsoft.com/office/drawing/2014/main" id="{072ED3E2-E8F2-6221-79E0-763BC421BA60}"/>
              </a:ext>
            </a:extLst>
          </p:cNvPr>
          <p:cNvSpPr txBox="1"/>
          <p:nvPr/>
        </p:nvSpPr>
        <p:spPr>
          <a:xfrm>
            <a:off x="951700" y="1725698"/>
            <a:ext cx="6913516"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就华为项目说明来说，我的理解是图片和图片中含有的文本、符号信息，一个不涉及专利的其他信息比如标题、摘要、权利说明。</a:t>
            </a:r>
            <a:endParaRPr lang="en-US" altLang="zh-CN" sz="1400" dirty="0"/>
          </a:p>
        </p:txBody>
      </p:sp>
      <p:sp>
        <p:nvSpPr>
          <p:cNvPr id="6" name="文本占位符 15">
            <a:extLst>
              <a:ext uri="{FF2B5EF4-FFF2-40B4-BE49-F238E27FC236}">
                <a16:creationId xmlns:a16="http://schemas.microsoft.com/office/drawing/2014/main" id="{A73DAC07-8FBA-ED15-4A68-646356D7895D}"/>
              </a:ext>
            </a:extLst>
          </p:cNvPr>
          <p:cNvSpPr txBox="1">
            <a:spLocks/>
          </p:cNvSpPr>
          <p:nvPr/>
        </p:nvSpPr>
        <p:spPr>
          <a:xfrm>
            <a:off x="1151139" y="2371248"/>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分类的细粒度要求以及数据集差别</a:t>
            </a:r>
            <a:endParaRPr lang="en-US" altLang="zh-CN" dirty="0"/>
          </a:p>
        </p:txBody>
      </p:sp>
      <p:grpSp>
        <p:nvGrpSpPr>
          <p:cNvPr id="7" name="Group 48">
            <a:extLst>
              <a:ext uri="{FF2B5EF4-FFF2-40B4-BE49-F238E27FC236}">
                <a16:creationId xmlns:a16="http://schemas.microsoft.com/office/drawing/2014/main" id="{CAEFEADC-FD86-0D55-13BA-C3AF726FC31D}"/>
              </a:ext>
            </a:extLst>
          </p:cNvPr>
          <p:cNvGrpSpPr/>
          <p:nvPr/>
        </p:nvGrpSpPr>
        <p:grpSpPr>
          <a:xfrm>
            <a:off x="660400" y="2367408"/>
            <a:ext cx="409972" cy="409972"/>
            <a:chOff x="669869" y="597304"/>
            <a:chExt cx="409972" cy="409972"/>
          </a:xfrm>
        </p:grpSpPr>
        <p:sp>
          <p:nvSpPr>
            <p:cNvPr id="8" name="íṥļîḓê">
              <a:extLst>
                <a:ext uri="{FF2B5EF4-FFF2-40B4-BE49-F238E27FC236}">
                  <a16:creationId xmlns:a16="http://schemas.microsoft.com/office/drawing/2014/main" id="{867BA9F7-F004-F8C3-8EC1-39C3C4F25D48}"/>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9" name="íṥlíḓê">
              <a:extLst>
                <a:ext uri="{FF2B5EF4-FFF2-40B4-BE49-F238E27FC236}">
                  <a16:creationId xmlns:a16="http://schemas.microsoft.com/office/drawing/2014/main" id="{0C79BF65-1BF1-F2C4-D36C-BBF085A2D46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11" name="ïśļiḑé">
              <a:extLst>
                <a:ext uri="{FF2B5EF4-FFF2-40B4-BE49-F238E27FC236}">
                  <a16:creationId xmlns:a16="http://schemas.microsoft.com/office/drawing/2014/main" id="{533B2EAB-43F5-BECA-3F50-12868042734A}"/>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13" name="文本框 12">
            <a:extLst>
              <a:ext uri="{FF2B5EF4-FFF2-40B4-BE49-F238E27FC236}">
                <a16:creationId xmlns:a16="http://schemas.microsoft.com/office/drawing/2014/main" id="{CA6D64D0-54E6-FBCC-CB2D-C8A7DDC8661A}"/>
              </a:ext>
            </a:extLst>
          </p:cNvPr>
          <p:cNvSpPr txBox="1"/>
          <p:nvPr/>
        </p:nvSpPr>
        <p:spPr>
          <a:xfrm>
            <a:off x="951700" y="2901909"/>
            <a:ext cx="6913516"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分类的标签在</a:t>
            </a:r>
            <a:r>
              <a:rPr lang="en-US" altLang="zh-CN" sz="1400" dirty="0" err="1"/>
              <a:t>deeppatent</a:t>
            </a:r>
            <a:r>
              <a:rPr lang="zh-CN" altLang="en-US" sz="1400" dirty="0"/>
              <a:t>数据集中提供了细粒度的标签，项目说明中提到的流程图、电路图、折线图的分类似乎是一种粗粒度的分类和检索</a:t>
            </a:r>
            <a:endParaRPr lang="en-US" altLang="zh-CN" sz="1400" dirty="0"/>
          </a:p>
          <a:p>
            <a:pPr marL="285750" indent="-285750">
              <a:buFont typeface="Arial" panose="020B0604020202020204" pitchFamily="34" charset="0"/>
              <a:buChar char="•"/>
            </a:pPr>
            <a:r>
              <a:rPr lang="en-US" altLang="zh-CN" sz="1400" dirty="0" err="1"/>
              <a:t>deeppatent</a:t>
            </a:r>
            <a:r>
              <a:rPr lang="zh-CN" altLang="en-US" sz="1400" dirty="0"/>
              <a:t>数据集中都是外观设计领域的专利图，不包含电路图、流程图等图纸。</a:t>
            </a:r>
            <a:endParaRPr lang="en-US" altLang="zh-CN" sz="1400" dirty="0"/>
          </a:p>
        </p:txBody>
      </p:sp>
      <p:sp>
        <p:nvSpPr>
          <p:cNvPr id="14" name="文本占位符 15">
            <a:extLst>
              <a:ext uri="{FF2B5EF4-FFF2-40B4-BE49-F238E27FC236}">
                <a16:creationId xmlns:a16="http://schemas.microsoft.com/office/drawing/2014/main" id="{158170C6-315A-81C7-CCAA-AD97DEA13F19}"/>
              </a:ext>
            </a:extLst>
          </p:cNvPr>
          <p:cNvSpPr txBox="1">
            <a:spLocks/>
          </p:cNvSpPr>
          <p:nvPr/>
        </p:nvSpPr>
        <p:spPr>
          <a:xfrm>
            <a:off x="1151139" y="3790166"/>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思考：</a:t>
            </a:r>
            <a:endParaRPr lang="en-US" altLang="zh-CN" dirty="0"/>
          </a:p>
        </p:txBody>
      </p:sp>
      <p:grpSp>
        <p:nvGrpSpPr>
          <p:cNvPr id="15" name="Group 48">
            <a:extLst>
              <a:ext uri="{FF2B5EF4-FFF2-40B4-BE49-F238E27FC236}">
                <a16:creationId xmlns:a16="http://schemas.microsoft.com/office/drawing/2014/main" id="{BA7F46F4-750E-9B2B-4326-FC910E56193C}"/>
              </a:ext>
            </a:extLst>
          </p:cNvPr>
          <p:cNvGrpSpPr/>
          <p:nvPr/>
        </p:nvGrpSpPr>
        <p:grpSpPr>
          <a:xfrm>
            <a:off x="660400" y="3786326"/>
            <a:ext cx="409972" cy="409972"/>
            <a:chOff x="669869" y="597304"/>
            <a:chExt cx="409972" cy="409972"/>
          </a:xfrm>
        </p:grpSpPr>
        <p:sp>
          <p:nvSpPr>
            <p:cNvPr id="17" name="íṥļîḓê">
              <a:extLst>
                <a:ext uri="{FF2B5EF4-FFF2-40B4-BE49-F238E27FC236}">
                  <a16:creationId xmlns:a16="http://schemas.microsoft.com/office/drawing/2014/main" id="{81FA9646-235F-8D3A-0C51-A8F17ABF23BD}"/>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18" name="íṥlíḓê">
              <a:extLst>
                <a:ext uri="{FF2B5EF4-FFF2-40B4-BE49-F238E27FC236}">
                  <a16:creationId xmlns:a16="http://schemas.microsoft.com/office/drawing/2014/main" id="{F8DB4AC2-428E-F231-A97C-ACDDA5104E0B}"/>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19" name="ïśļiḑé">
              <a:extLst>
                <a:ext uri="{FF2B5EF4-FFF2-40B4-BE49-F238E27FC236}">
                  <a16:creationId xmlns:a16="http://schemas.microsoft.com/office/drawing/2014/main" id="{8C8308B0-C0B4-8185-FA67-EA57FB445982}"/>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26" name="文本框 25">
            <a:extLst>
              <a:ext uri="{FF2B5EF4-FFF2-40B4-BE49-F238E27FC236}">
                <a16:creationId xmlns:a16="http://schemas.microsoft.com/office/drawing/2014/main" id="{2A2F4742-3F58-990E-1CB4-CC275294C72D}"/>
              </a:ext>
            </a:extLst>
          </p:cNvPr>
          <p:cNvSpPr txBox="1"/>
          <p:nvPr/>
        </p:nvSpPr>
        <p:spPr>
          <a:xfrm>
            <a:off x="951700" y="4222713"/>
            <a:ext cx="6913516" cy="2246769"/>
          </a:xfrm>
          <a:prstGeom prst="rect">
            <a:avLst/>
          </a:prstGeom>
          <a:noFill/>
        </p:spPr>
        <p:txBody>
          <a:bodyPr wrap="square" rtlCol="0">
            <a:spAutoFit/>
          </a:bodyPr>
          <a:lstStyle/>
          <a:p>
            <a:r>
              <a:rPr lang="zh-CN" altLang="en-US" sz="1400" dirty="0"/>
              <a:t>对专利图像的检索，主要有两种方法：</a:t>
            </a:r>
            <a:endParaRPr lang="en-US" altLang="zh-CN" sz="1400" dirty="0"/>
          </a:p>
          <a:p>
            <a:pPr marL="285750" indent="-285750">
              <a:buFont typeface="Arial" panose="020B0604020202020204" pitchFamily="34" charset="0"/>
              <a:buChar char="•"/>
            </a:pPr>
            <a:r>
              <a:rPr lang="zh-CN" altLang="en-US" sz="1400" dirty="0"/>
              <a:t>一种是在大型深度网络的基础上用大型数据库进行预训练，然后通过具体任务的要求，使用具体的数据集进行微调训练，实现端到端的网络。</a:t>
            </a:r>
            <a:endParaRPr lang="en-US" altLang="zh-CN" sz="1400" dirty="0"/>
          </a:p>
          <a:p>
            <a:pPr marL="285750" indent="-285750">
              <a:buFont typeface="Arial" panose="020B0604020202020204" pitchFamily="34" charset="0"/>
              <a:buChar char="•"/>
            </a:pPr>
            <a:r>
              <a:rPr lang="zh-CN" altLang="en-US" sz="1400" dirty="0"/>
              <a:t>一种是结合图像识别和</a:t>
            </a:r>
            <a:r>
              <a:rPr lang="en-US" altLang="zh-CN" sz="1400" dirty="0"/>
              <a:t>OCR</a:t>
            </a:r>
            <a:r>
              <a:rPr lang="zh-CN" altLang="en-US" sz="1400" dirty="0"/>
              <a:t>文本提取识别技术，分别提取图片中的特征和文本信息，然后综合这两个特征对网络进行训练。</a:t>
            </a:r>
            <a:endParaRPr lang="en-US" altLang="zh-CN" sz="1400" dirty="0"/>
          </a:p>
          <a:p>
            <a:pPr marL="285750" indent="-285750">
              <a:buFont typeface="Arial" panose="020B0604020202020204" pitchFamily="34" charset="0"/>
              <a:buChar char="•"/>
            </a:pPr>
            <a:r>
              <a:rPr lang="zh-CN" altLang="en-US" sz="1400" dirty="0"/>
              <a:t>在</a:t>
            </a:r>
            <a:r>
              <a:rPr lang="en-US" altLang="zh-CN" sz="1400" dirty="0" err="1"/>
              <a:t>DeepPatent</a:t>
            </a:r>
            <a:r>
              <a:rPr lang="zh-CN" altLang="en-US" sz="1400" dirty="0"/>
              <a:t>数据集中，使用图像描述子特征训练网络的效果没有</a:t>
            </a:r>
            <a:r>
              <a:rPr lang="en-US" altLang="zh-CN" sz="1400" dirty="0" err="1"/>
              <a:t>PatentNet</a:t>
            </a:r>
            <a:r>
              <a:rPr lang="zh-CN" altLang="en-US" sz="1400" dirty="0"/>
              <a:t>的效果好，但在一些小型特定的数据集上，前者的表现也比较出色。</a:t>
            </a:r>
            <a:endParaRPr lang="en-US" altLang="zh-CN" sz="1400" dirty="0"/>
          </a:p>
          <a:p>
            <a:pPr marL="285750" indent="-285750">
              <a:buFont typeface="Arial" panose="020B0604020202020204" pitchFamily="34" charset="0"/>
              <a:buChar char="•"/>
            </a:pPr>
            <a:r>
              <a:rPr lang="en-US" altLang="zh-CN" sz="1400" dirty="0" err="1"/>
              <a:t>DeepPatent</a:t>
            </a:r>
            <a:r>
              <a:rPr lang="zh-CN" altLang="en-US" sz="1400" dirty="0"/>
              <a:t>由于是外观设计的数据集，里面很多图纸与</a:t>
            </a:r>
            <a:r>
              <a:rPr lang="en-US" altLang="zh-CN" sz="1400" dirty="0"/>
              <a:t>ImageNet</a:t>
            </a:r>
            <a:r>
              <a:rPr lang="zh-CN" altLang="en-US" sz="1400" dirty="0"/>
              <a:t>数据集的自然图像还是有关联性的，比如凳子，眼镜等等，对于技术类图纸如电路图，这些与自然图像没有关系，使用</a:t>
            </a:r>
            <a:r>
              <a:rPr lang="en-US" altLang="zh-CN" sz="1400" dirty="0"/>
              <a:t>ImageNet</a:t>
            </a:r>
            <a:r>
              <a:rPr lang="zh-CN" altLang="en-US" sz="1400" dirty="0"/>
              <a:t>作为预训练得到初始权值是否还能有相应的效果。</a:t>
            </a:r>
            <a:endParaRPr lang="en-US" altLang="zh-CN" sz="1400" dirty="0"/>
          </a:p>
        </p:txBody>
      </p:sp>
    </p:spTree>
    <p:extLst>
      <p:ext uri="{BB962C8B-B14F-4D97-AF65-F5344CB8AC3E}">
        <p14:creationId xmlns:p14="http://schemas.microsoft.com/office/powerpoint/2010/main" val="153298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p:txBody>
          <a:bodyPr/>
          <a:lstStyle/>
          <a:p>
            <a:r>
              <a:rPr lang="zh-CN" altLang="en-US" dirty="0"/>
              <a:t>文献总结</a:t>
            </a:r>
            <a:endParaRPr lang="en-US" altLang="zh-CN" dirty="0"/>
          </a:p>
        </p:txBody>
      </p:sp>
      <p:sp>
        <p:nvSpPr>
          <p:cNvPr id="10" name="日期占位符 9">
            <a:extLst>
              <a:ext uri="{FF2B5EF4-FFF2-40B4-BE49-F238E27FC236}">
                <a16:creationId xmlns:a16="http://schemas.microsoft.com/office/drawing/2014/main" id="{9F9EE6ED-EA7F-42C7-816E-28787EAC37C5}"/>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graphicFrame>
        <p:nvGraphicFramePr>
          <p:cNvPr id="2" name="表格 4">
            <a:extLst>
              <a:ext uri="{FF2B5EF4-FFF2-40B4-BE49-F238E27FC236}">
                <a16:creationId xmlns:a16="http://schemas.microsoft.com/office/drawing/2014/main" id="{9C3B7863-095D-56E2-DDA1-D0CA455CB6FD}"/>
              </a:ext>
            </a:extLst>
          </p:cNvPr>
          <p:cNvGraphicFramePr>
            <a:graphicFrameLocks noGrp="1"/>
          </p:cNvGraphicFramePr>
          <p:nvPr>
            <p:extLst>
              <p:ext uri="{D42A27DB-BD31-4B8C-83A1-F6EECF244321}">
                <p14:modId xmlns:p14="http://schemas.microsoft.com/office/powerpoint/2010/main" val="1898534397"/>
              </p:ext>
            </p:extLst>
          </p:nvPr>
        </p:nvGraphicFramePr>
        <p:xfrm>
          <a:off x="213064" y="838322"/>
          <a:ext cx="11494238" cy="5400040"/>
        </p:xfrm>
        <a:graphic>
          <a:graphicData uri="http://schemas.openxmlformats.org/drawingml/2006/table">
            <a:tbl>
              <a:tblPr firstRow="1" bandRow="1">
                <a:tableStyleId>{5C22544A-7EE6-4342-B048-85BDC9FD1C3A}</a:tableStyleId>
              </a:tblPr>
              <a:tblGrid>
                <a:gridCol w="745724">
                  <a:extLst>
                    <a:ext uri="{9D8B030D-6E8A-4147-A177-3AD203B41FA5}">
                      <a16:colId xmlns:a16="http://schemas.microsoft.com/office/drawing/2014/main" val="1683979989"/>
                    </a:ext>
                  </a:extLst>
                </a:gridCol>
                <a:gridCol w="3704192">
                  <a:extLst>
                    <a:ext uri="{9D8B030D-6E8A-4147-A177-3AD203B41FA5}">
                      <a16:colId xmlns:a16="http://schemas.microsoft.com/office/drawing/2014/main" val="1576515323"/>
                    </a:ext>
                  </a:extLst>
                </a:gridCol>
                <a:gridCol w="1192536">
                  <a:extLst>
                    <a:ext uri="{9D8B030D-6E8A-4147-A177-3AD203B41FA5}">
                      <a16:colId xmlns:a16="http://schemas.microsoft.com/office/drawing/2014/main" val="2688882078"/>
                    </a:ext>
                  </a:extLst>
                </a:gridCol>
                <a:gridCol w="1476462">
                  <a:extLst>
                    <a:ext uri="{9D8B030D-6E8A-4147-A177-3AD203B41FA5}">
                      <a16:colId xmlns:a16="http://schemas.microsoft.com/office/drawing/2014/main" val="2941093540"/>
                    </a:ext>
                  </a:extLst>
                </a:gridCol>
                <a:gridCol w="4375324">
                  <a:extLst>
                    <a:ext uri="{9D8B030D-6E8A-4147-A177-3AD203B41FA5}">
                      <a16:colId xmlns:a16="http://schemas.microsoft.com/office/drawing/2014/main" val="2163248928"/>
                    </a:ext>
                  </a:extLst>
                </a:gridCol>
              </a:tblGrid>
              <a:tr h="370840">
                <a:tc>
                  <a:txBody>
                    <a:bodyPr/>
                    <a:lstStyle/>
                    <a:p>
                      <a:pPr algn="ctr"/>
                      <a:r>
                        <a:rPr lang="zh-CN" altLang="en-US" dirty="0"/>
                        <a:t>序号</a:t>
                      </a:r>
                    </a:p>
                  </a:txBody>
                  <a:tcPr anchor="ctr"/>
                </a:tc>
                <a:tc>
                  <a:txBody>
                    <a:bodyPr/>
                    <a:lstStyle/>
                    <a:p>
                      <a:pPr algn="ctr"/>
                      <a:r>
                        <a:rPr lang="zh-CN" altLang="en-US" dirty="0"/>
                        <a:t>文献</a:t>
                      </a:r>
                    </a:p>
                  </a:txBody>
                  <a:tcPr anchor="ctr"/>
                </a:tc>
                <a:tc>
                  <a:txBody>
                    <a:bodyPr/>
                    <a:lstStyle/>
                    <a:p>
                      <a:pPr algn="ctr"/>
                      <a:r>
                        <a:rPr lang="zh-CN" altLang="en-US" dirty="0"/>
                        <a:t>发表日期</a:t>
                      </a:r>
                    </a:p>
                  </a:txBody>
                  <a:tcPr anchor="ctr"/>
                </a:tc>
                <a:tc>
                  <a:txBody>
                    <a:bodyPr/>
                    <a:lstStyle/>
                    <a:p>
                      <a:pPr algn="ctr"/>
                      <a:r>
                        <a:rPr lang="zh-CN" altLang="en-US" dirty="0"/>
                        <a:t>期刊</a:t>
                      </a:r>
                    </a:p>
                  </a:txBody>
                  <a:tcPr anchor="ctr"/>
                </a:tc>
                <a:tc>
                  <a:txBody>
                    <a:bodyPr/>
                    <a:lstStyle/>
                    <a:p>
                      <a:pPr algn="ctr"/>
                      <a:r>
                        <a:rPr lang="zh-CN" altLang="en-US" dirty="0"/>
                        <a:t>描述</a:t>
                      </a:r>
                    </a:p>
                  </a:txBody>
                  <a:tcPr anchor="ctr"/>
                </a:tc>
                <a:extLst>
                  <a:ext uri="{0D108BD9-81ED-4DB2-BD59-A6C34878D82A}">
                    <a16:rowId xmlns:a16="http://schemas.microsoft.com/office/drawing/2014/main" val="2213849296"/>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1</a:t>
                      </a:r>
                    </a:p>
                  </a:txBody>
                  <a:tcPr anchor="ctr"/>
                </a:tc>
                <a:tc>
                  <a:txBody>
                    <a:bodyPr/>
                    <a:lstStyle/>
                    <a:p>
                      <a:pPr marL="0" algn="l" defTabSz="914400" rtl="0" eaLnBrk="1" latinLnBrk="0" hangingPunct="1"/>
                      <a:r>
                        <a:rPr lang="en-US" altLang="zh-CN" sz="1200" kern="1200" dirty="0" err="1">
                          <a:solidFill>
                            <a:schemeClr val="dk1"/>
                          </a:solidFill>
                          <a:latin typeface="+mn-lt"/>
                          <a:ea typeface="+mn-ea"/>
                          <a:cs typeface="+mn-cs"/>
                        </a:rPr>
                        <a:t>DeepPatent</a:t>
                      </a:r>
                      <a:r>
                        <a:rPr lang="en-US" altLang="zh-CN" sz="1200" kern="1200" dirty="0">
                          <a:solidFill>
                            <a:schemeClr val="dk1"/>
                          </a:solidFill>
                          <a:latin typeface="+mn-lt"/>
                          <a:ea typeface="+mn-ea"/>
                          <a:cs typeface="+mn-cs"/>
                        </a:rPr>
                        <a:t>: Large scale patent drawing recognition and retrieval</a:t>
                      </a: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2022-1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2022 IEEE/CVF Winter Conference on Applications of Computer Vision (WACV)</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为专利技术图检索提供了一些贡献：</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）建立了一个大型专利（外观设计）图纸数据集</a:t>
                      </a:r>
                      <a:r>
                        <a:rPr lang="en-US" altLang="zh-CN" sz="1200" kern="1200" dirty="0">
                          <a:solidFill>
                            <a:schemeClr val="dk1"/>
                          </a:solidFill>
                          <a:latin typeface="+mn-lt"/>
                          <a:ea typeface="+mn-ea"/>
                          <a:cs typeface="+mn-cs"/>
                        </a:rPr>
                        <a:t>Deep Patent</a:t>
                      </a: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）对比了多种专利图纸检索方法，提出了一个基准模型</a:t>
                      </a:r>
                      <a:r>
                        <a:rPr lang="en-US" altLang="zh-CN" sz="1200" kern="1200" dirty="0" err="1">
                          <a:solidFill>
                            <a:schemeClr val="dk1"/>
                          </a:solidFill>
                          <a:latin typeface="+mn-lt"/>
                          <a:ea typeface="+mn-ea"/>
                          <a:cs typeface="+mn-cs"/>
                        </a:rPr>
                        <a:t>PatentNet</a:t>
                      </a:r>
                      <a:r>
                        <a:rPr lang="zh-CN" altLang="en-US" sz="1200" kern="1200" dirty="0">
                          <a:solidFill>
                            <a:schemeClr val="dk1"/>
                          </a:solidFill>
                          <a:latin typeface="+mn-lt"/>
                          <a:ea typeface="+mn-ea"/>
                          <a:cs typeface="+mn-cs"/>
                        </a:rPr>
                        <a:t>。采用残差网络</a:t>
                      </a:r>
                      <a:r>
                        <a:rPr lang="en-US" altLang="zh-CN" sz="1200" kern="1200" dirty="0">
                          <a:solidFill>
                            <a:schemeClr val="dk1"/>
                          </a:solidFill>
                          <a:latin typeface="+mn-lt"/>
                          <a:ea typeface="+mn-ea"/>
                          <a:cs typeface="+mn-cs"/>
                        </a:rPr>
                        <a:t>ResNet50+</a:t>
                      </a:r>
                      <a:r>
                        <a:rPr lang="zh-CN" altLang="en-US" sz="1200" kern="1200" dirty="0">
                          <a:solidFill>
                            <a:schemeClr val="dk1"/>
                          </a:solidFill>
                          <a:latin typeface="+mn-lt"/>
                          <a:ea typeface="+mn-ea"/>
                          <a:cs typeface="+mn-cs"/>
                        </a:rPr>
                        <a:t>三元损失</a:t>
                      </a:r>
                      <a:r>
                        <a:rPr lang="en-US" altLang="zh-CN" sz="1200" kern="1200" dirty="0" err="1">
                          <a:solidFill>
                            <a:schemeClr val="dk1"/>
                          </a:solidFill>
                          <a:latin typeface="+mn-lt"/>
                          <a:ea typeface="+mn-ea"/>
                          <a:cs typeface="+mn-cs"/>
                        </a:rPr>
                        <a:t>TriLoss</a:t>
                      </a:r>
                      <a:r>
                        <a:rPr lang="zh-CN" altLang="en-US" sz="1200" kern="1200" dirty="0">
                          <a:solidFill>
                            <a:schemeClr val="dk1"/>
                          </a:solidFill>
                          <a:latin typeface="+mn-lt"/>
                          <a:ea typeface="+mn-ea"/>
                          <a:cs typeface="+mn-cs"/>
                        </a:rPr>
                        <a:t>。最优</a:t>
                      </a:r>
                      <a:r>
                        <a:rPr lang="en-US" altLang="zh-CN" sz="1200" kern="1200" dirty="0">
                          <a:solidFill>
                            <a:schemeClr val="dk1"/>
                          </a:solidFill>
                          <a:latin typeface="+mn-lt"/>
                          <a:ea typeface="+mn-ea"/>
                          <a:cs typeface="+mn-cs"/>
                        </a:rPr>
                        <a:t>map</a:t>
                      </a:r>
                      <a:r>
                        <a:rPr lang="zh-CN" altLang="en-US" sz="1200" kern="1200" dirty="0">
                          <a:solidFill>
                            <a:schemeClr val="dk1"/>
                          </a:solidFill>
                          <a:latin typeface="+mn-lt"/>
                          <a:ea typeface="+mn-ea"/>
                          <a:cs typeface="+mn-cs"/>
                        </a:rPr>
                        <a:t>为</a:t>
                      </a:r>
                      <a:r>
                        <a:rPr lang="en-US" altLang="zh-CN" sz="1200" kern="1200" dirty="0">
                          <a:solidFill>
                            <a:schemeClr val="dk1"/>
                          </a:solidFill>
                          <a:latin typeface="+mn-lt"/>
                          <a:ea typeface="+mn-ea"/>
                          <a:cs typeface="+mn-cs"/>
                        </a:rPr>
                        <a:t>0.376.</a:t>
                      </a: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）定量比较了传统计算机视觉办法和</a:t>
                      </a:r>
                      <a:r>
                        <a:rPr lang="en-US" altLang="zh-CN" sz="1200" kern="1200" dirty="0">
                          <a:solidFill>
                            <a:schemeClr val="dk1"/>
                          </a:solidFill>
                          <a:latin typeface="+mn-lt"/>
                          <a:ea typeface="+mn-ea"/>
                          <a:cs typeface="+mn-cs"/>
                        </a:rPr>
                        <a:t>Patent</a:t>
                      </a:r>
                      <a:r>
                        <a:rPr lang="zh-CN" altLang="en-US" sz="1200" kern="1200" dirty="0">
                          <a:solidFill>
                            <a:schemeClr val="dk1"/>
                          </a:solidFill>
                          <a:latin typeface="+mn-lt"/>
                          <a:ea typeface="+mn-ea"/>
                          <a:cs typeface="+mn-cs"/>
                        </a:rPr>
                        <a:t>的优劣，定性描述了</a:t>
                      </a:r>
                      <a:r>
                        <a:rPr lang="en-US" altLang="zh-CN" sz="1200" kern="1200" dirty="0">
                          <a:solidFill>
                            <a:schemeClr val="dk1"/>
                          </a:solidFill>
                          <a:latin typeface="+mn-lt"/>
                          <a:ea typeface="+mn-ea"/>
                          <a:cs typeface="+mn-cs"/>
                        </a:rPr>
                        <a:t>Patent</a:t>
                      </a:r>
                      <a:r>
                        <a:rPr lang="zh-CN" altLang="en-US" sz="1200" kern="1200" dirty="0">
                          <a:solidFill>
                            <a:schemeClr val="dk1"/>
                          </a:solidFill>
                          <a:latin typeface="+mn-lt"/>
                          <a:ea typeface="+mn-ea"/>
                          <a:cs typeface="+mn-cs"/>
                        </a:rPr>
                        <a:t>的效果。</a:t>
                      </a:r>
                    </a:p>
                  </a:txBody>
                  <a:tcPr anchor="ctr"/>
                </a:tc>
                <a:extLst>
                  <a:ext uri="{0D108BD9-81ED-4DB2-BD59-A6C34878D82A}">
                    <a16:rowId xmlns:a16="http://schemas.microsoft.com/office/drawing/2014/main" val="3742210281"/>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Patent Classification by Fine-Tuning BERT Language Model</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2020-6</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World Patent Information</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）基于预训练的</a:t>
                      </a:r>
                      <a:r>
                        <a:rPr lang="en-US" altLang="zh-CN" sz="1200" kern="1200" dirty="0">
                          <a:solidFill>
                            <a:schemeClr val="dk1"/>
                          </a:solidFill>
                          <a:latin typeface="+mn-lt"/>
                          <a:ea typeface="+mn-ea"/>
                          <a:cs typeface="+mn-cs"/>
                        </a:rPr>
                        <a:t>BERT</a:t>
                      </a:r>
                      <a:r>
                        <a:rPr lang="zh-CN" altLang="en-US" sz="1200" kern="1200" dirty="0">
                          <a:solidFill>
                            <a:schemeClr val="dk1"/>
                          </a:solidFill>
                          <a:latin typeface="+mn-lt"/>
                          <a:ea typeface="+mn-ea"/>
                          <a:cs typeface="+mn-cs"/>
                        </a:rPr>
                        <a:t>模型，进行微调，得到了专利分类的模型</a:t>
                      </a:r>
                      <a:endParaRPr lang="en-US" altLang="zh-CN" sz="12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）基于</a:t>
                      </a:r>
                      <a:r>
                        <a:rPr lang="en-US" altLang="zh-CN" sz="1200" kern="1200" dirty="0">
                          <a:solidFill>
                            <a:schemeClr val="dk1"/>
                          </a:solidFill>
                          <a:latin typeface="+mn-lt"/>
                          <a:ea typeface="+mn-ea"/>
                          <a:cs typeface="+mn-cs"/>
                        </a:rPr>
                        <a:t>Patent claim</a:t>
                      </a:r>
                      <a:r>
                        <a:rPr lang="zh-CN" altLang="en-US" sz="1200" kern="1200" dirty="0">
                          <a:solidFill>
                            <a:schemeClr val="dk1"/>
                          </a:solidFill>
                          <a:latin typeface="+mn-lt"/>
                          <a:ea typeface="+mn-ea"/>
                          <a:cs typeface="+mn-cs"/>
                        </a:rPr>
                        <a:t>的信息对专利进行分类（</a:t>
                      </a:r>
                      <a:r>
                        <a:rPr lang="en-US" altLang="zh-CN" sz="1200" kern="1200" dirty="0">
                          <a:solidFill>
                            <a:schemeClr val="dk1"/>
                          </a:solidFill>
                          <a:latin typeface="+mn-lt"/>
                          <a:ea typeface="+mn-ea"/>
                          <a:cs typeface="+mn-cs"/>
                        </a:rPr>
                        <a:t>Patent claim</a:t>
                      </a:r>
                      <a:r>
                        <a:rPr lang="zh-CN" altLang="en-US" sz="1200" kern="1200" dirty="0">
                          <a:solidFill>
                            <a:schemeClr val="dk1"/>
                          </a:solidFill>
                          <a:latin typeface="+mn-lt"/>
                          <a:ea typeface="+mn-ea"/>
                          <a:cs typeface="+mn-cs"/>
                        </a:rPr>
                        <a:t>：用技术术语规定了专利所赋予的保护的范围或者专利申请所寻求的保护的范围，也是对专利的一种描述）</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3911996041"/>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err="1">
                          <a:solidFill>
                            <a:schemeClr val="dk1"/>
                          </a:solidFill>
                          <a:latin typeface="+mn-lt"/>
                          <a:ea typeface="+mn-ea"/>
                          <a:cs typeface="+mn-cs"/>
                        </a:rPr>
                        <a:t>DeepPatent</a:t>
                      </a:r>
                      <a:r>
                        <a:rPr lang="en-US" altLang="zh-CN" sz="1200" kern="1200" dirty="0">
                          <a:solidFill>
                            <a:schemeClr val="dk1"/>
                          </a:solidFill>
                          <a:latin typeface="+mn-lt"/>
                          <a:ea typeface="+mn-ea"/>
                          <a:cs typeface="+mn-cs"/>
                        </a:rPr>
                        <a:t>: patent classification with convolutional neural networks and word embedding</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2018-11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fr-FR" altLang="zh-CN" sz="1200" kern="1200" dirty="0">
                          <a:solidFill>
                            <a:schemeClr val="dk1"/>
                          </a:solidFill>
                          <a:latin typeface="+mn-lt"/>
                          <a:ea typeface="+mn-ea"/>
                          <a:cs typeface="+mn-cs"/>
                        </a:rPr>
                        <a:t>Scientometrics</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）提出了一种基于</a:t>
                      </a:r>
                      <a:r>
                        <a:rPr lang="en-US" altLang="zh-CN" sz="1200" kern="1200" dirty="0">
                          <a:solidFill>
                            <a:schemeClr val="dk1"/>
                          </a:solidFill>
                          <a:latin typeface="+mn-lt"/>
                          <a:ea typeface="+mn-ea"/>
                          <a:cs typeface="+mn-cs"/>
                        </a:rPr>
                        <a:t>CNN</a:t>
                      </a:r>
                      <a:r>
                        <a:rPr lang="zh-CN" altLang="en-US" sz="1200" kern="1200" dirty="0">
                          <a:solidFill>
                            <a:schemeClr val="dk1"/>
                          </a:solidFill>
                          <a:latin typeface="+mn-lt"/>
                          <a:ea typeface="+mn-ea"/>
                          <a:cs typeface="+mn-cs"/>
                        </a:rPr>
                        <a:t>和词向量嵌入的专利分类深度学习算法</a:t>
                      </a:r>
                      <a:r>
                        <a:rPr lang="en-US" altLang="zh-CN" sz="1200" kern="1200" dirty="0" err="1">
                          <a:solidFill>
                            <a:schemeClr val="dk1"/>
                          </a:solidFill>
                          <a:latin typeface="+mn-lt"/>
                          <a:ea typeface="+mn-ea"/>
                          <a:cs typeface="+mn-cs"/>
                        </a:rPr>
                        <a:t>DeepPatent</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）在标准专利分类基准数据集</a:t>
                      </a:r>
                      <a:r>
                        <a:rPr lang="en-US" altLang="zh-CN" sz="1200" kern="1200" dirty="0">
                          <a:solidFill>
                            <a:schemeClr val="dk1"/>
                          </a:solidFill>
                          <a:latin typeface="+mn-lt"/>
                          <a:ea typeface="+mn-ea"/>
                          <a:cs typeface="+mn-cs"/>
                        </a:rPr>
                        <a:t>CLEF - IP</a:t>
                      </a:r>
                      <a:r>
                        <a:rPr lang="zh-CN" altLang="en-US" sz="1200" kern="1200" dirty="0">
                          <a:solidFill>
                            <a:schemeClr val="dk1"/>
                          </a:solidFill>
                          <a:latin typeface="+mn-lt"/>
                          <a:ea typeface="+mn-ea"/>
                          <a:cs typeface="+mn-cs"/>
                        </a:rPr>
                        <a:t>上对算法进行评估，取得了</a:t>
                      </a:r>
                      <a:r>
                        <a:rPr lang="en-US" altLang="zh-CN" sz="1200" kern="1200" dirty="0">
                          <a:solidFill>
                            <a:schemeClr val="dk1"/>
                          </a:solidFill>
                          <a:latin typeface="+mn-lt"/>
                          <a:ea typeface="+mn-ea"/>
                          <a:cs typeface="+mn-cs"/>
                        </a:rPr>
                        <a:t>83.98 %</a:t>
                      </a:r>
                      <a:r>
                        <a:rPr lang="zh-CN" altLang="en-US" sz="1200" kern="1200" dirty="0">
                          <a:solidFill>
                            <a:schemeClr val="dk1"/>
                          </a:solidFill>
                          <a:latin typeface="+mn-lt"/>
                          <a:ea typeface="+mn-ea"/>
                          <a:cs typeface="+mn-cs"/>
                        </a:rPr>
                        <a:t>的分类精度</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265773465"/>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基于卷积神经网络的工程图纸图像识别算法研究</a:t>
                      </a: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2020-12</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南华大学硕士毕业论文</a:t>
                      </a: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使用卷积神经网络，对工程图纸进行了分类，分为“电路类”、“机械类”、“文字类”三种类别，文中对</a:t>
                      </a:r>
                      <a:r>
                        <a:rPr lang="en-US" altLang="zh-CN" sz="1200" kern="1200" dirty="0">
                          <a:solidFill>
                            <a:schemeClr val="dk1"/>
                          </a:solidFill>
                          <a:latin typeface="+mn-lt"/>
                          <a:ea typeface="+mn-ea"/>
                          <a:cs typeface="+mn-cs"/>
                        </a:rPr>
                        <a:t>900</a:t>
                      </a:r>
                      <a:r>
                        <a:rPr lang="zh-CN" altLang="en-US" sz="1200" kern="1200" dirty="0">
                          <a:solidFill>
                            <a:schemeClr val="dk1"/>
                          </a:solidFill>
                          <a:latin typeface="+mn-lt"/>
                          <a:ea typeface="+mn-ea"/>
                          <a:cs typeface="+mn-cs"/>
                        </a:rPr>
                        <a:t>张图片的分类准确率达到</a:t>
                      </a:r>
                      <a:r>
                        <a:rPr lang="en-US" altLang="zh-CN" sz="1200" kern="1200" dirty="0">
                          <a:solidFill>
                            <a:schemeClr val="dk1"/>
                          </a:solidFill>
                          <a:latin typeface="+mn-lt"/>
                          <a:ea typeface="+mn-ea"/>
                          <a:cs typeface="+mn-cs"/>
                        </a:rPr>
                        <a:t>98.7%</a:t>
                      </a:r>
                      <a:r>
                        <a:rPr lang="zh-CN" altLang="en-US" sz="1200" kern="1200" dirty="0">
                          <a:solidFill>
                            <a:schemeClr val="dk1"/>
                          </a:solidFill>
                          <a:latin typeface="+mn-lt"/>
                          <a:ea typeface="+mn-ea"/>
                          <a:cs typeface="+mn-cs"/>
                        </a:rPr>
                        <a:t>。</a:t>
                      </a:r>
                    </a:p>
                  </a:txBody>
                  <a:tcPr anchor="ctr"/>
                </a:tc>
                <a:extLst>
                  <a:ext uri="{0D108BD9-81ED-4DB2-BD59-A6C34878D82A}">
                    <a16:rowId xmlns:a16="http://schemas.microsoft.com/office/drawing/2014/main" val="312868957"/>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Concept-based patent image retrieval</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2012-12</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World Patent Information</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结合文本与图像的信息，对专利进行检索</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）使用自适应层次密度直方图</a:t>
                      </a:r>
                      <a:r>
                        <a:rPr lang="en-US" altLang="zh-CN" sz="1200" kern="1200" dirty="0">
                          <a:solidFill>
                            <a:schemeClr val="dk1"/>
                          </a:solidFill>
                          <a:latin typeface="+mn-lt"/>
                          <a:ea typeface="+mn-ea"/>
                          <a:cs typeface="+mn-cs"/>
                        </a:rPr>
                        <a:t>ADHD</a:t>
                      </a:r>
                      <a:r>
                        <a:rPr lang="zh-CN" altLang="en-US" sz="1200" kern="1200" dirty="0">
                          <a:solidFill>
                            <a:schemeClr val="dk1"/>
                          </a:solidFill>
                          <a:latin typeface="+mn-lt"/>
                          <a:ea typeface="+mn-ea"/>
                          <a:cs typeface="+mn-cs"/>
                        </a:rPr>
                        <a:t>进行图像的特征提取</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）对专利图像的标题进行文本特征提取，用词袋模型来对每个图的文本信息建模。</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）使用</a:t>
                      </a:r>
                      <a:r>
                        <a:rPr lang="en-US" altLang="zh-CN" sz="1200" kern="1200" dirty="0">
                          <a:solidFill>
                            <a:schemeClr val="dk1"/>
                          </a:solidFill>
                          <a:latin typeface="+mn-lt"/>
                          <a:ea typeface="+mn-ea"/>
                          <a:cs typeface="+mn-cs"/>
                        </a:rPr>
                        <a:t>SVM</a:t>
                      </a:r>
                      <a:r>
                        <a:rPr lang="zh-CN" altLang="en-US" sz="1200" kern="1200" dirty="0">
                          <a:solidFill>
                            <a:schemeClr val="dk1"/>
                          </a:solidFill>
                          <a:latin typeface="+mn-lt"/>
                          <a:ea typeface="+mn-ea"/>
                          <a:cs typeface="+mn-cs"/>
                        </a:rPr>
                        <a:t>进行分类</a:t>
                      </a:r>
                    </a:p>
                  </a:txBody>
                  <a:tcPr anchor="ctr"/>
                </a:tc>
                <a:extLst>
                  <a:ext uri="{0D108BD9-81ED-4DB2-BD59-A6C34878D82A}">
                    <a16:rowId xmlns:a16="http://schemas.microsoft.com/office/drawing/2014/main" val="2714061739"/>
                  </a:ext>
                </a:extLst>
              </a:tr>
            </a:tbl>
          </a:graphicData>
        </a:graphic>
      </p:graphicFrame>
    </p:spTree>
    <p:extLst>
      <p:ext uri="{BB962C8B-B14F-4D97-AF65-F5344CB8AC3E}">
        <p14:creationId xmlns:p14="http://schemas.microsoft.com/office/powerpoint/2010/main" val="237653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D91940-AC9A-4CE6-B6C4-34959FD1A599}"/>
              </a:ext>
            </a:extLst>
          </p:cNvPr>
          <p:cNvSpPr>
            <a:spLocks noGrp="1"/>
          </p:cNvSpPr>
          <p:nvPr>
            <p:ph type="body" sz="quarter" idx="11"/>
          </p:nvPr>
        </p:nvSpPr>
        <p:spPr/>
        <p:txBody>
          <a:bodyPr/>
          <a:lstStyle/>
          <a:p>
            <a:r>
              <a:rPr lang="zh-CN" altLang="en-US" dirty="0"/>
              <a:t>阅读文献</a:t>
            </a:r>
            <a:endParaRPr lang="en-US" altLang="zh-CN" dirty="0"/>
          </a:p>
        </p:txBody>
      </p:sp>
      <p:graphicFrame>
        <p:nvGraphicFramePr>
          <p:cNvPr id="2" name="表格 4">
            <a:extLst>
              <a:ext uri="{FF2B5EF4-FFF2-40B4-BE49-F238E27FC236}">
                <a16:creationId xmlns:a16="http://schemas.microsoft.com/office/drawing/2014/main" id="{519516B0-E22D-293A-2667-3DC85370EA1B}"/>
              </a:ext>
            </a:extLst>
          </p:cNvPr>
          <p:cNvGraphicFramePr>
            <a:graphicFrameLocks noGrp="1"/>
          </p:cNvGraphicFramePr>
          <p:nvPr>
            <p:extLst>
              <p:ext uri="{D42A27DB-BD31-4B8C-83A1-F6EECF244321}">
                <p14:modId xmlns:p14="http://schemas.microsoft.com/office/powerpoint/2010/main" val="4008931281"/>
              </p:ext>
            </p:extLst>
          </p:nvPr>
        </p:nvGraphicFramePr>
        <p:xfrm>
          <a:off x="302004" y="838584"/>
          <a:ext cx="11581001" cy="5582920"/>
        </p:xfrm>
        <a:graphic>
          <a:graphicData uri="http://schemas.openxmlformats.org/drawingml/2006/table">
            <a:tbl>
              <a:tblPr firstRow="1" bandRow="1">
                <a:tableStyleId>{5C22544A-7EE6-4342-B048-85BDC9FD1C3A}</a:tableStyleId>
              </a:tblPr>
              <a:tblGrid>
                <a:gridCol w="721453">
                  <a:extLst>
                    <a:ext uri="{9D8B030D-6E8A-4147-A177-3AD203B41FA5}">
                      <a16:colId xmlns:a16="http://schemas.microsoft.com/office/drawing/2014/main" val="647662919"/>
                    </a:ext>
                  </a:extLst>
                </a:gridCol>
                <a:gridCol w="2587405">
                  <a:extLst>
                    <a:ext uri="{9D8B030D-6E8A-4147-A177-3AD203B41FA5}">
                      <a16:colId xmlns:a16="http://schemas.microsoft.com/office/drawing/2014/main" val="1576515323"/>
                    </a:ext>
                  </a:extLst>
                </a:gridCol>
                <a:gridCol w="1463015">
                  <a:extLst>
                    <a:ext uri="{9D8B030D-6E8A-4147-A177-3AD203B41FA5}">
                      <a16:colId xmlns:a16="http://schemas.microsoft.com/office/drawing/2014/main" val="2688882078"/>
                    </a:ext>
                  </a:extLst>
                </a:gridCol>
                <a:gridCol w="1255250">
                  <a:extLst>
                    <a:ext uri="{9D8B030D-6E8A-4147-A177-3AD203B41FA5}">
                      <a16:colId xmlns:a16="http://schemas.microsoft.com/office/drawing/2014/main" val="2941093540"/>
                    </a:ext>
                  </a:extLst>
                </a:gridCol>
                <a:gridCol w="1272082">
                  <a:extLst>
                    <a:ext uri="{9D8B030D-6E8A-4147-A177-3AD203B41FA5}">
                      <a16:colId xmlns:a16="http://schemas.microsoft.com/office/drawing/2014/main" val="3066860163"/>
                    </a:ext>
                  </a:extLst>
                </a:gridCol>
                <a:gridCol w="4281796">
                  <a:extLst>
                    <a:ext uri="{9D8B030D-6E8A-4147-A177-3AD203B41FA5}">
                      <a16:colId xmlns:a16="http://schemas.microsoft.com/office/drawing/2014/main" val="2163248928"/>
                    </a:ext>
                  </a:extLst>
                </a:gridCol>
              </a:tblGrid>
              <a:tr h="370840">
                <a:tc>
                  <a:txBody>
                    <a:bodyPr/>
                    <a:lstStyle/>
                    <a:p>
                      <a:pPr algn="ctr"/>
                      <a:r>
                        <a:rPr lang="zh-CN" altLang="en-US" dirty="0"/>
                        <a:t>序号</a:t>
                      </a:r>
                    </a:p>
                  </a:txBody>
                  <a:tcPr anchor="ctr"/>
                </a:tc>
                <a:tc>
                  <a:txBody>
                    <a:bodyPr/>
                    <a:lstStyle/>
                    <a:p>
                      <a:pPr algn="ctr"/>
                      <a:r>
                        <a:rPr lang="zh-CN" altLang="en-US" dirty="0"/>
                        <a:t>文献</a:t>
                      </a:r>
                    </a:p>
                  </a:txBody>
                  <a:tcPr anchor="ctr"/>
                </a:tc>
                <a:tc>
                  <a:txBody>
                    <a:bodyPr/>
                    <a:lstStyle/>
                    <a:p>
                      <a:pPr algn="ctr"/>
                      <a:r>
                        <a:rPr lang="zh-CN" altLang="en-US" dirty="0"/>
                        <a:t>发表日期</a:t>
                      </a:r>
                    </a:p>
                  </a:txBody>
                  <a:tcPr anchor="ctr"/>
                </a:tc>
                <a:tc>
                  <a:txBody>
                    <a:bodyPr/>
                    <a:lstStyle/>
                    <a:p>
                      <a:pPr algn="ctr"/>
                      <a:r>
                        <a:rPr lang="zh-CN" altLang="en-US" dirty="0"/>
                        <a:t>期刊</a:t>
                      </a:r>
                    </a:p>
                  </a:txBody>
                  <a:tcPr anchor="ctr"/>
                </a:tc>
                <a:tc gridSpan="2">
                  <a:txBody>
                    <a:bodyPr/>
                    <a:lstStyle/>
                    <a:p>
                      <a:pPr algn="ctr"/>
                      <a:r>
                        <a:rPr lang="zh-CN" altLang="en-US" dirty="0"/>
                        <a:t>描述</a:t>
                      </a:r>
                    </a:p>
                  </a:txBody>
                  <a:tcPr anchor="ctr"/>
                </a:tc>
                <a:tc hMerge="1">
                  <a:txBody>
                    <a:bodyPr/>
                    <a:lstStyle/>
                    <a:p>
                      <a:pPr algn="ctr"/>
                      <a:r>
                        <a:rPr lang="zh-CN" altLang="en-US" dirty="0"/>
                        <a:t>描述</a:t>
                      </a:r>
                    </a:p>
                  </a:txBody>
                  <a:tcPr anchor="ctr"/>
                </a:tc>
                <a:extLst>
                  <a:ext uri="{0D108BD9-81ED-4DB2-BD59-A6C34878D82A}">
                    <a16:rowId xmlns:a16="http://schemas.microsoft.com/office/drawing/2014/main" val="2213849296"/>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dirty="0"/>
                        <a:t>XRCE’s Participation at Patent Image Classification and Image-based Patent Retrieval Tasks of the Clef-IP 2011</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2013-4</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Naver Labs Europe</a:t>
                      </a:r>
                      <a:endParaRPr lang="zh-CN" altLang="en-US" sz="1200" kern="1200" dirty="0">
                        <a:solidFill>
                          <a:schemeClr val="dk1"/>
                        </a:solidFill>
                        <a:latin typeface="+mn-lt"/>
                        <a:ea typeface="+mn-ea"/>
                        <a:cs typeface="+mn-cs"/>
                      </a:endParaRPr>
                    </a:p>
                  </a:txBody>
                  <a:tcPr anchor="ctr"/>
                </a:tc>
                <a:tc rowSpan="3">
                  <a:txBody>
                    <a:bodyPr/>
                    <a:lstStyle/>
                    <a:p>
                      <a:pPr marL="0" algn="l" defTabSz="914400" rtl="0" eaLnBrk="1" latinLnBrk="0" hangingPunct="1"/>
                      <a:r>
                        <a:rPr lang="zh-CN" altLang="en-US" sz="1200" kern="1200" dirty="0">
                          <a:solidFill>
                            <a:schemeClr val="dk1"/>
                          </a:solidFill>
                          <a:latin typeface="+mn-lt"/>
                          <a:ea typeface="+mn-ea"/>
                          <a:cs typeface="+mn-cs"/>
                        </a:rPr>
                        <a:t>使用图像描述符来寻找视觉上相似的图纸</a:t>
                      </a: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在</a:t>
                      </a:r>
                      <a:r>
                        <a:rPr lang="en-US" altLang="zh-CN" sz="1200" kern="1200" dirty="0">
                          <a:solidFill>
                            <a:schemeClr val="dk1"/>
                          </a:solidFill>
                          <a:latin typeface="+mn-lt"/>
                          <a:ea typeface="+mn-ea"/>
                          <a:cs typeface="+mn-cs"/>
                        </a:rPr>
                        <a:t>CLEF-IP</a:t>
                      </a:r>
                      <a:r>
                        <a:rPr lang="zh-CN" altLang="en-US" sz="1200" kern="1200" dirty="0">
                          <a:solidFill>
                            <a:schemeClr val="dk1"/>
                          </a:solidFill>
                          <a:latin typeface="+mn-lt"/>
                          <a:ea typeface="+mn-ea"/>
                          <a:cs typeface="+mn-cs"/>
                        </a:rPr>
                        <a:t>竞赛中的基于图像的专利检索方法：</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）使用</a:t>
                      </a:r>
                      <a:r>
                        <a:rPr lang="en-US" altLang="zh-CN" sz="1200" kern="1200" dirty="0">
                          <a:solidFill>
                            <a:schemeClr val="dk1"/>
                          </a:solidFill>
                          <a:latin typeface="+mn-lt"/>
                          <a:ea typeface="+mn-ea"/>
                          <a:cs typeface="+mn-cs"/>
                        </a:rPr>
                        <a:t>SIFT</a:t>
                      </a:r>
                      <a:r>
                        <a:rPr lang="zh-CN" altLang="en-US" sz="1200" kern="1200" dirty="0">
                          <a:solidFill>
                            <a:schemeClr val="dk1"/>
                          </a:solidFill>
                          <a:latin typeface="+mn-lt"/>
                          <a:ea typeface="+mn-ea"/>
                          <a:cs typeface="+mn-cs"/>
                        </a:rPr>
                        <a:t>局部方向直方图作为底层特征，使用高斯混合模型（</a:t>
                      </a:r>
                      <a:r>
                        <a:rPr lang="en-US" altLang="zh-CN" sz="1200" kern="1200" dirty="0">
                          <a:solidFill>
                            <a:schemeClr val="dk1"/>
                          </a:solidFill>
                          <a:latin typeface="+mn-lt"/>
                          <a:ea typeface="+mn-ea"/>
                          <a:cs typeface="+mn-cs"/>
                        </a:rPr>
                        <a:t>GMM</a:t>
                      </a:r>
                      <a:r>
                        <a:rPr lang="zh-CN" altLang="en-US" sz="1200" kern="1200" dirty="0">
                          <a:solidFill>
                            <a:schemeClr val="dk1"/>
                          </a:solidFill>
                          <a:latin typeface="+mn-lt"/>
                          <a:ea typeface="+mn-ea"/>
                          <a:cs typeface="+mn-cs"/>
                        </a:rPr>
                        <a:t>）构建专利图像的视觉词汇。</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）用</a:t>
                      </a:r>
                      <a:r>
                        <a:rPr lang="en-US" altLang="zh-CN" sz="1200" kern="1200" dirty="0">
                          <a:solidFill>
                            <a:schemeClr val="dk1"/>
                          </a:solidFill>
                          <a:latin typeface="+mn-lt"/>
                          <a:ea typeface="+mn-ea"/>
                          <a:cs typeface="+mn-cs"/>
                        </a:rPr>
                        <a:t>Fisher Vectors</a:t>
                      </a:r>
                      <a:r>
                        <a:rPr lang="zh-CN" altLang="en-US" sz="1200" kern="1200" dirty="0">
                          <a:solidFill>
                            <a:schemeClr val="dk1"/>
                          </a:solidFill>
                          <a:latin typeface="+mn-lt"/>
                          <a:ea typeface="+mn-ea"/>
                          <a:cs typeface="+mn-cs"/>
                        </a:rPr>
                        <a:t>表示图像，并使用线性分类器训练一对多分类器。</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3742210281"/>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err="1">
                          <a:solidFill>
                            <a:schemeClr val="dk1"/>
                          </a:solidFill>
                          <a:latin typeface="+mn-lt"/>
                          <a:ea typeface="+mn-ea"/>
                          <a:cs typeface="+mn-cs"/>
                        </a:rPr>
                        <a:t>VisHash</a:t>
                      </a:r>
                      <a:r>
                        <a:rPr lang="en-US" altLang="zh-CN" sz="1200" kern="1200" dirty="0">
                          <a:solidFill>
                            <a:schemeClr val="dk1"/>
                          </a:solidFill>
                          <a:latin typeface="+mn-lt"/>
                          <a:ea typeface="+mn-ea"/>
                          <a:cs typeface="+mn-cs"/>
                        </a:rPr>
                        <a:t>: visual similarity preserving image hashing for diagram retrieval</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2021-8</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Applications of Machine Learning 2021</a:t>
                      </a:r>
                      <a:endParaRPr lang="zh-CN" altLang="en-US" sz="1200" kern="1200" dirty="0">
                        <a:solidFill>
                          <a:schemeClr val="dk1"/>
                        </a:solidFill>
                        <a:latin typeface="+mn-lt"/>
                        <a:ea typeface="+mn-ea"/>
                        <a:cs typeface="+mn-cs"/>
                      </a:endParaRPr>
                    </a:p>
                  </a:txBody>
                  <a:tcPr anchor="ctr"/>
                </a:tc>
                <a:tc vMerge="1">
                  <a:txBody>
                    <a:bodyPr/>
                    <a:lstStyle/>
                    <a:p>
                      <a:pPr marL="0" algn="l" defTabSz="914400" rtl="0" eaLnBrk="1" latinLnBrk="0" hangingPunct="1"/>
                      <a:endParaRPr lang="zh-CN" altLang="en-US" sz="120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使用</a:t>
                      </a:r>
                      <a:r>
                        <a:rPr lang="en-US" altLang="zh-CN" sz="1200" kern="1200" dirty="0" err="1">
                          <a:solidFill>
                            <a:schemeClr val="dk1"/>
                          </a:solidFill>
                          <a:latin typeface="+mn-lt"/>
                          <a:ea typeface="+mn-ea"/>
                          <a:cs typeface="+mn-cs"/>
                        </a:rPr>
                        <a:t>VisHash</a:t>
                      </a:r>
                      <a:r>
                        <a:rPr lang="zh-CN" altLang="en-US" sz="1200" kern="1200" dirty="0">
                          <a:solidFill>
                            <a:schemeClr val="dk1"/>
                          </a:solidFill>
                          <a:latin typeface="+mn-lt"/>
                          <a:ea typeface="+mn-ea"/>
                          <a:cs typeface="+mn-cs"/>
                        </a:rPr>
                        <a:t>检索图像：</a:t>
                      </a:r>
                      <a:r>
                        <a:rPr lang="zh-CN" altLang="en-US" sz="1200" dirty="0"/>
                        <a:t>根据图像区域的相对亮度生成签名，并在包括图纸在内的多种图像类型上匹配视觉相似的图像。</a:t>
                      </a:r>
                    </a:p>
                  </a:txBody>
                  <a:tcPr anchor="ctr"/>
                </a:tc>
                <a:extLst>
                  <a:ext uri="{0D108BD9-81ED-4DB2-BD59-A6C34878D82A}">
                    <a16:rowId xmlns:a16="http://schemas.microsoft.com/office/drawing/2014/main" val="3911996041"/>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Towards content-based patent image retrieval: A framework perspective</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2010-6</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fr-FR" altLang="zh-CN" sz="1200" kern="1200" dirty="0">
                          <a:solidFill>
                            <a:schemeClr val="dk1"/>
                          </a:solidFill>
                          <a:latin typeface="+mn-lt"/>
                          <a:ea typeface="+mn-ea"/>
                          <a:cs typeface="+mn-cs"/>
                        </a:rPr>
                        <a:t>World Patent Information</a:t>
                      </a:r>
                      <a:endParaRPr lang="zh-CN" altLang="en-US" sz="1200" kern="1200" dirty="0">
                        <a:solidFill>
                          <a:schemeClr val="dk1"/>
                        </a:solidFill>
                        <a:latin typeface="+mn-lt"/>
                        <a:ea typeface="+mn-ea"/>
                        <a:cs typeface="+mn-cs"/>
                      </a:endParaRPr>
                    </a:p>
                  </a:txBody>
                  <a:tcPr anchor="ctr"/>
                </a:tc>
                <a:tc vMerge="1">
                  <a:txBody>
                    <a:bodyPr/>
                    <a:lstStyle/>
                    <a:p>
                      <a:pPr marL="0" algn="l" defTabSz="914400" rtl="0" eaLnBrk="1" latinLnBrk="0" hangingPunct="1"/>
                      <a:endParaRPr lang="zh-CN" altLang="en-US" sz="120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结合文本与图像的信息，对专利进行检索</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265773465"/>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The sketchy database: learning to retrieve badly drawn bunnies</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2016-07</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ACM Transactions on Graphics</a:t>
                      </a:r>
                      <a:endParaRPr lang="zh-CN" altLang="en-US" sz="1200" kern="1200" dirty="0">
                        <a:solidFill>
                          <a:schemeClr val="dk1"/>
                        </a:solidFill>
                        <a:latin typeface="+mn-lt"/>
                        <a:ea typeface="+mn-ea"/>
                        <a:cs typeface="+mn-cs"/>
                      </a:endParaRPr>
                    </a:p>
                  </a:txBody>
                  <a:tcPr anchor="ctr"/>
                </a:tc>
                <a:tc rowSpan="2">
                  <a:txBody>
                    <a:bodyPr/>
                    <a:lstStyle/>
                    <a:p>
                      <a:pPr marL="0" algn="l" defTabSz="914400" rtl="0" eaLnBrk="1" latinLnBrk="0" hangingPunct="1"/>
                      <a:r>
                        <a:rPr lang="zh-CN" altLang="en-US" sz="1200" kern="1200" dirty="0">
                          <a:solidFill>
                            <a:schemeClr val="dk1"/>
                          </a:solidFill>
                          <a:latin typeface="+mn-lt"/>
                          <a:ea typeface="+mn-ea"/>
                          <a:cs typeface="+mn-cs"/>
                        </a:rPr>
                        <a:t>基于草图的图像检索（</a:t>
                      </a:r>
                      <a:r>
                        <a:rPr lang="en-US" altLang="zh-CN" sz="1200" kern="1200" dirty="0">
                          <a:solidFill>
                            <a:schemeClr val="dk1"/>
                          </a:solidFill>
                          <a:latin typeface="+mn-lt"/>
                          <a:ea typeface="+mn-ea"/>
                          <a:cs typeface="+mn-cs"/>
                        </a:rPr>
                        <a:t>SBIR</a:t>
                      </a:r>
                      <a:r>
                        <a:rPr lang="zh-CN" altLang="en-US" sz="1200" kern="1200" dirty="0">
                          <a:solidFill>
                            <a:schemeClr val="dk1"/>
                          </a:solidFill>
                          <a:latin typeface="+mn-lt"/>
                          <a:ea typeface="+mn-ea"/>
                          <a:cs typeface="+mn-cs"/>
                        </a:rPr>
                        <a:t>）</a:t>
                      </a: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展示了</a:t>
                      </a:r>
                      <a:r>
                        <a:rPr lang="en-US" altLang="zh-CN" sz="1200" kern="1200" dirty="0">
                          <a:solidFill>
                            <a:schemeClr val="dk1"/>
                          </a:solidFill>
                          <a:latin typeface="+mn-lt"/>
                          <a:ea typeface="+mn-ea"/>
                          <a:cs typeface="+mn-cs"/>
                        </a:rPr>
                        <a:t>Sketchy</a:t>
                      </a:r>
                      <a:r>
                        <a:rPr lang="zh-CN" altLang="en-US" sz="1200" kern="1200" dirty="0">
                          <a:solidFill>
                            <a:schemeClr val="dk1"/>
                          </a:solidFill>
                          <a:latin typeface="+mn-lt"/>
                          <a:ea typeface="+mn-ea"/>
                          <a:cs typeface="+mn-cs"/>
                        </a:rPr>
                        <a:t>数据库，这是第一个大规模的草图</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照片对集合。从</a:t>
                      </a:r>
                      <a:r>
                        <a:rPr lang="en-US" altLang="zh-CN" sz="1200" kern="1200" dirty="0">
                          <a:solidFill>
                            <a:schemeClr val="dk1"/>
                          </a:solidFill>
                          <a:latin typeface="+mn-lt"/>
                          <a:ea typeface="+mn-ea"/>
                          <a:cs typeface="+mn-cs"/>
                        </a:rPr>
                        <a:t>125</a:t>
                      </a:r>
                      <a:r>
                        <a:rPr lang="zh-CN" altLang="en-US" sz="1200" kern="1200" dirty="0">
                          <a:solidFill>
                            <a:schemeClr val="dk1"/>
                          </a:solidFill>
                          <a:latin typeface="+mn-lt"/>
                          <a:ea typeface="+mn-ea"/>
                          <a:cs typeface="+mn-cs"/>
                        </a:rPr>
                        <a:t>个类别中抽样的特定摄影对象进行素描，获得</a:t>
                      </a:r>
                      <a:r>
                        <a:rPr lang="en-US" altLang="zh-CN" sz="1200" kern="1200" dirty="0">
                          <a:solidFill>
                            <a:schemeClr val="dk1"/>
                          </a:solidFill>
                          <a:latin typeface="+mn-lt"/>
                          <a:ea typeface="+mn-ea"/>
                          <a:cs typeface="+mn-cs"/>
                        </a:rPr>
                        <a:t>12500</a:t>
                      </a:r>
                      <a:r>
                        <a:rPr lang="zh-CN" altLang="en-US" sz="1200" kern="1200" dirty="0">
                          <a:solidFill>
                            <a:schemeClr val="dk1"/>
                          </a:solidFill>
                          <a:latin typeface="+mn-lt"/>
                          <a:ea typeface="+mn-ea"/>
                          <a:cs typeface="+mn-cs"/>
                        </a:rPr>
                        <a:t>个对象的</a:t>
                      </a:r>
                      <a:r>
                        <a:rPr lang="en-US" altLang="zh-CN" sz="1200" kern="1200" dirty="0">
                          <a:solidFill>
                            <a:schemeClr val="dk1"/>
                          </a:solidFill>
                          <a:latin typeface="+mn-lt"/>
                          <a:ea typeface="+mn-ea"/>
                          <a:cs typeface="+mn-cs"/>
                        </a:rPr>
                        <a:t>75471</a:t>
                      </a:r>
                      <a:r>
                        <a:rPr lang="zh-CN" altLang="en-US" sz="1200" kern="1200" dirty="0">
                          <a:solidFill>
                            <a:schemeClr val="dk1"/>
                          </a:solidFill>
                          <a:latin typeface="+mn-lt"/>
                          <a:ea typeface="+mn-ea"/>
                          <a:cs typeface="+mn-cs"/>
                        </a:rPr>
                        <a:t>张素描。可以通过草图检索自然图像</a:t>
                      </a:r>
                    </a:p>
                  </a:txBody>
                  <a:tcPr anchor="ctr"/>
                </a:tc>
                <a:extLst>
                  <a:ext uri="{0D108BD9-81ED-4DB2-BD59-A6C34878D82A}">
                    <a16:rowId xmlns:a16="http://schemas.microsoft.com/office/drawing/2014/main" val="312868957"/>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10</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Deep Learning for Free-Hand Sketch: A Survey and A Toolbox</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2022-01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err="1">
                          <a:solidFill>
                            <a:schemeClr val="dk1"/>
                          </a:solidFill>
                          <a:latin typeface="+mn-lt"/>
                          <a:ea typeface="+mn-ea"/>
                          <a:cs typeface="+mn-cs"/>
                        </a:rPr>
                        <a:t>arXiv</a:t>
                      </a:r>
                      <a:endParaRPr lang="zh-CN" altLang="en-US" sz="1200" kern="1200" dirty="0">
                        <a:solidFill>
                          <a:schemeClr val="dk1"/>
                        </a:solidFill>
                        <a:latin typeface="+mn-lt"/>
                        <a:ea typeface="+mn-ea"/>
                        <a:cs typeface="+mn-cs"/>
                      </a:endParaRPr>
                    </a:p>
                  </a:txBody>
                  <a:tcPr anchor="ctr"/>
                </a:tc>
                <a:tc vMerge="1">
                  <a:txBody>
                    <a:bodyPr/>
                    <a:lstStyle/>
                    <a:p>
                      <a:pPr marL="0" algn="l" defTabSz="914400" rtl="0" eaLnBrk="1" latinLnBrk="0" hangingPunct="1"/>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）研究了草图与自然图像的主要区别和联系</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）提供了</a:t>
                      </a:r>
                      <a:r>
                        <a:rPr lang="en-US" altLang="zh-CN" sz="1200" kern="1200" dirty="0" err="1">
                          <a:solidFill>
                            <a:schemeClr val="dk1"/>
                          </a:solidFill>
                          <a:latin typeface="+mn-lt"/>
                          <a:ea typeface="+mn-ea"/>
                          <a:cs typeface="+mn-cs"/>
                        </a:rPr>
                        <a:t>TorchSketch</a:t>
                      </a:r>
                      <a:r>
                        <a:rPr lang="zh-CN" altLang="en-US" sz="1200" kern="1200" dirty="0">
                          <a:solidFill>
                            <a:schemeClr val="dk1"/>
                          </a:solidFill>
                          <a:latin typeface="+mn-lt"/>
                          <a:ea typeface="+mn-ea"/>
                          <a:cs typeface="+mn-cs"/>
                        </a:rPr>
                        <a:t>：建立在</a:t>
                      </a:r>
                      <a:r>
                        <a:rPr lang="en-US" altLang="zh-CN" sz="1200" kern="1200" dirty="0" err="1">
                          <a:solidFill>
                            <a:schemeClr val="dk1"/>
                          </a:solidFill>
                          <a:latin typeface="+mn-lt"/>
                          <a:ea typeface="+mn-ea"/>
                          <a:cs typeface="+mn-cs"/>
                        </a:rPr>
                        <a:t>pytorch</a:t>
                      </a:r>
                      <a:r>
                        <a:rPr lang="zh-CN" altLang="en-US" sz="1200" kern="1200" dirty="0">
                          <a:solidFill>
                            <a:schemeClr val="dk1"/>
                          </a:solidFill>
                          <a:latin typeface="+mn-lt"/>
                          <a:ea typeface="+mn-ea"/>
                          <a:cs typeface="+mn-cs"/>
                        </a:rPr>
                        <a:t>上的草图开源深度学习库</a:t>
                      </a:r>
                    </a:p>
                  </a:txBody>
                  <a:tcPr anchor="ctr"/>
                </a:tc>
                <a:extLst>
                  <a:ext uri="{0D108BD9-81ED-4DB2-BD59-A6C34878D82A}">
                    <a16:rowId xmlns:a16="http://schemas.microsoft.com/office/drawing/2014/main" val="2714061739"/>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11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End-to-End Learning of Deep Visual Representations for Image Retrieval | SpringerLink</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2017-05</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err="1">
                          <a:solidFill>
                            <a:schemeClr val="dk1"/>
                          </a:solidFill>
                          <a:latin typeface="+mn-lt"/>
                          <a:ea typeface="+mn-ea"/>
                          <a:cs typeface="+mn-cs"/>
                        </a:rPr>
                        <a:t>arXiv</a:t>
                      </a:r>
                      <a:endParaRPr lang="zh-CN" altLang="en-US" sz="1200" kern="1200" dirty="0">
                        <a:solidFill>
                          <a:schemeClr val="dk1"/>
                        </a:solidFill>
                        <a:latin typeface="+mn-lt"/>
                        <a:ea typeface="+mn-ea"/>
                        <a:cs typeface="+mn-cs"/>
                      </a:endParaRPr>
                    </a:p>
                  </a:txBody>
                  <a:tcPr anchor="ctr"/>
                </a:tc>
                <a:tc rowSpan="2">
                  <a:txBody>
                    <a:bodyPr/>
                    <a:lstStyle/>
                    <a:p>
                      <a:pPr marL="0" algn="l" defTabSz="914400" rtl="0" eaLnBrk="1" latinLnBrk="0" hangingPunct="1"/>
                      <a:r>
                        <a:rPr lang="zh-CN" altLang="en-US" sz="1200" kern="1200" dirty="0">
                          <a:solidFill>
                            <a:schemeClr val="dk1"/>
                          </a:solidFill>
                          <a:latin typeface="+mn-lt"/>
                          <a:ea typeface="+mn-ea"/>
                          <a:cs typeface="+mn-cs"/>
                        </a:rPr>
                        <a:t>分类预训练</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排序优化方法的图像检索</a:t>
                      </a: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）大规模的数据集往往有很多不好的数据。提出了一种自动清洗数据集的办法，为深度学习检索生成一个更加合适的训练集。</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）使用</a:t>
                      </a:r>
                      <a:r>
                        <a:rPr lang="en-US" altLang="zh-CN" sz="1200" kern="1200" dirty="0">
                          <a:solidFill>
                            <a:schemeClr val="dk1"/>
                          </a:solidFill>
                          <a:latin typeface="+mn-lt"/>
                          <a:ea typeface="+mn-ea"/>
                          <a:cs typeface="+mn-cs"/>
                        </a:rPr>
                        <a:t>R-MAC</a:t>
                      </a:r>
                      <a:r>
                        <a:rPr lang="zh-CN" altLang="en-US" sz="1200" kern="1200" dirty="0">
                          <a:solidFill>
                            <a:schemeClr val="dk1"/>
                          </a:solidFill>
                          <a:latin typeface="+mn-lt"/>
                          <a:ea typeface="+mn-ea"/>
                          <a:cs typeface="+mn-cs"/>
                        </a:rPr>
                        <a:t>提取特征，损失函数使用三元损失训练</a:t>
                      </a:r>
                    </a:p>
                  </a:txBody>
                  <a:tcPr anchor="ctr"/>
                </a:tc>
                <a:extLst>
                  <a:ext uri="{0D108BD9-81ED-4DB2-BD59-A6C34878D82A}">
                    <a16:rowId xmlns:a16="http://schemas.microsoft.com/office/drawing/2014/main" val="1622891545"/>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12</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Fine-tuning CNN image retrieval with no human annotation.</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2018-07</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err="1">
                          <a:solidFill>
                            <a:schemeClr val="dk1"/>
                          </a:solidFill>
                          <a:latin typeface="+mn-lt"/>
                          <a:ea typeface="+mn-ea"/>
                          <a:cs typeface="+mn-cs"/>
                        </a:rPr>
                        <a:t>arXiv</a:t>
                      </a:r>
                      <a:endParaRPr lang="zh-CN" altLang="en-US" sz="1200" kern="1200" dirty="0">
                        <a:solidFill>
                          <a:schemeClr val="dk1"/>
                        </a:solidFill>
                        <a:latin typeface="+mn-lt"/>
                        <a:ea typeface="+mn-ea"/>
                        <a:cs typeface="+mn-cs"/>
                      </a:endParaRPr>
                    </a:p>
                  </a:txBody>
                  <a:tcPr anchor="ctr"/>
                </a:tc>
                <a:tc vMerge="1">
                  <a:txBody>
                    <a:bodyPr/>
                    <a:lstStyle/>
                    <a:p>
                      <a:pPr marL="0" algn="l" defTabSz="914400" rtl="0" eaLnBrk="1" latinLnBrk="0" hangingPunct="1"/>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）提出了广义均值池化（</a:t>
                      </a:r>
                      <a:r>
                        <a:rPr lang="en-US" altLang="zh-CN" sz="1200" kern="1200" dirty="0">
                          <a:solidFill>
                            <a:schemeClr val="dk1"/>
                          </a:solidFill>
                          <a:latin typeface="+mn-lt"/>
                          <a:ea typeface="+mn-ea"/>
                          <a:cs typeface="+mn-cs"/>
                        </a:rPr>
                        <a:t>GEM</a:t>
                      </a:r>
                      <a:r>
                        <a:rPr lang="zh-CN" altLang="en-US" sz="1200" kern="1200" dirty="0">
                          <a:solidFill>
                            <a:schemeClr val="dk1"/>
                          </a:solidFill>
                          <a:latin typeface="+mn-lt"/>
                          <a:ea typeface="+mn-ea"/>
                          <a:cs typeface="+mn-cs"/>
                        </a:rPr>
                        <a:t>）推广了最大池化与平均池化</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a:t>
                      </a:r>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）以完全自动化的方式在大量无序图像集合上微调</a:t>
                      </a:r>
                      <a:r>
                        <a:rPr lang="en-US" altLang="zh-CN" sz="1200" kern="1200" dirty="0">
                          <a:solidFill>
                            <a:schemeClr val="dk1"/>
                          </a:solidFill>
                          <a:latin typeface="+mn-lt"/>
                          <a:ea typeface="+mn-ea"/>
                          <a:cs typeface="+mn-cs"/>
                        </a:rPr>
                        <a:t>CNN</a:t>
                      </a:r>
                      <a:r>
                        <a:rPr lang="zh-CN" altLang="en-US" sz="1200" kern="1200" dirty="0">
                          <a:solidFill>
                            <a:schemeClr val="dk1"/>
                          </a:solidFill>
                          <a:latin typeface="+mn-lt"/>
                          <a:ea typeface="+mn-ea"/>
                          <a:cs typeface="+mn-cs"/>
                        </a:rPr>
                        <a:t>进行图像检索。</a:t>
                      </a:r>
                    </a:p>
                  </a:txBody>
                  <a:tcPr anchor="ctr"/>
                </a:tc>
                <a:extLst>
                  <a:ext uri="{0D108BD9-81ED-4DB2-BD59-A6C34878D82A}">
                    <a16:rowId xmlns:a16="http://schemas.microsoft.com/office/drawing/2014/main" val="2086538568"/>
                  </a:ext>
                </a:extLst>
              </a:tr>
            </a:tbl>
          </a:graphicData>
        </a:graphic>
      </p:graphicFrame>
    </p:spTree>
    <p:extLst>
      <p:ext uri="{BB962C8B-B14F-4D97-AF65-F5344CB8AC3E}">
        <p14:creationId xmlns:p14="http://schemas.microsoft.com/office/powerpoint/2010/main" val="359527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p:txBody>
          <a:bodyPr/>
          <a:lstStyle/>
          <a:p>
            <a:r>
              <a:rPr lang="zh-CN" altLang="en-US" dirty="0"/>
              <a:t>专利检索相关研究</a:t>
            </a:r>
            <a:endParaRPr lang="en-US" altLang="zh-CN" dirty="0"/>
          </a:p>
        </p:txBody>
      </p:sp>
      <p:sp>
        <p:nvSpPr>
          <p:cNvPr id="16" name="文本占位符 15">
            <a:extLst>
              <a:ext uri="{FF2B5EF4-FFF2-40B4-BE49-F238E27FC236}">
                <a16:creationId xmlns:a16="http://schemas.microsoft.com/office/drawing/2014/main" id="{4E70A389-40FE-4811-BDF5-543B01EED083}"/>
              </a:ext>
            </a:extLst>
          </p:cNvPr>
          <p:cNvSpPr>
            <a:spLocks noGrp="1"/>
          </p:cNvSpPr>
          <p:nvPr>
            <p:ph type="body" sz="quarter" idx="22"/>
          </p:nvPr>
        </p:nvSpPr>
        <p:spPr>
          <a:xfrm>
            <a:off x="887818" y="1058689"/>
            <a:ext cx="3850955" cy="400110"/>
          </a:xfrm>
        </p:spPr>
        <p:txBody>
          <a:bodyPr/>
          <a:lstStyle/>
          <a:p>
            <a:pPr algn="l"/>
            <a:r>
              <a:rPr lang="zh-CN" altLang="en-US" dirty="0"/>
              <a:t>专利分类体系</a:t>
            </a:r>
            <a:endParaRPr lang="en-US" altLang="zh-CN" dirty="0"/>
          </a:p>
        </p:txBody>
      </p:sp>
      <p:grpSp>
        <p:nvGrpSpPr>
          <p:cNvPr id="22" name="Group 48">
            <a:extLst>
              <a:ext uri="{FF2B5EF4-FFF2-40B4-BE49-F238E27FC236}">
                <a16:creationId xmlns:a16="http://schemas.microsoft.com/office/drawing/2014/main" id="{E0641B04-CF28-47FC-B4FF-108CC841ABB9}"/>
              </a:ext>
            </a:extLst>
          </p:cNvPr>
          <p:cNvGrpSpPr/>
          <p:nvPr/>
        </p:nvGrpSpPr>
        <p:grpSpPr>
          <a:xfrm>
            <a:off x="397079" y="1053759"/>
            <a:ext cx="409972" cy="409972"/>
            <a:chOff x="669869" y="597304"/>
            <a:chExt cx="409972" cy="409972"/>
          </a:xfrm>
        </p:grpSpPr>
        <p:sp>
          <p:nvSpPr>
            <p:cNvPr id="23" name="íṥļîḓê">
              <a:extLst>
                <a:ext uri="{FF2B5EF4-FFF2-40B4-BE49-F238E27FC236}">
                  <a16:creationId xmlns:a16="http://schemas.microsoft.com/office/drawing/2014/main" id="{7B2345AD-A803-46D2-B05E-29E438699FAF}"/>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4" name="íṥlíḓê">
              <a:extLst>
                <a:ext uri="{FF2B5EF4-FFF2-40B4-BE49-F238E27FC236}">
                  <a16:creationId xmlns:a16="http://schemas.microsoft.com/office/drawing/2014/main" id="{A3E53F59-5D83-4FC9-AB64-56F68D62758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5" name="ïśļiḑé">
              <a:extLst>
                <a:ext uri="{FF2B5EF4-FFF2-40B4-BE49-F238E27FC236}">
                  <a16:creationId xmlns:a16="http://schemas.microsoft.com/office/drawing/2014/main" id="{934473A0-D6D9-429D-BA9F-20BF35DEE440}"/>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12" name="文本框 11">
            <a:extLst>
              <a:ext uri="{FF2B5EF4-FFF2-40B4-BE49-F238E27FC236}">
                <a16:creationId xmlns:a16="http://schemas.microsoft.com/office/drawing/2014/main" id="{BC526633-07D1-3317-E089-2E8987E597A8}"/>
              </a:ext>
            </a:extLst>
          </p:cNvPr>
          <p:cNvSpPr txBox="1"/>
          <p:nvPr/>
        </p:nvSpPr>
        <p:spPr>
          <a:xfrm>
            <a:off x="887818" y="1425828"/>
            <a:ext cx="6368659" cy="2655342"/>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t>世界知识产权组织（</a:t>
            </a:r>
            <a:r>
              <a:rPr lang="en-US" altLang="zh-CN" sz="1400" dirty="0"/>
              <a:t>WIPO</a:t>
            </a:r>
            <a:r>
              <a:rPr lang="zh-CN" altLang="en-US" sz="1400" dirty="0"/>
              <a:t>）使用的国际专利分类体系（</a:t>
            </a:r>
            <a:r>
              <a:rPr lang="en-US" altLang="zh-CN" sz="1400" dirty="0"/>
              <a:t>IPC</a:t>
            </a:r>
            <a:r>
              <a:rPr lang="zh-CN" altLang="en-US" sz="1400" dirty="0"/>
              <a:t>）</a:t>
            </a:r>
            <a:endParaRPr lang="en-US" altLang="zh-CN" sz="1400" dirty="0"/>
          </a:p>
          <a:p>
            <a:pPr marL="285750" indent="-285750">
              <a:lnSpc>
                <a:spcPct val="120000"/>
              </a:lnSpc>
              <a:buFont typeface="Arial" panose="020B0604020202020204" pitchFamily="34" charset="0"/>
              <a:buChar char="•"/>
            </a:pPr>
            <a:r>
              <a:rPr lang="zh-CN" altLang="en-US" sz="1400" dirty="0"/>
              <a:t>美国专利商标局（</a:t>
            </a:r>
            <a:r>
              <a:rPr lang="en-US" altLang="zh-CN" sz="1400" dirty="0"/>
              <a:t>USPTO</a:t>
            </a:r>
            <a:r>
              <a:rPr lang="zh-CN" altLang="en-US" sz="1400" dirty="0"/>
              <a:t>）使用的美国专利分类体系（</a:t>
            </a:r>
            <a:r>
              <a:rPr lang="en-US" altLang="zh-CN" sz="1400" dirty="0"/>
              <a:t>USPC</a:t>
            </a:r>
            <a:r>
              <a:rPr lang="zh-CN" altLang="en-US" sz="1400" dirty="0"/>
              <a:t>）</a:t>
            </a:r>
            <a:endParaRPr lang="en-US" altLang="zh-CN" sz="1400" dirty="0"/>
          </a:p>
          <a:p>
            <a:pPr marL="285750" indent="-285750">
              <a:lnSpc>
                <a:spcPct val="120000"/>
              </a:lnSpc>
              <a:buFont typeface="Arial" panose="020B0604020202020204" pitchFamily="34" charset="0"/>
              <a:buChar char="•"/>
            </a:pPr>
            <a:r>
              <a:rPr lang="zh-CN" altLang="en-US" sz="1400" dirty="0"/>
              <a:t>欧洲专利局（</a:t>
            </a:r>
            <a:r>
              <a:rPr lang="en-US" altLang="zh-CN" sz="1400" dirty="0"/>
              <a:t>EPO</a:t>
            </a:r>
            <a:r>
              <a:rPr lang="zh-CN" altLang="en-US" sz="1400" dirty="0"/>
              <a:t>）使用的以</a:t>
            </a:r>
            <a:r>
              <a:rPr lang="en-US" altLang="zh-CN" sz="1400" dirty="0"/>
              <a:t>IPC</a:t>
            </a:r>
            <a:r>
              <a:rPr lang="zh-CN" altLang="en-US" sz="1400" dirty="0"/>
              <a:t>为基础的欧洲专利分类体系（</a:t>
            </a:r>
            <a:r>
              <a:rPr lang="en-US" altLang="zh-CN" sz="1400" dirty="0"/>
              <a:t>ECLA/ICO</a:t>
            </a:r>
            <a:r>
              <a:rPr lang="zh-CN" altLang="en-US" sz="1400" dirty="0"/>
              <a:t>）</a:t>
            </a:r>
            <a:endParaRPr lang="en-US" altLang="zh-CN" sz="1400" dirty="0"/>
          </a:p>
          <a:p>
            <a:pPr marL="285750" indent="-285750">
              <a:lnSpc>
                <a:spcPct val="120000"/>
              </a:lnSpc>
              <a:buFont typeface="Arial" panose="020B0604020202020204" pitchFamily="34" charset="0"/>
              <a:buChar char="•"/>
            </a:pPr>
            <a:r>
              <a:rPr lang="zh-CN" altLang="en-US" sz="1400" dirty="0"/>
              <a:t>日本专利局（</a:t>
            </a:r>
            <a:r>
              <a:rPr lang="en-US" altLang="zh-CN" sz="1400" dirty="0"/>
              <a:t>JPO</a:t>
            </a:r>
            <a:r>
              <a:rPr lang="zh-CN" altLang="en-US" sz="1400" dirty="0"/>
              <a:t>）使用的以</a:t>
            </a:r>
            <a:r>
              <a:rPr lang="en-US" altLang="zh-CN" sz="1400" dirty="0"/>
              <a:t>IPC</a:t>
            </a:r>
            <a:r>
              <a:rPr lang="zh-CN" altLang="en-US" sz="1400" dirty="0"/>
              <a:t>为基础的日本专利分类体系（</a:t>
            </a:r>
            <a:r>
              <a:rPr lang="en-US" altLang="zh-CN" sz="1400" dirty="0"/>
              <a:t>FJ/FT</a:t>
            </a:r>
            <a:r>
              <a:rPr lang="zh-CN" altLang="en-US" sz="1400" dirty="0"/>
              <a:t>）</a:t>
            </a:r>
            <a:endParaRPr lang="en-US" altLang="zh-CN" sz="1400" dirty="0"/>
          </a:p>
          <a:p>
            <a:pPr marL="285750" indent="-285750">
              <a:lnSpc>
                <a:spcPct val="120000"/>
              </a:lnSpc>
              <a:buFont typeface="Arial" panose="020B0604020202020204" pitchFamily="34" charset="0"/>
              <a:buChar char="•"/>
            </a:pPr>
            <a:r>
              <a:rPr lang="en-US" altLang="zh-CN" sz="1400" dirty="0"/>
              <a:t>IPC</a:t>
            </a:r>
            <a:r>
              <a:rPr lang="zh-CN" altLang="en-US" sz="1400" dirty="0"/>
              <a:t>在世界范围内广泛使用，但是更新周期长，各国标准不统一，单一分类号下面的文献量太大细分度不够。</a:t>
            </a:r>
            <a:endParaRPr lang="en-US" altLang="zh-CN" sz="1400" dirty="0"/>
          </a:p>
          <a:p>
            <a:pPr marL="285750" indent="-285750">
              <a:lnSpc>
                <a:spcPct val="120000"/>
              </a:lnSpc>
              <a:buFont typeface="Arial" panose="020B0604020202020204" pitchFamily="34" charset="0"/>
              <a:buChar char="•"/>
            </a:pPr>
            <a:r>
              <a:rPr lang="en-US" altLang="zh-CN" sz="1400" dirty="0"/>
              <a:t>2013</a:t>
            </a:r>
            <a:r>
              <a:rPr lang="zh-CN" altLang="en-US" sz="1400" dirty="0"/>
              <a:t>年</a:t>
            </a:r>
            <a:r>
              <a:rPr lang="en-US" altLang="zh-CN" sz="1400" dirty="0"/>
              <a:t>1</a:t>
            </a:r>
            <a:r>
              <a:rPr lang="zh-CN" altLang="en-US" sz="1400" dirty="0"/>
              <a:t>月</a:t>
            </a:r>
            <a:r>
              <a:rPr lang="en-US" altLang="zh-CN" sz="1400" dirty="0"/>
              <a:t>1</a:t>
            </a:r>
            <a:r>
              <a:rPr lang="zh-CN" altLang="en-US" sz="1400" dirty="0"/>
              <a:t>日，美国专利商标局（</a:t>
            </a:r>
            <a:r>
              <a:rPr lang="en-US" altLang="zh-CN" sz="1400" dirty="0"/>
              <a:t>USPTO</a:t>
            </a:r>
            <a:r>
              <a:rPr lang="zh-CN" altLang="en-US" sz="1400" dirty="0"/>
              <a:t>）与欧洲专利局（</a:t>
            </a:r>
            <a:r>
              <a:rPr lang="en-US" altLang="zh-CN" sz="1400" dirty="0"/>
              <a:t>EPO</a:t>
            </a:r>
            <a:r>
              <a:rPr lang="zh-CN" altLang="en-US" sz="1400" dirty="0"/>
              <a:t>）共同开发的联合专利分类体系（</a:t>
            </a:r>
            <a:r>
              <a:rPr lang="en-US" altLang="zh-CN" sz="1400" dirty="0"/>
              <a:t>CPC</a:t>
            </a:r>
            <a:r>
              <a:rPr lang="zh-CN" altLang="en-US" sz="1400" dirty="0"/>
              <a:t>）正式启用。</a:t>
            </a:r>
            <a:endParaRPr lang="en-US" altLang="zh-CN" sz="1400" dirty="0"/>
          </a:p>
          <a:p>
            <a:pPr marL="285750" indent="-285750">
              <a:lnSpc>
                <a:spcPct val="120000"/>
              </a:lnSpc>
              <a:buFont typeface="Arial" panose="020B0604020202020204" pitchFamily="34" charset="0"/>
              <a:buChar char="•"/>
            </a:pPr>
            <a:r>
              <a:rPr lang="en-US" altLang="zh-CN" sz="1400" dirty="0"/>
              <a:t>CPC</a:t>
            </a:r>
            <a:r>
              <a:rPr lang="zh-CN" altLang="en-US" sz="1400" dirty="0"/>
              <a:t>分类号相对于</a:t>
            </a:r>
            <a:r>
              <a:rPr lang="en-US" altLang="zh-CN" sz="1400" dirty="0"/>
              <a:t>IPC</a:t>
            </a:r>
            <a:r>
              <a:rPr lang="zh-CN" altLang="en-US" sz="1400" dirty="0"/>
              <a:t>进行了进一步细分，分类能更加有效的表达发明的信息，每个分类号底下的文献数量大大减少。</a:t>
            </a:r>
            <a:endParaRPr lang="en-US" altLang="zh-CN" sz="1400" dirty="0"/>
          </a:p>
        </p:txBody>
      </p:sp>
      <p:pic>
        <p:nvPicPr>
          <p:cNvPr id="48" name="图片 47">
            <a:extLst>
              <a:ext uri="{FF2B5EF4-FFF2-40B4-BE49-F238E27FC236}">
                <a16:creationId xmlns:a16="http://schemas.microsoft.com/office/drawing/2014/main" id="{0FB4566C-BAA8-8C21-BFE1-A7EADBEB8E9E}"/>
              </a:ext>
            </a:extLst>
          </p:cNvPr>
          <p:cNvPicPr>
            <a:picLocks noChangeAspect="1"/>
          </p:cNvPicPr>
          <p:nvPr/>
        </p:nvPicPr>
        <p:blipFill>
          <a:blip r:embed="rId2"/>
          <a:stretch>
            <a:fillRect/>
          </a:stretch>
        </p:blipFill>
        <p:spPr>
          <a:xfrm>
            <a:off x="5920228" y="4481812"/>
            <a:ext cx="5541715" cy="1363635"/>
          </a:xfrm>
          <a:prstGeom prst="rect">
            <a:avLst/>
          </a:prstGeom>
        </p:spPr>
      </p:pic>
      <p:sp>
        <p:nvSpPr>
          <p:cNvPr id="61" name="文本占位符 15">
            <a:extLst>
              <a:ext uri="{FF2B5EF4-FFF2-40B4-BE49-F238E27FC236}">
                <a16:creationId xmlns:a16="http://schemas.microsoft.com/office/drawing/2014/main" id="{859091EF-78A6-7C80-1150-AFA748ADD182}"/>
              </a:ext>
            </a:extLst>
          </p:cNvPr>
          <p:cNvSpPr txBox="1">
            <a:spLocks/>
          </p:cNvSpPr>
          <p:nvPr/>
        </p:nvSpPr>
        <p:spPr>
          <a:xfrm>
            <a:off x="887818" y="4071577"/>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000" dirty="0"/>
              <a:t>CLEF-IP</a:t>
            </a:r>
            <a:r>
              <a:rPr lang="zh-CN" altLang="en-US" sz="2000" dirty="0"/>
              <a:t>竞赛</a:t>
            </a:r>
            <a:endParaRPr lang="en-US" altLang="zh-CN" dirty="0"/>
          </a:p>
        </p:txBody>
      </p:sp>
      <p:grpSp>
        <p:nvGrpSpPr>
          <p:cNvPr id="63" name="Group 48">
            <a:extLst>
              <a:ext uri="{FF2B5EF4-FFF2-40B4-BE49-F238E27FC236}">
                <a16:creationId xmlns:a16="http://schemas.microsoft.com/office/drawing/2014/main" id="{564B4A93-704A-598A-9124-7A888FB5266E}"/>
              </a:ext>
            </a:extLst>
          </p:cNvPr>
          <p:cNvGrpSpPr/>
          <p:nvPr/>
        </p:nvGrpSpPr>
        <p:grpSpPr>
          <a:xfrm>
            <a:off x="397079" y="4067737"/>
            <a:ext cx="409972" cy="409972"/>
            <a:chOff x="669869" y="597304"/>
            <a:chExt cx="409972" cy="409972"/>
          </a:xfrm>
        </p:grpSpPr>
        <p:sp>
          <p:nvSpPr>
            <p:cNvPr id="65" name="íṥļîḓê">
              <a:extLst>
                <a:ext uri="{FF2B5EF4-FFF2-40B4-BE49-F238E27FC236}">
                  <a16:creationId xmlns:a16="http://schemas.microsoft.com/office/drawing/2014/main" id="{4A61615D-E27F-BA0A-C20D-8E8F9F4BBECC}"/>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66" name="íṥlíḓê">
              <a:extLst>
                <a:ext uri="{FF2B5EF4-FFF2-40B4-BE49-F238E27FC236}">
                  <a16:creationId xmlns:a16="http://schemas.microsoft.com/office/drawing/2014/main" id="{06927FFB-EA13-D02B-6864-E1E3CD0FA32A}"/>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68" name="ïśļiḑé">
              <a:extLst>
                <a:ext uri="{FF2B5EF4-FFF2-40B4-BE49-F238E27FC236}">
                  <a16:creationId xmlns:a16="http://schemas.microsoft.com/office/drawing/2014/main" id="{95127984-41A7-DBF9-7346-CA4E25379AAC}"/>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75" name="文本框 74">
            <a:extLst>
              <a:ext uri="{FF2B5EF4-FFF2-40B4-BE49-F238E27FC236}">
                <a16:creationId xmlns:a16="http://schemas.microsoft.com/office/drawing/2014/main" id="{79D8F535-86DE-1623-AAE9-1F54F4475469}"/>
              </a:ext>
            </a:extLst>
          </p:cNvPr>
          <p:cNvSpPr txBox="1"/>
          <p:nvPr/>
        </p:nvSpPr>
        <p:spPr>
          <a:xfrm>
            <a:off x="887818" y="4481812"/>
            <a:ext cx="5110310" cy="213827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t>从</a:t>
            </a:r>
            <a:r>
              <a:rPr lang="en-US" altLang="zh-CN" sz="1400" dirty="0"/>
              <a:t>2009</a:t>
            </a:r>
            <a:r>
              <a:rPr lang="zh-CN" altLang="en-US" sz="1400" dirty="0"/>
              <a:t>年开始，聚焦专利检索的竞赛，早期成为专利检索的技术基准。于</a:t>
            </a:r>
            <a:r>
              <a:rPr lang="en-US" altLang="zh-CN" sz="1400" dirty="0"/>
              <a:t>2014</a:t>
            </a:r>
            <a:r>
              <a:rPr lang="zh-CN" altLang="en-US" sz="1400" dirty="0"/>
              <a:t>年关闭竞赛。</a:t>
            </a:r>
            <a:endParaRPr lang="en-US" altLang="zh-CN" sz="1400" dirty="0"/>
          </a:p>
          <a:p>
            <a:pPr marL="285750" indent="-285750">
              <a:lnSpc>
                <a:spcPct val="120000"/>
              </a:lnSpc>
              <a:buFont typeface="Arial" panose="020B0604020202020204" pitchFamily="34" charset="0"/>
              <a:buChar char="•"/>
            </a:pPr>
            <a:r>
              <a:rPr lang="zh-CN" altLang="en-US" sz="1400" dirty="0"/>
              <a:t>官网：</a:t>
            </a:r>
            <a:r>
              <a:rPr lang="en-US" altLang="zh-CN" sz="1400" b="0" i="0" dirty="0">
                <a:solidFill>
                  <a:srgbClr val="006D21"/>
                </a:solidFill>
                <a:effectLst/>
                <a:latin typeface="Arial" panose="020B0604020202020204" pitchFamily="34" charset="0"/>
              </a:rPr>
              <a:t>ifs.tuwien.ac.at/~clef-</a:t>
            </a:r>
            <a:r>
              <a:rPr lang="en-US" altLang="zh-CN" sz="1400" b="0" i="0" dirty="0" err="1">
                <a:solidFill>
                  <a:srgbClr val="006D21"/>
                </a:solidFill>
                <a:effectLst/>
                <a:latin typeface="Arial" panose="020B0604020202020204" pitchFamily="34" charset="0"/>
              </a:rPr>
              <a:t>ip</a:t>
            </a:r>
            <a:r>
              <a:rPr lang="en-US" altLang="zh-CN" sz="1400" b="0" i="0" dirty="0">
                <a:solidFill>
                  <a:srgbClr val="006D21"/>
                </a:solidFill>
                <a:effectLst/>
                <a:latin typeface="Arial" panose="020B0604020202020204" pitchFamily="34" charset="0"/>
              </a:rPr>
              <a:t>/</a:t>
            </a:r>
          </a:p>
          <a:p>
            <a:pPr marL="285750" indent="-285750">
              <a:lnSpc>
                <a:spcPct val="120000"/>
              </a:lnSpc>
              <a:buFont typeface="Arial" panose="020B0604020202020204" pitchFamily="34" charset="0"/>
              <a:buChar char="•"/>
            </a:pPr>
            <a:r>
              <a:rPr lang="zh-CN" altLang="en-US" sz="1400" dirty="0"/>
              <a:t>相关总结：</a:t>
            </a:r>
            <a:r>
              <a:rPr lang="zh-CN" altLang="en-US" sz="1400" dirty="0">
                <a:hlinkClick r:id="rId3"/>
              </a:rPr>
              <a:t>论文笔记 </a:t>
            </a:r>
            <a:r>
              <a:rPr lang="en-US" altLang="zh-CN" sz="1400" dirty="0">
                <a:hlinkClick r:id="rId3"/>
              </a:rPr>
              <a:t>· </a:t>
            </a:r>
            <a:r>
              <a:rPr lang="zh-CN" altLang="en-US" sz="1400" dirty="0">
                <a:hlinkClick r:id="rId3"/>
              </a:rPr>
              <a:t>大专栏 </a:t>
            </a:r>
            <a:r>
              <a:rPr lang="en-US" altLang="zh-CN" sz="1400" dirty="0">
                <a:hlinkClick r:id="rId3"/>
              </a:rPr>
              <a:t>(dazhuanlan.com)</a:t>
            </a:r>
            <a:endParaRPr lang="en-US" altLang="zh-CN" sz="1400" dirty="0"/>
          </a:p>
          <a:p>
            <a:pPr marL="285750" indent="-285750">
              <a:lnSpc>
                <a:spcPct val="120000"/>
              </a:lnSpc>
              <a:buFont typeface="Arial" panose="020B0604020202020204" pitchFamily="34" charset="0"/>
              <a:buChar char="•"/>
            </a:pPr>
            <a:r>
              <a:rPr lang="zh-CN" altLang="en-US" sz="1400" dirty="0"/>
              <a:t>专利的文档都是以 </a:t>
            </a:r>
            <a:r>
              <a:rPr lang="en-US" altLang="zh-CN" sz="1400" dirty="0"/>
              <a:t>XML </a:t>
            </a:r>
            <a:r>
              <a:rPr lang="zh-CN" altLang="en-US" sz="1400" dirty="0"/>
              <a:t>文件的格式存储的，包含的文本信息有：著录资料，摘要，描述，权利要求</a:t>
            </a:r>
            <a:endParaRPr lang="en-US" altLang="zh-CN" sz="1400" dirty="0"/>
          </a:p>
          <a:p>
            <a:pPr marL="285750" indent="-285750">
              <a:lnSpc>
                <a:spcPct val="120000"/>
              </a:lnSpc>
              <a:buFont typeface="Arial" panose="020B0604020202020204" pitchFamily="34" charset="0"/>
              <a:buChar char="•"/>
            </a:pPr>
            <a:r>
              <a:rPr lang="en-US" altLang="zh-CN" sz="1400" dirty="0"/>
              <a:t>IMG-CLS</a:t>
            </a:r>
            <a:r>
              <a:rPr lang="zh-CN" altLang="en-US" sz="1400" dirty="0"/>
              <a:t>是一个子竞赛，里面提取了专利的图片进行分类和检索</a:t>
            </a:r>
            <a:endParaRPr lang="en-US" altLang="zh-CN" sz="1400" dirty="0"/>
          </a:p>
        </p:txBody>
      </p:sp>
      <p:sp>
        <p:nvSpPr>
          <p:cNvPr id="78" name="矩形 77">
            <a:extLst>
              <a:ext uri="{FF2B5EF4-FFF2-40B4-BE49-F238E27FC236}">
                <a16:creationId xmlns:a16="http://schemas.microsoft.com/office/drawing/2014/main" id="{EABDE948-7430-42B1-0715-4A93534B03E4}"/>
              </a:ext>
            </a:extLst>
          </p:cNvPr>
          <p:cNvSpPr/>
          <p:nvPr/>
        </p:nvSpPr>
        <p:spPr>
          <a:xfrm>
            <a:off x="7466201" y="2325777"/>
            <a:ext cx="1434517" cy="4022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专利检索</a:t>
            </a:r>
          </a:p>
        </p:txBody>
      </p:sp>
      <p:sp>
        <p:nvSpPr>
          <p:cNvPr id="79" name="左大括号 78">
            <a:extLst>
              <a:ext uri="{FF2B5EF4-FFF2-40B4-BE49-F238E27FC236}">
                <a16:creationId xmlns:a16="http://schemas.microsoft.com/office/drawing/2014/main" id="{FE384E3F-778F-D1E3-47B5-316487516E90}"/>
              </a:ext>
            </a:extLst>
          </p:cNvPr>
          <p:cNvSpPr/>
          <p:nvPr/>
        </p:nvSpPr>
        <p:spPr>
          <a:xfrm>
            <a:off x="8909108" y="1747754"/>
            <a:ext cx="310393" cy="15522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772A2A3F-D5E7-E001-B306-2AE0B1DE1E5D}"/>
              </a:ext>
            </a:extLst>
          </p:cNvPr>
          <p:cNvSpPr/>
          <p:nvPr/>
        </p:nvSpPr>
        <p:spPr>
          <a:xfrm>
            <a:off x="9219501" y="1546719"/>
            <a:ext cx="2146357" cy="4001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通过图片检索</a:t>
            </a:r>
          </a:p>
        </p:txBody>
      </p:sp>
      <p:sp>
        <p:nvSpPr>
          <p:cNvPr id="81" name="矩形 80">
            <a:extLst>
              <a:ext uri="{FF2B5EF4-FFF2-40B4-BE49-F238E27FC236}">
                <a16:creationId xmlns:a16="http://schemas.microsoft.com/office/drawing/2014/main" id="{9908D96B-A905-5333-CC3A-79EF0099BEF7}"/>
              </a:ext>
            </a:extLst>
          </p:cNvPr>
          <p:cNvSpPr/>
          <p:nvPr/>
        </p:nvSpPr>
        <p:spPr>
          <a:xfrm>
            <a:off x="9227891" y="3099963"/>
            <a:ext cx="2558641" cy="4001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通过专利文本信息检索</a:t>
            </a:r>
          </a:p>
        </p:txBody>
      </p:sp>
      <p:sp>
        <p:nvSpPr>
          <p:cNvPr id="82" name="矩形 81">
            <a:extLst>
              <a:ext uri="{FF2B5EF4-FFF2-40B4-BE49-F238E27FC236}">
                <a16:creationId xmlns:a16="http://schemas.microsoft.com/office/drawing/2014/main" id="{91CC856B-61EB-6AA8-85A8-8D6D9840DF0C}"/>
              </a:ext>
            </a:extLst>
          </p:cNvPr>
          <p:cNvSpPr/>
          <p:nvPr/>
        </p:nvSpPr>
        <p:spPr>
          <a:xfrm>
            <a:off x="9227891" y="2303231"/>
            <a:ext cx="2146357" cy="4001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多模态检索</a:t>
            </a:r>
          </a:p>
        </p:txBody>
      </p:sp>
    </p:spTree>
    <p:extLst>
      <p:ext uri="{BB962C8B-B14F-4D97-AF65-F5344CB8AC3E}">
        <p14:creationId xmlns:p14="http://schemas.microsoft.com/office/powerpoint/2010/main" val="417627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p:txBody>
          <a:bodyPr/>
          <a:lstStyle/>
          <a:p>
            <a:r>
              <a:rPr lang="zh-CN" altLang="en-US" dirty="0"/>
              <a:t>专利检索相关研究</a:t>
            </a:r>
            <a:endParaRPr lang="en-US" altLang="zh-CN" dirty="0"/>
          </a:p>
        </p:txBody>
      </p:sp>
      <p:sp>
        <p:nvSpPr>
          <p:cNvPr id="16" name="文本占位符 15">
            <a:extLst>
              <a:ext uri="{FF2B5EF4-FFF2-40B4-BE49-F238E27FC236}">
                <a16:creationId xmlns:a16="http://schemas.microsoft.com/office/drawing/2014/main" id="{4E70A389-40FE-4811-BDF5-543B01EED083}"/>
              </a:ext>
            </a:extLst>
          </p:cNvPr>
          <p:cNvSpPr>
            <a:spLocks noGrp="1"/>
          </p:cNvSpPr>
          <p:nvPr>
            <p:ph type="body" sz="quarter" idx="22"/>
          </p:nvPr>
        </p:nvSpPr>
        <p:spPr>
          <a:xfrm>
            <a:off x="887818" y="1058689"/>
            <a:ext cx="3850955" cy="400110"/>
          </a:xfrm>
        </p:spPr>
        <p:txBody>
          <a:bodyPr/>
          <a:lstStyle/>
          <a:p>
            <a:pPr algn="l"/>
            <a:r>
              <a:rPr lang="zh-CN" altLang="en-US" dirty="0"/>
              <a:t>专利图片检索相关的数据集</a:t>
            </a:r>
            <a:endParaRPr lang="en-US" altLang="zh-CN" dirty="0"/>
          </a:p>
        </p:txBody>
      </p:sp>
      <p:grpSp>
        <p:nvGrpSpPr>
          <p:cNvPr id="22" name="Group 48">
            <a:extLst>
              <a:ext uri="{FF2B5EF4-FFF2-40B4-BE49-F238E27FC236}">
                <a16:creationId xmlns:a16="http://schemas.microsoft.com/office/drawing/2014/main" id="{E0641B04-CF28-47FC-B4FF-108CC841ABB9}"/>
              </a:ext>
            </a:extLst>
          </p:cNvPr>
          <p:cNvGrpSpPr/>
          <p:nvPr/>
        </p:nvGrpSpPr>
        <p:grpSpPr>
          <a:xfrm>
            <a:off x="397079" y="1053759"/>
            <a:ext cx="409972" cy="409972"/>
            <a:chOff x="669869" y="597304"/>
            <a:chExt cx="409972" cy="409972"/>
          </a:xfrm>
        </p:grpSpPr>
        <p:sp>
          <p:nvSpPr>
            <p:cNvPr id="23" name="íṥļîḓê">
              <a:extLst>
                <a:ext uri="{FF2B5EF4-FFF2-40B4-BE49-F238E27FC236}">
                  <a16:creationId xmlns:a16="http://schemas.microsoft.com/office/drawing/2014/main" id="{7B2345AD-A803-46D2-B05E-29E438699FAF}"/>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4" name="íṥlíḓê">
              <a:extLst>
                <a:ext uri="{FF2B5EF4-FFF2-40B4-BE49-F238E27FC236}">
                  <a16:creationId xmlns:a16="http://schemas.microsoft.com/office/drawing/2014/main" id="{A3E53F59-5D83-4FC9-AB64-56F68D62758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5" name="ïśļiḑé">
              <a:extLst>
                <a:ext uri="{FF2B5EF4-FFF2-40B4-BE49-F238E27FC236}">
                  <a16:creationId xmlns:a16="http://schemas.microsoft.com/office/drawing/2014/main" id="{934473A0-D6D9-429D-BA9F-20BF35DEE440}"/>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12" name="文本框 11">
            <a:extLst>
              <a:ext uri="{FF2B5EF4-FFF2-40B4-BE49-F238E27FC236}">
                <a16:creationId xmlns:a16="http://schemas.microsoft.com/office/drawing/2014/main" id="{BC526633-07D1-3317-E089-2E8987E597A8}"/>
              </a:ext>
            </a:extLst>
          </p:cNvPr>
          <p:cNvSpPr txBox="1"/>
          <p:nvPr/>
        </p:nvSpPr>
        <p:spPr>
          <a:xfrm>
            <a:off x="887818" y="1425828"/>
            <a:ext cx="6368659" cy="265386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t>CLEF-IP</a:t>
            </a:r>
            <a:r>
              <a:rPr lang="zh-CN" altLang="en-US" sz="1400" dirty="0"/>
              <a:t>竞赛在</a:t>
            </a:r>
            <a:r>
              <a:rPr lang="en-US" altLang="zh-CN" sz="1400" dirty="0"/>
              <a:t>2011</a:t>
            </a:r>
            <a:r>
              <a:rPr lang="zh-CN" altLang="en-US" sz="1400" dirty="0"/>
              <a:t>年提供了一个专利图像的数据集。包含</a:t>
            </a:r>
            <a:r>
              <a:rPr lang="en-US" altLang="zh-CN" sz="1400" dirty="0"/>
              <a:t>211</a:t>
            </a:r>
            <a:r>
              <a:rPr lang="zh-CN" altLang="en-US" sz="1400" dirty="0"/>
              <a:t>项专利，有</a:t>
            </a:r>
            <a:r>
              <a:rPr lang="en-US" altLang="zh-CN" sz="1400" dirty="0"/>
              <a:t>9</a:t>
            </a:r>
            <a:r>
              <a:rPr lang="zh-CN" altLang="en-US" sz="1400" dirty="0"/>
              <a:t>中粗粒度的类别：</a:t>
            </a:r>
            <a:r>
              <a:rPr lang="en-US" altLang="zh-CN" sz="1400" dirty="0"/>
              <a:t>abstract drawing, graph, flowchart, gene sequence, program listing, symbol, chemical structure, table and mathematics</a:t>
            </a:r>
            <a:r>
              <a:rPr lang="zh-CN" altLang="en-US" sz="1400" dirty="0"/>
              <a:t>。</a:t>
            </a:r>
            <a:endParaRPr lang="en-US" altLang="zh-CN" sz="1400" dirty="0"/>
          </a:p>
          <a:p>
            <a:pPr marL="285750" indent="-285750">
              <a:lnSpc>
                <a:spcPct val="120000"/>
              </a:lnSpc>
              <a:buFont typeface="Arial" panose="020B0604020202020204" pitchFamily="34" charset="0"/>
              <a:buChar char="•"/>
            </a:pPr>
            <a:r>
              <a:rPr lang="en-US" altLang="zh-CN" sz="1400" dirty="0"/>
              <a:t>Concept</a:t>
            </a:r>
            <a:r>
              <a:rPr lang="zh-CN" altLang="en-US" sz="1400" dirty="0"/>
              <a:t>：一个包含</a:t>
            </a:r>
            <a:r>
              <a:rPr lang="en-US" altLang="zh-CN" sz="1400" dirty="0"/>
              <a:t>1000</a:t>
            </a:r>
            <a:r>
              <a:rPr lang="zh-CN" altLang="en-US" sz="1400" dirty="0"/>
              <a:t>张专利图纸的集合，分类挑战是标注</a:t>
            </a:r>
            <a:r>
              <a:rPr lang="en-US" altLang="zh-CN" sz="1400" dirty="0"/>
              <a:t>8</a:t>
            </a:r>
            <a:r>
              <a:rPr lang="zh-CN" altLang="en-US" sz="1400" dirty="0"/>
              <a:t>种不同类型的鞋</a:t>
            </a:r>
            <a:r>
              <a:rPr lang="en-US" altLang="zh-CN" sz="1400" dirty="0"/>
              <a:t>(</a:t>
            </a:r>
            <a:r>
              <a:rPr lang="zh-CN" altLang="en-US" sz="1400" dirty="0"/>
              <a:t>滑雪靴、高跟鞋等</a:t>
            </a:r>
            <a:r>
              <a:rPr lang="en-US" altLang="zh-CN" sz="1400" dirty="0"/>
              <a:t>)</a:t>
            </a:r>
          </a:p>
          <a:p>
            <a:pPr marL="285750" indent="-285750">
              <a:lnSpc>
                <a:spcPct val="120000"/>
              </a:lnSpc>
              <a:buFont typeface="Arial" panose="020B0604020202020204" pitchFamily="34" charset="0"/>
              <a:buChar char="•"/>
            </a:pPr>
            <a:r>
              <a:rPr lang="en-US" altLang="zh-CN" sz="1400" dirty="0"/>
              <a:t>Sketchy</a:t>
            </a:r>
            <a:r>
              <a:rPr lang="zh-CN" altLang="en-US" sz="1400" dirty="0"/>
              <a:t>草图数据集。草图与专利图纸的共同点：缺乏背景信息，具有抽象性、稀疏性。不同点：专利图纸比手绘草图更详细，质量更高，草图检索依赖笔画信息、与自然图像的关联度更高。</a:t>
            </a:r>
            <a:endParaRPr lang="en-US" altLang="zh-CN" sz="1400" dirty="0"/>
          </a:p>
          <a:p>
            <a:pPr marL="285750" indent="-285750">
              <a:lnSpc>
                <a:spcPct val="120000"/>
              </a:lnSpc>
              <a:buFont typeface="Arial" panose="020B0604020202020204" pitchFamily="34" charset="0"/>
              <a:buChar char="•"/>
            </a:pPr>
            <a:r>
              <a:rPr lang="en-US" altLang="zh-CN" sz="1400" dirty="0"/>
              <a:t>Image Net</a:t>
            </a:r>
            <a:r>
              <a:rPr lang="zh-CN" altLang="en-US" sz="1400" dirty="0"/>
              <a:t>自然图像数据集。可以用于模型的预训练得到模型的初始权重。</a:t>
            </a:r>
            <a:endParaRPr lang="en-US" altLang="zh-CN" sz="1400" dirty="0"/>
          </a:p>
          <a:p>
            <a:pPr marL="285750" indent="-285750">
              <a:lnSpc>
                <a:spcPct val="120000"/>
              </a:lnSpc>
              <a:buFont typeface="Arial" panose="020B0604020202020204" pitchFamily="34" charset="0"/>
              <a:buChar char="•"/>
            </a:pPr>
            <a:endParaRPr lang="en-US" altLang="zh-CN" sz="1400" dirty="0"/>
          </a:p>
        </p:txBody>
      </p:sp>
      <p:sp>
        <p:nvSpPr>
          <p:cNvPr id="61" name="文本占位符 15">
            <a:extLst>
              <a:ext uri="{FF2B5EF4-FFF2-40B4-BE49-F238E27FC236}">
                <a16:creationId xmlns:a16="http://schemas.microsoft.com/office/drawing/2014/main" id="{859091EF-78A6-7C80-1150-AFA748ADD182}"/>
              </a:ext>
            </a:extLst>
          </p:cNvPr>
          <p:cNvSpPr txBox="1">
            <a:spLocks/>
          </p:cNvSpPr>
          <p:nvPr/>
        </p:nvSpPr>
        <p:spPr>
          <a:xfrm>
            <a:off x="887818" y="4071577"/>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sz="2000" dirty="0"/>
              <a:t>专利图片检索相关方法</a:t>
            </a:r>
            <a:endParaRPr lang="en-US" altLang="zh-CN" dirty="0"/>
          </a:p>
        </p:txBody>
      </p:sp>
      <p:grpSp>
        <p:nvGrpSpPr>
          <p:cNvPr id="63" name="Group 48">
            <a:extLst>
              <a:ext uri="{FF2B5EF4-FFF2-40B4-BE49-F238E27FC236}">
                <a16:creationId xmlns:a16="http://schemas.microsoft.com/office/drawing/2014/main" id="{564B4A93-704A-598A-9124-7A888FB5266E}"/>
              </a:ext>
            </a:extLst>
          </p:cNvPr>
          <p:cNvGrpSpPr/>
          <p:nvPr/>
        </p:nvGrpSpPr>
        <p:grpSpPr>
          <a:xfrm>
            <a:off x="397079" y="4067737"/>
            <a:ext cx="409972" cy="409972"/>
            <a:chOff x="669869" y="597304"/>
            <a:chExt cx="409972" cy="409972"/>
          </a:xfrm>
        </p:grpSpPr>
        <p:sp>
          <p:nvSpPr>
            <p:cNvPr id="65" name="íṥļîḓê">
              <a:extLst>
                <a:ext uri="{FF2B5EF4-FFF2-40B4-BE49-F238E27FC236}">
                  <a16:creationId xmlns:a16="http://schemas.microsoft.com/office/drawing/2014/main" id="{4A61615D-E27F-BA0A-C20D-8E8F9F4BBECC}"/>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66" name="íṥlíḓê">
              <a:extLst>
                <a:ext uri="{FF2B5EF4-FFF2-40B4-BE49-F238E27FC236}">
                  <a16:creationId xmlns:a16="http://schemas.microsoft.com/office/drawing/2014/main" id="{06927FFB-EA13-D02B-6864-E1E3CD0FA32A}"/>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68" name="ïśļiḑé">
              <a:extLst>
                <a:ext uri="{FF2B5EF4-FFF2-40B4-BE49-F238E27FC236}">
                  <a16:creationId xmlns:a16="http://schemas.microsoft.com/office/drawing/2014/main" id="{95127984-41A7-DBF9-7346-CA4E25379AAC}"/>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75" name="文本框 74">
            <a:extLst>
              <a:ext uri="{FF2B5EF4-FFF2-40B4-BE49-F238E27FC236}">
                <a16:creationId xmlns:a16="http://schemas.microsoft.com/office/drawing/2014/main" id="{79D8F535-86DE-1623-AAE9-1F54F4475469}"/>
              </a:ext>
            </a:extLst>
          </p:cNvPr>
          <p:cNvSpPr txBox="1"/>
          <p:nvPr/>
        </p:nvSpPr>
        <p:spPr>
          <a:xfrm>
            <a:off x="887817" y="4481812"/>
            <a:ext cx="6368659" cy="1362681"/>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t>基于图像的检索：基于图像的专利检索方法目前主要使用一些图像描述符，但这个在</a:t>
            </a:r>
            <a:r>
              <a:rPr lang="en-US" altLang="zh-CN" sz="1400" dirty="0" err="1"/>
              <a:t>DeepPatent</a:t>
            </a:r>
            <a:r>
              <a:rPr lang="zh-CN" altLang="en-US" sz="1400" dirty="0"/>
              <a:t>上面表现不佳。</a:t>
            </a:r>
            <a:endParaRPr lang="en-US" altLang="zh-CN" sz="1400" dirty="0"/>
          </a:p>
          <a:p>
            <a:pPr marL="285750" indent="-285750">
              <a:lnSpc>
                <a:spcPct val="120000"/>
              </a:lnSpc>
              <a:buFont typeface="Arial" panose="020B0604020202020204" pitchFamily="34" charset="0"/>
              <a:buChar char="•"/>
            </a:pPr>
            <a:r>
              <a:rPr lang="zh-CN" altLang="en-US" sz="1400" dirty="0"/>
              <a:t>基于内容的检索：和技术图纸不一样的是，草图检索依赖壁画信息、与自然图像的关联、属性或定义良好的分类标签。但对于技术图纸是没有这些的，所以只能将方法退化为传统的分类预训练和排序优化方法</a:t>
            </a:r>
            <a:endParaRPr lang="en-US" altLang="zh-CN" sz="1400" dirty="0"/>
          </a:p>
        </p:txBody>
      </p:sp>
    </p:spTree>
    <p:extLst>
      <p:ext uri="{BB962C8B-B14F-4D97-AF65-F5344CB8AC3E}">
        <p14:creationId xmlns:p14="http://schemas.microsoft.com/office/powerpoint/2010/main" val="25029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a:xfrm>
            <a:off x="1225811" y="143272"/>
            <a:ext cx="5911836" cy="691230"/>
          </a:xfrm>
        </p:spPr>
        <p:txBody>
          <a:bodyPr/>
          <a:lstStyle/>
          <a:p>
            <a:r>
              <a:rPr lang="zh-CN" altLang="en-US" dirty="0"/>
              <a:t>论文笔记</a:t>
            </a:r>
            <a:r>
              <a:rPr lang="en-US" altLang="zh-CN" dirty="0"/>
              <a:t>---Deep Patent: Large scale patent drawing recognition and retrieval</a:t>
            </a:r>
          </a:p>
          <a:p>
            <a:endParaRPr lang="en-US" altLang="zh-CN" dirty="0"/>
          </a:p>
        </p:txBody>
      </p:sp>
      <p:sp>
        <p:nvSpPr>
          <p:cNvPr id="16" name="文本占位符 15">
            <a:extLst>
              <a:ext uri="{FF2B5EF4-FFF2-40B4-BE49-F238E27FC236}">
                <a16:creationId xmlns:a16="http://schemas.microsoft.com/office/drawing/2014/main" id="{4E70A389-40FE-4811-BDF5-543B01EED083}"/>
              </a:ext>
            </a:extLst>
          </p:cNvPr>
          <p:cNvSpPr>
            <a:spLocks noGrp="1"/>
          </p:cNvSpPr>
          <p:nvPr>
            <p:ph type="body" sz="quarter" idx="22"/>
          </p:nvPr>
        </p:nvSpPr>
        <p:spPr>
          <a:xfrm>
            <a:off x="968830" y="1519393"/>
            <a:ext cx="6416957" cy="707886"/>
          </a:xfrm>
        </p:spPr>
        <p:txBody>
          <a:bodyPr/>
          <a:lstStyle/>
          <a:p>
            <a:pPr algn="l"/>
            <a:r>
              <a:rPr lang="zh-CN" altLang="en-US" dirty="0"/>
              <a:t>提出了一个大型外观设计的数据集：</a:t>
            </a:r>
            <a:r>
              <a:rPr lang="en-US" altLang="zh-CN" dirty="0"/>
              <a:t> Deep Patent</a:t>
            </a:r>
          </a:p>
        </p:txBody>
      </p:sp>
      <p:sp>
        <p:nvSpPr>
          <p:cNvPr id="10" name="日期占位符 9">
            <a:extLst>
              <a:ext uri="{FF2B5EF4-FFF2-40B4-BE49-F238E27FC236}">
                <a16:creationId xmlns:a16="http://schemas.microsoft.com/office/drawing/2014/main" id="{9F9EE6ED-EA7F-42C7-816E-28787EAC37C5}"/>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grpSp>
        <p:nvGrpSpPr>
          <p:cNvPr id="22" name="Group 48">
            <a:extLst>
              <a:ext uri="{FF2B5EF4-FFF2-40B4-BE49-F238E27FC236}">
                <a16:creationId xmlns:a16="http://schemas.microsoft.com/office/drawing/2014/main" id="{E0641B04-CF28-47FC-B4FF-108CC841ABB9}"/>
              </a:ext>
            </a:extLst>
          </p:cNvPr>
          <p:cNvGrpSpPr/>
          <p:nvPr/>
        </p:nvGrpSpPr>
        <p:grpSpPr>
          <a:xfrm>
            <a:off x="478091" y="1515553"/>
            <a:ext cx="409972" cy="409972"/>
            <a:chOff x="669869" y="597304"/>
            <a:chExt cx="409972" cy="409972"/>
          </a:xfrm>
        </p:grpSpPr>
        <p:sp>
          <p:nvSpPr>
            <p:cNvPr id="23" name="íṥļîḓê">
              <a:extLst>
                <a:ext uri="{FF2B5EF4-FFF2-40B4-BE49-F238E27FC236}">
                  <a16:creationId xmlns:a16="http://schemas.microsoft.com/office/drawing/2014/main" id="{7B2345AD-A803-46D2-B05E-29E438699FAF}"/>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4" name="íṥlíḓê">
              <a:extLst>
                <a:ext uri="{FF2B5EF4-FFF2-40B4-BE49-F238E27FC236}">
                  <a16:creationId xmlns:a16="http://schemas.microsoft.com/office/drawing/2014/main" id="{A3E53F59-5D83-4FC9-AB64-56F68D62758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5" name="ïśļiḑé">
              <a:extLst>
                <a:ext uri="{FF2B5EF4-FFF2-40B4-BE49-F238E27FC236}">
                  <a16:creationId xmlns:a16="http://schemas.microsoft.com/office/drawing/2014/main" id="{934473A0-D6D9-429D-BA9F-20BF35DEE440}"/>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3" name="文本框 2">
            <a:extLst>
              <a:ext uri="{FF2B5EF4-FFF2-40B4-BE49-F238E27FC236}">
                <a16:creationId xmlns:a16="http://schemas.microsoft.com/office/drawing/2014/main" id="{AB1B2DD1-F7E1-9D9D-E407-AD29AB499A5B}"/>
              </a:ext>
            </a:extLst>
          </p:cNvPr>
          <p:cNvSpPr txBox="1"/>
          <p:nvPr/>
        </p:nvSpPr>
        <p:spPr>
          <a:xfrm>
            <a:off x="968830" y="2032606"/>
            <a:ext cx="5897850" cy="328705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t>2018</a:t>
            </a:r>
            <a:r>
              <a:rPr lang="zh-CN" altLang="en-US" sz="1400" dirty="0"/>
              <a:t>年</a:t>
            </a:r>
            <a:r>
              <a:rPr lang="en-US" altLang="zh-CN" sz="1400" dirty="0"/>
              <a:t>-2019</a:t>
            </a:r>
            <a:r>
              <a:rPr lang="zh-CN" altLang="en-US" sz="1400" dirty="0"/>
              <a:t>上半年，在美国专利商标局（</a:t>
            </a:r>
            <a:r>
              <a:rPr lang="en-US" altLang="zh-CN" sz="1400" dirty="0"/>
              <a:t>USPTO</a:t>
            </a:r>
            <a:r>
              <a:rPr lang="zh-CN" altLang="en-US" sz="1400" dirty="0"/>
              <a:t>）上下载专利图纸，专利的领域为“外观设计类”。</a:t>
            </a:r>
            <a:endParaRPr lang="en-US" altLang="zh-CN" sz="1400" dirty="0"/>
          </a:p>
          <a:p>
            <a:pPr marL="285750" indent="-285750">
              <a:lnSpc>
                <a:spcPct val="120000"/>
              </a:lnSpc>
              <a:buFont typeface="Arial" panose="020B0604020202020204" pitchFamily="34" charset="0"/>
              <a:buChar char="•"/>
            </a:pPr>
            <a:r>
              <a:rPr lang="zh-CN" altLang="en-US" sz="1400" dirty="0"/>
              <a:t>总共</a:t>
            </a:r>
            <a:r>
              <a:rPr lang="en-US" altLang="zh-CN" sz="1400" dirty="0"/>
              <a:t>45000</a:t>
            </a:r>
            <a:r>
              <a:rPr lang="zh-CN" altLang="en-US" sz="1400" dirty="0"/>
              <a:t>项专利，所有数据集图片都转为了</a:t>
            </a:r>
            <a:r>
              <a:rPr lang="en-US" altLang="zh-CN" sz="1400" dirty="0"/>
              <a:t>PNG</a:t>
            </a:r>
            <a:r>
              <a:rPr lang="zh-CN" altLang="en-US" sz="1400" dirty="0"/>
              <a:t>格式。</a:t>
            </a:r>
            <a:endParaRPr lang="en-US" altLang="zh-CN" sz="1400" dirty="0"/>
          </a:p>
          <a:p>
            <a:pPr marL="285750" indent="-285750">
              <a:lnSpc>
                <a:spcPct val="120000"/>
              </a:lnSpc>
              <a:buFont typeface="Arial" panose="020B0604020202020204" pitchFamily="34" charset="0"/>
              <a:buChar char="•"/>
            </a:pPr>
            <a:r>
              <a:rPr lang="zh-CN" altLang="en-US" sz="1400" dirty="0"/>
              <a:t>测试集：</a:t>
            </a:r>
            <a:r>
              <a:rPr lang="en-US" altLang="zh-CN" sz="1400" dirty="0"/>
              <a:t>6926</a:t>
            </a:r>
            <a:r>
              <a:rPr lang="zh-CN" altLang="en-US" sz="1400" dirty="0"/>
              <a:t>个专利，查询库（</a:t>
            </a:r>
            <a:r>
              <a:rPr lang="en-US" altLang="zh-CN" sz="1400" dirty="0"/>
              <a:t>query</a:t>
            </a:r>
            <a:r>
              <a:rPr lang="zh-CN" altLang="en-US" sz="1400" dirty="0"/>
              <a:t>）有</a:t>
            </a:r>
            <a:r>
              <a:rPr lang="en-US" altLang="zh-CN" sz="1400" dirty="0"/>
              <a:t>13133</a:t>
            </a:r>
            <a:r>
              <a:rPr lang="zh-CN" altLang="en-US" sz="1400" dirty="0"/>
              <a:t>张，检索库有：</a:t>
            </a:r>
            <a:r>
              <a:rPr lang="en-US" altLang="zh-CN" sz="1400" dirty="0"/>
              <a:t>38834</a:t>
            </a:r>
            <a:r>
              <a:rPr lang="zh-CN" altLang="en-US" sz="1400" dirty="0"/>
              <a:t>张</a:t>
            </a:r>
          </a:p>
          <a:p>
            <a:pPr marL="285750" indent="-285750">
              <a:lnSpc>
                <a:spcPct val="120000"/>
              </a:lnSpc>
              <a:buFont typeface="Arial" panose="020B0604020202020204" pitchFamily="34" charset="0"/>
              <a:buChar char="•"/>
            </a:pPr>
            <a:r>
              <a:rPr lang="zh-CN" altLang="en-US" sz="1400" dirty="0"/>
              <a:t>训练集：</a:t>
            </a:r>
            <a:r>
              <a:rPr lang="en-US" altLang="zh-CN" sz="1400" dirty="0"/>
              <a:t>33364</a:t>
            </a:r>
            <a:r>
              <a:rPr lang="zh-CN" altLang="en-US" sz="1400" dirty="0"/>
              <a:t>个专利，</a:t>
            </a:r>
            <a:r>
              <a:rPr lang="en-US" altLang="zh-CN" sz="1400" dirty="0"/>
              <a:t>254787</a:t>
            </a:r>
            <a:r>
              <a:rPr lang="zh-CN" altLang="en-US" sz="1400" dirty="0"/>
              <a:t>张</a:t>
            </a:r>
          </a:p>
          <a:p>
            <a:pPr marL="285750" indent="-285750">
              <a:lnSpc>
                <a:spcPct val="120000"/>
              </a:lnSpc>
              <a:buFont typeface="Arial" panose="020B0604020202020204" pitchFamily="34" charset="0"/>
              <a:buChar char="•"/>
            </a:pPr>
            <a:r>
              <a:rPr lang="zh-CN" altLang="en-US" sz="1400" dirty="0"/>
              <a:t>验证集：</a:t>
            </a:r>
            <a:r>
              <a:rPr lang="en-US" altLang="zh-CN" sz="1400" dirty="0"/>
              <a:t>5888</a:t>
            </a:r>
            <a:r>
              <a:rPr lang="zh-CN" altLang="en-US" sz="1400" dirty="0"/>
              <a:t>个专利，</a:t>
            </a:r>
            <a:r>
              <a:rPr lang="en-US" altLang="zh-CN" sz="1400" dirty="0"/>
              <a:t>44815</a:t>
            </a:r>
            <a:r>
              <a:rPr lang="zh-CN" altLang="en-US" sz="1400" dirty="0"/>
              <a:t>张图片</a:t>
            </a:r>
            <a:endParaRPr lang="en-US" altLang="zh-CN" sz="1400" dirty="0"/>
          </a:p>
          <a:p>
            <a:pPr>
              <a:lnSpc>
                <a:spcPct val="120000"/>
              </a:lnSpc>
            </a:pPr>
            <a:r>
              <a:rPr lang="zh-CN" altLang="en-US" sz="1400" dirty="0"/>
              <a:t>数据集的优点：</a:t>
            </a:r>
            <a:endParaRPr lang="en-US" altLang="zh-CN" sz="1400" dirty="0"/>
          </a:p>
          <a:p>
            <a:pPr marL="285750" indent="-285750">
              <a:lnSpc>
                <a:spcPct val="120000"/>
              </a:lnSpc>
              <a:buFont typeface="Arial" panose="020B0604020202020204" pitchFamily="34" charset="0"/>
              <a:buChar char="•"/>
            </a:pPr>
            <a:r>
              <a:rPr lang="zh-CN" altLang="en-US" sz="1400" dirty="0"/>
              <a:t>专利图纸是介于草图数据集</a:t>
            </a:r>
            <a:r>
              <a:rPr lang="en-US" altLang="zh-CN" sz="1400" dirty="0"/>
              <a:t>Sketchy</a:t>
            </a:r>
            <a:r>
              <a:rPr lang="zh-CN" altLang="en-US" sz="1400" dirty="0"/>
              <a:t>与自然图像数据集</a:t>
            </a:r>
            <a:r>
              <a:rPr lang="en-US" altLang="zh-CN" sz="1400" dirty="0"/>
              <a:t>ImageNet</a:t>
            </a:r>
            <a:r>
              <a:rPr lang="zh-CN" altLang="en-US" sz="1400" dirty="0"/>
              <a:t>之间的抽象图纸，有自己的特点。</a:t>
            </a:r>
            <a:endParaRPr lang="en-US" altLang="zh-CN" sz="1400" dirty="0"/>
          </a:p>
          <a:p>
            <a:pPr marL="285750" indent="-285750">
              <a:lnSpc>
                <a:spcPct val="120000"/>
              </a:lnSpc>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18" name="图片 17">
            <a:extLst>
              <a:ext uri="{FF2B5EF4-FFF2-40B4-BE49-F238E27FC236}">
                <a16:creationId xmlns:a16="http://schemas.microsoft.com/office/drawing/2014/main" id="{3A4D63A8-24D6-7792-F36D-9A99C35B562B}"/>
              </a:ext>
            </a:extLst>
          </p:cNvPr>
          <p:cNvPicPr>
            <a:picLocks noChangeAspect="1"/>
          </p:cNvPicPr>
          <p:nvPr/>
        </p:nvPicPr>
        <p:blipFill>
          <a:blip r:embed="rId2"/>
          <a:stretch>
            <a:fillRect/>
          </a:stretch>
        </p:blipFill>
        <p:spPr>
          <a:xfrm>
            <a:off x="7466554" y="2064618"/>
            <a:ext cx="3425579" cy="1584129"/>
          </a:xfrm>
          <a:prstGeom prst="rect">
            <a:avLst/>
          </a:prstGeom>
        </p:spPr>
      </p:pic>
      <p:pic>
        <p:nvPicPr>
          <p:cNvPr id="21" name="图片 20">
            <a:extLst>
              <a:ext uri="{FF2B5EF4-FFF2-40B4-BE49-F238E27FC236}">
                <a16:creationId xmlns:a16="http://schemas.microsoft.com/office/drawing/2014/main" id="{0BC027B3-9E57-392D-ABCC-D3952C6B477C}"/>
              </a:ext>
            </a:extLst>
          </p:cNvPr>
          <p:cNvPicPr>
            <a:picLocks noChangeAspect="1"/>
          </p:cNvPicPr>
          <p:nvPr/>
        </p:nvPicPr>
        <p:blipFill>
          <a:blip r:embed="rId3"/>
          <a:stretch>
            <a:fillRect/>
          </a:stretch>
        </p:blipFill>
        <p:spPr>
          <a:xfrm>
            <a:off x="7410434" y="3593835"/>
            <a:ext cx="3783539" cy="1725825"/>
          </a:xfrm>
          <a:prstGeom prst="rect">
            <a:avLst/>
          </a:prstGeom>
        </p:spPr>
      </p:pic>
      <p:sp>
        <p:nvSpPr>
          <p:cNvPr id="26" name="文本占位符 15">
            <a:extLst>
              <a:ext uri="{FF2B5EF4-FFF2-40B4-BE49-F238E27FC236}">
                <a16:creationId xmlns:a16="http://schemas.microsoft.com/office/drawing/2014/main" id="{13BD2A4E-6394-4C17-A9FD-A47EEB6C6B4B}"/>
              </a:ext>
            </a:extLst>
          </p:cNvPr>
          <p:cNvSpPr txBox="1">
            <a:spLocks/>
          </p:cNvSpPr>
          <p:nvPr/>
        </p:nvSpPr>
        <p:spPr>
          <a:xfrm>
            <a:off x="968830" y="4642870"/>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训练了一个用于专利检索的基准网络：</a:t>
            </a:r>
            <a:r>
              <a:rPr lang="en-US" altLang="zh-CN" dirty="0"/>
              <a:t>Patent Net</a:t>
            </a:r>
          </a:p>
        </p:txBody>
      </p:sp>
      <p:grpSp>
        <p:nvGrpSpPr>
          <p:cNvPr id="28" name="Group 48">
            <a:extLst>
              <a:ext uri="{FF2B5EF4-FFF2-40B4-BE49-F238E27FC236}">
                <a16:creationId xmlns:a16="http://schemas.microsoft.com/office/drawing/2014/main" id="{8C792EEE-073B-871A-13F1-20BC525BA164}"/>
              </a:ext>
            </a:extLst>
          </p:cNvPr>
          <p:cNvGrpSpPr/>
          <p:nvPr/>
        </p:nvGrpSpPr>
        <p:grpSpPr>
          <a:xfrm>
            <a:off x="478091" y="4639030"/>
            <a:ext cx="409972" cy="409972"/>
            <a:chOff x="669869" y="597304"/>
            <a:chExt cx="409972" cy="409972"/>
          </a:xfrm>
        </p:grpSpPr>
        <p:sp>
          <p:nvSpPr>
            <p:cNvPr id="29" name="íṥļîḓê">
              <a:extLst>
                <a:ext uri="{FF2B5EF4-FFF2-40B4-BE49-F238E27FC236}">
                  <a16:creationId xmlns:a16="http://schemas.microsoft.com/office/drawing/2014/main" id="{B31D3509-D039-6421-ACFE-1D847D45D347}"/>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0" name="íṥlíḓê">
              <a:extLst>
                <a:ext uri="{FF2B5EF4-FFF2-40B4-BE49-F238E27FC236}">
                  <a16:creationId xmlns:a16="http://schemas.microsoft.com/office/drawing/2014/main" id="{1DC5B4FF-429A-E381-6ECC-7217FA131724}"/>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1" name="ïśļiḑé">
              <a:extLst>
                <a:ext uri="{FF2B5EF4-FFF2-40B4-BE49-F238E27FC236}">
                  <a16:creationId xmlns:a16="http://schemas.microsoft.com/office/drawing/2014/main" id="{7225B08D-4DCE-E6D4-AF7C-57782ED746D4}"/>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32" name="文本框 31">
            <a:extLst>
              <a:ext uri="{FF2B5EF4-FFF2-40B4-BE49-F238E27FC236}">
                <a16:creationId xmlns:a16="http://schemas.microsoft.com/office/drawing/2014/main" id="{23884CD4-025A-979C-23F2-D456EE72B907}"/>
              </a:ext>
            </a:extLst>
          </p:cNvPr>
          <p:cNvSpPr txBox="1"/>
          <p:nvPr/>
        </p:nvSpPr>
        <p:spPr>
          <a:xfrm>
            <a:off x="1049754" y="5042980"/>
            <a:ext cx="5816926" cy="110267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t>权重初始化：使用</a:t>
            </a:r>
            <a:r>
              <a:rPr lang="en-US" altLang="zh-CN" sz="1400" dirty="0"/>
              <a:t>Image Net</a:t>
            </a:r>
            <a:r>
              <a:rPr lang="zh-CN" altLang="en-US" sz="1400" dirty="0"/>
              <a:t>进行预训练</a:t>
            </a:r>
            <a:endParaRPr lang="en-US" altLang="zh-CN" sz="1400" dirty="0"/>
          </a:p>
          <a:p>
            <a:pPr marL="285750" indent="-285750">
              <a:lnSpc>
                <a:spcPct val="120000"/>
              </a:lnSpc>
              <a:buFont typeface="Arial" panose="020B0604020202020204" pitchFamily="34" charset="0"/>
              <a:buChar char="•"/>
            </a:pPr>
            <a:r>
              <a:rPr lang="zh-CN" altLang="en-US" sz="1400" dirty="0"/>
              <a:t>主干网络：</a:t>
            </a:r>
            <a:r>
              <a:rPr lang="en-US" altLang="zh-CN" sz="1400" dirty="0"/>
              <a:t>ResNet-50</a:t>
            </a:r>
            <a:r>
              <a:rPr lang="zh-CN" altLang="en-US" sz="1400" dirty="0"/>
              <a:t>，使用广义均值池化（</a:t>
            </a:r>
            <a:r>
              <a:rPr lang="en-US" altLang="zh-CN" sz="1400" dirty="0"/>
              <a:t>GEM</a:t>
            </a:r>
            <a:r>
              <a:rPr lang="zh-CN" altLang="en-US" sz="1400" dirty="0"/>
              <a:t>）代替平均池化。</a:t>
            </a:r>
            <a:endParaRPr lang="en-US" altLang="zh-CN" sz="1400" dirty="0"/>
          </a:p>
          <a:p>
            <a:pPr marL="285750" indent="-285750">
              <a:lnSpc>
                <a:spcPct val="120000"/>
              </a:lnSpc>
              <a:buFont typeface="Arial" panose="020B0604020202020204" pitchFamily="34" charset="0"/>
              <a:buChar char="•"/>
            </a:pPr>
            <a:r>
              <a:rPr lang="zh-CN" altLang="en-US" sz="1400" dirty="0"/>
              <a:t>损失函数：三元组损失（</a:t>
            </a:r>
            <a:r>
              <a:rPr lang="en-US" altLang="zh-CN" sz="1400" dirty="0"/>
              <a:t>Tri-Loss</a:t>
            </a:r>
            <a:r>
              <a:rPr lang="zh-CN" altLang="en-US" sz="1400" dirty="0"/>
              <a:t>）</a:t>
            </a:r>
            <a:endParaRPr lang="en-US" altLang="zh-CN" sz="1400" dirty="0"/>
          </a:p>
          <a:p>
            <a:pPr marL="285750" indent="-285750">
              <a:lnSpc>
                <a:spcPct val="120000"/>
              </a:lnSpc>
              <a:buFont typeface="Arial" panose="020B0604020202020204" pitchFamily="34" charset="0"/>
              <a:buChar char="•"/>
            </a:pPr>
            <a:endParaRPr lang="en-US" altLang="zh-CN" sz="1400" dirty="0"/>
          </a:p>
        </p:txBody>
      </p:sp>
    </p:spTree>
    <p:extLst>
      <p:ext uri="{BB962C8B-B14F-4D97-AF65-F5344CB8AC3E}">
        <p14:creationId xmlns:p14="http://schemas.microsoft.com/office/powerpoint/2010/main" val="13195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a:xfrm>
            <a:off x="1225811" y="143272"/>
            <a:ext cx="5911836" cy="691230"/>
          </a:xfrm>
        </p:spPr>
        <p:txBody>
          <a:bodyPr/>
          <a:lstStyle/>
          <a:p>
            <a:r>
              <a:rPr lang="zh-CN" altLang="en-US" dirty="0"/>
              <a:t>论文笔记</a:t>
            </a:r>
            <a:r>
              <a:rPr lang="en-US" altLang="zh-CN" dirty="0"/>
              <a:t>---Deep Patent: Large scale patent drawing recognition and retrieval</a:t>
            </a:r>
          </a:p>
          <a:p>
            <a:endParaRPr lang="en-US" altLang="zh-CN" dirty="0"/>
          </a:p>
        </p:txBody>
      </p:sp>
      <p:sp>
        <p:nvSpPr>
          <p:cNvPr id="16" name="文本占位符 15">
            <a:extLst>
              <a:ext uri="{FF2B5EF4-FFF2-40B4-BE49-F238E27FC236}">
                <a16:creationId xmlns:a16="http://schemas.microsoft.com/office/drawing/2014/main" id="{4E70A389-40FE-4811-BDF5-543B01EED083}"/>
              </a:ext>
            </a:extLst>
          </p:cNvPr>
          <p:cNvSpPr>
            <a:spLocks noGrp="1"/>
          </p:cNvSpPr>
          <p:nvPr>
            <p:ph type="body" sz="quarter" idx="22"/>
          </p:nvPr>
        </p:nvSpPr>
        <p:spPr>
          <a:xfrm>
            <a:off x="968830" y="993762"/>
            <a:ext cx="6416957" cy="400110"/>
          </a:xfrm>
        </p:spPr>
        <p:txBody>
          <a:bodyPr/>
          <a:lstStyle/>
          <a:p>
            <a:pPr algn="l"/>
            <a:r>
              <a:rPr lang="zh-CN" altLang="en-US" dirty="0"/>
              <a:t>实验步骤</a:t>
            </a:r>
            <a:endParaRPr lang="en-US" altLang="zh-CN" dirty="0"/>
          </a:p>
        </p:txBody>
      </p:sp>
      <p:sp>
        <p:nvSpPr>
          <p:cNvPr id="10" name="日期占位符 9">
            <a:extLst>
              <a:ext uri="{FF2B5EF4-FFF2-40B4-BE49-F238E27FC236}">
                <a16:creationId xmlns:a16="http://schemas.microsoft.com/office/drawing/2014/main" id="{9F9EE6ED-EA7F-42C7-816E-28787EAC37C5}"/>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grpSp>
        <p:nvGrpSpPr>
          <p:cNvPr id="22" name="Group 48">
            <a:extLst>
              <a:ext uri="{FF2B5EF4-FFF2-40B4-BE49-F238E27FC236}">
                <a16:creationId xmlns:a16="http://schemas.microsoft.com/office/drawing/2014/main" id="{E0641B04-CF28-47FC-B4FF-108CC841ABB9}"/>
              </a:ext>
            </a:extLst>
          </p:cNvPr>
          <p:cNvGrpSpPr/>
          <p:nvPr/>
        </p:nvGrpSpPr>
        <p:grpSpPr>
          <a:xfrm>
            <a:off x="478091" y="989922"/>
            <a:ext cx="409972" cy="409972"/>
            <a:chOff x="669869" y="597304"/>
            <a:chExt cx="409972" cy="409972"/>
          </a:xfrm>
        </p:grpSpPr>
        <p:sp>
          <p:nvSpPr>
            <p:cNvPr id="23" name="íṥļîḓê">
              <a:extLst>
                <a:ext uri="{FF2B5EF4-FFF2-40B4-BE49-F238E27FC236}">
                  <a16:creationId xmlns:a16="http://schemas.microsoft.com/office/drawing/2014/main" id="{7B2345AD-A803-46D2-B05E-29E438699FAF}"/>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4" name="íṥlíḓê">
              <a:extLst>
                <a:ext uri="{FF2B5EF4-FFF2-40B4-BE49-F238E27FC236}">
                  <a16:creationId xmlns:a16="http://schemas.microsoft.com/office/drawing/2014/main" id="{A3E53F59-5D83-4FC9-AB64-56F68D62758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5" name="ïśļiḑé">
              <a:extLst>
                <a:ext uri="{FF2B5EF4-FFF2-40B4-BE49-F238E27FC236}">
                  <a16:creationId xmlns:a16="http://schemas.microsoft.com/office/drawing/2014/main" id="{934473A0-D6D9-429D-BA9F-20BF35DEE440}"/>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3" name="文本框 2">
            <a:extLst>
              <a:ext uri="{FF2B5EF4-FFF2-40B4-BE49-F238E27FC236}">
                <a16:creationId xmlns:a16="http://schemas.microsoft.com/office/drawing/2014/main" id="{AB1B2DD1-F7E1-9D9D-E407-AD29AB499A5B}"/>
              </a:ext>
            </a:extLst>
          </p:cNvPr>
          <p:cNvSpPr txBox="1"/>
          <p:nvPr/>
        </p:nvSpPr>
        <p:spPr>
          <a:xfrm>
            <a:off x="968830" y="1393872"/>
            <a:ext cx="6913516" cy="3172407"/>
          </a:xfrm>
          <a:prstGeom prst="rect">
            <a:avLst/>
          </a:prstGeom>
          <a:noFill/>
        </p:spPr>
        <p:txBody>
          <a:bodyPr wrap="square" rtlCol="0">
            <a:spAutoFit/>
          </a:bodyPr>
          <a:lstStyle/>
          <a:p>
            <a:pPr>
              <a:lnSpc>
                <a:spcPct val="120000"/>
              </a:lnSpc>
            </a:pPr>
            <a:r>
              <a:rPr lang="zh-CN" altLang="en-US" sz="1400" dirty="0"/>
              <a:t>第一步：权重初始化</a:t>
            </a:r>
            <a:endParaRPr lang="en-US" altLang="zh-CN" sz="1400" dirty="0"/>
          </a:p>
          <a:p>
            <a:pPr marL="285750" indent="-285750">
              <a:lnSpc>
                <a:spcPct val="120000"/>
              </a:lnSpc>
              <a:buFont typeface="Arial" panose="020B0604020202020204" pitchFamily="34" charset="0"/>
              <a:buChar char="•"/>
            </a:pPr>
            <a:r>
              <a:rPr lang="zh-CN" altLang="en-US" sz="1400" dirty="0">
                <a:solidFill>
                  <a:srgbClr val="FF0000"/>
                </a:solidFill>
              </a:rPr>
              <a:t>使用</a:t>
            </a:r>
            <a:r>
              <a:rPr lang="en-US" altLang="zh-CN" sz="1400" dirty="0">
                <a:solidFill>
                  <a:srgbClr val="FF0000"/>
                </a:solidFill>
              </a:rPr>
              <a:t>Image Net</a:t>
            </a:r>
            <a:r>
              <a:rPr lang="zh-CN" altLang="en-US" sz="1400" dirty="0">
                <a:solidFill>
                  <a:srgbClr val="FF0000"/>
                </a:solidFill>
              </a:rPr>
              <a:t>数据集对</a:t>
            </a:r>
            <a:r>
              <a:rPr lang="en-US" altLang="zh-CN" sz="1400" dirty="0">
                <a:solidFill>
                  <a:srgbClr val="FF0000"/>
                </a:solidFill>
              </a:rPr>
              <a:t>ResNet-50</a:t>
            </a:r>
            <a:r>
              <a:rPr lang="zh-CN" altLang="en-US" sz="1400" dirty="0">
                <a:solidFill>
                  <a:srgbClr val="FF0000"/>
                </a:solidFill>
              </a:rPr>
              <a:t>进行预训练，得到初始权重</a:t>
            </a:r>
            <a:endParaRPr lang="en-US" altLang="zh-CN" sz="1400" dirty="0">
              <a:solidFill>
                <a:srgbClr val="FF0000"/>
              </a:solidFill>
            </a:endParaRPr>
          </a:p>
          <a:p>
            <a:pPr marL="285750" indent="-285750">
              <a:lnSpc>
                <a:spcPct val="120000"/>
              </a:lnSpc>
              <a:buFont typeface="Arial" panose="020B0604020202020204" pitchFamily="34" charset="0"/>
              <a:buChar char="•"/>
            </a:pPr>
            <a:r>
              <a:rPr lang="zh-CN" altLang="en-US" sz="1400" dirty="0"/>
              <a:t>使用自监督的模型</a:t>
            </a:r>
            <a:r>
              <a:rPr lang="en-US" altLang="zh-CN" sz="1400" dirty="0" err="1"/>
              <a:t>RotNet</a:t>
            </a:r>
            <a:r>
              <a:rPr lang="zh-CN" altLang="en-US" sz="1400" dirty="0"/>
              <a:t>直接在</a:t>
            </a:r>
            <a:r>
              <a:rPr lang="en-US" altLang="zh-CN" sz="1400" dirty="0"/>
              <a:t>Deep Patent</a:t>
            </a:r>
            <a:r>
              <a:rPr lang="zh-CN" altLang="en-US" sz="1400" dirty="0"/>
              <a:t>数据集上自监督训练得到初始权重</a:t>
            </a:r>
            <a:endParaRPr lang="en-US" altLang="zh-CN" sz="1400" dirty="0"/>
          </a:p>
          <a:p>
            <a:pPr>
              <a:lnSpc>
                <a:spcPct val="120000"/>
              </a:lnSpc>
            </a:pPr>
            <a:r>
              <a:rPr lang="zh-CN" altLang="en-US" sz="1400" dirty="0"/>
              <a:t>第二步：通过分类损失微调网络</a:t>
            </a:r>
            <a:endParaRPr lang="en-US" altLang="zh-CN" sz="1400" dirty="0"/>
          </a:p>
          <a:p>
            <a:pPr marL="285750" indent="-285750">
              <a:lnSpc>
                <a:spcPct val="120000"/>
              </a:lnSpc>
              <a:buFont typeface="Arial" panose="020B0604020202020204" pitchFamily="34" charset="0"/>
              <a:buChar char="•"/>
            </a:pPr>
            <a:r>
              <a:rPr lang="zh-CN" altLang="en-US" sz="1400" dirty="0"/>
              <a:t>使用</a:t>
            </a:r>
            <a:r>
              <a:rPr lang="en-US" altLang="zh-CN" sz="1400" dirty="0"/>
              <a:t>Sketchy</a:t>
            </a:r>
            <a:r>
              <a:rPr lang="zh-CN" altLang="en-US" sz="1400" dirty="0"/>
              <a:t>草图数据集的</a:t>
            </a:r>
            <a:r>
              <a:rPr lang="en-US" altLang="zh-CN" sz="1400" dirty="0"/>
              <a:t>125</a:t>
            </a:r>
            <a:r>
              <a:rPr lang="zh-CN" altLang="en-US" sz="1400" dirty="0"/>
              <a:t>类草图，对上一步得到的网络利用分类损失进行微调</a:t>
            </a:r>
            <a:endParaRPr lang="en-US" altLang="zh-CN" sz="1400" dirty="0"/>
          </a:p>
          <a:p>
            <a:pPr marL="285750" indent="-285750">
              <a:lnSpc>
                <a:spcPct val="120000"/>
              </a:lnSpc>
              <a:buFont typeface="Arial" panose="020B0604020202020204" pitchFamily="34" charset="0"/>
              <a:buChar char="•"/>
            </a:pPr>
            <a:r>
              <a:rPr lang="zh-CN" altLang="en-US" sz="1400" dirty="0">
                <a:solidFill>
                  <a:srgbClr val="FF0000"/>
                </a:solidFill>
              </a:rPr>
              <a:t>使用</a:t>
            </a:r>
            <a:r>
              <a:rPr lang="en-US" altLang="zh-CN" sz="1400" dirty="0">
                <a:solidFill>
                  <a:srgbClr val="FF0000"/>
                </a:solidFill>
              </a:rPr>
              <a:t>Deep Patent</a:t>
            </a:r>
            <a:r>
              <a:rPr lang="zh-CN" altLang="en-US" sz="1400" dirty="0">
                <a:solidFill>
                  <a:srgbClr val="FF0000"/>
                </a:solidFill>
              </a:rPr>
              <a:t>数据集，利用专利的分类标签，对上一步得到的网络利用分类损失进行微调</a:t>
            </a:r>
            <a:endParaRPr lang="en-US" altLang="zh-CN" sz="1400" dirty="0">
              <a:solidFill>
                <a:srgbClr val="FF0000"/>
              </a:solidFill>
            </a:endParaRPr>
          </a:p>
          <a:p>
            <a:pPr>
              <a:lnSpc>
                <a:spcPct val="120000"/>
              </a:lnSpc>
            </a:pPr>
            <a:r>
              <a:rPr lang="zh-CN" altLang="en-US" sz="1400" dirty="0"/>
              <a:t>第三步：去除分类层，使用三元损失（</a:t>
            </a:r>
            <a:r>
              <a:rPr lang="en-US" altLang="zh-CN" sz="1400" dirty="0"/>
              <a:t>Tri</a:t>
            </a:r>
            <a:r>
              <a:rPr lang="zh-CN" altLang="en-US" sz="1400" dirty="0"/>
              <a:t>）或对比损失（</a:t>
            </a:r>
            <a:r>
              <a:rPr lang="en-US" altLang="zh-CN" sz="1400" dirty="0" err="1"/>
              <a:t>ct</a:t>
            </a:r>
            <a:r>
              <a:rPr lang="zh-CN" altLang="en-US" sz="1400" dirty="0"/>
              <a:t>）进行进一步微调</a:t>
            </a:r>
            <a:endParaRPr lang="en-US" altLang="zh-CN" sz="1400" dirty="0"/>
          </a:p>
          <a:p>
            <a:pPr marL="285750" indent="-285750">
              <a:lnSpc>
                <a:spcPct val="120000"/>
              </a:lnSpc>
              <a:buFont typeface="Arial" panose="020B0604020202020204" pitchFamily="34" charset="0"/>
              <a:buChar char="•"/>
            </a:pPr>
            <a:r>
              <a:rPr lang="zh-CN" altLang="en-US" sz="1400" dirty="0">
                <a:solidFill>
                  <a:srgbClr val="FF0000"/>
                </a:solidFill>
              </a:rPr>
              <a:t>采用</a:t>
            </a:r>
            <a:r>
              <a:rPr lang="en-US" altLang="zh-CN" sz="1400" dirty="0">
                <a:solidFill>
                  <a:srgbClr val="FF0000"/>
                </a:solidFill>
              </a:rPr>
              <a:t>ResNet50</a:t>
            </a:r>
            <a:r>
              <a:rPr lang="zh-CN" altLang="en-US" sz="1400" dirty="0">
                <a:solidFill>
                  <a:srgbClr val="FF0000"/>
                </a:solidFill>
              </a:rPr>
              <a:t>作为主干网络，使用三元损失（</a:t>
            </a:r>
            <a:r>
              <a:rPr lang="en-US" altLang="zh-CN" sz="1400" dirty="0">
                <a:solidFill>
                  <a:srgbClr val="FF0000"/>
                </a:solidFill>
              </a:rPr>
              <a:t>Tri</a:t>
            </a:r>
            <a:r>
              <a:rPr lang="zh-CN" altLang="en-US" sz="1400" dirty="0">
                <a:solidFill>
                  <a:srgbClr val="FF0000"/>
                </a:solidFill>
              </a:rPr>
              <a:t>）对上一步的网络进行微调</a:t>
            </a:r>
            <a:endParaRPr lang="en-US" altLang="zh-CN" sz="1400" dirty="0">
              <a:solidFill>
                <a:srgbClr val="FF0000"/>
              </a:solidFill>
            </a:endParaRPr>
          </a:p>
          <a:p>
            <a:pPr marL="285750" indent="-285750">
              <a:lnSpc>
                <a:spcPct val="120000"/>
              </a:lnSpc>
              <a:buFont typeface="Arial" panose="020B0604020202020204" pitchFamily="34" charset="0"/>
              <a:buChar char="•"/>
            </a:pPr>
            <a:r>
              <a:rPr lang="zh-CN" altLang="en-US" sz="1400" dirty="0"/>
              <a:t>采用</a:t>
            </a:r>
            <a:r>
              <a:rPr lang="en-US" altLang="zh-CN" sz="1400" dirty="0"/>
              <a:t>ResNet18</a:t>
            </a:r>
            <a:r>
              <a:rPr lang="zh-CN" altLang="en-US" sz="1400" dirty="0"/>
              <a:t>作为主干网络，使用三元损失（</a:t>
            </a:r>
            <a:r>
              <a:rPr lang="en-US" altLang="zh-CN" sz="1400" dirty="0"/>
              <a:t>Tri</a:t>
            </a:r>
            <a:r>
              <a:rPr lang="zh-CN" altLang="en-US" sz="1400" dirty="0"/>
              <a:t>）对上一步的网络进行微调</a:t>
            </a:r>
            <a:endParaRPr lang="en-US" altLang="zh-CN" sz="1400" dirty="0"/>
          </a:p>
          <a:p>
            <a:pPr marL="285750" indent="-285750">
              <a:lnSpc>
                <a:spcPct val="120000"/>
              </a:lnSpc>
              <a:buFont typeface="Arial" panose="020B0604020202020204" pitchFamily="34" charset="0"/>
              <a:buChar char="•"/>
            </a:pPr>
            <a:r>
              <a:rPr lang="zh-CN" altLang="en-US" sz="1400" dirty="0"/>
              <a:t>采用</a:t>
            </a:r>
            <a:r>
              <a:rPr lang="en-US" altLang="zh-CN" sz="1400" dirty="0"/>
              <a:t>ResNet50</a:t>
            </a:r>
            <a:r>
              <a:rPr lang="zh-CN" altLang="en-US" sz="1400" dirty="0"/>
              <a:t>作为主干网络，使用对比损失（</a:t>
            </a:r>
            <a:r>
              <a:rPr lang="en-US" altLang="zh-CN" sz="1400" dirty="0" err="1"/>
              <a:t>ct</a:t>
            </a:r>
            <a:r>
              <a:rPr lang="zh-CN" altLang="en-US" sz="1400" dirty="0"/>
              <a:t>）对上一步的网络进行微调</a:t>
            </a:r>
            <a:endParaRPr lang="en-US" altLang="zh-CN" sz="1400" dirty="0"/>
          </a:p>
          <a:p>
            <a:pPr marL="285750" indent="-285750">
              <a:lnSpc>
                <a:spcPct val="120000"/>
              </a:lnSpc>
              <a:buFont typeface="Arial" panose="020B0604020202020204" pitchFamily="34" charset="0"/>
              <a:buChar char="•"/>
            </a:pPr>
            <a:r>
              <a:rPr lang="zh-CN" altLang="en-US" sz="1400" dirty="0"/>
              <a:t>采用</a:t>
            </a:r>
            <a:r>
              <a:rPr lang="en-US" altLang="zh-CN" sz="1400" dirty="0"/>
              <a:t>ResNet18</a:t>
            </a:r>
            <a:r>
              <a:rPr lang="zh-CN" altLang="en-US" sz="1400" dirty="0"/>
              <a:t>作为主干网络，使用对比损失（</a:t>
            </a:r>
            <a:r>
              <a:rPr lang="en-US" altLang="zh-CN" sz="1400" dirty="0" err="1"/>
              <a:t>ct</a:t>
            </a:r>
            <a:r>
              <a:rPr lang="zh-CN" altLang="en-US" sz="1400" dirty="0"/>
              <a:t>）对上一步的网络进行微调</a:t>
            </a:r>
            <a:endParaRPr lang="en-US" altLang="zh-CN" sz="1400" dirty="0"/>
          </a:p>
        </p:txBody>
      </p:sp>
      <p:sp>
        <p:nvSpPr>
          <p:cNvPr id="26" name="文本占位符 15">
            <a:extLst>
              <a:ext uri="{FF2B5EF4-FFF2-40B4-BE49-F238E27FC236}">
                <a16:creationId xmlns:a16="http://schemas.microsoft.com/office/drawing/2014/main" id="{13BD2A4E-6394-4C17-A9FD-A47EEB6C6B4B}"/>
              </a:ext>
            </a:extLst>
          </p:cNvPr>
          <p:cNvSpPr txBox="1">
            <a:spLocks/>
          </p:cNvSpPr>
          <p:nvPr/>
        </p:nvSpPr>
        <p:spPr>
          <a:xfrm>
            <a:off x="1006733" y="4570119"/>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与其他方法的对比</a:t>
            </a:r>
            <a:endParaRPr lang="en-US" altLang="zh-CN" dirty="0"/>
          </a:p>
        </p:txBody>
      </p:sp>
      <p:grpSp>
        <p:nvGrpSpPr>
          <p:cNvPr id="28" name="Group 48">
            <a:extLst>
              <a:ext uri="{FF2B5EF4-FFF2-40B4-BE49-F238E27FC236}">
                <a16:creationId xmlns:a16="http://schemas.microsoft.com/office/drawing/2014/main" id="{8C792EEE-073B-871A-13F1-20BC525BA164}"/>
              </a:ext>
            </a:extLst>
          </p:cNvPr>
          <p:cNvGrpSpPr/>
          <p:nvPr/>
        </p:nvGrpSpPr>
        <p:grpSpPr>
          <a:xfrm>
            <a:off x="515994" y="4566279"/>
            <a:ext cx="409972" cy="409972"/>
            <a:chOff x="669869" y="597304"/>
            <a:chExt cx="409972" cy="409972"/>
          </a:xfrm>
        </p:grpSpPr>
        <p:sp>
          <p:nvSpPr>
            <p:cNvPr id="29" name="íṥļîḓê">
              <a:extLst>
                <a:ext uri="{FF2B5EF4-FFF2-40B4-BE49-F238E27FC236}">
                  <a16:creationId xmlns:a16="http://schemas.microsoft.com/office/drawing/2014/main" id="{B31D3509-D039-6421-ACFE-1D847D45D347}"/>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0" name="íṥlíḓê">
              <a:extLst>
                <a:ext uri="{FF2B5EF4-FFF2-40B4-BE49-F238E27FC236}">
                  <a16:creationId xmlns:a16="http://schemas.microsoft.com/office/drawing/2014/main" id="{1DC5B4FF-429A-E381-6ECC-7217FA131724}"/>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1" name="ïśļiḑé">
              <a:extLst>
                <a:ext uri="{FF2B5EF4-FFF2-40B4-BE49-F238E27FC236}">
                  <a16:creationId xmlns:a16="http://schemas.microsoft.com/office/drawing/2014/main" id="{7225B08D-4DCE-E6D4-AF7C-57782ED746D4}"/>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pic>
        <p:nvPicPr>
          <p:cNvPr id="2" name="图片 1">
            <a:extLst>
              <a:ext uri="{FF2B5EF4-FFF2-40B4-BE49-F238E27FC236}">
                <a16:creationId xmlns:a16="http://schemas.microsoft.com/office/drawing/2014/main" id="{A3AB6C33-3959-09E8-0163-F3AEDF42D13F}"/>
              </a:ext>
            </a:extLst>
          </p:cNvPr>
          <p:cNvPicPr>
            <a:picLocks noChangeAspect="1"/>
          </p:cNvPicPr>
          <p:nvPr/>
        </p:nvPicPr>
        <p:blipFill>
          <a:blip r:embed="rId2"/>
          <a:stretch>
            <a:fillRect/>
          </a:stretch>
        </p:blipFill>
        <p:spPr>
          <a:xfrm>
            <a:off x="8043012" y="70916"/>
            <a:ext cx="3996339" cy="2069985"/>
          </a:xfrm>
          <a:prstGeom prst="rect">
            <a:avLst/>
          </a:prstGeom>
        </p:spPr>
      </p:pic>
      <p:sp>
        <p:nvSpPr>
          <p:cNvPr id="4" name="文本框 3">
            <a:extLst>
              <a:ext uri="{FF2B5EF4-FFF2-40B4-BE49-F238E27FC236}">
                <a16:creationId xmlns:a16="http://schemas.microsoft.com/office/drawing/2014/main" id="{B2508383-1A94-108A-4085-F0818B18FE50}"/>
              </a:ext>
            </a:extLst>
          </p:cNvPr>
          <p:cNvSpPr txBox="1"/>
          <p:nvPr/>
        </p:nvSpPr>
        <p:spPr>
          <a:xfrm>
            <a:off x="968830" y="5018622"/>
            <a:ext cx="6913516" cy="136120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t>与传统机器学习方法和其他深度学习方法如：</a:t>
            </a:r>
            <a:r>
              <a:rPr lang="en-US" altLang="zh-CN" sz="1400" dirty="0"/>
              <a:t>Sketch-a-net</a:t>
            </a:r>
            <a:r>
              <a:rPr lang="zh-CN" altLang="en-US" sz="1400" dirty="0"/>
              <a:t>、</a:t>
            </a:r>
            <a:r>
              <a:rPr lang="en-US" altLang="zh-CN" sz="1400" dirty="0"/>
              <a:t>Sketch-Resnet</a:t>
            </a:r>
            <a:r>
              <a:rPr lang="zh-CN" altLang="en-US" sz="1400" dirty="0"/>
              <a:t>。本文提出的方法都具有较高的准确率。</a:t>
            </a:r>
            <a:endParaRPr lang="en-US" altLang="zh-CN" sz="1400" dirty="0"/>
          </a:p>
          <a:p>
            <a:pPr marL="285750" indent="-285750">
              <a:lnSpc>
                <a:spcPct val="120000"/>
              </a:lnSpc>
              <a:buFont typeface="Arial" panose="020B0604020202020204" pitchFamily="34" charset="0"/>
              <a:buChar char="•"/>
            </a:pPr>
            <a:r>
              <a:rPr lang="zh-CN" altLang="en-US" sz="1400" dirty="0"/>
              <a:t>在训练集和验证集中扩大数据库的大小，测试集大小不变，网络的性能会下降，这表示对于更大的数据库，检索的精度会下降。</a:t>
            </a:r>
            <a:endParaRPr lang="en-US" altLang="zh-CN" sz="1400" dirty="0"/>
          </a:p>
          <a:p>
            <a:pPr marL="285750" indent="-285750">
              <a:lnSpc>
                <a:spcPct val="120000"/>
              </a:lnSpc>
              <a:buFont typeface="Arial" panose="020B0604020202020204" pitchFamily="34" charset="0"/>
              <a:buChar char="•"/>
            </a:pPr>
            <a:endParaRPr lang="en-US" altLang="zh-CN" sz="1400" dirty="0"/>
          </a:p>
        </p:txBody>
      </p:sp>
      <p:pic>
        <p:nvPicPr>
          <p:cNvPr id="5" name="图片 4">
            <a:extLst>
              <a:ext uri="{FF2B5EF4-FFF2-40B4-BE49-F238E27FC236}">
                <a16:creationId xmlns:a16="http://schemas.microsoft.com/office/drawing/2014/main" id="{0672A1E0-A362-B3F8-6457-E97A96FABCCC}"/>
              </a:ext>
            </a:extLst>
          </p:cNvPr>
          <p:cNvPicPr>
            <a:picLocks noChangeAspect="1"/>
          </p:cNvPicPr>
          <p:nvPr/>
        </p:nvPicPr>
        <p:blipFill>
          <a:blip r:embed="rId3"/>
          <a:stretch>
            <a:fillRect/>
          </a:stretch>
        </p:blipFill>
        <p:spPr>
          <a:xfrm>
            <a:off x="8091538" y="2165576"/>
            <a:ext cx="3947813" cy="2438606"/>
          </a:xfrm>
          <a:prstGeom prst="rect">
            <a:avLst/>
          </a:prstGeom>
        </p:spPr>
      </p:pic>
      <p:pic>
        <p:nvPicPr>
          <p:cNvPr id="6" name="图片 5">
            <a:extLst>
              <a:ext uri="{FF2B5EF4-FFF2-40B4-BE49-F238E27FC236}">
                <a16:creationId xmlns:a16="http://schemas.microsoft.com/office/drawing/2014/main" id="{2D9C89F4-84AB-BF03-9F31-8ACECD403D05}"/>
              </a:ext>
            </a:extLst>
          </p:cNvPr>
          <p:cNvPicPr>
            <a:picLocks noChangeAspect="1"/>
          </p:cNvPicPr>
          <p:nvPr/>
        </p:nvPicPr>
        <p:blipFill>
          <a:blip r:embed="rId4"/>
          <a:stretch>
            <a:fillRect/>
          </a:stretch>
        </p:blipFill>
        <p:spPr>
          <a:xfrm>
            <a:off x="8168144" y="4581817"/>
            <a:ext cx="2979753" cy="2234815"/>
          </a:xfrm>
          <a:prstGeom prst="rect">
            <a:avLst/>
          </a:prstGeom>
        </p:spPr>
      </p:pic>
    </p:spTree>
    <p:extLst>
      <p:ext uri="{BB962C8B-B14F-4D97-AF65-F5344CB8AC3E}">
        <p14:creationId xmlns:p14="http://schemas.microsoft.com/office/powerpoint/2010/main" val="100848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a:xfrm>
            <a:off x="1225811" y="143272"/>
            <a:ext cx="5911836" cy="708977"/>
          </a:xfrm>
        </p:spPr>
        <p:txBody>
          <a:bodyPr/>
          <a:lstStyle/>
          <a:p>
            <a:r>
              <a:rPr lang="zh-CN" altLang="en-US" dirty="0"/>
              <a:t>论文笔记</a:t>
            </a:r>
            <a:r>
              <a:rPr lang="en-US" altLang="zh-CN" dirty="0"/>
              <a:t>---Patent Classification by Fine-Tuning BERT Language Model</a:t>
            </a:r>
          </a:p>
        </p:txBody>
      </p:sp>
      <p:sp>
        <p:nvSpPr>
          <p:cNvPr id="16" name="文本占位符 15">
            <a:extLst>
              <a:ext uri="{FF2B5EF4-FFF2-40B4-BE49-F238E27FC236}">
                <a16:creationId xmlns:a16="http://schemas.microsoft.com/office/drawing/2014/main" id="{4E70A389-40FE-4811-BDF5-543B01EED083}"/>
              </a:ext>
            </a:extLst>
          </p:cNvPr>
          <p:cNvSpPr>
            <a:spLocks noGrp="1"/>
          </p:cNvSpPr>
          <p:nvPr>
            <p:ph type="body" sz="quarter" idx="22"/>
          </p:nvPr>
        </p:nvSpPr>
        <p:spPr>
          <a:xfrm>
            <a:off x="1301617" y="3582158"/>
            <a:ext cx="1642463" cy="400110"/>
          </a:xfrm>
        </p:spPr>
        <p:txBody>
          <a:bodyPr/>
          <a:lstStyle/>
          <a:p>
            <a:pPr algn="l"/>
            <a:r>
              <a:rPr lang="zh-CN" altLang="en-US" dirty="0"/>
              <a:t>实验步骤</a:t>
            </a:r>
            <a:endParaRPr lang="en-US" altLang="zh-CN" dirty="0"/>
          </a:p>
        </p:txBody>
      </p:sp>
      <p:sp>
        <p:nvSpPr>
          <p:cNvPr id="10" name="日期占位符 9">
            <a:extLst>
              <a:ext uri="{FF2B5EF4-FFF2-40B4-BE49-F238E27FC236}">
                <a16:creationId xmlns:a16="http://schemas.microsoft.com/office/drawing/2014/main" id="{9F9EE6ED-EA7F-42C7-816E-28787EAC37C5}"/>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grpSp>
        <p:nvGrpSpPr>
          <p:cNvPr id="22" name="Group 48">
            <a:extLst>
              <a:ext uri="{FF2B5EF4-FFF2-40B4-BE49-F238E27FC236}">
                <a16:creationId xmlns:a16="http://schemas.microsoft.com/office/drawing/2014/main" id="{E0641B04-CF28-47FC-B4FF-108CC841ABB9}"/>
              </a:ext>
            </a:extLst>
          </p:cNvPr>
          <p:cNvGrpSpPr/>
          <p:nvPr/>
        </p:nvGrpSpPr>
        <p:grpSpPr>
          <a:xfrm>
            <a:off x="810878" y="3578318"/>
            <a:ext cx="409972" cy="409972"/>
            <a:chOff x="669869" y="597304"/>
            <a:chExt cx="409972" cy="409972"/>
          </a:xfrm>
        </p:grpSpPr>
        <p:sp>
          <p:nvSpPr>
            <p:cNvPr id="23" name="íṥļîḓê">
              <a:extLst>
                <a:ext uri="{FF2B5EF4-FFF2-40B4-BE49-F238E27FC236}">
                  <a16:creationId xmlns:a16="http://schemas.microsoft.com/office/drawing/2014/main" id="{7B2345AD-A803-46D2-B05E-29E438699FAF}"/>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4" name="íṥlíḓê">
              <a:extLst>
                <a:ext uri="{FF2B5EF4-FFF2-40B4-BE49-F238E27FC236}">
                  <a16:creationId xmlns:a16="http://schemas.microsoft.com/office/drawing/2014/main" id="{A3E53F59-5D83-4FC9-AB64-56F68D627586}"/>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5" name="ïśļiḑé">
              <a:extLst>
                <a:ext uri="{FF2B5EF4-FFF2-40B4-BE49-F238E27FC236}">
                  <a16:creationId xmlns:a16="http://schemas.microsoft.com/office/drawing/2014/main" id="{934473A0-D6D9-429D-BA9F-20BF35DEE440}"/>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3" name="文本框 2">
            <a:extLst>
              <a:ext uri="{FF2B5EF4-FFF2-40B4-BE49-F238E27FC236}">
                <a16:creationId xmlns:a16="http://schemas.microsoft.com/office/drawing/2014/main" id="{AB1B2DD1-F7E1-9D9D-E407-AD29AB499A5B}"/>
              </a:ext>
            </a:extLst>
          </p:cNvPr>
          <p:cNvSpPr txBox="1"/>
          <p:nvPr/>
        </p:nvSpPr>
        <p:spPr>
          <a:xfrm>
            <a:off x="1301617" y="3982268"/>
            <a:ext cx="5029298" cy="1621213"/>
          </a:xfrm>
          <a:prstGeom prst="rect">
            <a:avLst/>
          </a:prstGeom>
          <a:noFill/>
        </p:spPr>
        <p:txBody>
          <a:bodyPr wrap="square" rtlCol="0">
            <a:spAutoFit/>
          </a:bodyPr>
          <a:lstStyle/>
          <a:p>
            <a:pPr>
              <a:lnSpc>
                <a:spcPct val="120000"/>
              </a:lnSpc>
            </a:pPr>
            <a:r>
              <a:rPr lang="zh-CN" altLang="en-US" sz="1400" dirty="0"/>
              <a:t>提出一种专利检索算法：</a:t>
            </a:r>
            <a:r>
              <a:rPr lang="en-US" altLang="zh-CN" sz="1400" dirty="0" err="1"/>
              <a:t>PatentBERT</a:t>
            </a:r>
            <a:endParaRPr lang="en-US" altLang="zh-CN" sz="1400" dirty="0"/>
          </a:p>
          <a:p>
            <a:pPr marL="285750" indent="-285750">
              <a:lnSpc>
                <a:spcPct val="120000"/>
              </a:lnSpc>
              <a:buFont typeface="Arial" panose="020B0604020202020204" pitchFamily="34" charset="0"/>
              <a:buChar char="•"/>
            </a:pPr>
            <a:r>
              <a:rPr lang="zh-CN" altLang="en-US" sz="1400" dirty="0"/>
              <a:t>利用发布的</a:t>
            </a:r>
            <a:r>
              <a:rPr lang="en-US" altLang="zh-CN" sz="1400" dirty="0"/>
              <a:t>BERT-BASE</a:t>
            </a:r>
            <a:r>
              <a:rPr lang="zh-CN" altLang="en-US" sz="1400" dirty="0"/>
              <a:t>模型对数据集进行预训练</a:t>
            </a:r>
            <a:endParaRPr lang="en-US" altLang="zh-CN" sz="1400" dirty="0"/>
          </a:p>
          <a:p>
            <a:pPr marL="285750" indent="-285750">
              <a:lnSpc>
                <a:spcPct val="120000"/>
              </a:lnSpc>
              <a:buFont typeface="Arial" panose="020B0604020202020204" pitchFamily="34" charset="0"/>
              <a:buChar char="•"/>
            </a:pPr>
            <a:r>
              <a:rPr lang="zh-CN" altLang="en-US" sz="1400" dirty="0"/>
              <a:t>使用带有</a:t>
            </a:r>
            <a:r>
              <a:rPr lang="en-US" altLang="zh-CN" sz="1400" dirty="0"/>
              <a:t>LOGITS</a:t>
            </a:r>
            <a:r>
              <a:rPr lang="zh-CN" altLang="en-US" sz="1400" dirty="0"/>
              <a:t>函数的</a:t>
            </a:r>
            <a:r>
              <a:rPr lang="en-US" altLang="zh-CN" sz="1400" dirty="0"/>
              <a:t>sigmoid</a:t>
            </a:r>
            <a:r>
              <a:rPr lang="zh-CN" altLang="en-US" sz="1400" dirty="0"/>
              <a:t>交叉熵代替</a:t>
            </a:r>
            <a:r>
              <a:rPr lang="en-US" altLang="zh-CN" sz="1400" dirty="0" err="1"/>
              <a:t>softmax</a:t>
            </a:r>
            <a:r>
              <a:rPr lang="zh-CN" altLang="en-US" sz="1400" dirty="0"/>
              <a:t>函数</a:t>
            </a:r>
            <a:endParaRPr lang="en-US" altLang="zh-CN" sz="1400" dirty="0"/>
          </a:p>
          <a:p>
            <a:pPr marL="285750" indent="-285750">
              <a:lnSpc>
                <a:spcPct val="120000"/>
              </a:lnSpc>
              <a:buFont typeface="Arial" panose="020B0604020202020204" pitchFamily="34" charset="0"/>
              <a:buChar char="•"/>
            </a:pPr>
            <a:r>
              <a:rPr lang="zh-CN" altLang="en-US" sz="1400" dirty="0"/>
              <a:t>原模型的超参数基本不变</a:t>
            </a:r>
            <a:endParaRPr lang="en-US" altLang="zh-CN" sz="1400" dirty="0"/>
          </a:p>
          <a:p>
            <a:pPr>
              <a:lnSpc>
                <a:spcPct val="120000"/>
              </a:lnSpc>
            </a:pPr>
            <a:r>
              <a:rPr lang="zh-CN" altLang="en-US" sz="1400" dirty="0"/>
              <a:t>对比了</a:t>
            </a:r>
            <a:r>
              <a:rPr lang="en-US" altLang="zh-CN" sz="1400" dirty="0" err="1"/>
              <a:t>PatentBERT</a:t>
            </a:r>
            <a:r>
              <a:rPr lang="zh-CN" altLang="en-US" sz="1400" dirty="0"/>
              <a:t>算法与</a:t>
            </a:r>
            <a:r>
              <a:rPr lang="en-US" altLang="zh-CN" sz="1400" dirty="0" err="1"/>
              <a:t>DeepPatent</a:t>
            </a:r>
            <a:r>
              <a:rPr lang="zh-CN" altLang="en-US" sz="1400" dirty="0"/>
              <a:t>算法（这个</a:t>
            </a:r>
            <a:r>
              <a:rPr lang="en-US" altLang="zh-CN" sz="1400" dirty="0" err="1"/>
              <a:t>DeepPatent</a:t>
            </a:r>
            <a:r>
              <a:rPr lang="en-US" altLang="zh-CN" sz="1400" dirty="0"/>
              <a:t> </a:t>
            </a:r>
            <a:r>
              <a:rPr lang="zh-CN" altLang="en-US" sz="1400" dirty="0"/>
              <a:t>是指文献</a:t>
            </a:r>
            <a:r>
              <a:rPr lang="en-US" altLang="zh-CN" sz="1400" dirty="0"/>
              <a:t>3</a:t>
            </a:r>
            <a:r>
              <a:rPr lang="zh-CN" altLang="en-US" sz="1400" dirty="0"/>
              <a:t>提出的算法而不是文献</a:t>
            </a:r>
            <a:r>
              <a:rPr lang="en-US" altLang="zh-CN" sz="1400" dirty="0"/>
              <a:t>1</a:t>
            </a:r>
            <a:r>
              <a:rPr lang="zh-CN" altLang="en-US" sz="1400" dirty="0"/>
              <a:t>提出的数据集）</a:t>
            </a:r>
            <a:endParaRPr lang="en-US" altLang="zh-CN" sz="1400" dirty="0"/>
          </a:p>
        </p:txBody>
      </p:sp>
      <p:sp>
        <p:nvSpPr>
          <p:cNvPr id="26" name="文本占位符 15">
            <a:extLst>
              <a:ext uri="{FF2B5EF4-FFF2-40B4-BE49-F238E27FC236}">
                <a16:creationId xmlns:a16="http://schemas.microsoft.com/office/drawing/2014/main" id="{13BD2A4E-6394-4C17-A9FD-A47EEB6C6B4B}"/>
              </a:ext>
            </a:extLst>
          </p:cNvPr>
          <p:cNvSpPr txBox="1">
            <a:spLocks/>
          </p:cNvSpPr>
          <p:nvPr/>
        </p:nvSpPr>
        <p:spPr>
          <a:xfrm>
            <a:off x="1263714" y="1256199"/>
            <a:ext cx="1608371"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主要贡献</a:t>
            </a:r>
            <a:endParaRPr lang="en-US" altLang="zh-CN" dirty="0"/>
          </a:p>
        </p:txBody>
      </p:sp>
      <p:grpSp>
        <p:nvGrpSpPr>
          <p:cNvPr id="28" name="Group 48">
            <a:extLst>
              <a:ext uri="{FF2B5EF4-FFF2-40B4-BE49-F238E27FC236}">
                <a16:creationId xmlns:a16="http://schemas.microsoft.com/office/drawing/2014/main" id="{8C792EEE-073B-871A-13F1-20BC525BA164}"/>
              </a:ext>
            </a:extLst>
          </p:cNvPr>
          <p:cNvGrpSpPr/>
          <p:nvPr/>
        </p:nvGrpSpPr>
        <p:grpSpPr>
          <a:xfrm>
            <a:off x="772975" y="1252359"/>
            <a:ext cx="409972" cy="409972"/>
            <a:chOff x="669869" y="597304"/>
            <a:chExt cx="409972" cy="409972"/>
          </a:xfrm>
        </p:grpSpPr>
        <p:sp>
          <p:nvSpPr>
            <p:cNvPr id="29" name="íṥļîḓê">
              <a:extLst>
                <a:ext uri="{FF2B5EF4-FFF2-40B4-BE49-F238E27FC236}">
                  <a16:creationId xmlns:a16="http://schemas.microsoft.com/office/drawing/2014/main" id="{B31D3509-D039-6421-ACFE-1D847D45D347}"/>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0" name="íṥlíḓê">
              <a:extLst>
                <a:ext uri="{FF2B5EF4-FFF2-40B4-BE49-F238E27FC236}">
                  <a16:creationId xmlns:a16="http://schemas.microsoft.com/office/drawing/2014/main" id="{1DC5B4FF-429A-E381-6ECC-7217FA131724}"/>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1" name="ïśļiḑé">
              <a:extLst>
                <a:ext uri="{FF2B5EF4-FFF2-40B4-BE49-F238E27FC236}">
                  <a16:creationId xmlns:a16="http://schemas.microsoft.com/office/drawing/2014/main" id="{7225B08D-4DCE-E6D4-AF7C-57782ED746D4}"/>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4" name="文本框 3">
            <a:extLst>
              <a:ext uri="{FF2B5EF4-FFF2-40B4-BE49-F238E27FC236}">
                <a16:creationId xmlns:a16="http://schemas.microsoft.com/office/drawing/2014/main" id="{B2508383-1A94-108A-4085-F0818B18FE50}"/>
              </a:ext>
            </a:extLst>
          </p:cNvPr>
          <p:cNvSpPr txBox="1"/>
          <p:nvPr/>
        </p:nvSpPr>
        <p:spPr>
          <a:xfrm>
            <a:off x="772975" y="1725698"/>
            <a:ext cx="6913516" cy="160043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基于预训练的</a:t>
            </a:r>
            <a:r>
              <a:rPr lang="en-US" altLang="zh-CN" sz="1400" dirty="0"/>
              <a:t>BERT</a:t>
            </a:r>
            <a:r>
              <a:rPr lang="zh-CN" altLang="en-US" sz="1400" dirty="0"/>
              <a:t>模型，进行微调，得到了专利分类模型。</a:t>
            </a:r>
            <a:endParaRPr lang="en-US" altLang="zh-CN" sz="1400" dirty="0"/>
          </a:p>
          <a:p>
            <a:pPr marL="285750" indent="-285750">
              <a:buFont typeface="Arial" panose="020B0604020202020204" pitchFamily="34" charset="0"/>
              <a:buChar char="•"/>
            </a:pPr>
            <a:r>
              <a:rPr lang="en-US" altLang="zh-CN" sz="1400" dirty="0"/>
              <a:t>CPC</a:t>
            </a:r>
            <a:r>
              <a:rPr lang="zh-CN" altLang="en-US" sz="1400" dirty="0"/>
              <a:t>系统和</a:t>
            </a:r>
            <a:r>
              <a:rPr lang="en-US" altLang="zh-CN" sz="1400" dirty="0"/>
              <a:t>IPC</a:t>
            </a:r>
            <a:r>
              <a:rPr lang="zh-CN" altLang="en-US" sz="1400" dirty="0"/>
              <a:t>系统是两种最常用的国际专利分类系统，</a:t>
            </a:r>
            <a:r>
              <a:rPr lang="en-US" altLang="zh-CN" sz="1400" dirty="0"/>
              <a:t>CPC</a:t>
            </a:r>
            <a:r>
              <a:rPr lang="zh-CN" altLang="en-US" sz="1400" dirty="0"/>
              <a:t>系统比</a:t>
            </a:r>
            <a:r>
              <a:rPr lang="en-US" altLang="zh-CN" sz="1400" dirty="0"/>
              <a:t>IPC</a:t>
            </a:r>
            <a:r>
              <a:rPr lang="zh-CN" altLang="en-US" sz="1400" dirty="0"/>
              <a:t>系统更加具体和详细，成为了专利分类体系的新标准。但是由于之前的论文往往建立在</a:t>
            </a:r>
            <a:r>
              <a:rPr lang="en-US" altLang="zh-CN" sz="1400" dirty="0"/>
              <a:t>CLEF-IP</a:t>
            </a:r>
            <a:r>
              <a:rPr lang="zh-CN" altLang="en-US" sz="1400" dirty="0"/>
              <a:t>比赛中，所以用的大都是</a:t>
            </a:r>
            <a:r>
              <a:rPr lang="en-US" altLang="zh-CN" sz="1400" dirty="0"/>
              <a:t>IPC</a:t>
            </a:r>
            <a:r>
              <a:rPr lang="zh-CN" altLang="en-US" sz="1400" dirty="0"/>
              <a:t>的分类模式。本文提出的方法建立在</a:t>
            </a:r>
            <a:r>
              <a:rPr lang="en-US" altLang="zh-CN" sz="1400" dirty="0"/>
              <a:t>CPC</a:t>
            </a:r>
            <a:r>
              <a:rPr lang="zh-CN" altLang="en-US" sz="1400" dirty="0"/>
              <a:t>分类模式下，更符合现在的专利分类要求。</a:t>
            </a:r>
            <a:endParaRPr lang="en-US" altLang="zh-CN" sz="1400" dirty="0"/>
          </a:p>
          <a:p>
            <a:pPr marL="285750" indent="-285750">
              <a:buFont typeface="Arial" panose="020B0604020202020204" pitchFamily="34" charset="0"/>
              <a:buChar char="•"/>
            </a:pPr>
            <a:r>
              <a:rPr lang="zh-CN" altLang="en-US" sz="1400" dirty="0"/>
              <a:t>在</a:t>
            </a:r>
            <a:r>
              <a:rPr lang="en-US" altLang="zh-CN" sz="1400" dirty="0"/>
              <a:t>Google Patent</a:t>
            </a:r>
            <a:r>
              <a:rPr lang="zh-CN" altLang="en-US" sz="1400" dirty="0"/>
              <a:t>的公开数据集上，利用</a:t>
            </a:r>
            <a:r>
              <a:rPr lang="en-US" altLang="zh-CN" sz="1400" dirty="0"/>
              <a:t>SQL</a:t>
            </a:r>
            <a:r>
              <a:rPr lang="zh-CN" altLang="en-US" sz="1400" dirty="0"/>
              <a:t>语句建立</a:t>
            </a:r>
            <a:r>
              <a:rPr lang="en-US" altLang="zh-CN" sz="1400" dirty="0"/>
              <a:t>USPTO-3M</a:t>
            </a:r>
            <a:r>
              <a:rPr lang="zh-CN" altLang="en-US" sz="1400" dirty="0"/>
              <a:t>数据集。</a:t>
            </a:r>
            <a:endParaRPr lang="en-US" altLang="zh-CN" sz="1400" dirty="0"/>
          </a:p>
          <a:p>
            <a:pPr marL="285750" indent="-285750">
              <a:buFont typeface="Arial" panose="020B0604020202020204" pitchFamily="34" charset="0"/>
              <a:buChar char="•"/>
            </a:pPr>
            <a:r>
              <a:rPr lang="zh-CN" altLang="en-US" sz="1400" dirty="0"/>
              <a:t>仅仅基于</a:t>
            </a:r>
            <a:r>
              <a:rPr lang="en-US" altLang="zh-CN" sz="1400" dirty="0"/>
              <a:t>Patent claim</a:t>
            </a:r>
            <a:r>
              <a:rPr lang="zh-CN" altLang="en-US" sz="1400" dirty="0"/>
              <a:t>，该模型对专利的检索效果也能达到一个较高的水平。</a:t>
            </a:r>
            <a:endParaRPr lang="en-US" altLang="zh-CN" sz="1400" dirty="0"/>
          </a:p>
        </p:txBody>
      </p:sp>
    </p:spTree>
    <p:extLst>
      <p:ext uri="{BB962C8B-B14F-4D97-AF65-F5344CB8AC3E}">
        <p14:creationId xmlns:p14="http://schemas.microsoft.com/office/powerpoint/2010/main" val="37996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占位符 58">
            <a:extLst>
              <a:ext uri="{FF2B5EF4-FFF2-40B4-BE49-F238E27FC236}">
                <a16:creationId xmlns:a16="http://schemas.microsoft.com/office/drawing/2014/main" id="{E7B05203-C39E-4DBB-BC69-73BFE1B1D694}"/>
              </a:ext>
            </a:extLst>
          </p:cNvPr>
          <p:cNvSpPr>
            <a:spLocks noGrp="1"/>
          </p:cNvSpPr>
          <p:nvPr>
            <p:ph type="body" sz="quarter" idx="11"/>
          </p:nvPr>
        </p:nvSpPr>
        <p:spPr>
          <a:xfrm>
            <a:off x="1225811" y="143272"/>
            <a:ext cx="5911836" cy="1144993"/>
          </a:xfrm>
        </p:spPr>
        <p:txBody>
          <a:bodyPr/>
          <a:lstStyle/>
          <a:p>
            <a:r>
              <a:rPr lang="zh-CN" altLang="en-US" dirty="0"/>
              <a:t>论文笔记</a:t>
            </a:r>
            <a:r>
              <a:rPr lang="en-US" altLang="zh-CN" dirty="0"/>
              <a:t>---Patent Classification by Fine-Tuning BERT Language Model</a:t>
            </a:r>
          </a:p>
          <a:p>
            <a:endParaRPr lang="en-US" altLang="zh-CN" dirty="0"/>
          </a:p>
        </p:txBody>
      </p:sp>
      <p:sp>
        <p:nvSpPr>
          <p:cNvPr id="10" name="日期占位符 9">
            <a:extLst>
              <a:ext uri="{FF2B5EF4-FFF2-40B4-BE49-F238E27FC236}">
                <a16:creationId xmlns:a16="http://schemas.microsoft.com/office/drawing/2014/main" id="{9F9EE6ED-EA7F-42C7-816E-28787EAC37C5}"/>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26" name="文本占位符 15">
            <a:extLst>
              <a:ext uri="{FF2B5EF4-FFF2-40B4-BE49-F238E27FC236}">
                <a16:creationId xmlns:a16="http://schemas.microsoft.com/office/drawing/2014/main" id="{13BD2A4E-6394-4C17-A9FD-A47EEB6C6B4B}"/>
              </a:ext>
            </a:extLst>
          </p:cNvPr>
          <p:cNvSpPr txBox="1">
            <a:spLocks/>
          </p:cNvSpPr>
          <p:nvPr/>
        </p:nvSpPr>
        <p:spPr>
          <a:xfrm>
            <a:off x="6901455" y="1088210"/>
            <a:ext cx="6416957" cy="400110"/>
          </a:xfrm>
          <a:prstGeom prst="rect">
            <a:avLst/>
          </a:prstGeom>
        </p:spPr>
        <p:txBody>
          <a:bodyPr vert="horz" wrap="square" lIns="91440" tIns="45720" rIns="91440" bIns="45720" rtlCol="0">
            <a:spAutoFit/>
          </a:bodyPr>
          <a:lstStyle>
            <a:lvl1pPr marL="0" indent="0" algn="r" defTabSz="914400" rtl="0" eaLnBrk="1" latinLnBrk="0" hangingPunct="1">
              <a:lnSpc>
                <a:spcPct val="100000"/>
              </a:lnSpc>
              <a:spcBef>
                <a:spcPts val="1000"/>
              </a:spcBef>
              <a:buFont typeface="Arial" panose="020B0604020202020204" pitchFamily="34" charset="0"/>
              <a:buNone/>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对比分析</a:t>
            </a:r>
            <a:endParaRPr lang="en-US" altLang="zh-CN" dirty="0"/>
          </a:p>
        </p:txBody>
      </p:sp>
      <p:grpSp>
        <p:nvGrpSpPr>
          <p:cNvPr id="28" name="Group 48">
            <a:extLst>
              <a:ext uri="{FF2B5EF4-FFF2-40B4-BE49-F238E27FC236}">
                <a16:creationId xmlns:a16="http://schemas.microsoft.com/office/drawing/2014/main" id="{8C792EEE-073B-871A-13F1-20BC525BA164}"/>
              </a:ext>
            </a:extLst>
          </p:cNvPr>
          <p:cNvGrpSpPr/>
          <p:nvPr/>
        </p:nvGrpSpPr>
        <p:grpSpPr>
          <a:xfrm>
            <a:off x="6410716" y="1084370"/>
            <a:ext cx="409972" cy="409972"/>
            <a:chOff x="669869" y="597304"/>
            <a:chExt cx="409972" cy="409972"/>
          </a:xfrm>
        </p:grpSpPr>
        <p:sp>
          <p:nvSpPr>
            <p:cNvPr id="29" name="íṥļîḓê">
              <a:extLst>
                <a:ext uri="{FF2B5EF4-FFF2-40B4-BE49-F238E27FC236}">
                  <a16:creationId xmlns:a16="http://schemas.microsoft.com/office/drawing/2014/main" id="{B31D3509-D039-6421-ACFE-1D847D45D347}"/>
                </a:ext>
              </a:extLst>
            </p:cNvPr>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0" name="íṥlíḓê">
              <a:extLst>
                <a:ext uri="{FF2B5EF4-FFF2-40B4-BE49-F238E27FC236}">
                  <a16:creationId xmlns:a16="http://schemas.microsoft.com/office/drawing/2014/main" id="{1DC5B4FF-429A-E381-6ECC-7217FA131724}"/>
                </a:ext>
              </a:extLst>
            </p:cNvPr>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1" name="ïśļiḑé">
              <a:extLst>
                <a:ext uri="{FF2B5EF4-FFF2-40B4-BE49-F238E27FC236}">
                  <a16:creationId xmlns:a16="http://schemas.microsoft.com/office/drawing/2014/main" id="{7225B08D-4DCE-E6D4-AF7C-57782ED746D4}"/>
                </a:ext>
              </a:extLst>
            </p:cNvPr>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4" name="文本框 3">
            <a:extLst>
              <a:ext uri="{FF2B5EF4-FFF2-40B4-BE49-F238E27FC236}">
                <a16:creationId xmlns:a16="http://schemas.microsoft.com/office/drawing/2014/main" id="{B2508383-1A94-108A-4085-F0818B18FE50}"/>
              </a:ext>
            </a:extLst>
          </p:cNvPr>
          <p:cNvSpPr txBox="1"/>
          <p:nvPr/>
        </p:nvSpPr>
        <p:spPr>
          <a:xfrm>
            <a:off x="6410716" y="1552638"/>
            <a:ext cx="5302842" cy="343093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t>a</a:t>
            </a:r>
            <a:r>
              <a:rPr lang="zh-CN" altLang="en-US" sz="1400" dirty="0"/>
              <a:t>、</a:t>
            </a:r>
            <a:r>
              <a:rPr lang="en-US" altLang="zh-CN" sz="1400" dirty="0"/>
              <a:t>b</a:t>
            </a:r>
            <a:r>
              <a:rPr lang="zh-CN" altLang="en-US" sz="1400" dirty="0"/>
              <a:t>、</a:t>
            </a:r>
            <a:r>
              <a:rPr lang="en-US" altLang="zh-CN" sz="1400" dirty="0"/>
              <a:t>c</a:t>
            </a:r>
            <a:r>
              <a:rPr lang="zh-CN" altLang="en-US" sz="1400" dirty="0"/>
              <a:t>、</a:t>
            </a:r>
            <a:r>
              <a:rPr lang="en-US" altLang="zh-CN" sz="1400" dirty="0"/>
              <a:t>d</a:t>
            </a:r>
            <a:r>
              <a:rPr lang="zh-CN" altLang="en-US" sz="1400" dirty="0"/>
              <a:t>四行是对</a:t>
            </a:r>
            <a:r>
              <a:rPr lang="en-US" altLang="zh-CN" sz="1400" dirty="0" err="1"/>
              <a:t>DeepPatent</a:t>
            </a:r>
            <a:r>
              <a:rPr lang="zh-CN" altLang="en-US" sz="1400" dirty="0"/>
              <a:t>算法进行分析。很多</a:t>
            </a:r>
            <a:r>
              <a:rPr lang="en-US" altLang="zh-CN" sz="1400" dirty="0" err="1"/>
              <a:t>DeepPatent</a:t>
            </a:r>
            <a:r>
              <a:rPr lang="zh-CN" altLang="en-US" sz="1400" dirty="0"/>
              <a:t>的相关实验没有给出</a:t>
            </a:r>
            <a:r>
              <a:rPr lang="en-US" altLang="zh-CN" sz="1400" dirty="0"/>
              <a:t>F1</a:t>
            </a:r>
            <a:r>
              <a:rPr lang="zh-CN" altLang="en-US" sz="1400" dirty="0"/>
              <a:t>分数。</a:t>
            </a:r>
            <a:r>
              <a:rPr lang="en-US" altLang="zh-CN" sz="1400" dirty="0"/>
              <a:t> </a:t>
            </a:r>
            <a:r>
              <a:rPr lang="zh-CN" altLang="en-US" sz="1400" dirty="0"/>
              <a:t>在表格中给出的不同数据集上，</a:t>
            </a:r>
            <a:r>
              <a:rPr lang="en-US" altLang="zh-CN" sz="1400" dirty="0" err="1"/>
              <a:t>DeepPatent</a:t>
            </a:r>
            <a:r>
              <a:rPr lang="zh-CN" altLang="en-US" sz="1400" dirty="0"/>
              <a:t>能实现的最高的</a:t>
            </a:r>
            <a:r>
              <a:rPr lang="en-US" altLang="zh-CN" sz="1400" dirty="0"/>
              <a:t>TOP-1</a:t>
            </a:r>
            <a:r>
              <a:rPr lang="zh-CN" altLang="en-US" sz="1400" dirty="0"/>
              <a:t>精度为</a:t>
            </a:r>
            <a:r>
              <a:rPr lang="en-US" altLang="zh-CN" sz="1400" dirty="0"/>
              <a:t>83.98%</a:t>
            </a:r>
            <a:r>
              <a:rPr lang="zh-CN" altLang="en-US" sz="1400" dirty="0"/>
              <a:t>。</a:t>
            </a:r>
            <a:endParaRPr lang="en-US" altLang="zh-CN" sz="1400" dirty="0"/>
          </a:p>
          <a:p>
            <a:pPr marL="285750" indent="-285750">
              <a:lnSpc>
                <a:spcPct val="120000"/>
              </a:lnSpc>
              <a:buFont typeface="Arial" panose="020B0604020202020204" pitchFamily="34" charset="0"/>
              <a:buChar char="•"/>
            </a:pPr>
            <a:r>
              <a:rPr lang="en-US" altLang="zh-CN" sz="1400" dirty="0"/>
              <a:t>d</a:t>
            </a:r>
            <a:r>
              <a:rPr lang="zh-CN" altLang="en-US" sz="1400" dirty="0"/>
              <a:t>、</a:t>
            </a:r>
            <a:r>
              <a:rPr lang="en-US" altLang="zh-CN" sz="1400" dirty="0"/>
              <a:t>e</a:t>
            </a:r>
            <a:r>
              <a:rPr lang="zh-CN" altLang="en-US" sz="1400" dirty="0"/>
              <a:t>、</a:t>
            </a:r>
            <a:r>
              <a:rPr lang="en-US" altLang="zh-CN" sz="1400" dirty="0"/>
              <a:t>f</a:t>
            </a:r>
            <a:r>
              <a:rPr lang="zh-CN" altLang="en-US" sz="1400" dirty="0"/>
              <a:t>三行使用相同的数据集和检索信息，对两种算法进行对比实验，发现</a:t>
            </a:r>
            <a:r>
              <a:rPr lang="en-US" altLang="zh-CN" sz="1400" dirty="0" err="1"/>
              <a:t>PatentBERT</a:t>
            </a:r>
            <a:r>
              <a:rPr lang="zh-CN" altLang="en-US" sz="1400" dirty="0"/>
              <a:t>的性能优于</a:t>
            </a:r>
            <a:r>
              <a:rPr lang="en-US" altLang="zh-CN" sz="1400" dirty="0" err="1"/>
              <a:t>DeepPatent</a:t>
            </a:r>
            <a:r>
              <a:rPr lang="zh-CN" altLang="en-US" sz="1400" dirty="0"/>
              <a:t>。</a:t>
            </a:r>
            <a:endParaRPr lang="en-US" altLang="zh-CN" sz="1400" dirty="0"/>
          </a:p>
          <a:p>
            <a:pPr marL="285750" indent="-285750">
              <a:lnSpc>
                <a:spcPct val="120000"/>
              </a:lnSpc>
              <a:buFont typeface="Arial" panose="020B0604020202020204" pitchFamily="34" charset="0"/>
              <a:buChar char="•"/>
            </a:pPr>
            <a:r>
              <a:rPr lang="en-US" altLang="zh-CN" sz="1400" dirty="0"/>
              <a:t>g</a:t>
            </a:r>
            <a:r>
              <a:rPr lang="zh-CN" altLang="en-US" sz="1400" dirty="0"/>
              <a:t>行使用</a:t>
            </a:r>
            <a:r>
              <a:rPr lang="en-US" altLang="zh-CN" sz="1400" dirty="0"/>
              <a:t>Patent Claim</a:t>
            </a:r>
            <a:r>
              <a:rPr lang="zh-CN" altLang="en-US" sz="1400" dirty="0"/>
              <a:t>来代替标题和摘要，发现</a:t>
            </a:r>
            <a:r>
              <a:rPr lang="en-US" altLang="zh-CN" sz="1400" dirty="0"/>
              <a:t>F1</a:t>
            </a:r>
            <a:r>
              <a:rPr lang="zh-CN" altLang="en-US" sz="1400" dirty="0"/>
              <a:t>分数有略微下降，但这点差异对下游任务的影响很小。</a:t>
            </a:r>
            <a:endParaRPr lang="en-US" altLang="zh-CN" sz="1400" dirty="0"/>
          </a:p>
          <a:p>
            <a:pPr marL="285750" indent="-285750">
              <a:lnSpc>
                <a:spcPct val="120000"/>
              </a:lnSpc>
              <a:buFont typeface="Arial" panose="020B0604020202020204" pitchFamily="34" charset="0"/>
              <a:buChar char="•"/>
            </a:pPr>
            <a:r>
              <a:rPr lang="en-US" altLang="zh-CN" sz="1400" dirty="0"/>
              <a:t>h</a:t>
            </a:r>
            <a:r>
              <a:rPr lang="zh-CN" altLang="en-US" sz="1400" dirty="0"/>
              <a:t>行表示该算法在</a:t>
            </a:r>
            <a:r>
              <a:rPr lang="en-US" altLang="zh-CN" sz="1400" dirty="0"/>
              <a:t>CPC</a:t>
            </a:r>
            <a:r>
              <a:rPr lang="zh-CN" altLang="en-US" sz="1400" dirty="0"/>
              <a:t>分类系统上面的表现要优于</a:t>
            </a:r>
            <a:r>
              <a:rPr lang="en-US" altLang="zh-CN" sz="1400" dirty="0"/>
              <a:t>IPC</a:t>
            </a:r>
            <a:r>
              <a:rPr lang="zh-CN" altLang="en-US" sz="1400" dirty="0"/>
              <a:t>分类。</a:t>
            </a:r>
            <a:endParaRPr lang="en-US" altLang="zh-CN" sz="1400" dirty="0"/>
          </a:p>
          <a:p>
            <a:pPr marL="285750" indent="-285750">
              <a:lnSpc>
                <a:spcPct val="120000"/>
              </a:lnSpc>
              <a:buFont typeface="Arial" panose="020B0604020202020204" pitchFamily="34" charset="0"/>
              <a:buChar char="•"/>
            </a:pPr>
            <a:r>
              <a:rPr lang="en-US" altLang="zh-CN" sz="1400" dirty="0"/>
              <a:t>I</a:t>
            </a:r>
            <a:r>
              <a:rPr lang="zh-CN" altLang="en-US" sz="1400" dirty="0"/>
              <a:t>、</a:t>
            </a:r>
            <a:r>
              <a:rPr lang="en-US" altLang="zh-CN" sz="1400" dirty="0"/>
              <a:t>j</a:t>
            </a:r>
            <a:r>
              <a:rPr lang="zh-CN" altLang="en-US" sz="1400" dirty="0"/>
              <a:t>行增大了训练数据集的大小，发现该算法的</a:t>
            </a:r>
            <a:r>
              <a:rPr lang="en-US" altLang="zh-CN" sz="1400" dirty="0"/>
              <a:t>f1</a:t>
            </a:r>
            <a:r>
              <a:rPr lang="zh-CN" altLang="en-US" sz="1400" dirty="0"/>
              <a:t>分数仍然可以保持稳定，说明了该算法的稳定性。</a:t>
            </a:r>
            <a:endParaRPr lang="en-US" altLang="zh-CN" sz="1400" dirty="0"/>
          </a:p>
          <a:p>
            <a:pPr marL="285750" indent="-285750">
              <a:lnSpc>
                <a:spcPct val="120000"/>
              </a:lnSpc>
              <a:buFont typeface="Arial" panose="020B0604020202020204" pitchFamily="34" charset="0"/>
              <a:buChar char="•"/>
            </a:pPr>
            <a:r>
              <a:rPr lang="en-US" altLang="zh-CN" sz="1400" dirty="0"/>
              <a:t>j</a:t>
            </a:r>
            <a:r>
              <a:rPr lang="zh-CN" altLang="en-US" sz="1400" dirty="0"/>
              <a:t>、</a:t>
            </a:r>
            <a:r>
              <a:rPr lang="en-US" altLang="zh-CN" sz="1400" dirty="0"/>
              <a:t>k</a:t>
            </a:r>
            <a:r>
              <a:rPr lang="zh-CN" altLang="en-US" sz="1400" dirty="0"/>
              <a:t>、</a:t>
            </a:r>
            <a:r>
              <a:rPr lang="en-US" altLang="zh-CN" sz="1400" dirty="0"/>
              <a:t>l</a:t>
            </a:r>
            <a:r>
              <a:rPr lang="zh-CN" altLang="en-US" sz="1400" dirty="0"/>
              <a:t>三行表示，随着测试数据的日期越来越古老，算法的</a:t>
            </a:r>
            <a:r>
              <a:rPr lang="en-US" altLang="zh-CN" sz="1400" dirty="0"/>
              <a:t>F1</a:t>
            </a:r>
            <a:r>
              <a:rPr lang="zh-CN" altLang="en-US" sz="1400" dirty="0"/>
              <a:t>分数、精度、召回率都有一定程度的下降。</a:t>
            </a:r>
            <a:endParaRPr lang="en-US" altLang="zh-CN" sz="1400" dirty="0"/>
          </a:p>
        </p:txBody>
      </p:sp>
      <p:pic>
        <p:nvPicPr>
          <p:cNvPr id="7" name="图片 6">
            <a:extLst>
              <a:ext uri="{FF2B5EF4-FFF2-40B4-BE49-F238E27FC236}">
                <a16:creationId xmlns:a16="http://schemas.microsoft.com/office/drawing/2014/main" id="{759ACE82-18DF-D9DA-7ED6-805D98D76308}"/>
              </a:ext>
            </a:extLst>
          </p:cNvPr>
          <p:cNvPicPr>
            <a:picLocks noChangeAspect="1"/>
          </p:cNvPicPr>
          <p:nvPr/>
        </p:nvPicPr>
        <p:blipFill>
          <a:blip r:embed="rId2"/>
          <a:stretch>
            <a:fillRect/>
          </a:stretch>
        </p:blipFill>
        <p:spPr>
          <a:xfrm>
            <a:off x="0" y="869240"/>
            <a:ext cx="6258530" cy="5366461"/>
          </a:xfrm>
          <a:prstGeom prst="rect">
            <a:avLst/>
          </a:prstGeom>
        </p:spPr>
      </p:pic>
    </p:spTree>
    <p:extLst>
      <p:ext uri="{BB962C8B-B14F-4D97-AF65-F5344CB8AC3E}">
        <p14:creationId xmlns:p14="http://schemas.microsoft.com/office/powerpoint/2010/main" val="1608941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3811</TotalTime>
  <Words>2483</Words>
  <Application>Microsoft Office PowerPoint</Application>
  <PresentationFormat>宽屏</PresentationFormat>
  <Paragraphs>184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10</vt:i4>
      </vt:variant>
    </vt:vector>
  </HeadingPairs>
  <TitlesOfParts>
    <vt:vector size="21" baseType="lpstr">
      <vt:lpstr>等线</vt:lpstr>
      <vt:lpstr>微软雅黑</vt:lpstr>
      <vt:lpstr>微软雅黑</vt:lpstr>
      <vt:lpstr>Arial</vt:lpstr>
      <vt:lpstr>Calibri</vt:lpstr>
      <vt:lpstr>Century Gothic</vt:lpstr>
      <vt:lpstr>Segoe UI</vt:lpstr>
      <vt:lpstr>Segoe UI Light</vt:lpstr>
      <vt:lpstr>Office 主题​​</vt:lpstr>
      <vt:lpstr>2_OfficePLUS</vt:lpstr>
      <vt:lpstr>1_OfficePLUS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李林昊</dc:creator>
  <cp:keywords>51PPT模板网</cp:keywords>
  <cp:lastModifiedBy>邱 瑞宸</cp:lastModifiedBy>
  <cp:revision>43</cp:revision>
  <dcterms:created xsi:type="dcterms:W3CDTF">2019-03-11T14:11:26Z</dcterms:created>
  <dcterms:modified xsi:type="dcterms:W3CDTF">2023-01-04T14:22:29Z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2019-04-12T02:41:52.0160681Z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69373f4c-3b11-4ae9-a932-ee563e5098c6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