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1" r:id="rId2"/>
  </p:sldMasterIdLst>
  <p:sldIdLst>
    <p:sldId id="256" r:id="rId3"/>
    <p:sldId id="257" r:id="rId4"/>
    <p:sldId id="265" r:id="rId5"/>
    <p:sldId id="258" r:id="rId6"/>
    <p:sldId id="266" r:id="rId7"/>
    <p:sldId id="259" r:id="rId8"/>
    <p:sldId id="260" r:id="rId9"/>
    <p:sldId id="263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9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91"/>
    <p:restoredTop sz="94660"/>
  </p:normalViewPr>
  <p:slideViewPr>
    <p:cSldViewPr snapToGrid="0">
      <p:cViewPr varScale="1">
        <p:scale>
          <a:sx n="116" d="100"/>
          <a:sy n="116" d="100"/>
        </p:scale>
        <p:origin x="894" y="10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3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4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8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34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8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9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03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78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87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69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43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6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9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7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7BE6-A9E0-4647-964A-D0B2448A089A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F5B6-12BF-46CE-B16C-984B37CC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2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ws.joins.com/article/2251073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ws.joins.com/article/2251073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32389" cy="6858000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892" y="2514248"/>
            <a:ext cx="5420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chemeClr val="bg1"/>
                </a:solidFill>
              </a:rPr>
              <a:t>PANDA</a:t>
            </a:r>
          </a:p>
          <a:p>
            <a:pPr algn="r"/>
            <a:r>
              <a:rPr lang="en-US" altLang="ko-KR" sz="4800" b="1" dirty="0" smtClean="0">
                <a:solidFill>
                  <a:schemeClr val="bg1"/>
                </a:solidFill>
              </a:rPr>
              <a:t>ARCHITECTURE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3587" y="5722374"/>
            <a:ext cx="130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atin typeface="+mn-ea"/>
              </a:rPr>
              <a:t>차성오</a:t>
            </a:r>
            <a:endParaRPr lang="en-US" altLang="ko-KR" b="1" dirty="0" smtClean="0">
              <a:latin typeface="+mn-ea"/>
            </a:endParaRPr>
          </a:p>
          <a:p>
            <a:pPr algn="r"/>
            <a:r>
              <a:rPr lang="ko-KR" altLang="en-US" b="1" dirty="0" smtClean="0">
                <a:latin typeface="+mn-ea"/>
              </a:rPr>
              <a:t>박상민</a:t>
            </a:r>
            <a:endParaRPr lang="en-US" altLang="ko-KR" b="1" dirty="0" smtClean="0">
              <a:latin typeface="+mn-ea"/>
            </a:endParaRPr>
          </a:p>
          <a:p>
            <a:pPr algn="r"/>
            <a:r>
              <a:rPr lang="ko-KR" altLang="en-US" b="1" dirty="0" smtClean="0">
                <a:latin typeface="+mn-ea"/>
              </a:rPr>
              <a:t>김창범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41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1017638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031" y="216432"/>
            <a:ext cx="2891481" cy="5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/>
                </a:solidFill>
              </a:rPr>
              <a:t>4. 시나리오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87302" y="1849287"/>
            <a:ext cx="6095347" cy="35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cs typeface="맑은 고딕"/>
              </a:rPr>
              <a:t>시나리오는 나중에 붙여넣도록 한다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87182" y="2015173"/>
            <a:ext cx="3580040" cy="28276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99956" y="3013501"/>
            <a:ext cx="3596244" cy="82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 b="1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2994" y="376529"/>
            <a:ext cx="320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4800" b="1">
                <a:solidFill>
                  <a:schemeClr val="bg1"/>
                </a:solidFill>
              </a:rPr>
              <a:t>CONTENT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883" y="2090172"/>
            <a:ext cx="24482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None/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</a:rPr>
              <a:t>1. 기획배경</a:t>
            </a:r>
          </a:p>
          <a:p>
            <a:pPr algn="just">
              <a:defRPr lang="ko-KR" altLang="en-US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algn="just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기대효과</a:t>
            </a:r>
          </a:p>
          <a:p>
            <a:pPr algn="just">
              <a:defRPr lang="ko-KR" altLang="en-US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algn="just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시스템 구성</a:t>
            </a:r>
          </a:p>
          <a:p>
            <a:pPr algn="just">
              <a:defRPr lang="ko-KR" altLang="en-US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algn="just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벤치마킹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1017638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31" y="216432"/>
            <a:ext cx="2891481" cy="5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 b="1" dirty="0">
                <a:solidFill>
                  <a:prstClr val="white"/>
                </a:solidFill>
              </a:rPr>
              <a:t>1. </a:t>
            </a:r>
            <a:r>
              <a:rPr lang="ko-KR" altLang="en-US" sz="3200" b="1" dirty="0">
                <a:solidFill>
                  <a:prstClr val="white"/>
                </a:solidFill>
              </a:rPr>
              <a:t>기획배경</a:t>
            </a:r>
            <a:r>
              <a:rPr lang="en-US" altLang="ko-KR" sz="3200" b="1" dirty="0">
                <a:solidFill>
                  <a:prstClr val="white"/>
                </a:solidFill>
              </a:rPr>
              <a:t> 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40476" y="1402492"/>
            <a:ext cx="9111049" cy="4926227"/>
          </a:xfrm>
          <a:prstGeom prst="roundRect">
            <a:avLst>
              <a:gd name="adj" fmla="val 121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46292" y="1863675"/>
            <a:ext cx="3164267" cy="4746401"/>
            <a:chOff x="2253048" y="1234070"/>
            <a:chExt cx="2254421" cy="338163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048" y="1234070"/>
              <a:ext cx="2254421" cy="338163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373" y="1634982"/>
              <a:ext cx="1191504" cy="2118229"/>
            </a:xfrm>
            <a:prstGeom prst="rect">
              <a:avLst/>
            </a:prstGeom>
          </p:spPr>
        </p:pic>
      </p:grpSp>
      <p:sp>
        <p:nvSpPr>
          <p:cNvPr id="9" name="TextBox 4"/>
          <p:cNvSpPr txBox="1"/>
          <p:nvPr/>
        </p:nvSpPr>
        <p:spPr>
          <a:xfrm>
            <a:off x="1079842" y="1045347"/>
            <a:ext cx="6466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중고 가구를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사고 팔 수 있는 직거래 중개 어플리케이션</a:t>
            </a:r>
          </a:p>
          <a:p>
            <a:pPr>
              <a:defRPr lang="ko-KR" altLang="en-US"/>
            </a:pPr>
            <a:endParaRPr lang="ko-KR" altLang="en-US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- 1인가구, 신혼, 사회초년생들(가난뱅이들)을 위한 중고거래</a:t>
            </a:r>
          </a:p>
          <a:p>
            <a:pPr>
              <a:defRPr lang="ko-KR" altLang="en-US"/>
            </a:pPr>
            <a:endParaRPr lang="ko-KR" altLang="en-US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- 안전거래, 되팔기 등의 기능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3317" y="2145031"/>
            <a:ext cx="5170055" cy="60655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가구</a:t>
            </a:r>
            <a:r>
              <a:rPr lang="en-US" altLang="ko-KR" sz="16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신혼 </a:t>
            </a:r>
            <a:r>
              <a:rPr lang="en-US" altLang="ko-KR" sz="16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 초년생들을 위한 </a:t>
            </a:r>
            <a:r>
              <a:rPr lang="en-US" altLang="ko-KR" sz="16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</a:t>
            </a:r>
            <a:endParaRPr lang="ko-KR" altLang="en-US" sz="16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43317" y="3636197"/>
            <a:ext cx="5170055" cy="60655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낭비되고 있는 가구를 절약하고자 제작</a:t>
            </a:r>
            <a:endParaRPr lang="ko-KR" altLang="en-US" sz="16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94703" y="3556417"/>
            <a:ext cx="766119" cy="766119"/>
          </a:xfrm>
          <a:prstGeom prst="ellipse">
            <a:avLst/>
          </a:prstGeom>
          <a:ln w="381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44546A">
                    <a:lumMod val="50000"/>
                  </a:srgbClr>
                </a:solidFill>
              </a:rPr>
              <a:t>2</a:t>
            </a:r>
            <a:endParaRPr lang="ko-KR" altLang="en-US" sz="24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94703" y="2065368"/>
            <a:ext cx="766119" cy="766119"/>
          </a:xfrm>
          <a:prstGeom prst="ellipse">
            <a:avLst/>
          </a:prstGeom>
          <a:ln w="381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44546A">
                    <a:lumMod val="50000"/>
                  </a:srgbClr>
                </a:solidFill>
              </a:rPr>
              <a:t>1</a:t>
            </a:r>
            <a:endParaRPr lang="ko-KR" altLang="en-US" sz="24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43317" y="5127246"/>
            <a:ext cx="5170055" cy="60655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중고임에도 저렴한 가격으로 구매할 의사가 있는 사람들에게 </a:t>
            </a:r>
            <a:r>
              <a:rPr lang="ko-KR" altLang="en-US" sz="14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</a:t>
            </a:r>
            <a:r>
              <a:rPr lang="ko-KR" altLang="en-US" sz="1400" b="1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endParaRPr lang="ko-KR" altLang="en-US" sz="14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894703" y="5047465"/>
            <a:ext cx="766119" cy="766119"/>
          </a:xfrm>
          <a:prstGeom prst="ellipse">
            <a:avLst/>
          </a:prstGeom>
          <a:ln w="381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44546A">
                    <a:lumMod val="50000"/>
                  </a:srgbClr>
                </a:solidFill>
              </a:rPr>
              <a:t>3</a:t>
            </a:r>
            <a:endParaRPr lang="ko-KR" altLang="en-US" sz="2400" b="1" dirty="0">
              <a:solidFill>
                <a:srgbClr val="44546A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21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1017638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031" y="216432"/>
            <a:ext cx="2891481" cy="5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기획배경</a:t>
            </a: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540476" y="1240703"/>
            <a:ext cx="9170083" cy="5524677"/>
            <a:chOff x="1540476" y="1199513"/>
            <a:chExt cx="9170083" cy="55246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540476" y="1516606"/>
              <a:ext cx="9111049" cy="4926227"/>
            </a:xfrm>
            <a:prstGeom prst="roundRect">
              <a:avLst>
                <a:gd name="adj" fmla="val 1211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546292" y="1977789"/>
              <a:ext cx="3164267" cy="4746401"/>
              <a:chOff x="2253048" y="1234070"/>
              <a:chExt cx="2254421" cy="3381632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3048" y="1234070"/>
                <a:ext cx="2254421" cy="3381632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7373" y="1634982"/>
                <a:ext cx="1191504" cy="2118229"/>
              </a:xfrm>
              <a:prstGeom prst="rect">
                <a:avLst/>
              </a:prstGeom>
            </p:spPr>
          </p:pic>
        </p:grpSp>
        <p:sp>
          <p:nvSpPr>
            <p:cNvPr id="11" name="모서리가 둥근 직사각형 10"/>
            <p:cNvSpPr/>
            <p:nvPr/>
          </p:nvSpPr>
          <p:spPr>
            <a:xfrm>
              <a:off x="2443317" y="2259145"/>
              <a:ext cx="5170055" cy="60655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16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 가구</a:t>
              </a:r>
              <a:r>
                <a: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sz="16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신혼 </a:t>
              </a:r>
              <a:r>
                <a:rPr lang="en-US" altLang="ko-KR" sz="16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sz="16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사회 초년생들을 위한 </a:t>
              </a:r>
              <a:r>
                <a:rPr lang="en-US" altLang="ko-KR" sz="16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</a:t>
              </a:r>
              <a:endPara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443317" y="3750311"/>
              <a:ext cx="5170055" cy="60655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낭비되고 있는 가구를 절약하고자 제작</a:t>
              </a:r>
              <a:endPara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894703" y="3670531"/>
              <a:ext cx="766119" cy="766119"/>
            </a:xfrm>
            <a:prstGeom prst="ellipse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894703" y="2179482"/>
              <a:ext cx="766119" cy="766119"/>
            </a:xfrm>
            <a:prstGeom prst="ellipse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43317" y="5241360"/>
              <a:ext cx="5170055" cy="60655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중고임에도 저렴한 가격으로 구매할 의사가 있는 사람들에게 </a:t>
              </a:r>
              <a:r>
                <a: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권</a:t>
              </a:r>
              <a:r>
                <a:rPr lang="ko-KR" altLang="en-US" sz="1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</a:t>
              </a:r>
              <a:endPara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94703" y="5161579"/>
              <a:ext cx="766119" cy="766119"/>
            </a:xfrm>
            <a:prstGeom prst="ellipse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707027" y="1199513"/>
              <a:ext cx="4901514" cy="6691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제작 의도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1017638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31" y="216432"/>
            <a:ext cx="2891481" cy="5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>
                <a:solidFill>
                  <a:prstClr val="white"/>
                </a:solidFill>
              </a:rPr>
              <a:t>2</a:t>
            </a:r>
            <a:r>
              <a:rPr lang="en-US" altLang="ko-KR" sz="3200" b="1">
                <a:solidFill>
                  <a:prstClr val="white"/>
                </a:solidFill>
              </a:rPr>
              <a:t>. </a:t>
            </a:r>
            <a:r>
              <a:rPr lang="ko-KR" altLang="en-US" sz="3200" b="1">
                <a:solidFill>
                  <a:prstClr val="white"/>
                </a:solidFill>
              </a:rPr>
              <a:t>기대효과</a:t>
            </a:r>
            <a:r>
              <a:rPr lang="en-US" altLang="ko-KR" sz="3200" b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87302" y="1849287"/>
            <a:ext cx="6095347" cy="3101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cs typeface="맑은 고딕"/>
              </a:rPr>
              <a:t>- 시장조사에 따른 2016년 기준 539.8만명</a:t>
            </a:r>
          </a:p>
          <a:p>
            <a:pPr>
              <a:defRPr lang="ko-KR" altLang="en-US"/>
            </a:pPr>
            <a:endParaRPr lang="ko-KR" altLang="en-US" dirty="0">
              <a:solidFill>
                <a:prstClr val="black"/>
              </a:solidFill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cs typeface="맑은 고딕"/>
              </a:rPr>
              <a:t>- 2045년엔 3명중 1명</a:t>
            </a:r>
          </a:p>
          <a:p>
            <a:pPr>
              <a:defRPr lang="ko-KR" altLang="en-US"/>
            </a:pPr>
            <a:endParaRPr lang="ko-KR" altLang="en-US" dirty="0">
              <a:solidFill>
                <a:prstClr val="black"/>
              </a:solidFill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cs typeface="맑은 고딕"/>
              </a:rPr>
              <a:t>- 출처 : </a:t>
            </a:r>
            <a:r>
              <a:rPr lang="ko-KR" altLang="en-US" dirty="0">
                <a:solidFill>
                  <a:prstClr val="black"/>
                </a:solidFill>
                <a:cs typeface="맑은 고딕"/>
                <a:hlinkClick r:id="rId2"/>
              </a:rPr>
              <a:t>http://news.joins.com/article/22510737</a:t>
            </a:r>
            <a:endParaRPr lang="ko-KR" altLang="en-US" dirty="0">
              <a:solidFill>
                <a:prstClr val="black"/>
              </a:solidFill>
              <a:cs typeface="맑은 고딕"/>
            </a:endParaRPr>
          </a:p>
          <a:p>
            <a:pPr>
              <a:defRPr lang="ko-KR" altLang="en-US"/>
            </a:pPr>
            <a:endParaRPr lang="ko-KR" altLang="en-US" dirty="0">
              <a:solidFill>
                <a:prstClr val="black"/>
              </a:solidFill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cs typeface="맑은 고딕"/>
              </a:rPr>
              <a:t>- 혼자 사기에는 부담되는 비싼 가구들</a:t>
            </a:r>
          </a:p>
          <a:p>
            <a:pPr>
              <a:defRPr lang="ko-KR" altLang="en-US"/>
            </a:pPr>
            <a:endParaRPr lang="ko-KR" altLang="en-US" dirty="0">
              <a:solidFill>
                <a:prstClr val="black"/>
              </a:solidFill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cs typeface="맑은 고딕"/>
              </a:rPr>
              <a:t>- 처리하기 불편한 가구들을 재활용</a:t>
            </a:r>
          </a:p>
          <a:p>
            <a:pPr>
              <a:defRPr lang="ko-KR" altLang="en-US"/>
            </a:pPr>
            <a:endParaRPr lang="ko-KR" altLang="en-US" dirty="0">
              <a:solidFill>
                <a:prstClr val="black"/>
              </a:solidFill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cs typeface="맑은 고딕"/>
              </a:rPr>
              <a:t>- </a:t>
            </a:r>
            <a:r>
              <a:rPr lang="ko-KR" altLang="en-US" dirty="0" err="1">
                <a:solidFill>
                  <a:prstClr val="black"/>
                </a:solidFill>
                <a:cs typeface="맑은 고딕"/>
              </a:rPr>
              <a:t>판매자와</a:t>
            </a:r>
            <a:r>
              <a:rPr lang="ko-KR" altLang="en-US" dirty="0">
                <a:solidFill>
                  <a:prstClr val="black"/>
                </a:solidFill>
                <a:cs typeface="맑은 고딕"/>
              </a:rPr>
              <a:t> 구매자사이의 신뢰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7182" y="2015173"/>
            <a:ext cx="3580040" cy="28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09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1017638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031" y="216432"/>
            <a:ext cx="2891481" cy="5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/>
                </a:solidFill>
              </a:rPr>
              <a:t>2</a:t>
            </a:r>
            <a:r>
              <a:rPr lang="en-US" altLang="ko-KR" sz="3200" b="1">
                <a:solidFill>
                  <a:schemeClr val="bg1"/>
                </a:solidFill>
              </a:rPr>
              <a:t>. </a:t>
            </a:r>
            <a:r>
              <a:rPr lang="ko-KR" altLang="en-US" sz="3200" b="1">
                <a:solidFill>
                  <a:schemeClr val="bg1"/>
                </a:solidFill>
              </a:rPr>
              <a:t>기대효과</a:t>
            </a:r>
            <a:r>
              <a:rPr lang="en-US" altLang="ko-KR" sz="32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87302" y="1849287"/>
            <a:ext cx="6095347" cy="3101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cs typeface="맑은 고딕"/>
              </a:rPr>
              <a:t>- 시장조사에 따른 2016년 기준 539.8만명</a:t>
            </a:r>
          </a:p>
          <a:p>
            <a:pPr lvl="0">
              <a:defRPr lang="ko-KR" altLang="en-US"/>
            </a:pPr>
            <a:endParaRPr lang="ko-KR" altLang="en-US" sz="1800">
              <a:solidFill>
                <a:schemeClr val="tx1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cs typeface="맑은 고딕"/>
              </a:rPr>
              <a:t>- 2045년엔 3명중 1명</a:t>
            </a:r>
          </a:p>
          <a:p>
            <a:pPr lvl="0">
              <a:defRPr lang="ko-KR" altLang="en-US"/>
            </a:pPr>
            <a:endParaRPr lang="ko-KR" altLang="en-US" sz="1800">
              <a:solidFill>
                <a:schemeClr val="tx1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cs typeface="맑은 고딕"/>
              </a:rPr>
              <a:t>- 출처 : </a:t>
            </a:r>
            <a:r>
              <a:rPr lang="ko-KR" altLang="en-US" sz="1800">
                <a:solidFill>
                  <a:schemeClr val="tx1"/>
                </a:solidFill>
                <a:cs typeface="맑은 고딕"/>
                <a:hlinkClick r:id="rId2"/>
              </a:rPr>
              <a:t>http://news.joins.com/article/22510737</a:t>
            </a:r>
            <a:endParaRPr lang="ko-KR" altLang="en-US" sz="1800">
              <a:solidFill>
                <a:schemeClr val="tx1"/>
              </a:solidFill>
              <a:cs typeface="맑은 고딕"/>
            </a:endParaRPr>
          </a:p>
          <a:p>
            <a:pPr lvl="0">
              <a:defRPr lang="ko-KR" altLang="en-US"/>
            </a:pPr>
            <a:endParaRPr lang="ko-KR" altLang="en-US" sz="1800">
              <a:solidFill>
                <a:schemeClr val="tx1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cs typeface="맑은 고딕"/>
              </a:rPr>
              <a:t>- 혼자 사기에는 부담되는 비싼 가구들</a:t>
            </a:r>
          </a:p>
          <a:p>
            <a:pPr lvl="0">
              <a:defRPr lang="ko-KR" altLang="en-US"/>
            </a:pPr>
            <a:endParaRPr lang="ko-KR" altLang="en-US" sz="1800">
              <a:solidFill>
                <a:schemeClr val="tx1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cs typeface="맑은 고딕"/>
              </a:rPr>
              <a:t>- 처리하기 불편한 가구들을 재활용</a:t>
            </a:r>
          </a:p>
          <a:p>
            <a:pPr lvl="0">
              <a:defRPr lang="ko-KR" altLang="en-US"/>
            </a:pPr>
            <a:endParaRPr lang="ko-KR" altLang="en-US" sz="1800">
              <a:solidFill>
                <a:schemeClr val="tx1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cs typeface="맑은 고딕"/>
              </a:rPr>
              <a:t>- 판매자와 구매자사이의 신뢰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7182" y="2015173"/>
            <a:ext cx="3580040" cy="28276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1017638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031" y="216432"/>
            <a:ext cx="2891481" cy="5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/>
                </a:solidFill>
              </a:rPr>
              <a:t>3</a:t>
            </a:r>
            <a:r>
              <a:rPr lang="en-US" altLang="ko-KR" sz="3200" b="1">
                <a:solidFill>
                  <a:schemeClr val="bg1"/>
                </a:solidFill>
              </a:rPr>
              <a:t>. </a:t>
            </a:r>
            <a:r>
              <a:rPr lang="ko-KR" altLang="en-US" sz="3200" b="1">
                <a:solidFill>
                  <a:schemeClr val="bg1"/>
                </a:solidFill>
              </a:rPr>
              <a:t>시스템 구성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87302" y="1849287"/>
            <a:ext cx="6095347" cy="2006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cs typeface="맑은 고딕"/>
              </a:rPr>
              <a:t>- </a:t>
            </a:r>
            <a:r>
              <a:rPr lang="en-US" altLang="ko-KR" sz="1800">
                <a:solidFill>
                  <a:schemeClr val="tx1"/>
                </a:solidFill>
                <a:cs typeface="맑은 고딕"/>
              </a:rPr>
              <a:t>Android </a:t>
            </a:r>
            <a:r>
              <a:rPr lang="en-US" altLang="ko-KR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5.0 Lollipop↑</a:t>
            </a:r>
            <a:endParaRPr lang="en-US" altLang="ko-KR" b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</a:endParaRPr>
          </a:p>
          <a:p>
            <a:pPr lvl="0">
              <a:defRPr lang="ko-KR" altLang="en-US"/>
            </a:pPr>
            <a:endParaRPr lang="ko-KR" altLang="en-US" sz="1800">
              <a:solidFill>
                <a:schemeClr val="tx1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800">
                <a:solidFill>
                  <a:schemeClr val="tx1"/>
                </a:solidFill>
                <a:cs typeface="맑은 고딕"/>
              </a:rPr>
              <a:t>- Node.js</a:t>
            </a:r>
          </a:p>
          <a:p>
            <a:pPr lvl="0">
              <a:defRPr lang="ko-KR" altLang="en-US"/>
            </a:pPr>
            <a:endParaRPr lang="en-US" altLang="ko-KR" sz="1800">
              <a:solidFill>
                <a:schemeClr val="tx1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800">
                <a:solidFill>
                  <a:schemeClr val="tx1"/>
                </a:solidFill>
                <a:cs typeface="맑은 고딕"/>
              </a:rPr>
              <a:t>- Maria DB</a:t>
            </a:r>
          </a:p>
          <a:p>
            <a:pPr lvl="0">
              <a:defRPr lang="ko-KR" altLang="en-US"/>
            </a:pPr>
            <a:endParaRPr lang="en-US" altLang="ko-KR" sz="1800">
              <a:solidFill>
                <a:schemeClr val="tx1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800">
                <a:solidFill>
                  <a:schemeClr val="tx1"/>
                </a:solidFill>
                <a:cs typeface="맑은 고딕"/>
              </a:rPr>
              <a:t>- </a:t>
            </a:r>
            <a:r>
              <a:rPr lang="ko-KR" altLang="en-US" sz="1800">
                <a:solidFill>
                  <a:schemeClr val="tx1"/>
                </a:solidFill>
                <a:cs typeface="맑은 고딕"/>
              </a:rPr>
              <a:t>기타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87182" y="2015173"/>
            <a:ext cx="3580040" cy="28276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1017638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31" y="216432"/>
            <a:ext cx="2891481" cy="5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>
                <a:solidFill>
                  <a:prstClr val="white"/>
                </a:solidFill>
              </a:rPr>
              <a:t>3</a:t>
            </a:r>
            <a:r>
              <a:rPr lang="en-US" altLang="ko-KR" sz="3200" b="1">
                <a:solidFill>
                  <a:prstClr val="white"/>
                </a:solidFill>
              </a:rPr>
              <a:t>. </a:t>
            </a:r>
            <a:r>
              <a:rPr lang="ko-KR" altLang="en-US" sz="3200" b="1">
                <a:solidFill>
                  <a:prstClr val="white"/>
                </a:solidFill>
              </a:rPr>
              <a:t>시스템 구성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87302" y="1849287"/>
            <a:ext cx="6095347" cy="2006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>
                <a:solidFill>
                  <a:prstClr val="black"/>
                </a:solidFill>
                <a:cs typeface="맑은 고딕"/>
              </a:rPr>
              <a:t>- </a:t>
            </a:r>
            <a:r>
              <a:rPr lang="en-US" altLang="ko-KR">
                <a:solidFill>
                  <a:prstClr val="black"/>
                </a:solidFill>
                <a:cs typeface="맑은 고딕"/>
              </a:rPr>
              <a:t>Android 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</a:rPr>
              <a:t> 5.0 Lollipop↑</a:t>
            </a:r>
            <a:endParaRPr lang="en-US" altLang="ko-KR">
              <a:solidFill>
                <a:prstClr val="black">
                  <a:lumMod val="85000"/>
                  <a:lumOff val="15000"/>
                </a:prstClr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>
              <a:solidFill>
                <a:prstClr val="black"/>
              </a:solidFill>
              <a:cs typeface="맑은 고딕"/>
            </a:endParaRPr>
          </a:p>
          <a:p>
            <a:pPr>
              <a:defRPr lang="ko-KR" altLang="en-US"/>
            </a:pPr>
            <a:r>
              <a:rPr lang="en-US" altLang="ko-KR">
                <a:solidFill>
                  <a:prstClr val="black"/>
                </a:solidFill>
                <a:cs typeface="맑은 고딕"/>
              </a:rPr>
              <a:t>- Node.js</a:t>
            </a:r>
          </a:p>
          <a:p>
            <a:pPr>
              <a:defRPr lang="ko-KR" altLang="en-US"/>
            </a:pPr>
            <a:endParaRPr lang="en-US" altLang="ko-KR">
              <a:solidFill>
                <a:prstClr val="black"/>
              </a:solidFill>
              <a:cs typeface="맑은 고딕"/>
            </a:endParaRPr>
          </a:p>
          <a:p>
            <a:pPr>
              <a:defRPr lang="ko-KR" altLang="en-US"/>
            </a:pPr>
            <a:r>
              <a:rPr lang="en-US" altLang="ko-KR">
                <a:solidFill>
                  <a:prstClr val="black"/>
                </a:solidFill>
                <a:cs typeface="맑은 고딕"/>
              </a:rPr>
              <a:t>- Maria DB</a:t>
            </a:r>
          </a:p>
          <a:p>
            <a:pPr>
              <a:defRPr lang="ko-KR" altLang="en-US"/>
            </a:pPr>
            <a:endParaRPr lang="en-US" altLang="ko-KR">
              <a:solidFill>
                <a:prstClr val="black"/>
              </a:solidFill>
              <a:cs typeface="맑은 고딕"/>
            </a:endParaRPr>
          </a:p>
          <a:p>
            <a:pPr>
              <a:defRPr lang="ko-KR" altLang="en-US"/>
            </a:pPr>
            <a:r>
              <a:rPr lang="en-US" altLang="ko-KR">
                <a:solidFill>
                  <a:prstClr val="black"/>
                </a:solidFill>
                <a:cs typeface="맑은 고딕"/>
              </a:rPr>
              <a:t>- </a:t>
            </a:r>
            <a:r>
              <a:rPr lang="ko-KR" altLang="en-US">
                <a:solidFill>
                  <a:prstClr val="black"/>
                </a:solidFill>
                <a:cs typeface="맑은 고딕"/>
              </a:rPr>
              <a:t>기타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87182" y="2015173"/>
            <a:ext cx="3580040" cy="28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536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/>
          <p:cNvCxnSpPr/>
          <p:nvPr/>
        </p:nvCxnSpPr>
        <p:spPr>
          <a:xfrm flipH="1">
            <a:off x="6085222" y="1351390"/>
            <a:ext cx="12361" cy="6374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1" idx="2"/>
          </p:cNvCxnSpPr>
          <p:nvPr/>
        </p:nvCxnSpPr>
        <p:spPr>
          <a:xfrm>
            <a:off x="3528302" y="3356994"/>
            <a:ext cx="0" cy="37792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43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97581" y="2101727"/>
            <a:ext cx="0" cy="1620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861698" y="1110302"/>
            <a:ext cx="2471769" cy="43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  <a:latin typeface="바른돋움OTFPro 3" pitchFamily="50" charset="-127"/>
                <a:ea typeface="바른돋움OTFPro 3" pitchFamily="50" charset="-127"/>
              </a:rPr>
              <a:t>INTRO</a:t>
            </a:r>
            <a:endParaRPr lang="ko-KR" altLang="en-US" sz="1400" dirty="0">
              <a:solidFill>
                <a:prstClr val="white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61698" y="1885727"/>
            <a:ext cx="2471769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3" pitchFamily="50" charset="-127"/>
                <a:ea typeface="바른돋움OTFPro 3" pitchFamily="50" charset="-127"/>
              </a:rPr>
              <a:t>VIEW PAGER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28303" y="2996993"/>
            <a:ext cx="530558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628302" y="2636993"/>
            <a:ext cx="180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관광지 정보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(1st Fragment)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766861" y="2636993"/>
            <a:ext cx="180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인증샷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표기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(3rd Fragment)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88723" y="2636993"/>
            <a:ext cx="180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 주변 관광지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(2nd Fragment)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39627" y="4149082"/>
            <a:ext cx="1564269" cy="38717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바른돋움OTFPro 3" pitchFamily="50" charset="-127"/>
                <a:ea typeface="바른돋움OTFPro 3" pitchFamily="50" charset="-127"/>
              </a:rPr>
              <a:t>LISTVIEW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339627" y="4636162"/>
            <a:ext cx="1564269" cy="11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검색 기능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관광지 리스트 나열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인증샷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 표기 연동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69586" y="5373248"/>
            <a:ext cx="130355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관광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OPEN API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356035" y="4149082"/>
            <a:ext cx="1564269" cy="38717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바른돋움OTFPro 3" pitchFamily="50" charset="-127"/>
                <a:ea typeface="바른돋움OTFPro 3" pitchFamily="50" charset="-127"/>
              </a:rPr>
              <a:t>LAYOUT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56035" y="4636162"/>
            <a:ext cx="1564269" cy="11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관광지 정보 구성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경로안내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APP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연동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번호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홈페이지 링크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85994" y="5373248"/>
            <a:ext cx="130355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관광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OPEN API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47318" y="4149082"/>
            <a:ext cx="1564269" cy="38717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바른돋움OTFPro 3" pitchFamily="50" charset="-127"/>
                <a:ea typeface="바른돋움OTFPro 3" pitchFamily="50" charset="-127"/>
              </a:rPr>
              <a:t>MAPVIEW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347318" y="4636162"/>
            <a:ext cx="1564269" cy="11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주변 관광지 표시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관광지 정보 연동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77672" y="5373248"/>
            <a:ext cx="130355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Google Maps API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288107" y="4149082"/>
            <a:ext cx="1564269" cy="38717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바른돋움OTFPro 3" pitchFamily="50" charset="-127"/>
                <a:ea typeface="바른돋움OTFPro 3" pitchFamily="50" charset="-127"/>
              </a:rPr>
              <a:t>MAPVIEW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288107" y="4636162"/>
            <a:ext cx="1564269" cy="11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카메라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API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연동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촬영 후 지도 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   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인증샷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 표기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418066" y="5373248"/>
            <a:ext cx="130355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바른돋움OTFPro 1" pitchFamily="50" charset="-127"/>
                <a:ea typeface="바른돋움OTFPro 1" pitchFamily="50" charset="-127"/>
              </a:rPr>
              <a:t>Google Maps API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2992660" y="3734920"/>
            <a:ext cx="211296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05624" y="3734920"/>
            <a:ext cx="0" cy="360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167851" y="3734920"/>
            <a:ext cx="0" cy="360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177783" y="3734920"/>
            <a:ext cx="0" cy="360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012069" y="3734920"/>
            <a:ext cx="0" cy="360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6085221" y="3721727"/>
            <a:ext cx="108263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2" idx="2"/>
          </p:cNvCxnSpPr>
          <p:nvPr/>
        </p:nvCxnSpPr>
        <p:spPr>
          <a:xfrm>
            <a:off x="8666861" y="3356993"/>
            <a:ext cx="0" cy="36473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8636469" y="3721727"/>
            <a:ext cx="54131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0" y="1"/>
            <a:ext cx="12192000" cy="1017638"/>
          </a:xfrm>
          <a:prstGeom prst="rect">
            <a:avLst/>
          </a:prstGeom>
          <a:solidFill>
            <a:srgbClr val="1F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031" y="216432"/>
            <a:ext cx="2891481" cy="57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>
                <a:solidFill>
                  <a:prstClr val="white"/>
                </a:solidFill>
              </a:rPr>
              <a:t>3</a:t>
            </a:r>
            <a:r>
              <a:rPr lang="en-US" altLang="ko-KR" sz="3200" b="1">
                <a:solidFill>
                  <a:prstClr val="white"/>
                </a:solidFill>
              </a:rPr>
              <a:t>. </a:t>
            </a:r>
            <a:r>
              <a:rPr lang="ko-KR" altLang="en-US" sz="3200" b="1">
                <a:solidFill>
                  <a:prstClr val="white"/>
                </a:solidFill>
              </a:rPr>
              <a:t>시스템 구성</a:t>
            </a:r>
          </a:p>
        </p:txBody>
      </p:sp>
    </p:spTree>
    <p:extLst>
      <p:ext uri="{BB962C8B-B14F-4D97-AF65-F5344CB8AC3E}">
        <p14:creationId xmlns:p14="http://schemas.microsoft.com/office/powerpoint/2010/main" val="14924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303</Words>
  <Application>Microsoft Office PowerPoint</Application>
  <PresentationFormat>와이드스크린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나눔고딕</vt:lpstr>
      <vt:lpstr>나눔바른펜</vt:lpstr>
      <vt:lpstr>나눔스퀘어 Bold</vt:lpstr>
      <vt:lpstr>맑은 고딕</vt:lpstr>
      <vt:lpstr>바른돋움OTFPro 1</vt:lpstr>
      <vt:lpstr>바른돋움OTFPro 3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</cp:revision>
  <dcterms:created xsi:type="dcterms:W3CDTF">2018-09-12T05:00:01Z</dcterms:created>
  <dcterms:modified xsi:type="dcterms:W3CDTF">2018-09-18T06:08:29Z</dcterms:modified>
</cp:coreProperties>
</file>