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63" r:id="rId3"/>
    <p:sldId id="273" r:id="rId4"/>
    <p:sldId id="264" r:id="rId5"/>
    <p:sldId id="265" r:id="rId6"/>
    <p:sldId id="266" r:id="rId7"/>
    <p:sldId id="278" r:id="rId8"/>
    <p:sldId id="267" r:id="rId9"/>
    <p:sldId id="268" r:id="rId10"/>
    <p:sldId id="282" r:id="rId11"/>
    <p:sldId id="284" r:id="rId12"/>
    <p:sldId id="286" r:id="rId13"/>
    <p:sldId id="287" r:id="rId14"/>
    <p:sldId id="288" r:id="rId15"/>
    <p:sldId id="289" r:id="rId16"/>
    <p:sldId id="269" r:id="rId17"/>
    <p:sldId id="291" r:id="rId18"/>
    <p:sldId id="295" r:id="rId19"/>
    <p:sldId id="296" r:id="rId20"/>
    <p:sldId id="297" r:id="rId21"/>
    <p:sldId id="270" r:id="rId22"/>
    <p:sldId id="285" r:id="rId23"/>
    <p:sldId id="292" r:id="rId24"/>
    <p:sldId id="294" r:id="rId25"/>
    <p:sldId id="271" r:id="rId26"/>
    <p:sldId id="279" r:id="rId27"/>
    <p:sldId id="272" r:id="rId28"/>
    <p:sldId id="293" r:id="rId29"/>
    <p:sldId id="275" r:id="rId30"/>
    <p:sldId id="290" r:id="rId31"/>
    <p:sldId id="280" r:id="rId32"/>
    <p:sldId id="274" r:id="rId33"/>
    <p:sldId id="281" r:id="rId34"/>
    <p:sldId id="276" r:id="rId35"/>
    <p:sldId id="298" r:id="rId36"/>
    <p:sldId id="27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49C"/>
    <a:srgbClr val="1779BB"/>
    <a:srgbClr val="AF8CB6"/>
    <a:srgbClr val="CEC0CE"/>
    <a:srgbClr val="4F79DB"/>
    <a:srgbClr val="6688CF"/>
    <a:srgbClr val="E9ECF5"/>
    <a:srgbClr val="768FD6"/>
    <a:srgbClr val="E4A6DE"/>
    <a:srgbClr val="BF52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75" autoAdjust="0"/>
  </p:normalViewPr>
  <p:slideViewPr>
    <p:cSldViewPr snapToGrid="0" showGuides="1">
      <p:cViewPr varScale="1">
        <p:scale>
          <a:sx n="152" d="100"/>
          <a:sy n="152" d="100"/>
        </p:scale>
        <p:origin x="66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2169-7BCC-43F6-BD6F-644CE41A7CE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DD15B-9A65-42C1-B7C9-19F4F7AA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7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DD15B-9A65-42C1-B7C9-19F4F7AAA2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0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F5E9-8E1B-4F3C-A155-FE6A79A7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C6333-7269-4CD0-B396-C5BAD5BBB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86C8C-8924-47C2-95E5-AEF98772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E368D-0F42-4CDD-B250-0E47C537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C363-ACA5-4D4C-A9CA-D58BBA6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C0FB-D653-451E-9A61-EA4E941A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1A25B-18E6-46FA-97DA-877621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BE76E-E2A8-4479-8F26-85EDD97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A892E-A483-4029-8CF1-691BD2E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ED8A-6794-43EE-8A38-16A6CB3F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6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2280E-5841-4295-BA24-2FE6257D0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C316D-3765-4290-B36F-06FB9B4F8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D4BF9-9AC6-4C63-AE51-34E20ED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BBB2-F6E6-4219-BD29-7176735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F2387-D937-4155-AF3B-F6E96077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4D85-5619-43D5-BF72-7ED3EA51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492DE-3AEA-44F4-B7B8-90527492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F654A-DEB3-44FB-9A4A-68AB998C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F800B-5C77-4467-A2D5-C7341BD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5CC2E-E844-4435-A2CB-1148CFF7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F3A5A-782F-4D57-941F-F75EC421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B8AEB-0314-49C1-B891-9D1F10DC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A8893-2FB3-4D6E-AB63-8B5E21CC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8874B-4ABF-4597-89AF-16188E09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65A8E-3A7B-473C-B88A-93DED8D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19A4-2D6B-442E-8350-9B4720B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EE54E-A5D3-41F2-AD40-99B83E2B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C01BE-749A-49FA-AC02-256CB14F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BB4F4-5741-476D-86A7-45CC176D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DB53A-D625-4E1A-8841-F22C7040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8A1F5-88B0-4CF3-80F5-A77E6B34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01AE-2C92-4216-8B84-26648354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4ACD-80D2-4031-B9A6-9C51251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D0A41-E7AB-4F80-89A2-ACC7F38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486E1-BCC3-4DCA-B28B-C4220335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78087-AB2B-4DE9-8C65-3DA35F93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9F5CA-112B-4390-A4D5-944924FE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D0356-3464-428A-9D42-FA13E27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4C0D0-9011-4010-8757-405D827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702C-86A5-42E4-822B-DE5B2895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84B95-6378-4756-B0F2-991AD134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49460-B574-40C2-94C6-5D9C25EF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60BA0-6919-4F40-A389-FE6BB767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1F24C-DF66-4811-A1E7-F76583315268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4B781-D299-438B-969B-76366A6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CDD5B-F053-4EC8-B040-1B985BB1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52640-06D8-4DA7-A0B8-814EA370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B704-F089-4BAE-B359-C9C53D3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C1092-BC87-4B5D-8131-8E0055D0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63CC0-6AF4-4ACD-AF73-74BFB866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20C24-9F97-4A5C-869D-791E5C6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EDEB-1EC8-4DE9-9620-54D4EBE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FC49F-13E6-4973-865C-31452C3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F890-9344-414E-87FD-297EF686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1640C-C0F6-470A-B942-3AF9A9DC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8588F-A272-4957-B1FC-91D6C151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1C8D4-CE45-41A2-9A3D-2A398DC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BF99E-D109-4F0E-85AE-8A47AA86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78E0-D669-4CCB-BF41-D694E2C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06B41-09FE-479C-B794-76DF8216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80B06-619D-4043-A8DB-AFA216A1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63468-C8F7-4102-BBA9-BE3416CC5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B53A-F154-486B-BF89-4BC26431F695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480FB-4D1F-4F23-93BC-71C58C6B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B395-A183-42FE-BBF0-DA6AF1F0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Lightless </a:t>
            </a:r>
            <a:r>
              <a:rPr lang="ko-KR" altLang="en-US" dirty="0" err="1"/>
              <a:t>기획안</a:t>
            </a:r>
            <a:br>
              <a:rPr lang="en-US" altLang="ko-KR" dirty="0"/>
            </a:br>
            <a:r>
              <a:rPr lang="en-US" altLang="ko-KR" sz="3600" dirty="0"/>
              <a:t>(2022.08.26 </a:t>
            </a:r>
            <a:r>
              <a:rPr lang="en-US" altLang="ko-KR" sz="3600" dirty="0" err="1"/>
              <a:t>ver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2291"/>
              </p:ext>
            </p:extLst>
          </p:nvPr>
        </p:nvGraphicFramePr>
        <p:xfrm>
          <a:off x="4186106" y="4024929"/>
          <a:ext cx="382538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2"/>
                          </a:solidFill>
                        </a:rPr>
                        <a:t>기획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2"/>
                          </a:solidFill>
                        </a:rPr>
                        <a:t>최민준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김혜성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진용석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아트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2"/>
                          </a:solidFill>
                        </a:rPr>
                        <a:t>양이삭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2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보석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846" y="1181689"/>
            <a:ext cx="115692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보석은 스테이지 클리어를 위해 획득해야만 하는 자원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색별로 분류됨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스타 사파이어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파란색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초록색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빨간색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등급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– Pure/Compound/Magical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등급으로 나뉨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다음 페이지 참고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종류는 색으로 구분됨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. (Pure - 3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종류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Compound – 6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종류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Magical – 3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종류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구분한 의미를 살리기 위해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종류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색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에 따라 고유 특성 부여하고 장애물에도 특성 부여하는 걸 고민 중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오브젝트 배치 시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크기에 따른 분류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광물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(1~4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개의 보석 획득가능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과 광맥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(5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개 이상의 보석 획득가능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으로 나뉨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획득과정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캐릭터가 해당 보석 타일로 이동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=&gt; </a:t>
            </a: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줍는모션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광물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곡괭이로 채굴하는 모션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광맥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 =&gt;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바구니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퍼즐 내 </a:t>
            </a: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인벤토리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에 해당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Pure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등급 보석 획득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Compound / Magical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등급의 보석은 바구니에 담긴 보석을 소모하여 합성해야 획득 가능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+mj-ea"/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획득 시 예외처리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인벤토리가 가득 찰 경우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 칸을 터치하여 이동하려고 할 때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 칸 위에 </a:t>
            </a: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툴팁처럼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 경고 메시지 띄우고 다시 누르면 이동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</a:p>
          <a:p>
            <a:pPr lvl="1"/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인벤토리에 남은 공간만큼만 보석 획득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+mj-ea"/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 합성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개 합성이 원칙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개수는 추후 변경가능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합성 시 등급 한 단계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상승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(ex. Pure =&gt; Compound)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한 번 합성 수행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= 1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턴 소모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합성 횟수 제한은 없음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합성과정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바구니를 연다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=&gt;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합성 버튼을 누른다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=&gt;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보석을 선택한다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=&gt;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합성 조건성립 시 새로운 보석 바구니에 생성됨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보드 내 배치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 </a:t>
            </a: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드랍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 위치는 고정하되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보석이 여러 타일에 </a:t>
            </a: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드랍될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 경우 각 종류를 스테이지별로 정해진 보석 리스트 중 랜덤으로 드랍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=&gt;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임기응변 요구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외워서 따분하게 </a:t>
            </a: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클리어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 방지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보석의 </a:t>
            </a: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드랍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 위치까지 범위로 지정하여 랜덤 선정 고려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실험적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8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보석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94151"/>
              </p:ext>
            </p:extLst>
          </p:nvPr>
        </p:nvGraphicFramePr>
        <p:xfrm>
          <a:off x="490522" y="3810000"/>
          <a:ext cx="9890156" cy="21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발사 사거리 수치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발사경로 시야 유지 지속시간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파괴력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Magical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845" y="3300968"/>
            <a:ext cx="76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– </a:t>
            </a:r>
            <a:r>
              <a:rPr lang="ko-KR" altLang="en-US" dirty="0"/>
              <a:t>보석 등급별 기본 수치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846" y="1450945"/>
            <a:ext cx="677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보석별로</a:t>
            </a:r>
            <a:r>
              <a:rPr lang="ko-KR" altLang="en-US" sz="2000" dirty="0"/>
              <a:t> 설정된 기본 수치는 추후 총기의 성능에 변수로 더해짐</a:t>
            </a:r>
          </a:p>
        </p:txBody>
      </p:sp>
    </p:spTree>
    <p:extLst>
      <p:ext uri="{BB962C8B-B14F-4D97-AF65-F5344CB8AC3E}">
        <p14:creationId xmlns:p14="http://schemas.microsoft.com/office/powerpoint/2010/main" val="194136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보석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59645"/>
              </p:ext>
            </p:extLst>
          </p:nvPr>
        </p:nvGraphicFramePr>
        <p:xfrm>
          <a:off x="269844" y="1662668"/>
          <a:ext cx="11680856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합성 조합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열정의 사파이어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빨강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감성의 사파이어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조화의 사파이어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강인의 사파이어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열정</a:t>
                      </a:r>
                      <a:r>
                        <a:rPr lang="en-US" altLang="ko-KR" dirty="0"/>
                        <a:t>*3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신뢰의 사파이어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감성</a:t>
                      </a:r>
                      <a:r>
                        <a:rPr lang="en-US" altLang="ko-KR" dirty="0"/>
                        <a:t>*3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올리브색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조화</a:t>
                      </a:r>
                      <a:r>
                        <a:rPr lang="en-US" altLang="ko-KR" dirty="0"/>
                        <a:t>*3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마젠타색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열정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감성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총합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노랑색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열정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조화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845" y="1266768"/>
            <a:ext cx="76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– </a:t>
            </a:r>
            <a:r>
              <a:rPr lang="ko-KR" altLang="en-US" dirty="0"/>
              <a:t>스타 사파이어 </a:t>
            </a:r>
            <a:r>
              <a:rPr lang="ko-KR" altLang="en-US" dirty="0" err="1"/>
              <a:t>종류표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17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보석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69697"/>
              </p:ext>
            </p:extLst>
          </p:nvPr>
        </p:nvGraphicFramePr>
        <p:xfrm>
          <a:off x="269844" y="1662668"/>
          <a:ext cx="11680856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합성 조합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밝은옥색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감성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조화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Magical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고민중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다홍색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보석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조합에서</a:t>
                      </a:r>
                    </a:p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티어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보석 중</a:t>
                      </a:r>
                    </a:p>
                    <a:p>
                      <a:pPr algn="ctr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열정의 사파이어가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가장 많음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Magical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보라색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보석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조합에서</a:t>
                      </a:r>
                    </a:p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티어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보석 중</a:t>
                      </a:r>
                    </a:p>
                    <a:p>
                      <a:pPr algn="ctr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감성의 사파이어가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가장 많음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Magical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청록색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보석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조합에서</a:t>
                      </a:r>
                    </a:p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티어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보석 중</a:t>
                      </a:r>
                    </a:p>
                    <a:p>
                      <a:pPr algn="ctr"/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조화의 사파이어가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가장 많음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845" y="1266768"/>
            <a:ext cx="768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– </a:t>
            </a:r>
            <a:r>
              <a:rPr lang="ko-KR" altLang="en-US" dirty="0"/>
              <a:t>스타 사파이어 </a:t>
            </a:r>
            <a:r>
              <a:rPr lang="ko-KR" altLang="en-US" dirty="0" err="1"/>
              <a:t>종류표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20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장애물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846" y="1091621"/>
            <a:ext cx="115692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이동 여부에  따른 분류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정적 장애물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나무 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(1*1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크기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수풀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(1*2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크기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검은거북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(1*3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크기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동적 장애물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각 명칭은 추후 수정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각기 다른 이동 패턴을 부여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검은고양이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검은판다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검은호랑이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검은양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특성별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분류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일반 장애물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반사형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장애물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발사된 보석 반사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장애물에 따라서는 끝 쪽을 쏴서 반사 각도를 바꿀 수 있다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밀리는 장애물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보석 명중 시 파괴력에 따라 뒤로 밀림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포탈 장애물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블랙홀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/</a:t>
            </a: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화이트홀처럼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..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발사한 보석이 순간이동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장애물 </a:t>
            </a: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스탯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내구도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발사된 보석과 충돌 시 감소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(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해당 발사된 보석의 파괴력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&amp;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총기의 특성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에 따라 감소시킴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0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이 되면 파괴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내구도가 무한대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(∞)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인 경우 파괴 불가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57250" lvl="1" indent="-400050">
              <a:buFont typeface="+mj-lt"/>
              <a:buAutoNum type="circleNumDbPlain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크기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인접한 타일 몇 개를 차지하는가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?</a:t>
            </a:r>
          </a:p>
          <a:p>
            <a:pPr marL="400050" indent="-400050">
              <a:buFont typeface="+mj-lt"/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배치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57250" lvl="1" indent="-400050">
              <a:buFont typeface="+mj-lt"/>
              <a:buAutoNum type="arabicPeriod"/>
            </a:pPr>
            <a:r>
              <a:rPr lang="ko-KR" altLang="en-US" sz="1600" dirty="0" err="1"/>
              <a:t>동적장애물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ko-KR" sz="1600" dirty="0" err="1"/>
              <a:t>스테이지별</a:t>
            </a:r>
            <a:r>
              <a:rPr lang="ko-KR" altLang="ko-KR" sz="1600" dirty="0"/>
              <a:t> 배치 동적 장애물의 종류 고정</a:t>
            </a:r>
            <a:r>
              <a:rPr lang="en-US" altLang="ko-KR" sz="1600" dirty="0"/>
              <a:t>, </a:t>
            </a:r>
            <a:r>
              <a:rPr lang="ko-KR" altLang="ko-KR" sz="1600" dirty="0"/>
              <a:t>배치 위치는 레벨디자인 과정에서 범위 지정하여 스테이지 입장 시 범위 내 랜덤 </a:t>
            </a:r>
            <a:r>
              <a:rPr lang="ko-KR" altLang="ko-KR" sz="1600" dirty="0" err="1"/>
              <a:t>스폰</a:t>
            </a:r>
            <a:endParaRPr lang="ko-KR" altLang="ko-KR" sz="1600" dirty="0"/>
          </a:p>
          <a:p>
            <a:pPr marL="857250" lvl="1" indent="-400050">
              <a:buFont typeface="+mj-lt"/>
              <a:buAutoNum type="arabicPeriod"/>
            </a:pP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정적장애물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스테이지별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위치 고정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4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장애물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846" y="1040232"/>
            <a:ext cx="1156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n-ea"/>
              </a:rPr>
              <a:t>동적 장애물에 대한 설명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7354"/>
              </p:ext>
            </p:extLst>
          </p:nvPr>
        </p:nvGraphicFramePr>
        <p:xfrm>
          <a:off x="269846" y="1017392"/>
          <a:ext cx="11807852" cy="5508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3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내구도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 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검은고양이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1*1 </a:t>
                      </a:r>
                      <a:r>
                        <a:rPr lang="ko-KR" altLang="en-US" sz="1600" dirty="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일반 상황에서는 정지상태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플레이어 캐릭터가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칸 간격까지 가까이 오면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칸 멀리 도망감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가까이 온 이후로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칸 이상 다시 멀어지면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칸 가까이</a:t>
                      </a:r>
                      <a:r>
                        <a:rPr lang="ko-KR" altLang="en-US" sz="1600" baseline="0" dirty="0"/>
                        <a:t> 따라감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ko-KR" altLang="en-US" sz="1600" baseline="0" dirty="0" err="1"/>
                        <a:t>도망갈때</a:t>
                      </a:r>
                      <a:r>
                        <a:rPr lang="ko-KR" altLang="en-US" sz="1600" baseline="0" dirty="0"/>
                        <a:t> 각도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방향</a:t>
                      </a:r>
                      <a:r>
                        <a:rPr lang="en-US" altLang="ko-KR" sz="1600" baseline="0" dirty="0"/>
                        <a:t>)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: </a:t>
                      </a:r>
                      <a:r>
                        <a:rPr lang="ko-KR" altLang="en-US" sz="1600" baseline="0" dirty="0"/>
                        <a:t>캐릭터 위치로부터 멀어질 수 있는 </a:t>
                      </a:r>
                      <a:r>
                        <a:rPr lang="en-US" altLang="ko-KR" sz="1600" baseline="0" dirty="0"/>
                        <a:t>3</a:t>
                      </a:r>
                      <a:r>
                        <a:rPr lang="ko-KR" altLang="en-US" sz="1600" baseline="0" dirty="0"/>
                        <a:t>가지 각도 중에 가운데</a:t>
                      </a:r>
                      <a:r>
                        <a:rPr lang="en-US" altLang="ko-KR" sz="1600" baseline="0" dirty="0"/>
                        <a:t>-</a:t>
                      </a:r>
                      <a:r>
                        <a:rPr lang="ko-KR" altLang="en-US" sz="1600" baseline="0" dirty="0"/>
                        <a:t>왼쪽</a:t>
                      </a:r>
                      <a:r>
                        <a:rPr lang="en-US" altLang="ko-KR" sz="1600" baseline="0" dirty="0"/>
                        <a:t>-</a:t>
                      </a:r>
                      <a:r>
                        <a:rPr lang="ko-KR" altLang="en-US" sz="1600" baseline="0" dirty="0"/>
                        <a:t>오른쪽 순서로 이동 시도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모두 실패 시 이동</a:t>
                      </a:r>
                      <a:r>
                        <a:rPr lang="en-US" altLang="ko-KR" sz="1600" baseline="0" dirty="0"/>
                        <a:t>x</a:t>
                      </a:r>
                    </a:p>
                    <a:p>
                      <a:pPr algn="ctr" latinLnBrk="1"/>
                      <a:r>
                        <a:rPr lang="ko-KR" altLang="en-US" sz="1600" baseline="0" dirty="0"/>
                        <a:t>따라갈 때 각도 </a:t>
                      </a:r>
                      <a:r>
                        <a:rPr lang="en-US" altLang="ko-KR" sz="1600" baseline="0" dirty="0"/>
                        <a:t>: </a:t>
                      </a:r>
                      <a:r>
                        <a:rPr lang="ko-KR" altLang="en-US" sz="1600" baseline="0" dirty="0"/>
                        <a:t>캐릭터 </a:t>
                      </a:r>
                      <a:r>
                        <a:rPr lang="en-US" altLang="ko-KR" sz="1600" baseline="0" dirty="0"/>
                        <a:t>x, y</a:t>
                      </a:r>
                      <a:r>
                        <a:rPr lang="ko-KR" altLang="en-US" sz="1600" baseline="0" dirty="0"/>
                        <a:t>축 위치에 따라 방향 설정하여 </a:t>
                      </a:r>
                      <a:r>
                        <a:rPr lang="en-US" altLang="ko-KR" sz="1600" baseline="0" dirty="0"/>
                        <a:t>1</a:t>
                      </a:r>
                      <a:r>
                        <a:rPr lang="ko-KR" altLang="en-US" sz="1600" baseline="0" dirty="0"/>
                        <a:t>번 이동 시도 </a:t>
                      </a:r>
                      <a:endParaRPr lang="en-US" altLang="ko-KR" sz="1600" baseline="0" dirty="0"/>
                    </a:p>
                    <a:p>
                      <a:pPr algn="ctr" latinLnBrk="1"/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그림 참고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검은판다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1*2 </a:t>
                      </a:r>
                      <a:r>
                        <a:rPr lang="ko-KR" altLang="en-US" sz="1600" dirty="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누운 방향으로 </a:t>
                      </a:r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턴에 한 번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칸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검은호랑이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1*2 </a:t>
                      </a:r>
                      <a:r>
                        <a:rPr lang="ko-KR" altLang="en-US" sz="1600" dirty="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일반 상황에서는 랜덤 방향으로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칸 이동 시도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칸 거리 내에 석등이 있을 경우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턴에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칸 석등 방향으로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 방향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석등과 호랑이를 잇는 직선을 그었을 때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해당 일직선으로 이동 가능할 경우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장애물이 있더라도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 err="1"/>
                        <a:t>직선따라</a:t>
                      </a:r>
                      <a:r>
                        <a:rPr lang="ko-KR" altLang="en-US" sz="1600" dirty="0"/>
                        <a:t>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 불가능할 경우 직선 왼쪽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오른쪽</a:t>
                      </a:r>
                      <a:r>
                        <a:rPr lang="ko-KR" altLang="en-US" sz="1600" baseline="0" dirty="0"/>
                        <a:t> 순서로 이동시도 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그림참고</a:t>
                      </a:r>
                      <a:r>
                        <a:rPr lang="en-US" altLang="ko-KR" sz="1600" baseline="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baseline="0" dirty="0"/>
                        <a:t>이동하려는 방향에 장애물이 있으면</a:t>
                      </a:r>
                      <a:r>
                        <a:rPr lang="en-US" altLang="ko-KR" sz="1600" baseline="0" dirty="0"/>
                        <a:t>, 1</a:t>
                      </a:r>
                      <a:r>
                        <a:rPr lang="ko-KR" altLang="en-US" sz="1600" baseline="0" dirty="0"/>
                        <a:t>턴에 </a:t>
                      </a:r>
                      <a:r>
                        <a:rPr lang="en-US" altLang="ko-KR" sz="1600" baseline="0" dirty="0"/>
                        <a:t>2</a:t>
                      </a:r>
                      <a:r>
                        <a:rPr lang="ko-KR" altLang="en-US" sz="1600" baseline="0" dirty="0"/>
                        <a:t>의 파괴력으로 장애물 타격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검은양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1*1 </a:t>
                      </a:r>
                      <a:r>
                        <a:rPr lang="ko-KR" altLang="en-US" sz="1600" dirty="0"/>
                        <a:t>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..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1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총기 아이템 분류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169" y="1028121"/>
            <a:ext cx="11569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총기 정보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 -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총기 </a:t>
            </a:r>
            <a:r>
              <a:rPr lang="ko-KR" altLang="ko-KR" sz="1600" dirty="0" err="1"/>
              <a:t>티어</a:t>
            </a:r>
            <a:r>
              <a:rPr lang="en-US" altLang="ko-KR" sz="1600" dirty="0"/>
              <a:t>, </a:t>
            </a:r>
            <a:r>
              <a:rPr lang="ko-KR" altLang="ko-KR" sz="1600" dirty="0"/>
              <a:t>사거리</a:t>
            </a:r>
            <a:r>
              <a:rPr lang="en-US" altLang="ko-KR" sz="1600" dirty="0"/>
              <a:t>, </a:t>
            </a:r>
            <a:r>
              <a:rPr lang="ko-KR" altLang="ko-KR" sz="1600" dirty="0"/>
              <a:t>연사</a:t>
            </a:r>
            <a:r>
              <a:rPr lang="en-US" altLang="ko-KR" sz="1600" dirty="0"/>
              <a:t> </a:t>
            </a:r>
            <a:r>
              <a:rPr lang="ko-KR" altLang="ko-KR" sz="1600" dirty="0"/>
              <a:t>횟수</a:t>
            </a:r>
            <a:r>
              <a:rPr lang="en-US" altLang="ko-KR" sz="1600" dirty="0"/>
              <a:t>(</a:t>
            </a:r>
            <a:r>
              <a:rPr lang="ko-KR" altLang="ko-KR" sz="1600" dirty="0"/>
              <a:t>한</a:t>
            </a:r>
            <a:r>
              <a:rPr lang="en-US" altLang="ko-KR" sz="1600" dirty="0"/>
              <a:t> </a:t>
            </a:r>
            <a:r>
              <a:rPr lang="ko-KR" altLang="ko-KR" sz="1600" dirty="0"/>
              <a:t>턴에</a:t>
            </a:r>
            <a:r>
              <a:rPr lang="en-US" altLang="ko-KR" sz="1600" dirty="0"/>
              <a:t> </a:t>
            </a:r>
            <a:r>
              <a:rPr lang="ko-KR" altLang="ko-KR" sz="1600" dirty="0"/>
              <a:t>발사</a:t>
            </a:r>
            <a:r>
              <a:rPr lang="en-US" altLang="ko-KR" sz="1600" dirty="0"/>
              <a:t> </a:t>
            </a:r>
            <a:r>
              <a:rPr lang="ko-KR" altLang="ko-KR" sz="1600" dirty="0"/>
              <a:t>가능한</a:t>
            </a:r>
            <a:r>
              <a:rPr lang="en-US" altLang="ko-KR" sz="1600" dirty="0"/>
              <a:t> </a:t>
            </a:r>
            <a:r>
              <a:rPr lang="ko-KR" altLang="ko-KR" sz="1600" dirty="0"/>
              <a:t>보석의</a:t>
            </a:r>
            <a:r>
              <a:rPr lang="en-US" altLang="ko-KR" sz="1600" dirty="0"/>
              <a:t> </a:t>
            </a:r>
            <a:r>
              <a:rPr lang="ko-KR" altLang="ko-KR" sz="1600" dirty="0"/>
              <a:t>수</a:t>
            </a:r>
            <a:r>
              <a:rPr lang="en-US" altLang="ko-KR" sz="1600" dirty="0"/>
              <a:t>), </a:t>
            </a:r>
            <a:r>
              <a:rPr lang="ko-KR" altLang="ko-KR" sz="1600" dirty="0"/>
              <a:t>탄창</a:t>
            </a:r>
            <a:r>
              <a:rPr lang="en-US" altLang="ko-KR" sz="1600" dirty="0"/>
              <a:t> </a:t>
            </a:r>
            <a:r>
              <a:rPr lang="ko-KR" altLang="ko-KR" sz="1600" dirty="0"/>
              <a:t>용량</a:t>
            </a:r>
            <a:r>
              <a:rPr lang="en-US" altLang="ko-KR" sz="1600" dirty="0"/>
              <a:t>, </a:t>
            </a:r>
            <a:r>
              <a:rPr lang="ko-KR" altLang="ko-KR" sz="1600" dirty="0"/>
              <a:t>고유</a:t>
            </a:r>
            <a:r>
              <a:rPr lang="en-US" altLang="ko-KR" sz="1600" dirty="0"/>
              <a:t> </a:t>
            </a:r>
            <a:r>
              <a:rPr lang="ko-KR" altLang="ko-KR" sz="1600" dirty="0"/>
              <a:t>특성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스테이지 입장 전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플레이어가 보유한 총기 중에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개만 선택 장착 가능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strike="sngStrike" dirty="0">
                <a:solidFill>
                  <a:schemeClr val="tx2"/>
                </a:solidFill>
                <a:latin typeface="+mn-ea"/>
              </a:rPr>
              <a:t>발사된 보석이 사거리 수치를 넘어서 이동할 경우 그때부터 시야 확보 효과 소멸</a:t>
            </a:r>
            <a:r>
              <a:rPr lang="en-US" altLang="ko-KR" sz="1600" strike="sngStrike" dirty="0">
                <a:solidFill>
                  <a:schemeClr val="tx2"/>
                </a:solidFill>
                <a:latin typeface="+mn-ea"/>
              </a:rPr>
              <a:t>,  </a:t>
            </a:r>
            <a:r>
              <a:rPr lang="ko-KR" altLang="en-US" sz="1600" strike="sngStrike" dirty="0">
                <a:solidFill>
                  <a:schemeClr val="tx2"/>
                </a:solidFill>
                <a:latin typeface="+mn-ea"/>
              </a:rPr>
              <a:t>보석 한 칸 이동마다 </a:t>
            </a:r>
            <a:r>
              <a:rPr lang="en-US" altLang="ko-KR" sz="1600" strike="sngStrike" dirty="0">
                <a:solidFill>
                  <a:schemeClr val="tx2"/>
                </a:solidFill>
                <a:latin typeface="+mn-ea"/>
              </a:rPr>
              <a:t>34%</a:t>
            </a:r>
            <a:r>
              <a:rPr lang="ko-KR" altLang="en-US" sz="1600" strike="sngStrike" dirty="0">
                <a:solidFill>
                  <a:schemeClr val="tx2"/>
                </a:solidFill>
                <a:latin typeface="+mn-ea"/>
              </a:rPr>
              <a:t>씩 명중률 감소</a:t>
            </a:r>
            <a:r>
              <a:rPr lang="en-US" altLang="ko-KR" sz="1600" strike="sngStrike" dirty="0">
                <a:solidFill>
                  <a:schemeClr val="tx2"/>
                </a:solidFill>
                <a:latin typeface="+mn-ea"/>
              </a:rPr>
              <a:t> (</a:t>
            </a:r>
            <a:r>
              <a:rPr lang="ko-KR" altLang="en-US" sz="1600" strike="sngStrike" dirty="0">
                <a:solidFill>
                  <a:schemeClr val="tx2"/>
                </a:solidFill>
                <a:latin typeface="+mn-ea"/>
              </a:rPr>
              <a:t>즉</a:t>
            </a:r>
            <a:r>
              <a:rPr lang="en-US" altLang="ko-KR" sz="1600" strike="sngStrike" dirty="0">
                <a:solidFill>
                  <a:schemeClr val="tx2"/>
                </a:solidFill>
                <a:latin typeface="+mn-ea"/>
              </a:rPr>
              <a:t>, 1</a:t>
            </a:r>
            <a:r>
              <a:rPr lang="ko-KR" altLang="en-US" sz="1600" strike="sngStrike" dirty="0">
                <a:solidFill>
                  <a:schemeClr val="tx2"/>
                </a:solidFill>
                <a:latin typeface="+mn-ea"/>
              </a:rPr>
              <a:t>칸 넘어서면 </a:t>
            </a:r>
            <a:r>
              <a:rPr lang="en-US" altLang="ko-KR" sz="1600" strike="sngStrike" dirty="0">
                <a:solidFill>
                  <a:schemeClr val="tx2"/>
                </a:solidFill>
                <a:latin typeface="+mn-ea"/>
              </a:rPr>
              <a:t>66%, 2</a:t>
            </a:r>
            <a:r>
              <a:rPr lang="ko-KR" altLang="en-US" sz="1600" strike="sngStrike" dirty="0">
                <a:solidFill>
                  <a:schemeClr val="tx2"/>
                </a:solidFill>
                <a:latin typeface="+mn-ea"/>
              </a:rPr>
              <a:t>칸 </a:t>
            </a:r>
            <a:r>
              <a:rPr lang="en-US" altLang="ko-KR" sz="1600" strike="sngStrike" dirty="0">
                <a:solidFill>
                  <a:schemeClr val="tx2"/>
                </a:solidFill>
                <a:latin typeface="+mn-ea"/>
              </a:rPr>
              <a:t>32%, 3</a:t>
            </a:r>
            <a:r>
              <a:rPr lang="ko-KR" altLang="en-US" sz="1600" strike="sngStrike" dirty="0">
                <a:solidFill>
                  <a:schemeClr val="tx2"/>
                </a:solidFill>
                <a:latin typeface="+mn-ea"/>
              </a:rPr>
              <a:t>칸부터는 </a:t>
            </a:r>
            <a:r>
              <a:rPr lang="en-US" altLang="ko-KR" sz="1600" strike="sngStrike" dirty="0">
                <a:solidFill>
                  <a:schemeClr val="tx2"/>
                </a:solidFill>
                <a:latin typeface="+mn-ea"/>
              </a:rPr>
              <a:t>0%)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81278"/>
              </p:ext>
            </p:extLst>
          </p:nvPr>
        </p:nvGraphicFramePr>
        <p:xfrm>
          <a:off x="269846" y="2105019"/>
          <a:ext cx="11569229" cy="445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5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7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사거리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연사횟수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한 턴에 발사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가능한 최대 보석 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탄창 용량</a:t>
                      </a:r>
                      <a:endParaRPr lang="en-US" altLang="ko-KR" sz="1600" strike="sngStrike" dirty="0"/>
                    </a:p>
                    <a:p>
                      <a:pPr algn="ctr" latinLnBrk="1"/>
                      <a:r>
                        <a:rPr lang="ko-KR" altLang="en-US" sz="1600" strike="noStrike" dirty="0"/>
                        <a:t>장전가능한</a:t>
                      </a:r>
                      <a:endParaRPr lang="en-US" altLang="ko-KR" sz="1600" strike="noStrike" dirty="0"/>
                    </a:p>
                    <a:p>
                      <a:pPr algn="ctr" latinLnBrk="1"/>
                      <a:r>
                        <a:rPr lang="ko-KR" altLang="en-US" sz="1600" strike="noStrike" dirty="0"/>
                        <a:t>보석개수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기타 고유 특성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미정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단발식 권총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짧음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수치는</a:t>
                      </a:r>
                      <a:r>
                        <a:rPr lang="en-US" altLang="ko-KR" sz="14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총기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미정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평범한 권총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짧음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리볼버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짧음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보석 하나당 </a:t>
                      </a:r>
                      <a:r>
                        <a:rPr lang="en-US" altLang="ko-KR" sz="1400" dirty="0"/>
                        <a:t>7% </a:t>
                      </a:r>
                      <a:r>
                        <a:rPr lang="ko-KR" altLang="en-US" sz="1400" dirty="0"/>
                        <a:t>확률로 보석 소모 </a:t>
                      </a: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샷건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산탄총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매우 짧음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발사 보석 개수의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배가 발사됨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 각 발마다 </a:t>
                      </a:r>
                      <a:r>
                        <a:rPr lang="en-US" altLang="ko-KR" sz="1400" dirty="0"/>
                        <a:t>66% </a:t>
                      </a:r>
                      <a:r>
                        <a:rPr lang="ko-KR" altLang="en-US" sz="1400" dirty="0"/>
                        <a:t>확률로 빗나감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보석이 장애물에 부딪혔을 때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회에 한해 랜덤 반대 방향으로 튕김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03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총기 아이템 분류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06549"/>
              </p:ext>
            </p:extLst>
          </p:nvPr>
        </p:nvGraphicFramePr>
        <p:xfrm>
          <a:off x="176169" y="1219200"/>
          <a:ext cx="11569229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5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7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사거리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연사횟수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한 턴에 발사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가능한 보석 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탄창 용량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기타 고유 특성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샷건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사냥용 </a:t>
                      </a:r>
                      <a:r>
                        <a:rPr lang="ko-KR" altLang="en-US" sz="1400" dirty="0" err="1"/>
                        <a:t>산탄총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짧음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 </a:t>
                      </a:r>
                      <a:r>
                        <a:rPr lang="ko-KR" altLang="en-US" sz="1400" dirty="0"/>
                        <a:t>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발사 보석 개수의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배가 발사됨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단 각 발마다 </a:t>
                      </a:r>
                      <a:r>
                        <a:rPr lang="en-US" altLang="ko-KR" sz="1400" dirty="0"/>
                        <a:t>50% </a:t>
                      </a:r>
                      <a:r>
                        <a:rPr lang="ko-KR" altLang="en-US" sz="1400" dirty="0"/>
                        <a:t>확률로 빗나감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보석이 장애물에 부딪혔을 때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회에 한해 랜덤 반대 방향으로 튕김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샷건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슬러그</a:t>
                      </a:r>
                      <a:r>
                        <a:rPr lang="ko-KR" altLang="en-US" sz="1400" dirty="0"/>
                        <a:t> 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짧음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발사 시</a:t>
                      </a:r>
                      <a:r>
                        <a:rPr lang="ko-KR" altLang="en-US" sz="1400" baseline="0" dirty="0"/>
                        <a:t> 한 발 당 </a:t>
                      </a:r>
                      <a:r>
                        <a:rPr lang="en-US" altLang="ko-KR" sz="1400" baseline="0" dirty="0"/>
                        <a:t>8</a:t>
                      </a:r>
                      <a:r>
                        <a:rPr lang="ko-KR" altLang="en-US" sz="1400" baseline="0" dirty="0"/>
                        <a:t>배의 파괴력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ko-KR" altLang="en-US" sz="1400" baseline="0" dirty="0"/>
                        <a:t>발사된 보석이 </a:t>
                      </a:r>
                      <a:r>
                        <a:rPr lang="en-US" altLang="ko-KR" sz="1400" baseline="0" dirty="0"/>
                        <a:t>5% </a:t>
                      </a:r>
                      <a:r>
                        <a:rPr lang="ko-KR" altLang="en-US" sz="1400" baseline="0" dirty="0"/>
                        <a:t>확률로</a:t>
                      </a:r>
                      <a:endParaRPr lang="en-US" altLang="ko-KR" sz="1400" baseline="0" dirty="0"/>
                    </a:p>
                    <a:p>
                      <a:pPr algn="ctr" latinLnBrk="1"/>
                      <a:r>
                        <a:rPr lang="ko-KR" altLang="en-US" sz="1400" baseline="0" dirty="0"/>
                        <a:t>한 등급 상승 효과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저격소총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저격소총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매우 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저격소총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매우 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40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총기 아이템 분류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30510"/>
              </p:ext>
            </p:extLst>
          </p:nvPr>
        </p:nvGraphicFramePr>
        <p:xfrm>
          <a:off x="176169" y="1219200"/>
          <a:ext cx="11569229" cy="173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5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7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사거리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연사횟수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한 턴에 발사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가능한 보석 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탄창 용량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기타 고유 특성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완드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</a:t>
                      </a:r>
                      <a:r>
                        <a:rPr lang="ko-KR" altLang="en-US" sz="1400" dirty="0"/>
                        <a:t>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짧게 드래그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드래그 방향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좌우로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 동시 발사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길게 드래그 </a:t>
                      </a:r>
                      <a:r>
                        <a:rPr lang="en-US" altLang="ko-KR" sz="1400" dirty="0"/>
                        <a:t>-&gt; 3</a:t>
                      </a:r>
                      <a:r>
                        <a:rPr lang="ko-KR" altLang="en-US" sz="1400" dirty="0"/>
                        <a:t>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방향 발사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76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총기 아이템 분류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17E841-3BA2-4248-A351-20085A571415}"/>
              </a:ext>
            </a:extLst>
          </p:cNvPr>
          <p:cNvSpPr txBox="1"/>
          <p:nvPr/>
        </p:nvSpPr>
        <p:spPr>
          <a:xfrm>
            <a:off x="311386" y="1040232"/>
            <a:ext cx="11569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보석 연사의 구현 방식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탄창 용량과 연관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보석 발사 조작 시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탄창에 장전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선택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된 보석이 모두 발사됨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총기의 연사 가능 횟수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장전 가능 보석 개수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인벤토리에서 선택하여 장전 가능한 보석의 개수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총기 고유 특성의 시각화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가시화 피드백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675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304" y="0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417" y="1313896"/>
            <a:ext cx="10515600" cy="528823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게임기획 개요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1800" dirty="0"/>
              <a:t>1-1. </a:t>
            </a:r>
            <a:r>
              <a:rPr lang="ko-KR" altLang="en-US" sz="1800" dirty="0"/>
              <a:t>개요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1-2. </a:t>
            </a:r>
            <a:r>
              <a:rPr lang="ko-KR" altLang="en-US" sz="1800" dirty="0"/>
              <a:t>시나리오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1-3. </a:t>
            </a:r>
            <a:r>
              <a:rPr lang="ko-KR" altLang="en-US" sz="1800" dirty="0"/>
              <a:t>개발 일정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게임 플레이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1800" dirty="0"/>
              <a:t>2-1. </a:t>
            </a:r>
            <a:r>
              <a:rPr lang="ko-KR" altLang="en-US" sz="1800" dirty="0"/>
              <a:t>핵심 플레이 규칙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2-2. </a:t>
            </a:r>
            <a:r>
              <a:rPr lang="ko-KR" altLang="en-US" sz="1800" dirty="0"/>
              <a:t>퍼즐 오브젝트 종류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2-3. </a:t>
            </a:r>
            <a:r>
              <a:rPr lang="ko-KR" altLang="en-US" sz="1800" dirty="0"/>
              <a:t>총기 아이템 종류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2-4. </a:t>
            </a:r>
            <a:r>
              <a:rPr lang="ko-KR" altLang="en-US" sz="1800" dirty="0"/>
              <a:t>일회성 아이템 종류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2-5. </a:t>
            </a:r>
            <a:r>
              <a:rPr lang="ko-KR" altLang="en-US" sz="1800" dirty="0" err="1"/>
              <a:t>맵</a:t>
            </a:r>
            <a:r>
              <a:rPr lang="ko-KR" altLang="en-US" sz="1800" dirty="0"/>
              <a:t> 구조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전체 </a:t>
            </a:r>
            <a:r>
              <a:rPr lang="ko-KR" altLang="en-US" sz="2400" dirty="0" err="1"/>
              <a:t>플로우</a:t>
            </a:r>
            <a:r>
              <a:rPr lang="ko-KR" altLang="en-US" sz="2400" dirty="0"/>
              <a:t>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게임 재화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상점 </a:t>
            </a:r>
            <a:r>
              <a:rPr lang="en-US" altLang="ko-KR" sz="2400" dirty="0"/>
              <a:t>&amp; </a:t>
            </a:r>
            <a:r>
              <a:rPr lang="ko-KR" altLang="en-US" sz="2400" dirty="0"/>
              <a:t>환경설정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18114" y="201336"/>
            <a:ext cx="0" cy="80534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69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총기 아이템 분류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17E841-3BA2-4248-A351-20085A571415}"/>
              </a:ext>
            </a:extLst>
          </p:cNvPr>
          <p:cNvSpPr txBox="1"/>
          <p:nvPr/>
        </p:nvSpPr>
        <p:spPr>
          <a:xfrm>
            <a:off x="176169" y="1040232"/>
            <a:ext cx="11569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총기의 발사 모드 분류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1600" u="sng" dirty="0" err="1">
                <a:solidFill>
                  <a:schemeClr val="tx2"/>
                </a:solidFill>
                <a:latin typeface="+mn-ea"/>
              </a:rPr>
              <a:t>내추럴</a:t>
            </a:r>
            <a:r>
              <a:rPr lang="ko-KR" altLang="en-US" sz="1600" u="sng" dirty="0">
                <a:solidFill>
                  <a:schemeClr val="tx2"/>
                </a:solidFill>
                <a:latin typeface="+mn-ea"/>
              </a:rPr>
              <a:t> 모드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(natural mode)</a:t>
            </a:r>
          </a:p>
          <a:p>
            <a:pPr marL="1257300" lvl="2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일반 모드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오버로드 모드로 발사해서 장애물에 맞아도 장애물의 내구도가 감소하지 않음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석등에 맞으면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점등 타입으로 클리어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1714500" lvl="3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가장 먼저 명중된 보석이 해당 스테이지의 요구 보석 종류와 일치하고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오버로드 모드로 발사되었으면 점등 타입 클리어로 결정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1600" u="sng" dirty="0">
                <a:solidFill>
                  <a:schemeClr val="tx2"/>
                </a:solidFill>
                <a:latin typeface="+mn-ea"/>
              </a:rPr>
              <a:t>오버로드 모드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(overload mode)</a:t>
            </a:r>
          </a:p>
          <a:p>
            <a:pPr marL="1257300" lvl="2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과부하 모드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오버로드 모드로 발사해서 장애물에 맞으면 장애물의 내구도가 감소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석등에 맞으면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파괴 타입으로 클리어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1714500" lvl="3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가장 먼저 명중된 보석이 해당 스테이지의 요구 보석 종류와 일치하고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오버로드 모드로 발사되었으면 파괴 타입 클리어로 결정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발사 모드 변경 방법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화면 오른쪽에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스위치처럼 존재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UI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소개 참고</a:t>
            </a:r>
            <a:endParaRPr lang="en-US" altLang="ko-KR" sz="16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514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일회성 아이템 분류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3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맵</a:t>
            </a:r>
            <a:r>
              <a:rPr lang="ko-KR" altLang="en-US" dirty="0"/>
              <a:t>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846" y="1181689"/>
            <a:ext cx="11569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육각 패턴의 타일 배치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타일 보드의 크기 후보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두 개 다 테스트할 필요 있음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가로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세로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= 3 : 1.732(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루트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3)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이면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조금 더 화면에 꽉 차는 보드 크기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가로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세로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= 2 : 1.732(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루트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3)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이면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보드가 조금 더 정사각형에 가까운 크기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슈팅 각도가 더 자연스러움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타일의 크기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카메라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화면 드래그로 화면 이동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카메라가 캐릭터 위치를 따라가도록 하지 않음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+mj-ea"/>
              <a:buAutoNum type="arabicPeriod"/>
            </a:pP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미니맵</a:t>
            </a:r>
            <a:endParaRPr lang="en-US" altLang="ko-KR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solidFill>
                  <a:schemeClr val="tx2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맵을</a:t>
            </a:r>
            <a:r>
              <a:rPr lang="ko-KR" altLang="en-US" dirty="0">
                <a:solidFill>
                  <a:schemeClr val="tx2"/>
                </a:solidFill>
                <a:latin typeface="+mn-ea"/>
              </a:rPr>
              <a:t> 축소해서 보여줌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(ex. </a:t>
            </a: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스타크래프트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5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맵</a:t>
            </a:r>
            <a:r>
              <a:rPr lang="ko-KR" altLang="en-US" dirty="0"/>
              <a:t> 기본 크기</a:t>
            </a:r>
            <a:r>
              <a:rPr lang="en-US" altLang="ko-KR" dirty="0"/>
              <a:t>&amp;UI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2" descr="C:\Users\830mm\Google Drive\BackUp_MJ\게임개발\기획스터디\my정리_lightless\img\memo\smallma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6" y="1181689"/>
            <a:ext cx="8880446" cy="552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296400" y="1371601"/>
            <a:ext cx="1724025" cy="4638674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55220" y="448271"/>
            <a:ext cx="2563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끝 버튼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ko-KR" altLang="en-US" dirty="0" err="1"/>
              <a:t>사이드뷰처럼</a:t>
            </a:r>
            <a:r>
              <a:rPr lang="ko-KR" altLang="en-US" dirty="0"/>
              <a:t> 오른쪽에서</a:t>
            </a:r>
            <a:endParaRPr lang="en-US" altLang="ko-KR" dirty="0"/>
          </a:p>
          <a:p>
            <a:r>
              <a:rPr lang="ko-KR" altLang="en-US" dirty="0"/>
              <a:t>밀려 나오는 화면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15475" y="1581150"/>
            <a:ext cx="124301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필요보석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515475" y="2314575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601200" y="4772025"/>
            <a:ext cx="1114425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인벤토리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558337" y="2943225"/>
            <a:ext cx="12001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남은 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579768" y="3946255"/>
            <a:ext cx="869157" cy="69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9505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바구니 </a:t>
            </a:r>
            <a:r>
              <a:rPr lang="en-US" altLang="ko-KR" dirty="0"/>
              <a:t>(</a:t>
            </a:r>
            <a:r>
              <a:rPr lang="ko-KR" altLang="en-US" dirty="0" err="1"/>
              <a:t>인벤토리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2" descr="C:\Users\830mm\Google Drive\BackUp_MJ\게임개발\기획스터디\my정리_lightless\img\memo\smallma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6" y="1181689"/>
            <a:ext cx="8880446" cy="552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296400" y="1371601"/>
            <a:ext cx="1724025" cy="4638674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55220" y="448271"/>
            <a:ext cx="2563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끝 버튼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ko-KR" altLang="en-US" dirty="0" err="1"/>
              <a:t>사이드뷰처럼</a:t>
            </a:r>
            <a:r>
              <a:rPr lang="ko-KR" altLang="en-US" dirty="0"/>
              <a:t> 오른쪽에서</a:t>
            </a:r>
            <a:endParaRPr lang="en-US" altLang="ko-KR" dirty="0"/>
          </a:p>
          <a:p>
            <a:r>
              <a:rPr lang="ko-KR" altLang="en-US" dirty="0"/>
              <a:t>밀려 나오는 화면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515475" y="1581150"/>
            <a:ext cx="1243012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필요보석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515475" y="2314575"/>
            <a:ext cx="4191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601200" y="4772025"/>
            <a:ext cx="1114425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인벤토리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558337" y="2943225"/>
            <a:ext cx="12001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남은 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19379" y="4772025"/>
            <a:ext cx="7835841" cy="1247774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752600" y="4772025"/>
            <a:ext cx="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28900" y="4748212"/>
            <a:ext cx="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076950" y="4762501"/>
            <a:ext cx="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91125" y="4772025"/>
            <a:ext cx="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05402" y="4748212"/>
            <a:ext cx="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67100" y="4772025"/>
            <a:ext cx="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1"/>
          </p:cNvCxnSpPr>
          <p:nvPr/>
        </p:nvCxnSpPr>
        <p:spPr>
          <a:xfrm flipV="1">
            <a:off x="1019379" y="5391150"/>
            <a:ext cx="6762546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81925" y="4805362"/>
            <a:ext cx="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962775" y="4805362"/>
            <a:ext cx="0" cy="12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943850" y="5429249"/>
            <a:ext cx="742950" cy="47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합성버튼</a:t>
            </a:r>
          </a:p>
        </p:txBody>
      </p:sp>
      <p:sp>
        <p:nvSpPr>
          <p:cNvPr id="26" name="이등변 삼각형 25"/>
          <p:cNvSpPr/>
          <p:nvPr/>
        </p:nvSpPr>
        <p:spPr>
          <a:xfrm>
            <a:off x="1171575" y="4953000"/>
            <a:ext cx="419100" cy="342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43100" y="4876799"/>
            <a:ext cx="481529" cy="495300"/>
          </a:xfrm>
          <a:custGeom>
            <a:avLst/>
            <a:gdLst>
              <a:gd name="connsiteX0" fmla="*/ 219075 w 481529"/>
              <a:gd name="connsiteY0" fmla="*/ 0 h 495300"/>
              <a:gd name="connsiteX1" fmla="*/ 219075 w 481529"/>
              <a:gd name="connsiteY1" fmla="*/ 0 h 495300"/>
              <a:gd name="connsiteX2" fmla="*/ 114300 w 481529"/>
              <a:gd name="connsiteY2" fmla="*/ 57150 h 495300"/>
              <a:gd name="connsiteX3" fmla="*/ 85725 w 481529"/>
              <a:gd name="connsiteY3" fmla="*/ 76200 h 495300"/>
              <a:gd name="connsiteX4" fmla="*/ 66675 w 481529"/>
              <a:gd name="connsiteY4" fmla="*/ 114300 h 495300"/>
              <a:gd name="connsiteX5" fmla="*/ 28575 w 481529"/>
              <a:gd name="connsiteY5" fmla="*/ 171450 h 495300"/>
              <a:gd name="connsiteX6" fmla="*/ 9525 w 481529"/>
              <a:gd name="connsiteY6" fmla="*/ 200025 h 495300"/>
              <a:gd name="connsiteX7" fmla="*/ 0 w 481529"/>
              <a:gd name="connsiteY7" fmla="*/ 228600 h 495300"/>
              <a:gd name="connsiteX8" fmla="*/ 9525 w 481529"/>
              <a:gd name="connsiteY8" fmla="*/ 381000 h 495300"/>
              <a:gd name="connsiteX9" fmla="*/ 19050 w 481529"/>
              <a:gd name="connsiteY9" fmla="*/ 409575 h 495300"/>
              <a:gd name="connsiteX10" fmla="*/ 66675 w 481529"/>
              <a:gd name="connsiteY10" fmla="*/ 447675 h 495300"/>
              <a:gd name="connsiteX11" fmla="*/ 123825 w 481529"/>
              <a:gd name="connsiteY11" fmla="*/ 495300 h 495300"/>
              <a:gd name="connsiteX12" fmla="*/ 276225 w 481529"/>
              <a:gd name="connsiteY12" fmla="*/ 485775 h 495300"/>
              <a:gd name="connsiteX13" fmla="*/ 390525 w 481529"/>
              <a:gd name="connsiteY13" fmla="*/ 457200 h 495300"/>
              <a:gd name="connsiteX14" fmla="*/ 428625 w 481529"/>
              <a:gd name="connsiteY14" fmla="*/ 447675 h 495300"/>
              <a:gd name="connsiteX15" fmla="*/ 457200 w 481529"/>
              <a:gd name="connsiteY15" fmla="*/ 428625 h 495300"/>
              <a:gd name="connsiteX16" fmla="*/ 466725 w 481529"/>
              <a:gd name="connsiteY16" fmla="*/ 276225 h 495300"/>
              <a:gd name="connsiteX17" fmla="*/ 428625 w 481529"/>
              <a:gd name="connsiteY17" fmla="*/ 171450 h 495300"/>
              <a:gd name="connsiteX18" fmla="*/ 371475 w 481529"/>
              <a:gd name="connsiteY18" fmla="*/ 152400 h 495300"/>
              <a:gd name="connsiteX19" fmla="*/ 333375 w 481529"/>
              <a:gd name="connsiteY19" fmla="*/ 133350 h 495300"/>
              <a:gd name="connsiteX20" fmla="*/ 314325 w 481529"/>
              <a:gd name="connsiteY20" fmla="*/ 95250 h 495300"/>
              <a:gd name="connsiteX21" fmla="*/ 304800 w 481529"/>
              <a:gd name="connsiteY21" fmla="*/ 47625 h 495300"/>
              <a:gd name="connsiteX22" fmla="*/ 247650 w 481529"/>
              <a:gd name="connsiteY22" fmla="*/ 38100 h 495300"/>
              <a:gd name="connsiteX23" fmla="*/ 219075 w 481529"/>
              <a:gd name="connsiteY23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1529" h="495300">
                <a:moveTo>
                  <a:pt x="219075" y="0"/>
                </a:moveTo>
                <a:lnTo>
                  <a:pt x="219075" y="0"/>
                </a:lnTo>
                <a:cubicBezTo>
                  <a:pt x="184150" y="19050"/>
                  <a:pt x="148841" y="37412"/>
                  <a:pt x="114300" y="57150"/>
                </a:cubicBezTo>
                <a:cubicBezTo>
                  <a:pt x="104361" y="62830"/>
                  <a:pt x="93054" y="67406"/>
                  <a:pt x="85725" y="76200"/>
                </a:cubicBezTo>
                <a:cubicBezTo>
                  <a:pt x="76635" y="87108"/>
                  <a:pt x="73980" y="102124"/>
                  <a:pt x="66675" y="114300"/>
                </a:cubicBezTo>
                <a:cubicBezTo>
                  <a:pt x="54895" y="133933"/>
                  <a:pt x="41275" y="152400"/>
                  <a:pt x="28575" y="171450"/>
                </a:cubicBezTo>
                <a:cubicBezTo>
                  <a:pt x="22225" y="180975"/>
                  <a:pt x="13145" y="189165"/>
                  <a:pt x="9525" y="200025"/>
                </a:cubicBezTo>
                <a:lnTo>
                  <a:pt x="0" y="228600"/>
                </a:lnTo>
                <a:cubicBezTo>
                  <a:pt x="3175" y="279400"/>
                  <a:pt x="4197" y="330381"/>
                  <a:pt x="9525" y="381000"/>
                </a:cubicBezTo>
                <a:cubicBezTo>
                  <a:pt x="10576" y="390985"/>
                  <a:pt x="12516" y="401952"/>
                  <a:pt x="19050" y="409575"/>
                </a:cubicBezTo>
                <a:cubicBezTo>
                  <a:pt x="32281" y="425011"/>
                  <a:pt x="52300" y="433300"/>
                  <a:pt x="66675" y="447675"/>
                </a:cubicBezTo>
                <a:cubicBezTo>
                  <a:pt x="120527" y="501527"/>
                  <a:pt x="42088" y="454432"/>
                  <a:pt x="123825" y="495300"/>
                </a:cubicBezTo>
                <a:cubicBezTo>
                  <a:pt x="174625" y="492125"/>
                  <a:pt x="225837" y="492973"/>
                  <a:pt x="276225" y="485775"/>
                </a:cubicBezTo>
                <a:cubicBezTo>
                  <a:pt x="315103" y="480221"/>
                  <a:pt x="352425" y="466725"/>
                  <a:pt x="390525" y="457200"/>
                </a:cubicBezTo>
                <a:lnTo>
                  <a:pt x="428625" y="447675"/>
                </a:lnTo>
                <a:cubicBezTo>
                  <a:pt x="438150" y="441325"/>
                  <a:pt x="449105" y="436720"/>
                  <a:pt x="457200" y="428625"/>
                </a:cubicBezTo>
                <a:cubicBezTo>
                  <a:pt x="499681" y="386144"/>
                  <a:pt x="475435" y="337194"/>
                  <a:pt x="466725" y="276225"/>
                </a:cubicBezTo>
                <a:cubicBezTo>
                  <a:pt x="465709" y="269112"/>
                  <a:pt x="453099" y="186746"/>
                  <a:pt x="428625" y="171450"/>
                </a:cubicBezTo>
                <a:cubicBezTo>
                  <a:pt x="411597" y="160807"/>
                  <a:pt x="390119" y="159858"/>
                  <a:pt x="371475" y="152400"/>
                </a:cubicBezTo>
                <a:cubicBezTo>
                  <a:pt x="358292" y="147127"/>
                  <a:pt x="346075" y="139700"/>
                  <a:pt x="333375" y="133350"/>
                </a:cubicBezTo>
                <a:cubicBezTo>
                  <a:pt x="327025" y="120650"/>
                  <a:pt x="318815" y="108720"/>
                  <a:pt x="314325" y="95250"/>
                </a:cubicBezTo>
                <a:cubicBezTo>
                  <a:pt x="309205" y="79891"/>
                  <a:pt x="317092" y="58161"/>
                  <a:pt x="304800" y="47625"/>
                </a:cubicBezTo>
                <a:cubicBezTo>
                  <a:pt x="290137" y="35056"/>
                  <a:pt x="266503" y="42290"/>
                  <a:pt x="247650" y="38100"/>
                </a:cubicBezTo>
                <a:cubicBezTo>
                  <a:pt x="237849" y="35922"/>
                  <a:pt x="223837" y="6350"/>
                  <a:pt x="2190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4629" y="515225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543050" y="512445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19379" y="6301859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오버레이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배경 어둡게 밝기 감소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943850" y="4886324"/>
            <a:ext cx="742950" cy="47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장전</a:t>
            </a:r>
            <a:endParaRPr lang="en-US" altLang="ko-KR" sz="1600" dirty="0"/>
          </a:p>
          <a:p>
            <a:pPr algn="ctr"/>
            <a:r>
              <a:rPr lang="ko-KR" altLang="en-US" sz="1600" dirty="0"/>
              <a:t>버튼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579768" y="3946255"/>
            <a:ext cx="869157" cy="692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382482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클리어</a:t>
            </a:r>
            <a:r>
              <a:rPr lang="ko-KR" altLang="en-US" dirty="0"/>
              <a:t> 연출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846" y="1181689"/>
            <a:ext cx="1156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tx2"/>
                </a:solidFill>
                <a:latin typeface="+mn-ea"/>
              </a:rPr>
              <a:t>ㅁㄴㅇㄹ</a:t>
            </a:r>
            <a:endParaRPr lang="ko-KR" altLang="en-US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37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830mm\Google Drive\꿈\SD일러스트\의미x\unsplashed\alex-sh-UtgRHGoUZsE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212079"/>
            <a:ext cx="12377023" cy="1650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5133" y="3057646"/>
            <a:ext cx="52806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전체 </a:t>
            </a:r>
            <a:r>
              <a:rPr lang="ko-KR" altLang="en-US" sz="6600" dirty="0" err="1">
                <a:solidFill>
                  <a:schemeClr val="bg1"/>
                </a:solidFill>
                <a:latin typeface="+mj-ea"/>
                <a:ea typeface="+mj-ea"/>
              </a:rPr>
              <a:t>플로우</a:t>
            </a:r>
            <a:endParaRPr lang="ko-KR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87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플로우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순서도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2208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C:\Users\830mm\Google Drive\BackUp_MJ\게임개발\기획스터디\my정리_lightless\img\제목 없는 다이어그램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16815"/>
            <a:ext cx="5129213" cy="662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72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플로우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퍼즐 플레이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2208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098" name="Picture 2" descr="C:\Users\830mm\Google Drive\BackUp_MJ\게임개발\기획스터디\my정리_lightless\img\제목 없는 다이어그램-페이지-2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06" y="1040232"/>
            <a:ext cx="9614694" cy="574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21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플로우별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구성 </a:t>
            </a:r>
            <a:r>
              <a:rPr lang="en-US" altLang="ko-KR" dirty="0"/>
              <a:t>– </a:t>
            </a:r>
            <a:r>
              <a:rPr lang="ko-KR" altLang="en-US" dirty="0"/>
              <a:t>스테이지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2208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830mm\Google Drive\꿈\SD일러스트\의미x\unsplashed\alex-sh-UtgRHGoUZsE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212079"/>
            <a:ext cx="12377023" cy="1650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5133" y="3057646"/>
            <a:ext cx="4501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기획 개요</a:t>
            </a:r>
          </a:p>
        </p:txBody>
      </p:sp>
    </p:spTree>
    <p:extLst>
      <p:ext uri="{BB962C8B-B14F-4D97-AF65-F5344CB8AC3E}">
        <p14:creationId xmlns:p14="http://schemas.microsoft.com/office/powerpoint/2010/main" val="222824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플로우별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구성 </a:t>
            </a:r>
            <a:r>
              <a:rPr lang="en-US" altLang="ko-KR" dirty="0"/>
              <a:t>– </a:t>
            </a:r>
            <a:r>
              <a:rPr lang="ko-KR" altLang="en-US" dirty="0"/>
              <a:t>스테이지 입장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2208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5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830mm\Google Drive\꿈\SD일러스트\의미x\unsplashed\alex-sh-UtgRHGoUZsE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212079"/>
            <a:ext cx="12377023" cy="1650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5133" y="3057646"/>
            <a:ext cx="4501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게임 재화</a:t>
            </a:r>
          </a:p>
        </p:txBody>
      </p:sp>
    </p:spTree>
    <p:extLst>
      <p:ext uri="{BB962C8B-B14F-4D97-AF65-F5344CB8AC3E}">
        <p14:creationId xmlns:p14="http://schemas.microsoft.com/office/powerpoint/2010/main" val="212287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560" y="12700"/>
            <a:ext cx="10515600" cy="1325563"/>
          </a:xfrm>
        </p:spPr>
        <p:txBody>
          <a:bodyPr/>
          <a:lstStyle/>
          <a:p>
            <a:r>
              <a:rPr lang="ko-KR" altLang="en-US" dirty="0"/>
              <a:t>게임 재화 </a:t>
            </a:r>
            <a:r>
              <a:rPr lang="en-US" altLang="ko-KR" dirty="0"/>
              <a:t>– </a:t>
            </a:r>
            <a:r>
              <a:rPr lang="ko-KR" altLang="en-US" dirty="0"/>
              <a:t>순서도 상에서의 이동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2208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3116" y="234888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2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830mm\Google Drive\꿈\SD일러스트\의미x\unsplashed\alex-sh-UtgRHGoUZsE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212079"/>
            <a:ext cx="12377023" cy="1650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5133" y="3057646"/>
            <a:ext cx="9860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무기고</a:t>
            </a:r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상점 및 환경설정</a:t>
            </a:r>
          </a:p>
        </p:txBody>
      </p:sp>
    </p:spTree>
    <p:extLst>
      <p:ext uri="{BB962C8B-B14F-4D97-AF65-F5344CB8AC3E}">
        <p14:creationId xmlns:p14="http://schemas.microsoft.com/office/powerpoint/2010/main" val="212287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560" y="12700"/>
            <a:ext cx="10515600" cy="1325563"/>
          </a:xfrm>
        </p:spPr>
        <p:txBody>
          <a:bodyPr/>
          <a:lstStyle/>
          <a:p>
            <a:r>
              <a:rPr lang="ko-KR" altLang="en-US" dirty="0"/>
              <a:t>무기고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2208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3116" y="234888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0" y="508000"/>
            <a:ext cx="610632" cy="33089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33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1560" y="12700"/>
            <a:ext cx="10515600" cy="1325563"/>
          </a:xfrm>
        </p:spPr>
        <p:txBody>
          <a:bodyPr/>
          <a:lstStyle/>
          <a:p>
            <a:r>
              <a:rPr lang="ko-KR" altLang="en-US" dirty="0"/>
              <a:t>상점 시스템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2208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3116" y="234888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0" y="508000"/>
            <a:ext cx="610632" cy="33089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41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62208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3116" y="234888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63032" y="212047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0" y="508000"/>
            <a:ext cx="610632" cy="33089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3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249" y="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69790"/>
              </p:ext>
            </p:extLst>
          </p:nvPr>
        </p:nvGraphicFramePr>
        <p:xfrm>
          <a:off x="438090" y="1329791"/>
          <a:ext cx="11524610" cy="29402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+mn-ea"/>
                          <a:ea typeface="+mn-ea"/>
                        </a:rPr>
                        <a:t>LightLess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스테이지형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턴제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퍼즐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n-ea"/>
                          <a:ea typeface="+mn-ea"/>
                        </a:rPr>
                        <a:t>모바일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개발기간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개월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점심메뉴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짬뽕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0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7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70" y="0"/>
            <a:ext cx="10515600" cy="1325563"/>
          </a:xfrm>
        </p:spPr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175" y="143440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시놉시스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283" y="4971681"/>
            <a:ext cx="869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등장인물 </a:t>
            </a:r>
            <a:r>
              <a:rPr lang="en-US" altLang="ko-KR" dirty="0"/>
              <a:t>/ </a:t>
            </a:r>
            <a:r>
              <a:rPr lang="ko-KR" altLang="en-US" dirty="0"/>
              <a:t>세계관 설정 </a:t>
            </a:r>
            <a:r>
              <a:rPr lang="en-US" altLang="ko-KR" dirty="0"/>
              <a:t>/ </a:t>
            </a:r>
            <a:r>
              <a:rPr lang="ko-KR" altLang="en-US" dirty="0"/>
              <a:t>플롯 등 정리한</a:t>
            </a:r>
            <a:endParaRPr lang="en-US" altLang="ko-KR" dirty="0"/>
          </a:p>
          <a:p>
            <a:r>
              <a:rPr lang="ko-KR" altLang="en-US" dirty="0"/>
              <a:t>전체 시나리오 기획 링크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417" y="1903584"/>
            <a:ext cx="5428089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우연히 어둡고 신비스러운 지하세계</a:t>
            </a: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에 떨어진 주인공 마루</a:t>
            </a: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탈출을 </a:t>
            </a:r>
            <a:r>
              <a:rPr lang="ko-KR" altLang="en-US" spc="-150" dirty="0" err="1">
                <a:solidFill>
                  <a:schemeClr val="tx2"/>
                </a:solidFill>
                <a:latin typeface="+mn-ea"/>
              </a:rPr>
              <a:t>도움받는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 대가로</a:t>
            </a: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지하의 환경을 파괴하는 </a:t>
            </a:r>
            <a:endParaRPr lang="en-US" altLang="ko-KR" spc="-150" dirty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건설 기업에 고용되어 조명 건설 업무를 맡게 되는데</a:t>
            </a: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마루는 어두운 지하세계의 환경과 지상으로의 복귀 중</a:t>
            </a:r>
            <a:endParaRPr lang="en-US" altLang="ko-KR" spc="-150" dirty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어느 걸 선택하게 될까</a:t>
            </a: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?</a:t>
            </a:r>
            <a:endParaRPr lang="ko-KR" altLang="en-US" spc="-150" dirty="0">
              <a:solidFill>
                <a:schemeClr val="tx2"/>
              </a:solidFill>
              <a:latin typeface="+mn-ea"/>
            </a:endParaRPr>
          </a:p>
          <a:p>
            <a:endParaRPr lang="ko-KR" altLang="en-US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676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70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44617" y="6031684"/>
            <a:ext cx="106959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0176" y="5796793"/>
            <a:ext cx="0" cy="469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129" y="634325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2022.09.01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14756" y="634325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2022.10.01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673931" y="5796791"/>
            <a:ext cx="0" cy="469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2598" y="634325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2022.12.01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06276" y="635154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2022.11.01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6392028" y="5833143"/>
            <a:ext cx="0" cy="469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93323" y="5796793"/>
            <a:ext cx="0" cy="469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79144" y="634325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2023.02.01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9052" y="634325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2023.01.01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8456099" y="5833143"/>
            <a:ext cx="0" cy="469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417726" y="5873476"/>
            <a:ext cx="0" cy="469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44617" y="1359017"/>
            <a:ext cx="0" cy="467266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44618" y="4848837"/>
            <a:ext cx="2257186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프로토타입</a:t>
            </a:r>
            <a:r>
              <a:rPr lang="ko-KR" altLang="en-US" dirty="0">
                <a:solidFill>
                  <a:schemeClr val="bg1"/>
                </a:solidFill>
              </a:rPr>
              <a:t> 제작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9784" y="2318157"/>
            <a:ext cx="763398" cy="6711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0417726" y="847290"/>
            <a:ext cx="0" cy="593940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19219" y="45289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스토어 출시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9783" y="3152164"/>
            <a:ext cx="2257186" cy="671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아트 리소스 제작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캐릭터부터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30400" y="4848837"/>
            <a:ext cx="4025698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퍼즐 스테이지 구현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아웃게임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26970" y="2318158"/>
            <a:ext cx="3752675" cy="6711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스테이지 레벨 디자인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92028" y="1530989"/>
            <a:ext cx="2550636" cy="6711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폴리싱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26968" y="3152164"/>
            <a:ext cx="5729129" cy="671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아트 리소스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01804" y="3961002"/>
            <a:ext cx="4025698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퍼즐 세부 요소 구현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191512" y="1530990"/>
            <a:ext cx="5200516" cy="6711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필요 시 유연하게 세부기획 보완 및 수정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867090" y="2318156"/>
            <a:ext cx="2550636" cy="6711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개발 마무리 작업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기타등등</a:t>
            </a:r>
            <a:r>
              <a:rPr lang="en-US" altLang="ko-KR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0977" y="60680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기말기간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81932" y="60680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중간기간</a:t>
            </a:r>
          </a:p>
        </p:txBody>
      </p:sp>
    </p:spTree>
    <p:extLst>
      <p:ext uri="{BB962C8B-B14F-4D97-AF65-F5344CB8AC3E}">
        <p14:creationId xmlns:p14="http://schemas.microsoft.com/office/powerpoint/2010/main" val="23395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830mm\Google Drive\꿈\SD일러스트\의미x\unsplashed\alex-sh-UtgRHGoUZsE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212079"/>
            <a:ext cx="12377023" cy="1650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5133" y="3057646"/>
            <a:ext cx="52806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6600" dirty="0">
                <a:solidFill>
                  <a:schemeClr val="bg1"/>
                </a:solidFill>
                <a:latin typeface="+mj-ea"/>
                <a:ea typeface="+mj-ea"/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212287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핵심 플레이 규칙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846" y="1040232"/>
            <a:ext cx="115692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>
                <a:latin typeface="+mn-ea"/>
              </a:rPr>
              <a:t>클리어 조건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 err="1">
                <a:latin typeface="+mn-ea"/>
              </a:rPr>
              <a:t>스테이지별</a:t>
            </a:r>
            <a:r>
              <a:rPr lang="ko-KR" altLang="en-US" sz="1200" dirty="0">
                <a:latin typeface="+mn-ea"/>
              </a:rPr>
              <a:t> 목표 보석을 모두 획득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u="sng" dirty="0">
                <a:latin typeface="+mn-ea"/>
              </a:rPr>
              <a:t>이후 다음 중 하나를 만족</a:t>
            </a:r>
            <a:endParaRPr lang="en-US" altLang="ko-KR" sz="1200" u="sng" dirty="0">
              <a:latin typeface="+mn-ea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</a:rPr>
              <a:t>주어진 턴 안에 석등 위치로 이동</a:t>
            </a:r>
            <a:endParaRPr lang="en-US" altLang="ko-KR" sz="1200" dirty="0">
              <a:latin typeface="+mn-ea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</a:rPr>
              <a:t>주어진 턴 안에 발사한 보석이 석등 위치에 명중</a:t>
            </a:r>
            <a:endParaRPr lang="en-US" altLang="ko-KR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클리어 실패 조건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스테이지별 주어진 턴이 모두 소진됨</a:t>
            </a:r>
            <a:endParaRPr lang="en-US" altLang="ko-KR" sz="1200" dirty="0">
              <a:latin typeface="+mn-ea"/>
            </a:endParaRPr>
          </a:p>
          <a:p>
            <a:pPr marL="342900" indent="-342900">
              <a:buFont typeface="+mj-ea"/>
              <a:buAutoNum type="arabicPeriod"/>
            </a:pPr>
            <a:r>
              <a:rPr lang="ko-KR" altLang="en-US" sz="1200" dirty="0">
                <a:latin typeface="+mn-ea"/>
              </a:rPr>
              <a:t>턴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정의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플레이어의 최소 행동 단위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턴 단위로 이루어지는 행동</a:t>
            </a:r>
            <a:endParaRPr lang="en-US" altLang="ko-KR" sz="1200" dirty="0">
              <a:latin typeface="+mn-ea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</a:rPr>
              <a:t>이동</a:t>
            </a:r>
            <a:endParaRPr lang="en-US" altLang="ko-KR" sz="1200" dirty="0">
              <a:latin typeface="+mn-ea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</a:rPr>
              <a:t>보석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회 합성</a:t>
            </a:r>
            <a:endParaRPr lang="en-US" altLang="ko-KR" sz="1200" dirty="0">
              <a:latin typeface="+mn-ea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</a:rPr>
              <a:t>보석 발사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턴을 소모하지 않는 행동</a:t>
            </a:r>
            <a:endParaRPr lang="en-US" altLang="ko-KR" sz="1200" dirty="0">
              <a:latin typeface="+mn-ea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</a:rPr>
              <a:t>일회성 아이템 사용</a:t>
            </a:r>
            <a:endParaRPr lang="en-US" altLang="ko-KR" sz="1200" dirty="0">
              <a:latin typeface="+mn-ea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</a:rPr>
              <a:t>인벤토리 열기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닫기</a:t>
            </a:r>
            <a:endParaRPr lang="en-US" altLang="ko-KR" sz="1200" dirty="0">
              <a:latin typeface="+mn-ea"/>
            </a:endParaRP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</a:rPr>
              <a:t>보석 발사 모드 변경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내추럴</a:t>
            </a:r>
            <a:r>
              <a:rPr lang="ko-KR" altLang="en-US" sz="1200" dirty="0">
                <a:latin typeface="+mn-ea"/>
              </a:rPr>
              <a:t> 모드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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오버로드 모드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1257300" lvl="2" indent="-342900">
              <a:buFont typeface="+mj-lt"/>
              <a:buAutoNum type="alphaLcPeriod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메뉴 버튼 누르기</a:t>
            </a:r>
            <a:endParaRPr lang="en-US" altLang="ko-KR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>
                <a:latin typeface="+mn-ea"/>
              </a:rPr>
              <a:t>클리어</a:t>
            </a:r>
            <a:r>
              <a:rPr lang="ko-KR" altLang="en-US" sz="1200" dirty="0">
                <a:latin typeface="+mn-ea"/>
              </a:rPr>
              <a:t> 타입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점등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보석의 힘으로 석등에 불을 밝히는 클리어 타입</a:t>
            </a:r>
            <a:endParaRPr lang="en-US" altLang="ko-KR" sz="1200" dirty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조건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석등으로의 첫 보석 명중이 </a:t>
            </a:r>
            <a:r>
              <a:rPr lang="ko-KR" altLang="en-US" sz="1200" dirty="0" err="1">
                <a:latin typeface="+mn-ea"/>
              </a:rPr>
              <a:t>내추럴</a:t>
            </a:r>
            <a:r>
              <a:rPr lang="ko-KR" altLang="en-US" sz="1200" dirty="0">
                <a:latin typeface="+mn-ea"/>
              </a:rPr>
              <a:t> 모드로 이루어져야 함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이후의 명중은 영향을 주지 않음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파괴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보석의 힘으로 석등을 파괴하는 클리어 타입</a:t>
            </a:r>
            <a:r>
              <a:rPr lang="en-US" altLang="ko-KR" sz="1200" dirty="0">
                <a:latin typeface="+mn-ea"/>
              </a:rPr>
              <a:t>	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조건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석등으로의 첫 보석 명중이 오버로드 모드로 이루어져야 함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이후의 명중은 영향을 주지 않음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클리어 세부적 연출은 </a:t>
            </a:r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+mn-ea"/>
                <a:hlinkClick r:id="rId3" action="ppaction://hlinksldjump"/>
              </a:rPr>
              <a:t>여기로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보석 발사 모드에 대한 설명은 </a:t>
            </a:r>
            <a:r>
              <a:rPr lang="ko-KR" altLang="en-US" sz="1200" b="1" dirty="0">
                <a:latin typeface="+mn-ea"/>
                <a:hlinkClick r:id="rId4" action="ppaction://hlinksldjump"/>
              </a:rPr>
              <a:t>여기로</a:t>
            </a:r>
            <a:endParaRPr lang="en-US" altLang="ko-KR" sz="1200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퍼즐 플레이 결과 분류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 err="1">
                <a:latin typeface="+mn-ea"/>
              </a:rPr>
              <a:t>클리어</a:t>
            </a:r>
            <a:r>
              <a:rPr lang="ko-KR" altLang="en-US" sz="1200" dirty="0">
                <a:latin typeface="+mn-ea"/>
              </a:rPr>
              <a:t> 실패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별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개 </a:t>
            </a:r>
            <a:r>
              <a:rPr lang="ko-KR" altLang="en-US" sz="1200" dirty="0" err="1">
                <a:latin typeface="+mn-ea"/>
              </a:rPr>
              <a:t>클리어</a:t>
            </a:r>
            <a:endParaRPr lang="en-US" altLang="ko-KR" sz="1200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별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 </a:t>
            </a:r>
            <a:r>
              <a:rPr lang="ko-KR" altLang="en-US" sz="1200" dirty="0" err="1">
                <a:latin typeface="+mn-ea"/>
              </a:rPr>
              <a:t>클리어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2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283" y="0"/>
            <a:ext cx="10515600" cy="1325563"/>
          </a:xfrm>
        </p:spPr>
        <p:txBody>
          <a:bodyPr/>
          <a:lstStyle/>
          <a:p>
            <a:r>
              <a:rPr lang="ko-KR" altLang="en-US" dirty="0"/>
              <a:t>퍼즐 오브젝트 분류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76169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846" y="1181689"/>
            <a:ext cx="115692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타일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발판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플레이어 캐릭터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장애물 등 오브젝트가 배치되는 칸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캐릭터가 이동하는 칸의 단위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종류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일반 타일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버프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 타일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가속 타일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1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턴에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칸 직선 이동 가능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이동 방향에 타일이 없거나 장애물에 막히면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최대한 이동하다가 막힐 때 이동을 멈춤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고지대 타일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시야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칸 확대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모든 방향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방향범위는 추후 변경 가능한 부분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1771650" lvl="3" indent="-400050">
              <a:buFont typeface="+mj-lt"/>
              <a:buAutoNum type="romanU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스테이지가 많아짐에 따라 계속해서 추가 가능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디버프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 타일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감속 타일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2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턴을 사용해야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칸 이동 가능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저지대 타일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시야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칸 감소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타일 위에 배치되는 오브젝트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이동하는 오브젝트는 타일 사이에 임시적으로 위치하는 경우도 있음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800100" lvl="1" indent="-342900"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캐릭터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마루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1314450" lvl="2" indent="-400050">
              <a:buFont typeface="+mj-lt"/>
              <a:buAutoNum type="romanU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플레이어 조종이 가능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ko-KR" altLang="en-US" sz="1400" dirty="0" err="1">
                <a:solidFill>
                  <a:schemeClr val="tx2"/>
                </a:solidFill>
                <a:latin typeface="+mn-ea"/>
              </a:rPr>
              <a:t>턴당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 이동거리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1</a:t>
            </a:r>
          </a:p>
          <a:p>
            <a:pPr marL="1314450" lvl="2" indent="-400050">
              <a:buFont typeface="+mj-lt"/>
              <a:buAutoNum type="romanUcPeriod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시야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주위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칸 범위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57250" lvl="1" indent="-400050">
              <a:buFont typeface="+mj-lt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석등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목표지점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57250" lvl="1" indent="-400050">
              <a:buFont typeface="+mj-lt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보석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유한 개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(1~4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개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수집 가능한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광물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과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유한 개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(5~9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개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수집 가능한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광맥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과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무한 개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(1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턴에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개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수집 가능한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보스 전투 레벨 디자인에 활용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marL="857250" lvl="1" indent="-400050">
              <a:buFont typeface="+mj-lt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장애물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장애물이 배치된 칸으로는 캐릭터가 이동 불가능</a:t>
            </a: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857250" lvl="1" indent="-400050">
              <a:buFont typeface="+mj-lt"/>
              <a:buAutoNum type="circleNumDbPlain"/>
            </a:pP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반딧불 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배치된 칸 주위의 시야를 영구적으로 밝혀줌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/>
                </a:solidFill>
                <a:latin typeface="+mn-ea"/>
              </a:rPr>
              <a:t>반딧불이 있어도 캐릭터가 해당 칸으로 이동 가능</a:t>
            </a:r>
            <a:r>
              <a:rPr lang="en-US" altLang="ko-KR" sz="14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342900" indent="-342900">
              <a:buFont typeface="+mj-ea"/>
              <a:buAutoNum type="arabicPeriod"/>
            </a:pPr>
            <a:endParaRPr lang="en-US" altLang="ko-KR" sz="14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+mj-ea"/>
              <a:buAutoNum type="arabicPeriod"/>
            </a:pPr>
            <a:endParaRPr lang="ko-KR" altLang="en-US" sz="14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9846" y="234889"/>
            <a:ext cx="0" cy="8053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AC9A129-9E9F-4E5C-B40C-4471163D8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70" y="110245"/>
            <a:ext cx="2442711" cy="20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3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79BB"/>
      </a:accent1>
      <a:accent2>
        <a:srgbClr val="768FD6"/>
      </a:accent2>
      <a:accent3>
        <a:srgbClr val="E4A6DE"/>
      </a:accent3>
      <a:accent4>
        <a:srgbClr val="E9ECF5"/>
      </a:accent4>
      <a:accent5>
        <a:srgbClr val="CEC0CE"/>
      </a:accent5>
      <a:accent6>
        <a:srgbClr val="A0949C"/>
      </a:accent6>
      <a:hlink>
        <a:srgbClr val="262626"/>
      </a:hlink>
      <a:folHlink>
        <a:srgbClr val="262626"/>
      </a:folHlink>
    </a:clrScheme>
    <a:fontScheme name="사용자 지정 2">
      <a:majorFont>
        <a:latin typeface="Noto Sans KR Black"/>
        <a:ea typeface="Noto Sans KR Black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8927</TotalTime>
  <Words>2011</Words>
  <Application>Microsoft Office PowerPoint</Application>
  <PresentationFormat>와이드스크린</PresentationFormat>
  <Paragraphs>449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Noto Sans KR Black</vt:lpstr>
      <vt:lpstr>Noto Sans KR Medium</vt:lpstr>
      <vt:lpstr>맑은 고딕</vt:lpstr>
      <vt:lpstr>Arial</vt:lpstr>
      <vt:lpstr>Wingdings</vt:lpstr>
      <vt:lpstr>Office 테마</vt:lpstr>
      <vt:lpstr>Lightless 기획안 (2022.08.26 ver)</vt:lpstr>
      <vt:lpstr>목차</vt:lpstr>
      <vt:lpstr>PowerPoint 프레젠테이션</vt:lpstr>
      <vt:lpstr>개요</vt:lpstr>
      <vt:lpstr>시나리오</vt:lpstr>
      <vt:lpstr>개발 일정</vt:lpstr>
      <vt:lpstr>PowerPoint 프레젠테이션</vt:lpstr>
      <vt:lpstr>핵심 플레이 규칙</vt:lpstr>
      <vt:lpstr>퍼즐 오브젝트 분류</vt:lpstr>
      <vt:lpstr>보석(1)</vt:lpstr>
      <vt:lpstr>보석(2)</vt:lpstr>
      <vt:lpstr>보석(3)</vt:lpstr>
      <vt:lpstr>보석(3)</vt:lpstr>
      <vt:lpstr>장애물(1)</vt:lpstr>
      <vt:lpstr>장애물(2)</vt:lpstr>
      <vt:lpstr>총기 아이템 분류</vt:lpstr>
      <vt:lpstr>총기 아이템 분류(2)</vt:lpstr>
      <vt:lpstr>총기 아이템 분류(3)</vt:lpstr>
      <vt:lpstr>총기 아이템 분류(4)</vt:lpstr>
      <vt:lpstr>총기 아이템 분류(5)</vt:lpstr>
      <vt:lpstr>일회성 아이템 분류</vt:lpstr>
      <vt:lpstr>맵 구조</vt:lpstr>
      <vt:lpstr>맵 기본 크기&amp;UI</vt:lpstr>
      <vt:lpstr>바구니 (인벤토리)</vt:lpstr>
      <vt:lpstr>클리어 연출</vt:lpstr>
      <vt:lpstr>PowerPoint 프레젠테이션</vt:lpstr>
      <vt:lpstr>플로우 - 순서도</vt:lpstr>
      <vt:lpstr>플로우 – 퍼즐 플레이</vt:lpstr>
      <vt:lpstr>플로우별 UI 구성 – 스테이지 선택 </vt:lpstr>
      <vt:lpstr>플로우별 UI 구성 – 스테이지 입장</vt:lpstr>
      <vt:lpstr>PowerPoint 프레젠테이션</vt:lpstr>
      <vt:lpstr>게임 재화 – 순서도 상에서의 이동</vt:lpstr>
      <vt:lpstr>PowerPoint 프레젠테이션</vt:lpstr>
      <vt:lpstr>무기고</vt:lpstr>
      <vt:lpstr>상점 시스템</vt:lpstr>
      <vt:lpstr>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누룽지</cp:lastModifiedBy>
  <cp:revision>533</cp:revision>
  <dcterms:created xsi:type="dcterms:W3CDTF">2021-06-01T05:50:54Z</dcterms:created>
  <dcterms:modified xsi:type="dcterms:W3CDTF">2022-09-28T09:08:28Z</dcterms:modified>
</cp:coreProperties>
</file>