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261" r:id="rId2"/>
  </p:sldIdLst>
  <p:sldSz cx="21386800" cy="30279975"/>
  <p:notesSz cx="6735763" cy="9866313"/>
  <p:defaultTextStyle>
    <a:defPPr>
      <a:defRPr lang="ko-KR"/>
    </a:defPPr>
    <a:lvl1pPr marL="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1pPr>
    <a:lvl2pPr marL="1476162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2pPr>
    <a:lvl3pPr marL="295232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3pPr>
    <a:lvl4pPr marL="4428485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4pPr>
    <a:lvl5pPr marL="5904647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5pPr>
    <a:lvl6pPr marL="7380808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6pPr>
    <a:lvl7pPr marL="8856970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7pPr>
    <a:lvl8pPr marL="10333131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8pPr>
    <a:lvl9pPr marL="11809293" algn="l" defTabSz="2952323" rtl="0" eaLnBrk="1" latinLnBrk="1" hangingPunct="1">
      <a:defRPr sz="5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안내사항" id="{C8041419-AEE7-47FA-9D2A-EDD6A6D0E6A1}">
          <p14:sldIdLst/>
        </p14:section>
        <p14:section name="작업슬라이드" id="{3B49930E-6A6E-45B7-9ADA-93C809BD14D5}">
          <p14:sldIdLst/>
        </p14:section>
        <p14:section name="작업예시" id="{93E3C8B1-B716-4983-92CF-923CFB0C7BDD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537">
          <p15:clr>
            <a:srgbClr val="A4A3A4"/>
          </p15:clr>
        </p15:guide>
        <p15:guide id="2" pos="6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ADCB"/>
    <a:srgbClr val="BE0B60"/>
    <a:srgbClr val="EE9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 autoAdjust="0"/>
  </p:normalViewPr>
  <p:slideViewPr>
    <p:cSldViewPr>
      <p:cViewPr varScale="1">
        <p:scale>
          <a:sx n="25" d="100"/>
          <a:sy n="25" d="100"/>
        </p:scale>
        <p:origin x="3102" y="90"/>
      </p:cViewPr>
      <p:guideLst>
        <p:guide orient="horz" pos="9537"/>
        <p:guide pos="67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25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96E30-7EDE-4223-BF7F-DC93CB7FF36B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62163" y="739775"/>
            <a:ext cx="2611437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C3861-861C-472F-8B31-40A17AB2D7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7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2C3861-861C-472F-8B31-40A17AB2D7F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75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4010" y="9406433"/>
            <a:ext cx="18178780" cy="649056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08020" y="17158652"/>
            <a:ext cx="14970760" cy="773821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58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51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7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03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9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55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21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91962" y="21195982"/>
            <a:ext cx="12832080" cy="2502306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191962" y="2705572"/>
            <a:ext cx="12832080" cy="18167985"/>
          </a:xfrm>
        </p:spPr>
        <p:txBody>
          <a:bodyPr/>
          <a:lstStyle>
            <a:lvl1pPr marL="0" indent="0">
              <a:buNone/>
              <a:defRPr sz="10300"/>
            </a:lvl1pPr>
            <a:lvl2pPr marL="1475842" indent="0">
              <a:buNone/>
              <a:defRPr sz="9000"/>
            </a:lvl2pPr>
            <a:lvl3pPr marL="2951687" indent="0">
              <a:buNone/>
              <a:defRPr sz="7700"/>
            </a:lvl3pPr>
            <a:lvl4pPr marL="4427536" indent="0">
              <a:buNone/>
              <a:defRPr sz="6500"/>
            </a:lvl4pPr>
            <a:lvl5pPr marL="5903378" indent="0">
              <a:buNone/>
              <a:defRPr sz="6500"/>
            </a:lvl5pPr>
            <a:lvl6pPr marL="7379220" indent="0">
              <a:buNone/>
              <a:defRPr sz="6500"/>
            </a:lvl6pPr>
            <a:lvl7pPr marL="8855071" indent="0">
              <a:buNone/>
              <a:defRPr sz="6500"/>
            </a:lvl7pPr>
            <a:lvl8pPr marL="10330913" indent="0">
              <a:buNone/>
              <a:defRPr sz="6500"/>
            </a:lvl8pPr>
            <a:lvl9pPr marL="11806755" indent="0">
              <a:buNone/>
              <a:defRPr sz="6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191962" y="23698288"/>
            <a:ext cx="12832080" cy="3553689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4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94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6264736" y="5355072"/>
            <a:ext cx="11254060" cy="1140756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2553" y="5355072"/>
            <a:ext cx="33405737" cy="1140756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7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8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89410" y="19457703"/>
            <a:ext cx="18178780" cy="6013939"/>
          </a:xfrm>
        </p:spPr>
        <p:txBody>
          <a:bodyPr anchor="t"/>
          <a:lstStyle>
            <a:lvl1pPr algn="l">
              <a:defRPr sz="129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689410" y="12833952"/>
            <a:ext cx="18178780" cy="6623742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584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51687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7536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90337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922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55071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3091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806755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9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88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2554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5188899" y="31198189"/>
            <a:ext cx="22329898" cy="88232483"/>
          </a:xfrm>
        </p:spPr>
        <p:txBody>
          <a:bodyPr/>
          <a:lstStyle>
            <a:lvl1pPr>
              <a:defRPr sz="9000"/>
            </a:lvl1pPr>
            <a:lvl2pPr>
              <a:defRPr sz="7700"/>
            </a:lvl2pPr>
            <a:lvl3pPr>
              <a:defRPr sz="65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0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6777950"/>
            <a:ext cx="9449551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69340" y="9602677"/>
            <a:ext cx="9449551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0864205" y="6777950"/>
            <a:ext cx="9453263" cy="2824727"/>
          </a:xfrm>
        </p:spPr>
        <p:txBody>
          <a:bodyPr anchor="b"/>
          <a:lstStyle>
            <a:lvl1pPr marL="0" indent="0">
              <a:buNone/>
              <a:defRPr sz="7700" b="1"/>
            </a:lvl1pPr>
            <a:lvl2pPr marL="1475842" indent="0">
              <a:buNone/>
              <a:defRPr sz="6500" b="1"/>
            </a:lvl2pPr>
            <a:lvl3pPr marL="2951687" indent="0">
              <a:buNone/>
              <a:defRPr sz="5800" b="1"/>
            </a:lvl3pPr>
            <a:lvl4pPr marL="4427536" indent="0">
              <a:buNone/>
              <a:defRPr sz="5200" b="1"/>
            </a:lvl4pPr>
            <a:lvl5pPr marL="5903378" indent="0">
              <a:buNone/>
              <a:defRPr sz="5200" b="1"/>
            </a:lvl5pPr>
            <a:lvl6pPr marL="7379220" indent="0">
              <a:buNone/>
              <a:defRPr sz="5200" b="1"/>
            </a:lvl6pPr>
            <a:lvl7pPr marL="8855071" indent="0">
              <a:buNone/>
              <a:defRPr sz="5200" b="1"/>
            </a:lvl7pPr>
            <a:lvl8pPr marL="10330913" indent="0">
              <a:buNone/>
              <a:defRPr sz="5200" b="1"/>
            </a:lvl8pPr>
            <a:lvl9pPr marL="11806755" indent="0">
              <a:buNone/>
              <a:defRPr sz="5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0864205" y="9602677"/>
            <a:ext cx="9453263" cy="17446034"/>
          </a:xfrm>
        </p:spPr>
        <p:txBody>
          <a:bodyPr/>
          <a:lstStyle>
            <a:lvl1pPr>
              <a:defRPr sz="7700"/>
            </a:lvl1pPr>
            <a:lvl2pPr>
              <a:defRPr sz="6500"/>
            </a:lvl2pPr>
            <a:lvl3pPr>
              <a:defRPr sz="58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4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40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5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69341" y="1205591"/>
            <a:ext cx="7036110" cy="5130774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61645" y="1205598"/>
            <a:ext cx="11955815" cy="25843120"/>
          </a:xfrm>
        </p:spPr>
        <p:txBody>
          <a:bodyPr/>
          <a:lstStyle>
            <a:lvl1pPr>
              <a:defRPr sz="10300"/>
            </a:lvl1pPr>
            <a:lvl2pPr>
              <a:defRPr sz="9000"/>
            </a:lvl2pPr>
            <a:lvl3pPr>
              <a:defRPr sz="77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69341" y="6336367"/>
            <a:ext cx="7036110" cy="20712346"/>
          </a:xfrm>
        </p:spPr>
        <p:txBody>
          <a:bodyPr/>
          <a:lstStyle>
            <a:lvl1pPr marL="0" indent="0">
              <a:buNone/>
              <a:defRPr sz="4500"/>
            </a:lvl1pPr>
            <a:lvl2pPr marL="1475842" indent="0">
              <a:buNone/>
              <a:defRPr sz="3900"/>
            </a:lvl2pPr>
            <a:lvl3pPr marL="2951687" indent="0">
              <a:buNone/>
              <a:defRPr sz="3200"/>
            </a:lvl3pPr>
            <a:lvl4pPr marL="4427536" indent="0">
              <a:buNone/>
              <a:defRPr sz="2900"/>
            </a:lvl4pPr>
            <a:lvl5pPr marL="5903378" indent="0">
              <a:buNone/>
              <a:defRPr sz="2900"/>
            </a:lvl5pPr>
            <a:lvl6pPr marL="7379220" indent="0">
              <a:buNone/>
              <a:defRPr sz="2900"/>
            </a:lvl6pPr>
            <a:lvl7pPr marL="8855071" indent="0">
              <a:buNone/>
              <a:defRPr sz="2900"/>
            </a:lvl7pPr>
            <a:lvl8pPr marL="10330913" indent="0">
              <a:buNone/>
              <a:defRPr sz="2900"/>
            </a:lvl8pPr>
            <a:lvl9pPr marL="11806755" indent="0">
              <a:buNone/>
              <a:defRPr sz="2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6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69340" y="1212603"/>
            <a:ext cx="19248120" cy="5046663"/>
          </a:xfrm>
          <a:prstGeom prst="rect">
            <a:avLst/>
          </a:prstGeom>
        </p:spPr>
        <p:txBody>
          <a:bodyPr vert="horz" lIns="295168" tIns="147587" rIns="295168" bIns="147587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69340" y="7065334"/>
            <a:ext cx="19248120" cy="19983384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69340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l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634B2-0512-4F4C-B407-3D57756A1622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307157" y="28065053"/>
            <a:ext cx="6772487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ct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5327207" y="28065053"/>
            <a:ext cx="4990253" cy="1612128"/>
          </a:xfrm>
          <a:prstGeom prst="rect">
            <a:avLst/>
          </a:prstGeom>
        </p:spPr>
        <p:txBody>
          <a:bodyPr vert="horz" lIns="295168" tIns="147587" rIns="295168" bIns="147587" rtlCol="0" anchor="ctr"/>
          <a:lstStyle>
            <a:lvl1pPr algn="r">
              <a:defRPr sz="3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E09AB-8D4C-4440-B92E-07EDF4584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73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24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ctr" defTabSz="2951687" rtl="0" eaLnBrk="1" latinLnBrk="1" hangingPunct="1">
        <a:spcBef>
          <a:spcPct val="0"/>
        </a:spcBef>
        <a:buNone/>
        <a:defRPr sz="1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06882" indent="-1106882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10300" kern="1200">
          <a:solidFill>
            <a:schemeClr val="tx1"/>
          </a:solidFill>
          <a:latin typeface="+mn-lt"/>
          <a:ea typeface="+mn-ea"/>
          <a:cs typeface="+mn-cs"/>
        </a:defRPr>
      </a:lvl1pPr>
      <a:lvl2pPr marL="2398249" indent="-922404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3689610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7700" kern="1200">
          <a:solidFill>
            <a:schemeClr val="tx1"/>
          </a:solidFill>
          <a:latin typeface="+mn-lt"/>
          <a:ea typeface="+mn-ea"/>
          <a:cs typeface="+mn-cs"/>
        </a:defRPr>
      </a:lvl3pPr>
      <a:lvl4pPr marL="5165452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+mn-ea"/>
          <a:cs typeface="+mn-cs"/>
        </a:defRPr>
      </a:lvl4pPr>
      <a:lvl5pPr marL="6641304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+mn-ea"/>
          <a:cs typeface="+mn-cs"/>
        </a:defRPr>
      </a:lvl5pPr>
      <a:lvl6pPr marL="8117146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92988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68833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4681" indent="-737926" algn="l" defTabSz="2951687" rtl="0" eaLnBrk="1" latinLnBrk="1" hangingPunct="1">
        <a:spcBef>
          <a:spcPct val="20000"/>
        </a:spcBef>
        <a:buFont typeface="Arial" panose="020B0604020202020204" pitchFamily="34" charset="0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75842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51687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427536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903378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79220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855071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330913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806755" algn="l" defTabSz="2951687" rtl="0" eaLnBrk="1" latinLnBrk="1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8750" y="5276632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제작 개요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09024" y="28677491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295148" y="27969605"/>
            <a:ext cx="68110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2025-</a:t>
            </a:r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상반기</a:t>
            </a:r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algn="dist"/>
            <a:r>
              <a:rPr lang="en-US" altLang="ko-KR" sz="4000" b="1" dirty="0">
                <a:solidFill>
                  <a:schemeClr val="bg1">
                    <a:lumMod val="50000"/>
                  </a:schemeClr>
                </a:solidFill>
              </a:rPr>
              <a:t>SW</a:t>
            </a:r>
            <a:r>
              <a:rPr lang="ko-KR" altLang="en-US" sz="4000" b="1" dirty="0">
                <a:solidFill>
                  <a:schemeClr val="bg1">
                    <a:lumMod val="50000"/>
                  </a:schemeClr>
                </a:solidFill>
              </a:rPr>
              <a:t>창의융합경진대회</a:t>
            </a:r>
          </a:p>
        </p:txBody>
      </p:sp>
      <p:sp>
        <p:nvSpPr>
          <p:cNvPr id="32" name="내용 개체 틀 2"/>
          <p:cNvSpPr txBox="1">
            <a:spLocks/>
          </p:cNvSpPr>
          <p:nvPr/>
        </p:nvSpPr>
        <p:spPr>
          <a:xfrm>
            <a:off x="11463871" y="6326186"/>
            <a:ext cx="8803581" cy="5696435"/>
          </a:xfrm>
          <a:prstGeom prst="rect">
            <a:avLst/>
          </a:prstGeom>
        </p:spPr>
        <p:txBody>
          <a:bodyPr vert="horz" lIns="295168" tIns="147587" rIns="295168" bIns="147587" rtlCol="0">
            <a:normAutofit/>
          </a:bodyPr>
          <a:lstStyle>
            <a:lvl1pPr marL="1106882" indent="-1106882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10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98249" indent="-922404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9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89610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7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65452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641304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117146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592988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068833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544681" indent="-737926" algn="l" defTabSz="2951687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6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EC5E74-3616-4BD2-A863-2B1C83659636}"/>
              </a:ext>
            </a:extLst>
          </p:cNvPr>
          <p:cNvSpPr txBox="1"/>
          <p:nvPr/>
        </p:nvSpPr>
        <p:spPr>
          <a:xfrm>
            <a:off x="4169351" y="23371941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 </a:t>
            </a:r>
            <a:endParaRPr lang="en-US" altLang="ko-KR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D1ED33-2B40-417C-8FAA-A271FAFA1E84}"/>
              </a:ext>
            </a:extLst>
          </p:cNvPr>
          <p:cNvSpPr txBox="1"/>
          <p:nvPr/>
        </p:nvSpPr>
        <p:spPr>
          <a:xfrm>
            <a:off x="4128552" y="23519979"/>
            <a:ext cx="184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613280" y="992571"/>
            <a:ext cx="10441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/>
              <a:t>Smart Vision</a:t>
            </a:r>
            <a:endParaRPr lang="ko-KR" altLang="en-US" sz="6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4B590-CB60-CFD7-54EF-312AC14927AB}"/>
              </a:ext>
            </a:extLst>
          </p:cNvPr>
          <p:cNvSpPr txBox="1"/>
          <p:nvPr/>
        </p:nvSpPr>
        <p:spPr>
          <a:xfrm>
            <a:off x="10693400" y="2583250"/>
            <a:ext cx="7920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대표학생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4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박성주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 </a:t>
            </a:r>
          </a:p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참여학생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4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박성주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4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이성택</a:t>
            </a:r>
            <a:endParaRPr lang="en-US" altLang="ko-KR" sz="4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지도교수</a:t>
            </a:r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임승철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98750" y="12824570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작품 결과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98750" y="20372508"/>
            <a:ext cx="2193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맑은 고딕" panose="020B0503020000020004" pitchFamily="50" charset="-127"/>
              </a:rPr>
              <a:t>기대 효과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0785" y="2510711"/>
            <a:ext cx="60228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29523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b="1" noProof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팀명</a:t>
            </a:r>
            <a:r>
              <a:rPr lang="ko-KR" altLang="en-US" sz="6600" b="1" noProof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6600" b="1" noProof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4</a:t>
            </a:r>
            <a:r>
              <a:rPr lang="ko-KR" altLang="en-US" sz="6600" b="1" noProof="0" dirty="0" err="1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조참치</a:t>
            </a:r>
            <a:r>
              <a:rPr lang="en-US" altLang="ko-KR" sz="6600" b="1" noProof="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40785" y="977989"/>
            <a:ext cx="52629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29523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컴퓨터공학과</a:t>
            </a:r>
            <a:endParaRPr kumimoji="0" lang="en-US" altLang="ko-KR" sz="6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01C39-A14A-F3B0-DAB6-E349D3A1BFB3}"/>
              </a:ext>
            </a:extLst>
          </p:cNvPr>
          <p:cNvSpPr txBox="1"/>
          <p:nvPr/>
        </p:nvSpPr>
        <p:spPr>
          <a:xfrm>
            <a:off x="1099380" y="6004304"/>
            <a:ext cx="19426667" cy="7771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/>
              <a:t>현재 시각장애인 보행의 문제점</a:t>
            </a:r>
            <a:r>
              <a:rPr lang="en-US" altLang="ko-KR" sz="3200" b="1" dirty="0"/>
              <a:t>:</a:t>
            </a:r>
          </a:p>
          <a:p>
            <a:r>
              <a:rPr lang="ko-KR" altLang="en-US" sz="3200" dirty="0"/>
              <a:t>점자블록 부족과 장애물</a:t>
            </a:r>
            <a:r>
              <a:rPr lang="en-US" altLang="ko-KR" sz="3200" dirty="0"/>
              <a:t>, </a:t>
            </a:r>
            <a:r>
              <a:rPr lang="ko-KR" altLang="en-US" sz="3200" dirty="0"/>
              <a:t>키오스크 등으로 인해 안전한 보행과 정보 접근에 어려움이 있음</a:t>
            </a:r>
            <a:r>
              <a:rPr lang="en-US" altLang="ko-KR" sz="3600" dirty="0"/>
              <a:t>.</a:t>
            </a:r>
          </a:p>
          <a:p>
            <a:endParaRPr lang="en-US" altLang="ko-KR" sz="3200" b="1" dirty="0"/>
          </a:p>
          <a:p>
            <a:r>
              <a:rPr lang="ko-KR" altLang="en-US" sz="3200" b="1" dirty="0"/>
              <a:t>개발 목적 및 방안</a:t>
            </a:r>
            <a:r>
              <a:rPr lang="en-US" altLang="ko-KR" sz="3200" b="1" dirty="0"/>
              <a:t>:</a:t>
            </a:r>
          </a:p>
          <a:p>
            <a:r>
              <a:rPr lang="en-US" altLang="ko-KR" sz="3200" dirty="0"/>
              <a:t>Raspberry Pi </a:t>
            </a:r>
            <a:r>
              <a:rPr lang="ko-KR" altLang="en-US" sz="3200" dirty="0"/>
              <a:t>기반으로 객체 인식</a:t>
            </a:r>
            <a:r>
              <a:rPr lang="en-US" altLang="ko-KR" sz="3200" dirty="0"/>
              <a:t>, </a:t>
            </a:r>
            <a:r>
              <a:rPr lang="ko-KR" altLang="en-US" sz="3200" dirty="0"/>
              <a:t>음성 안내</a:t>
            </a:r>
            <a:r>
              <a:rPr lang="en-US" altLang="ko-KR" sz="3200" dirty="0"/>
              <a:t>, QR </a:t>
            </a:r>
            <a:r>
              <a:rPr lang="ko-KR" altLang="en-US" sz="3200" dirty="0"/>
              <a:t>정보 전달</a:t>
            </a:r>
            <a:r>
              <a:rPr lang="en-US" altLang="ko-KR" sz="3200" dirty="0"/>
              <a:t>, </a:t>
            </a:r>
            <a:r>
              <a:rPr lang="ko-KR" altLang="en-US" sz="3200" dirty="0"/>
              <a:t>음성 제어가 가능한 </a:t>
            </a:r>
            <a:r>
              <a:rPr lang="en-US" altLang="ko-KR" sz="3200" dirty="0"/>
              <a:t>AI </a:t>
            </a:r>
            <a:r>
              <a:rPr lang="ko-KR" altLang="en-US" sz="3200" dirty="0"/>
              <a:t>보조 시스템 개발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b="1" dirty="0"/>
              <a:t>활용 범위 및 확장성</a:t>
            </a:r>
            <a:r>
              <a:rPr lang="en-US" altLang="ko-KR" sz="3200" b="1" dirty="0"/>
              <a:t>:</a:t>
            </a:r>
          </a:p>
          <a:p>
            <a:r>
              <a:rPr lang="ko-KR" altLang="en-US" sz="3200" dirty="0"/>
              <a:t>저전력 휴대형 장치로 장소나 사용자 숙련도에 관계없이 누구나 쉽게 사용할 수 있음</a:t>
            </a:r>
            <a:r>
              <a:rPr lang="en-US" altLang="ko-KR" sz="3200" dirty="0"/>
              <a:t>.</a:t>
            </a:r>
          </a:p>
          <a:p>
            <a:r>
              <a:rPr lang="en-US" altLang="ko-KR" sz="1100" dirty="0"/>
              <a:t>.</a:t>
            </a:r>
          </a:p>
          <a:p>
            <a:r>
              <a:rPr lang="en-US" altLang="ko-KR" sz="3200" dirty="0"/>
              <a:t>.</a:t>
            </a:r>
          </a:p>
          <a:p>
            <a:r>
              <a:rPr lang="ko-KR" altLang="en-US" sz="3200" b="1" dirty="0"/>
              <a:t>기술 구현 및 기대 가치</a:t>
            </a:r>
            <a:r>
              <a:rPr lang="en-US" altLang="ko-KR" sz="3200" b="1" dirty="0"/>
              <a:t>:</a:t>
            </a:r>
          </a:p>
          <a:p>
            <a:r>
              <a:rPr lang="ko-KR" altLang="en-US" sz="3200" dirty="0"/>
              <a:t>실시간 인식과 음성 인터페이스를 통합하여 시각장애인을 위한 새로운 정보 접근 환경을 제시</a:t>
            </a:r>
            <a:r>
              <a:rPr lang="en-US" altLang="ko-KR" sz="3200" dirty="0"/>
              <a:t>.</a:t>
            </a:r>
          </a:p>
          <a:p>
            <a:br>
              <a:rPr lang="en-US" altLang="ko-KR" sz="4400" dirty="0"/>
            </a:br>
            <a:r>
              <a:rPr lang="en-US" altLang="ko-KR" sz="4400" dirty="0"/>
              <a:t>.</a:t>
            </a:r>
          </a:p>
          <a:p>
            <a:endParaRPr lang="ko-KR" altLang="en-US" sz="4400" dirty="0"/>
          </a:p>
        </p:txBody>
      </p:sp>
      <p:pic>
        <p:nvPicPr>
          <p:cNvPr id="3" name="Picture 1">
            <a:extLst>
              <a:ext uri="{FF2B5EF4-FFF2-40B4-BE49-F238E27FC236}">
                <a16:creationId xmlns:a16="http://schemas.microsoft.com/office/drawing/2014/main" id="{436FCD60-8FCB-D314-D96D-9A9CB3A39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380" y="13497392"/>
            <a:ext cx="6394375" cy="6699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67FFFD-790D-84EC-9139-D4AA440C6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461" y="14365283"/>
            <a:ext cx="4265638" cy="496321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CAB762-026D-DC14-F4A9-EC99FAEB0630}"/>
              </a:ext>
            </a:extLst>
          </p:cNvPr>
          <p:cNvSpPr txBox="1"/>
          <p:nvPr/>
        </p:nvSpPr>
        <p:spPr>
          <a:xfrm>
            <a:off x="1099380" y="21194955"/>
            <a:ext cx="2875826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400" dirty="0"/>
              <a:t>[실시간 객체 인식] YOLOv8 기반 인식           | [QR 코드 판독 기능] </a:t>
            </a:r>
            <a:r>
              <a:rPr lang="ko-KR" altLang="en-US" sz="3400" dirty="0" err="1"/>
              <a:t>pyzbar</a:t>
            </a:r>
            <a:r>
              <a:rPr lang="ko-KR" altLang="en-US" sz="3400" dirty="0"/>
              <a:t> + 웹 </a:t>
            </a:r>
            <a:r>
              <a:rPr lang="ko-KR" altLang="en-US" sz="3400" dirty="0" err="1"/>
              <a:t>크롤링</a:t>
            </a:r>
            <a:r>
              <a:rPr lang="ko-KR" altLang="en-US" sz="3400" dirty="0"/>
              <a:t>  </a:t>
            </a:r>
          </a:p>
          <a:p>
            <a:r>
              <a:rPr lang="ko-KR" altLang="en-US" sz="3400" dirty="0"/>
              <a:t>▶ 방향별로 위험을 실시간 안내하여 보행 안전성 강화 | ▶ QR 정보 음성 안내로 메뉴 접근 지원</a:t>
            </a:r>
          </a:p>
          <a:p>
            <a:endParaRPr lang="ko-KR" altLang="en-US" sz="3400" dirty="0"/>
          </a:p>
          <a:p>
            <a:r>
              <a:rPr lang="ko-KR" altLang="en-US" sz="3400" dirty="0"/>
              <a:t>[음성 안내 시스템] Google TTS 사용             | [휴대형 구조] 보조배터리 기반 이동형 시스템  </a:t>
            </a:r>
          </a:p>
          <a:p>
            <a:r>
              <a:rPr lang="ko-KR" altLang="en-US" sz="3400" dirty="0"/>
              <a:t>▶ 화면 없이도 주변 상황을 음성으로 인식 가능     | ▶ 야외에서도 안정적으로 사용 가능</a:t>
            </a:r>
          </a:p>
          <a:p>
            <a:endParaRPr lang="ko-KR" altLang="en-US" sz="3400" dirty="0"/>
          </a:p>
          <a:p>
            <a:r>
              <a:rPr lang="ko-KR" altLang="en-US" sz="3400" dirty="0"/>
              <a:t>[음성 명령 제어] 음성으로 모드 </a:t>
            </a:r>
            <a:r>
              <a:rPr lang="ko-KR" altLang="en-US" sz="3400" dirty="0" err="1"/>
              <a:t>전환·제어</a:t>
            </a:r>
            <a:r>
              <a:rPr lang="ko-KR" altLang="en-US" sz="3400" dirty="0"/>
              <a:t>        | [모듈 통합 시스템] TTS + 인식 + 제어  </a:t>
            </a:r>
          </a:p>
          <a:p>
            <a:r>
              <a:rPr lang="ko-KR" altLang="en-US" sz="3400" dirty="0"/>
              <a:t>▶ 손을 쓰지 않고도 시스템 조작 가능             | ▶ 실생활에서 바로 사용할 수 있는 통합형 도구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0FFA4F-55B9-A6B7-3BA5-BE92B761B3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6098" y="13627721"/>
            <a:ext cx="8521354" cy="626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5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1302</TotalTime>
  <Words>221</Words>
  <Application>Microsoft Office PowerPoint</Application>
  <PresentationFormat>사용자 지정</PresentationFormat>
  <Paragraphs>34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황승희</dc:creator>
  <cp:lastModifiedBy>성주 박</cp:lastModifiedBy>
  <cp:revision>100</cp:revision>
  <cp:lastPrinted>2016-07-06T07:56:01Z</cp:lastPrinted>
  <dcterms:created xsi:type="dcterms:W3CDTF">2015-12-02T08:13:32Z</dcterms:created>
  <dcterms:modified xsi:type="dcterms:W3CDTF">2025-06-12T14:16:47Z</dcterms:modified>
</cp:coreProperties>
</file>