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57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5C72-7315-4812-B881-D01AE53359D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5439-1B2E-4297-891C-3B566CE7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7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5C72-7315-4812-B881-D01AE53359D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5439-1B2E-4297-891C-3B566CE7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5C72-7315-4812-B881-D01AE53359D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5439-1B2E-4297-891C-3B566CE7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6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5C72-7315-4812-B881-D01AE53359D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5439-1B2E-4297-891C-3B566CE7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9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5C72-7315-4812-B881-D01AE53359D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5439-1B2E-4297-891C-3B566CE7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5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5C72-7315-4812-B881-D01AE53359D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5439-1B2E-4297-891C-3B566CE7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5C72-7315-4812-B881-D01AE53359D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5439-1B2E-4297-891C-3B566CE7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5C72-7315-4812-B881-D01AE53359D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5439-1B2E-4297-891C-3B566CE7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5C72-7315-4812-B881-D01AE53359D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5439-1B2E-4297-891C-3B566CE7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3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5C72-7315-4812-B881-D01AE53359D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5439-1B2E-4297-891C-3B566CE7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76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5C72-7315-4812-B881-D01AE53359D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5439-1B2E-4297-891C-3B566CE7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0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95C72-7315-4812-B881-D01AE53359D0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5439-1B2E-4297-891C-3B566CE7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7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syong@ewha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파운데이션 개론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용 환 승</a:t>
            </a:r>
            <a:endParaRPr lang="en-US" altLang="ko-KR" dirty="0" smtClean="0"/>
          </a:p>
          <a:p>
            <a:r>
              <a:rPr lang="ko-KR" altLang="en-US" dirty="0" smtClean="0"/>
              <a:t>이화여자대학교 컴퓨터공학과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26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빅휴먼</a:t>
            </a:r>
            <a:r>
              <a:rPr lang="en-US" altLang="ko-KR" dirty="0" smtClean="0"/>
              <a:t>VII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51816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영화관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가정에서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인치 화면으로 감상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86</a:t>
            </a:r>
            <a:r>
              <a:rPr lang="ko-KR" altLang="en-US" dirty="0" smtClean="0"/>
              <a:t>인치가 </a:t>
            </a:r>
            <a:r>
              <a:rPr lang="en-US" altLang="ko-KR" dirty="0" smtClean="0"/>
              <a:t>200</a:t>
            </a:r>
            <a:r>
              <a:rPr lang="ko-KR" altLang="en-US" dirty="0" err="1" smtClean="0"/>
              <a:t>만원이내</a:t>
            </a:r>
            <a:endParaRPr lang="en-US" altLang="ko-KR" dirty="0" smtClean="0"/>
          </a:p>
          <a:p>
            <a:r>
              <a:rPr lang="ko-KR" altLang="en-US" dirty="0" smtClean="0"/>
              <a:t>로봇과 가전제품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로봇 청소기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로봇 애완동물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로봇 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가사도우미로 </a:t>
            </a:r>
            <a:r>
              <a:rPr lang="ko-KR" altLang="en-US" dirty="0" err="1" smtClean="0"/>
              <a:t>발전예상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가전제품이 자동화 도구의 하나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세탁기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밥솥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종류에 맞춰서 요리</a:t>
            </a:r>
            <a:r>
              <a:rPr lang="en-US" altLang="ko-KR" dirty="0" smtClean="0"/>
              <a:t>),  </a:t>
            </a:r>
            <a:r>
              <a:rPr lang="ko-KR" altLang="en-US" dirty="0" smtClean="0"/>
              <a:t>믹서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전자레인지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메뉴만 선택하면 요리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오븐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통돌이오븐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냉장고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청정기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스타일러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안마의자 등</a:t>
            </a:r>
            <a:endParaRPr lang="en-US" altLang="ko-KR" dirty="0" smtClean="0"/>
          </a:p>
          <a:p>
            <a:r>
              <a:rPr lang="ko-KR" altLang="en-US" dirty="0" err="1" smtClean="0"/>
              <a:t>스마트거울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날씨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얼굴의 상태 등 정보 디스플레이와 일체</a:t>
            </a:r>
            <a:endParaRPr lang="en-US" altLang="ko-KR" dirty="0" smtClean="0"/>
          </a:p>
          <a:p>
            <a:r>
              <a:rPr lang="ko-KR" altLang="en-US" dirty="0" smtClean="0"/>
              <a:t>모든 주파수를 감청</a:t>
            </a:r>
            <a:r>
              <a:rPr lang="en-US" altLang="ko-KR" dirty="0" smtClean="0"/>
              <a:t>: AM, FM, TV, </a:t>
            </a:r>
            <a:r>
              <a:rPr lang="ko-KR" altLang="en-US" dirty="0" smtClean="0"/>
              <a:t>무전기</a:t>
            </a:r>
            <a:r>
              <a:rPr lang="en-US" altLang="ko-KR" dirty="0" smtClean="0"/>
              <a:t>, HAM, </a:t>
            </a:r>
            <a:r>
              <a:rPr lang="ko-KR" altLang="en-US" dirty="0" smtClean="0"/>
              <a:t>항공기조종사 </a:t>
            </a:r>
            <a:r>
              <a:rPr lang="ko-KR" altLang="en-US" dirty="0" err="1" smtClean="0"/>
              <a:t>교신내역</a:t>
            </a:r>
            <a:r>
              <a:rPr lang="en-US" altLang="ko-KR" dirty="0" smtClean="0"/>
              <a:t>, TPMS(</a:t>
            </a:r>
            <a:r>
              <a:rPr lang="ko-KR" altLang="en-US" dirty="0" smtClean="0"/>
              <a:t>자동차의 타이어공기압모니터링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통신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간단한 </a:t>
            </a:r>
            <a:r>
              <a:rPr lang="en-US" altLang="ko-KR" dirty="0" smtClean="0"/>
              <a:t>USB SDR </a:t>
            </a:r>
            <a:r>
              <a:rPr lang="ko-KR" altLang="en-US" dirty="0" smtClean="0"/>
              <a:t>장치 구입과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SW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SDR(Software Defined Radio, SW</a:t>
            </a:r>
            <a:r>
              <a:rPr lang="ko-KR" altLang="en-US" dirty="0" smtClean="0"/>
              <a:t>로 모든 주파수 대역을 수신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세계의 모든 라디오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방송국을 시청</a:t>
            </a:r>
            <a:r>
              <a:rPr lang="en-US" altLang="ko-KR" dirty="0" smtClean="0"/>
              <a:t> (</a:t>
            </a:r>
            <a:r>
              <a:rPr lang="ko-KR" altLang="en-US" dirty="0" smtClean="0"/>
              <a:t>인터넷 라디오</a:t>
            </a:r>
            <a:r>
              <a:rPr lang="en-US" altLang="ko-KR" dirty="0" smtClean="0"/>
              <a:t>, TV)</a:t>
            </a:r>
          </a:p>
          <a:p>
            <a:pPr lvl="1"/>
            <a:r>
              <a:rPr lang="ko-KR" altLang="en-US" dirty="0" smtClean="0"/>
              <a:t>프랑스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브라질 등 언어 학습에 도움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42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0037" y="15197"/>
            <a:ext cx="19766796" cy="611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43253960" descr="EMB00004c200c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45" y="193965"/>
            <a:ext cx="9137866" cy="666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87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새로운 분야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는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컴퓨터공학의 한 분야</a:t>
            </a:r>
            <a:endParaRPr lang="en-US" altLang="ko-KR" dirty="0"/>
          </a:p>
          <a:p>
            <a:r>
              <a:rPr lang="ko-KR" altLang="en-US" dirty="0" smtClean="0"/>
              <a:t>오랜 세월 정체되다가 </a:t>
            </a:r>
            <a:r>
              <a:rPr lang="en-US" altLang="ko-KR" dirty="0" smtClean="0"/>
              <a:t>10</a:t>
            </a:r>
            <a:r>
              <a:rPr lang="ko-KR" altLang="en-US" dirty="0" err="1" smtClean="0"/>
              <a:t>년전부터</a:t>
            </a:r>
            <a:r>
              <a:rPr lang="ko-KR" altLang="en-US" dirty="0" smtClean="0"/>
              <a:t> 폭발적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기술 혁신이 이루어짐 </a:t>
            </a:r>
            <a:r>
              <a:rPr lang="en-US" altLang="ko-KR" dirty="0" smtClean="0">
                <a:sym typeface="Wingdings" panose="05000000000000000000" pitchFamily="2" charset="2"/>
              </a:rPr>
              <a:t> Innovation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물론 컴퓨팅 인프라가 뒷받침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고속인터넷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고성능 컴퓨팅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병렬 시스템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그래픽카드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소프트웨어 언어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 </a:t>
            </a:r>
            <a:r>
              <a:rPr lang="ko-KR" altLang="en-US" dirty="0" err="1" smtClean="0">
                <a:sym typeface="Wingdings" panose="05000000000000000000" pitchFamily="2" charset="2"/>
              </a:rPr>
              <a:t>마이닝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더미폰에서</a:t>
            </a:r>
            <a:r>
              <a:rPr lang="ko-KR" altLang="en-US" dirty="0" smtClean="0">
                <a:sym typeface="Wingdings" panose="05000000000000000000" pitchFamily="2" charset="2"/>
              </a:rPr>
              <a:t> 스마트폰</a:t>
            </a:r>
            <a:r>
              <a:rPr lang="en-US" altLang="ko-KR" dirty="0" smtClean="0">
                <a:sym typeface="Wingdings" panose="05000000000000000000" pitchFamily="2" charset="2"/>
              </a:rPr>
              <a:t>, AI</a:t>
            </a:r>
            <a:r>
              <a:rPr lang="ko-KR" altLang="en-US" dirty="0" smtClean="0">
                <a:sym typeface="Wingdings" panose="05000000000000000000" pitchFamily="2" charset="2"/>
              </a:rPr>
              <a:t>폰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더미폰</a:t>
            </a:r>
            <a:r>
              <a:rPr lang="en-US" altLang="ko-KR" dirty="0" smtClean="0">
                <a:sym typeface="Wingdings" panose="05000000000000000000" pitchFamily="2" charset="2"/>
              </a:rPr>
              <a:t>(Dummy): </a:t>
            </a:r>
            <a:r>
              <a:rPr lang="ko-KR" altLang="en-US" dirty="0" smtClean="0">
                <a:sym typeface="Wingdings" panose="05000000000000000000" pitchFamily="2" charset="2"/>
              </a:rPr>
              <a:t>단순히 통화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스마트폰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설치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범용컴퓨터</a:t>
            </a:r>
            <a:r>
              <a:rPr lang="en-US" altLang="ko-KR" dirty="0" smtClean="0">
                <a:sym typeface="Wingdings" panose="05000000000000000000" pitchFamily="2" charset="2"/>
              </a:rPr>
              <a:t>, AI </a:t>
            </a:r>
            <a:r>
              <a:rPr lang="ko-KR" altLang="en-US" dirty="0" smtClean="0">
                <a:sym typeface="Wingdings" panose="05000000000000000000" pitchFamily="2" charset="2"/>
              </a:rPr>
              <a:t>앱은 음성인식 등 첨단 </a:t>
            </a:r>
            <a:r>
              <a:rPr lang="en-US" altLang="ko-KR" dirty="0" smtClean="0">
                <a:sym typeface="Wingdings" panose="05000000000000000000" pitchFamily="2" charset="2"/>
              </a:rPr>
              <a:t>AI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SMART = AI</a:t>
            </a:r>
          </a:p>
        </p:txBody>
      </p:sp>
    </p:spTree>
    <p:extLst>
      <p:ext uri="{BB962C8B-B14F-4D97-AF65-F5344CB8AC3E}">
        <p14:creationId xmlns:p14="http://schemas.microsoft.com/office/powerpoint/2010/main" val="23892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데이터사이언스학과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학과의 신설</a:t>
            </a:r>
            <a:endParaRPr lang="en-US" altLang="ko-KR" dirty="0"/>
          </a:p>
          <a:p>
            <a:pPr lvl="1"/>
            <a:r>
              <a:rPr lang="ko-KR" altLang="en-US" dirty="0"/>
              <a:t>기계공학과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자동차공학과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항공공학과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우주선공학과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경영학과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경영정보학과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국문학과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현대소설학과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본교</a:t>
            </a:r>
            <a:r>
              <a:rPr lang="en-US" altLang="ko-KR" dirty="0">
                <a:sym typeface="Wingdings" panose="05000000000000000000" pitchFamily="2" charset="2"/>
              </a:rPr>
              <a:t>: 2022</a:t>
            </a:r>
            <a:r>
              <a:rPr lang="ko-KR" altLang="en-US" dirty="0">
                <a:sym typeface="Wingdings" panose="05000000000000000000" pitchFamily="2" charset="2"/>
              </a:rPr>
              <a:t>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인공지능학과 신설</a:t>
            </a:r>
            <a:r>
              <a:rPr lang="en-US" altLang="ko-KR" dirty="0">
                <a:sym typeface="Wingdings" panose="05000000000000000000" pitchFamily="2" charset="2"/>
              </a:rPr>
              <a:t> (40</a:t>
            </a:r>
            <a:r>
              <a:rPr lang="ko-KR" altLang="en-US" dirty="0">
                <a:sym typeface="Wingdings" panose="05000000000000000000" pitchFamily="2" charset="2"/>
              </a:rPr>
              <a:t>명</a:t>
            </a:r>
            <a:r>
              <a:rPr lang="en-US" altLang="ko-KR" dirty="0">
                <a:sym typeface="Wingdings" panose="05000000000000000000" pitchFamily="2" charset="2"/>
              </a:rPr>
              <a:t>), 2023</a:t>
            </a:r>
            <a:r>
              <a:rPr lang="ko-KR" altLang="en-US" dirty="0">
                <a:sym typeface="Wingdings" panose="05000000000000000000" pitchFamily="2" charset="2"/>
              </a:rPr>
              <a:t>년 데이터사이언스학과 신설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데이터사이언스와 인공지능학과의 차이는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상호 상당부분이 </a:t>
            </a:r>
            <a:r>
              <a:rPr lang="ko-KR" altLang="en-US" dirty="0" smtClean="0">
                <a:sym typeface="Wingdings" panose="05000000000000000000" pitchFamily="2" charset="2"/>
              </a:rPr>
              <a:t>겹침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데이터에 보다 집중한다는 정도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컴퓨터공학과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데이터베이스 </a:t>
            </a:r>
            <a:r>
              <a:rPr lang="ko-KR" altLang="en-US" dirty="0" smtClean="0">
                <a:sym typeface="Wingdings" panose="05000000000000000000" pitchFamily="2" charset="2"/>
              </a:rPr>
              <a:t>공학과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63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는 프리미엄 서비스화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자동차 </a:t>
            </a:r>
            <a:r>
              <a:rPr lang="ko-KR" altLang="en-US" dirty="0" err="1" smtClean="0"/>
              <a:t>구매시</a:t>
            </a:r>
            <a:r>
              <a:rPr lang="ko-KR" altLang="en-US" dirty="0" smtClean="0"/>
              <a:t> 옵션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반자율주행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현대자동차 </a:t>
            </a:r>
            <a:r>
              <a:rPr lang="en-US" altLang="ko-KR" dirty="0" smtClean="0">
                <a:sym typeface="Wingdings" panose="05000000000000000000" pitchFamily="2" charset="2"/>
              </a:rPr>
              <a:t>300</a:t>
            </a:r>
            <a:r>
              <a:rPr lang="ko-KR" altLang="en-US" dirty="0" smtClean="0">
                <a:sym typeface="Wingdings" panose="05000000000000000000" pitchFamily="2" charset="2"/>
              </a:rPr>
              <a:t>만원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테슬라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자율주행 </a:t>
            </a:r>
            <a:r>
              <a:rPr lang="en-US" altLang="ko-KR" dirty="0" smtClean="0">
                <a:sym typeface="Wingdings" panose="05000000000000000000" pitchFamily="2" charset="2"/>
              </a:rPr>
              <a:t> 1200</a:t>
            </a:r>
            <a:r>
              <a:rPr lang="ko-KR" altLang="en-US" dirty="0" smtClean="0">
                <a:sym typeface="Wingdings" panose="05000000000000000000" pitchFamily="2" charset="2"/>
              </a:rPr>
              <a:t>만원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보통의 기본 서비스는 무료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고부가가치 </a:t>
            </a:r>
            <a:r>
              <a:rPr lang="en-US" altLang="ko-KR" dirty="0" smtClean="0">
                <a:sym typeface="Wingdings" panose="05000000000000000000" pitchFamily="2" charset="2"/>
              </a:rPr>
              <a:t>AI </a:t>
            </a:r>
            <a:r>
              <a:rPr lang="ko-KR" altLang="en-US" dirty="0" smtClean="0">
                <a:sym typeface="Wingdings" panose="05000000000000000000" pitchFamily="2" charset="2"/>
              </a:rPr>
              <a:t>서비스는 유료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제품에서 </a:t>
            </a:r>
            <a:r>
              <a:rPr lang="en-US" altLang="ko-KR" dirty="0" smtClean="0">
                <a:sym typeface="Wingdings" panose="05000000000000000000" pitchFamily="2" charset="2"/>
              </a:rPr>
              <a:t>AI</a:t>
            </a:r>
            <a:r>
              <a:rPr lang="ko-KR" altLang="en-US" dirty="0" smtClean="0">
                <a:sym typeface="Wingdings" panose="05000000000000000000" pitchFamily="2" charset="2"/>
              </a:rPr>
              <a:t>의 기능이 추가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퍼지선풍기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자연풍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퍼지인공지능 세탁기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세탁물을 식별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세탁방법</a:t>
            </a:r>
            <a:r>
              <a:rPr lang="ko-KR" altLang="en-US" dirty="0" smtClean="0">
                <a:sym typeface="Wingdings" panose="05000000000000000000" pitchFamily="2" charset="2"/>
              </a:rPr>
              <a:t> 조절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TV</a:t>
            </a:r>
            <a:r>
              <a:rPr lang="ko-KR" altLang="en-US" dirty="0" smtClean="0">
                <a:sym typeface="Wingdings" panose="05000000000000000000" pitchFamily="2" charset="2"/>
              </a:rPr>
              <a:t>의 화면 제어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주변 밝기를 인식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최적의 상태로 등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스마트폰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사진 고속연속촬영후 최적의 사진 선택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err="1" smtClean="0">
                <a:sym typeface="Wingdings" panose="05000000000000000000" pitchFamily="2" charset="2"/>
              </a:rPr>
              <a:t>음성명령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손바닥 인식 </a:t>
            </a:r>
            <a:r>
              <a:rPr lang="ko-KR" altLang="en-US" dirty="0" err="1" smtClean="0">
                <a:sym typeface="Wingdings" panose="05000000000000000000" pitchFamily="2" charset="2"/>
              </a:rPr>
              <a:t>셔터제어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모두 </a:t>
            </a:r>
            <a:r>
              <a:rPr lang="en-US" altLang="ko-KR" dirty="0" smtClean="0">
                <a:sym typeface="Wingdings" panose="05000000000000000000" pitchFamily="2" charset="2"/>
              </a:rPr>
              <a:t>AI</a:t>
            </a:r>
            <a:r>
              <a:rPr lang="ko-KR" altLang="en-US" dirty="0" smtClean="0">
                <a:sym typeface="Wingdings" panose="05000000000000000000" pitchFamily="2" charset="2"/>
              </a:rPr>
              <a:t>가 필요한 것은 아니다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적정기술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과잉기술</a:t>
            </a:r>
            <a:r>
              <a:rPr lang="ko-KR" altLang="en-US" dirty="0" smtClean="0">
                <a:sym typeface="Wingdings" panose="05000000000000000000" pitchFamily="2" charset="2"/>
              </a:rPr>
              <a:t> 적용</a:t>
            </a:r>
            <a:r>
              <a:rPr lang="en-US" altLang="ko-KR" dirty="0" smtClean="0">
                <a:sym typeface="Wingdings" panose="05000000000000000000" pitchFamily="2" charset="2"/>
              </a:rPr>
              <a:t>X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아프리카의 </a:t>
            </a:r>
            <a:r>
              <a:rPr lang="ko-KR" altLang="en-US" dirty="0" err="1" smtClean="0">
                <a:sym typeface="Wingdings" panose="05000000000000000000" pitchFamily="2" charset="2"/>
              </a:rPr>
              <a:t>농업혁신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옥수수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감자 등 생산성 향상 기술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새마을 운동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중동 사막에 식량자급을 위한 벼 품종 개량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739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미래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의 권위를 인정 </a:t>
            </a:r>
            <a:r>
              <a:rPr lang="en-US" altLang="ko-KR" dirty="0" smtClean="0"/>
              <a:t>vs AI</a:t>
            </a:r>
            <a:r>
              <a:rPr lang="ko-KR" altLang="en-US" dirty="0" smtClean="0"/>
              <a:t>를 우습게 생각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가 평등과 민주주의를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독재를 강화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빅브라더의</a:t>
            </a:r>
            <a:r>
              <a:rPr lang="ko-KR" altLang="en-US" dirty="0" smtClean="0"/>
              <a:t> 시대</a:t>
            </a:r>
            <a:endParaRPr lang="en-US" altLang="ko-KR" dirty="0" smtClean="0"/>
          </a:p>
          <a:p>
            <a:r>
              <a:rPr lang="ko-KR" altLang="en-US" dirty="0" smtClean="0"/>
              <a:t>특정 이데올로기의 확산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인류의 보편적 가치 확산</a:t>
            </a:r>
            <a:endParaRPr lang="en-US" altLang="ko-KR" dirty="0" smtClean="0"/>
          </a:p>
          <a:p>
            <a:r>
              <a:rPr lang="ko-KR" altLang="en-US" dirty="0" smtClean="0"/>
              <a:t>문화 교류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컨텐츠의 세계화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 보급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혐오 문화의 도태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인권 차별 문화 종말</a:t>
            </a:r>
            <a:endParaRPr lang="en-US" altLang="ko-KR" dirty="0" smtClean="0"/>
          </a:p>
          <a:p>
            <a:r>
              <a:rPr lang="en-US" altLang="ko-KR" dirty="0" smtClean="0"/>
              <a:t>IT</a:t>
            </a:r>
            <a:r>
              <a:rPr lang="ko-KR" altLang="en-US" dirty="0" smtClean="0"/>
              <a:t>는 한국을 세계에 알리는 데 결정적 기여 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특히 코로나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Youtube</a:t>
            </a:r>
            <a:r>
              <a:rPr lang="en-US" altLang="ko-KR" dirty="0" smtClean="0"/>
              <a:t>, Netflix, </a:t>
            </a:r>
            <a:r>
              <a:rPr lang="ko-KR" altLang="en-US" dirty="0" smtClean="0"/>
              <a:t>아카데미 수상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생활문화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음식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주거</a:t>
            </a:r>
            <a:r>
              <a:rPr lang="en-US" altLang="ko-KR" dirty="0" smtClean="0"/>
              <a:t>)</a:t>
            </a:r>
            <a:r>
              <a:rPr lang="ko-KR" altLang="en-US" dirty="0" smtClean="0"/>
              <a:t> 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중국과 일본의 문화 차단 정책은 역효과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경제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인구 규모에 맞는 역할 축소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AI</a:t>
            </a:r>
            <a:r>
              <a:rPr lang="ko-KR" altLang="en-US" dirty="0" smtClean="0">
                <a:sym typeface="Wingdings" panose="05000000000000000000" pitchFamily="2" charset="2"/>
              </a:rPr>
              <a:t>는 어떤 기여를 할 것인가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191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로 인한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617291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코로나는 세계를 </a:t>
            </a:r>
            <a:r>
              <a:rPr lang="ko-KR" altLang="en-US" dirty="0" smtClean="0"/>
              <a:t>가속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거대한가속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화상회의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줌</a:t>
            </a:r>
            <a:endParaRPr lang="en-US" altLang="ko-KR" dirty="0"/>
          </a:p>
          <a:p>
            <a:pPr lvl="1"/>
            <a:r>
              <a:rPr lang="ko-KR" altLang="en-US" dirty="0" smtClean="0"/>
              <a:t>화상강의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온라인 쇼핑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배달의 확대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컨텐츠 보급망의 변화</a:t>
            </a:r>
            <a:r>
              <a:rPr lang="en-US" altLang="ko-KR" dirty="0" smtClean="0"/>
              <a:t>: </a:t>
            </a:r>
          </a:p>
          <a:p>
            <a:pPr lvl="2"/>
            <a:r>
              <a:rPr lang="ko-KR" altLang="en-US" dirty="0" smtClean="0"/>
              <a:t>온라인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네플릭스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디즈니</a:t>
            </a:r>
            <a:r>
              <a:rPr lang="en-US" altLang="ko-KR" dirty="0" smtClean="0"/>
              <a:t>+/</a:t>
            </a:r>
            <a:r>
              <a:rPr lang="ko-KR" altLang="en-US" dirty="0" smtClean="0"/>
              <a:t>아마존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한류 컨텐츠 플랫폼은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공연문화</a:t>
            </a:r>
            <a:r>
              <a:rPr lang="en-US" altLang="ko-KR" dirty="0" smtClean="0"/>
              <a:t>: BTS</a:t>
            </a:r>
            <a:r>
              <a:rPr lang="ko-KR" altLang="en-US" dirty="0" smtClean="0"/>
              <a:t>의 대규모 온라인 공연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공연플랫폼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글로벌 플랫폼 육성 정책이 필요</a:t>
            </a:r>
            <a:r>
              <a:rPr lang="en-US" altLang="ko-KR" dirty="0" smtClean="0"/>
              <a:t>: </a:t>
            </a:r>
          </a:p>
          <a:p>
            <a:pPr lvl="2"/>
            <a:r>
              <a:rPr lang="ko-KR" altLang="en-US" dirty="0" smtClean="0"/>
              <a:t>현재 규제 일변도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네이버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카카오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카카오뱅크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의 역할은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코로나보다 더 대규모로 세계를 변화시킬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초거대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위대한 가속</a:t>
            </a:r>
            <a:r>
              <a:rPr lang="en-US" altLang="ko-KR" smtClean="0"/>
              <a:t>＂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491" y="0"/>
            <a:ext cx="3667637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5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교수님들께 드리는 말씀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강의에 도움이 되고자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를 드리는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슬라이드는 전체 내용을 모두 요약하지 않는 부분도 있으므로 책과 함께 수정 보완을 해서 강의하시는 것이 좋겠습니다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그러므로 편집 추가하시어 강의에 활용하시기 바랍니다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학생들에게 배포는 필요하다면 </a:t>
            </a:r>
            <a:r>
              <a:rPr lang="ko-KR" altLang="en-US" dirty="0" err="1" smtClean="0"/>
              <a:t>축약본을</a:t>
            </a:r>
            <a:r>
              <a:rPr lang="ko-KR" altLang="en-US" dirty="0" smtClean="0"/>
              <a:t> 따로 만들어서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로 하시길 부탁드립니다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책의 내용에 대해서 </a:t>
            </a:r>
            <a:r>
              <a:rPr lang="ko-KR" altLang="en-US" dirty="0" err="1" smtClean="0"/>
              <a:t>의견주시면</a:t>
            </a:r>
            <a:r>
              <a:rPr lang="ko-KR" altLang="en-US" dirty="0" smtClean="0"/>
              <a:t> 감사하겠습니다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연락</a:t>
            </a:r>
            <a:r>
              <a:rPr lang="en-US" altLang="ko-KR" smtClean="0"/>
              <a:t>: </a:t>
            </a:r>
            <a:r>
              <a:rPr lang="en-US" altLang="ko-KR" smtClean="0">
                <a:hlinkClick r:id="rId2"/>
              </a:rPr>
              <a:t>hsyong@ewha.ac.kr</a:t>
            </a:r>
            <a:r>
              <a:rPr lang="en-US" altLang="ko-KR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752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수학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수의 숨어있는 규칙을 찾는 학문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마이닝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인간의 역사는 </a:t>
            </a:r>
            <a:r>
              <a:rPr lang="ko-KR" altLang="en-US" dirty="0" err="1" smtClean="0">
                <a:sym typeface="Wingdings" panose="05000000000000000000" pitchFamily="2" charset="2"/>
              </a:rPr>
              <a:t>마이닝의</a:t>
            </a:r>
            <a:r>
              <a:rPr lang="ko-KR" altLang="en-US" dirty="0" smtClean="0">
                <a:sym typeface="Wingdings" panose="05000000000000000000" pitchFamily="2" charset="2"/>
              </a:rPr>
              <a:t> 역사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지식의 축적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이것을 </a:t>
            </a:r>
            <a:r>
              <a:rPr lang="en-US" altLang="ko-KR" dirty="0" smtClean="0">
                <a:sym typeface="Wingdings" panose="05000000000000000000" pitchFamily="2" charset="2"/>
              </a:rPr>
              <a:t>AI</a:t>
            </a:r>
            <a:r>
              <a:rPr lang="ko-KR" altLang="en-US" dirty="0" smtClean="0">
                <a:sym typeface="Wingdings" panose="05000000000000000000" pitchFamily="2" charset="2"/>
              </a:rPr>
              <a:t>가 한다면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피타고라스의 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하노이 타워의 원반이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개면 총 </a:t>
            </a:r>
            <a:r>
              <a:rPr lang="ko-KR" altLang="en-US" dirty="0" err="1" smtClean="0"/>
              <a:t>이동횟수는</a:t>
            </a:r>
            <a:r>
              <a:rPr lang="en-US" altLang="ko-KR" dirty="0" smtClean="0"/>
              <a:t>?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기계식 계산기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전자식 계산기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튜링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암호해독기에 적용</a:t>
            </a:r>
            <a:endParaRPr lang="en-US" altLang="ko-KR" dirty="0" smtClean="0"/>
          </a:p>
          <a:p>
            <a:r>
              <a:rPr lang="ko-KR" altLang="en-US" dirty="0" smtClean="0"/>
              <a:t>스마트폰</a:t>
            </a:r>
            <a:r>
              <a:rPr lang="en-US" altLang="ko-KR" dirty="0" smtClean="0"/>
              <a:t>: 1946</a:t>
            </a:r>
            <a:r>
              <a:rPr lang="ko-KR" altLang="en-US" dirty="0" smtClean="0"/>
              <a:t>년의 최초 컴퓨터와 비교하면 </a:t>
            </a:r>
            <a:r>
              <a:rPr lang="ko-KR" altLang="en-US" dirty="0" err="1" smtClean="0"/>
              <a:t>수퍼컴퓨터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만능 기계</a:t>
            </a:r>
            <a:r>
              <a:rPr lang="en-US" altLang="ko-KR" dirty="0" smtClean="0"/>
              <a:t>, AI </a:t>
            </a:r>
            <a:r>
              <a:rPr lang="ko-KR" altLang="en-US" dirty="0" err="1" smtClean="0"/>
              <a:t>초지능</a:t>
            </a:r>
            <a:r>
              <a:rPr lang="ko-KR" altLang="en-US" dirty="0" smtClean="0"/>
              <a:t> 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 하나의 도구를 선택한다면</a:t>
            </a:r>
            <a:r>
              <a:rPr lang="en-US" altLang="ko-KR" dirty="0" smtClean="0"/>
              <a:t>?</a:t>
            </a:r>
          </a:p>
          <a:p>
            <a:r>
              <a:rPr lang="ko-KR" altLang="en-US" dirty="0"/>
              <a:t>계산에서 데이터로 </a:t>
            </a:r>
            <a:r>
              <a:rPr lang="en-US" altLang="ko-KR" dirty="0">
                <a:sym typeface="Wingdings" panose="05000000000000000000" pitchFamily="2" charset="2"/>
              </a:rPr>
              <a:t> AI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490" y="365125"/>
            <a:ext cx="4417291" cy="12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3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복잡한 정보처리</a:t>
            </a:r>
            <a:r>
              <a:rPr lang="en-US" altLang="ko-KR" dirty="0" smtClean="0"/>
              <a:t>(Complex information Processing)</a:t>
            </a:r>
          </a:p>
          <a:p>
            <a:pPr lvl="1"/>
            <a:r>
              <a:rPr lang="en-US" altLang="ko-KR" dirty="0" smtClean="0"/>
              <a:t>1956</a:t>
            </a:r>
            <a:r>
              <a:rPr lang="ko-KR" altLang="en-US" dirty="0" smtClean="0"/>
              <a:t>년 존 매카시</a:t>
            </a:r>
            <a:r>
              <a:rPr lang="en-US" altLang="ko-KR" dirty="0" smtClean="0"/>
              <a:t>, Artificial Intelligence </a:t>
            </a:r>
            <a:r>
              <a:rPr lang="ko-KR" altLang="en-US" dirty="0" smtClean="0"/>
              <a:t>탄생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팬시한</a:t>
            </a:r>
            <a:r>
              <a:rPr lang="ko-KR" altLang="en-US" dirty="0" smtClean="0"/>
              <a:t> 이름이 필요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Metaverse</a:t>
            </a:r>
            <a:r>
              <a:rPr lang="en-US" altLang="ko-KR" dirty="0" smtClean="0"/>
              <a:t>, Extended Reality, Deep Learning, Data Science</a:t>
            </a:r>
          </a:p>
          <a:p>
            <a:r>
              <a:rPr lang="ko-KR" altLang="en-US" dirty="0" err="1" smtClean="0"/>
              <a:t>초지능</a:t>
            </a:r>
            <a:r>
              <a:rPr lang="en-US" altLang="ko-KR" dirty="0" smtClean="0"/>
              <a:t>(Super intelligence)</a:t>
            </a:r>
          </a:p>
          <a:p>
            <a:pPr lvl="1"/>
            <a:r>
              <a:rPr lang="ko-KR" altLang="en-US" dirty="0" smtClean="0"/>
              <a:t>인간보다 뛰어난 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오늘날의 컴퓨터는 이미 </a:t>
            </a:r>
            <a:r>
              <a:rPr lang="ko-KR" altLang="en-US" dirty="0" err="1" smtClean="0"/>
              <a:t>초지능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고속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대용량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복제 등</a:t>
            </a:r>
            <a:endParaRPr lang="en-US" altLang="ko-KR" dirty="0" smtClean="0"/>
          </a:p>
          <a:p>
            <a:r>
              <a:rPr lang="ko-KR" altLang="en-US" dirty="0" smtClean="0"/>
              <a:t>지능적인 일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사진 식별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언어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글자 인식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8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빅휴먼</a:t>
            </a:r>
            <a:r>
              <a:rPr lang="en-US" altLang="ko-KR" dirty="0" smtClean="0"/>
              <a:t>(Big Human) vs Homo Deus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슈퍼맨</a:t>
            </a:r>
            <a:r>
              <a:rPr lang="en-US" altLang="ko-KR" dirty="0" smtClean="0"/>
              <a:t>(Superman)</a:t>
            </a:r>
          </a:p>
          <a:p>
            <a:pPr lvl="1"/>
            <a:r>
              <a:rPr lang="ko-KR" altLang="en-US" dirty="0" smtClean="0"/>
              <a:t>보통의 인간보다 월등이 뛰어난 능력을 가진 사람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영웅을 기다리는 사람들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서양인들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600</a:t>
            </a:r>
            <a:r>
              <a:rPr lang="ko-KR" altLang="en-US" dirty="0" err="1" smtClean="0"/>
              <a:t>만불의</a:t>
            </a:r>
            <a:r>
              <a:rPr lang="ko-KR" altLang="en-US" dirty="0" smtClean="0"/>
              <a:t> 사나이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원더우먼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배트맨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스파이더맨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아이언맨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로보캅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터미네이터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스페인사람을 만난 잉카인들은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왔다고 생각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강림신화들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고구려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하늘에서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새의 알에서 탄생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진짜 </a:t>
            </a:r>
            <a:r>
              <a:rPr lang="ko-KR" altLang="en-US" dirty="0" err="1" smtClean="0"/>
              <a:t>수퍼맨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상대적으로 약간 우월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신체의 크기 </a:t>
            </a:r>
            <a:r>
              <a:rPr lang="en-US" altLang="ko-KR" dirty="0" smtClean="0"/>
              <a:t>(2m?), </a:t>
            </a:r>
            <a:r>
              <a:rPr lang="ko-KR" altLang="en-US" dirty="0" smtClean="0"/>
              <a:t>지적능력에선 </a:t>
            </a:r>
            <a:r>
              <a:rPr lang="ko-KR" altLang="en-US" dirty="0" err="1" smtClean="0"/>
              <a:t>천재급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아인슈타인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에디슨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오늘날의 평범한 인류보다 못하다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빅휴먼의</a:t>
            </a:r>
            <a:r>
              <a:rPr lang="ko-KR" altLang="en-US" dirty="0" smtClean="0"/>
              <a:t> 시대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58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빅휴먼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대량살상무기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개인화기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지대공 미사일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대전차포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기관총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초당 </a:t>
            </a:r>
            <a:r>
              <a:rPr lang="en-US" altLang="ko-KR" dirty="0" smtClean="0"/>
              <a:t>70</a:t>
            </a:r>
            <a:r>
              <a:rPr lang="ko-KR" altLang="en-US" dirty="0" smtClean="0"/>
              <a:t>발</a:t>
            </a:r>
            <a:r>
              <a:rPr lang="en-US" altLang="ko-KR" dirty="0" smtClean="0"/>
              <a:t>), </a:t>
            </a:r>
          </a:p>
          <a:p>
            <a:pPr lvl="1"/>
            <a:r>
              <a:rPr lang="ko-KR" altLang="en-US" dirty="0" smtClean="0"/>
              <a:t>우크라이나에서 러시아의 고전 이유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드론으로</a:t>
            </a:r>
            <a:r>
              <a:rPr lang="ko-KR" altLang="en-US" dirty="0" smtClean="0"/>
              <a:t> 원격</a:t>
            </a:r>
            <a:r>
              <a:rPr lang="en-US" altLang="ko-KR" dirty="0" smtClean="0"/>
              <a:t>/</a:t>
            </a:r>
            <a:r>
              <a:rPr lang="ko-KR" altLang="en-US" dirty="0" smtClean="0"/>
              <a:t>공중 공격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미국에서의 무차별 총격사건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명이 </a:t>
            </a:r>
            <a:r>
              <a:rPr lang="ko-KR" altLang="en-US" dirty="0" err="1" smtClean="0"/>
              <a:t>수십명</a:t>
            </a:r>
            <a:r>
              <a:rPr lang="ko-KR" altLang="en-US" dirty="0" smtClean="0"/>
              <a:t> 사상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과거 장군도 불가능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방송국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유튜브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틱톡</a:t>
            </a:r>
            <a:r>
              <a:rPr lang="ko-KR" altLang="en-US" dirty="0" smtClean="0">
                <a:sym typeface="Wingdings" panose="05000000000000000000" pitchFamily="2" charset="2"/>
              </a:rPr>
              <a:t> 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컨텐츠만 있으면 세계 스타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싸이</a:t>
            </a:r>
            <a:r>
              <a:rPr lang="en-US" altLang="ko-KR" dirty="0" smtClean="0">
                <a:sym typeface="Wingdings" panose="05000000000000000000" pitchFamily="2" charset="2"/>
              </a:rPr>
              <a:t>, BTS </a:t>
            </a:r>
            <a:r>
              <a:rPr lang="ko-KR" altLang="en-US" dirty="0" smtClean="0">
                <a:sym typeface="Wingdings" panose="05000000000000000000" pitchFamily="2" charset="2"/>
              </a:rPr>
              <a:t>등</a:t>
            </a:r>
            <a:r>
              <a:rPr lang="en-US" altLang="ko-KR" dirty="0" smtClean="0">
                <a:sym typeface="Wingdings" panose="05000000000000000000" pitchFamily="2" charset="2"/>
              </a:rPr>
              <a:t>, 4K </a:t>
            </a:r>
            <a:r>
              <a:rPr lang="ko-KR" altLang="en-US" dirty="0" smtClean="0">
                <a:sym typeface="Wingdings" panose="05000000000000000000" pitchFamily="2" charset="2"/>
              </a:rPr>
              <a:t>고해상도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실시간 중계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과거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실시간 생중계하려면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위성 사용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막대한 비용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방송국들 올림픽 중계권 등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도서관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국회도서관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미의회도서관 보다 더 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클릭하나로</a:t>
            </a:r>
            <a:r>
              <a:rPr lang="ko-KR" altLang="en-US" dirty="0" smtClean="0">
                <a:sym typeface="Wingdings" panose="05000000000000000000" pitchFamily="2" charset="2"/>
              </a:rPr>
              <a:t> 모든 정보를 검색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163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빅휴먼</a:t>
            </a:r>
            <a:r>
              <a:rPr lang="en-US" altLang="ko-KR" dirty="0" smtClean="0"/>
              <a:t>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통역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전세계 대부분의 국가 언어 통역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만국어</a:t>
            </a:r>
            <a:r>
              <a:rPr lang="ko-KR" altLang="en-US" smtClean="0"/>
              <a:t> 댓글 시대</a:t>
            </a:r>
            <a:endParaRPr lang="en-US" altLang="ko-KR" dirty="0" smtClean="0"/>
          </a:p>
          <a:p>
            <a:r>
              <a:rPr lang="ko-KR" altLang="en-US" dirty="0" smtClean="0"/>
              <a:t>증권</a:t>
            </a:r>
            <a:r>
              <a:rPr lang="en-US" altLang="ko-KR" dirty="0" smtClean="0"/>
              <a:t>/</a:t>
            </a:r>
            <a:r>
              <a:rPr lang="ko-KR" altLang="en-US" dirty="0" smtClean="0"/>
              <a:t>금융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세계 증권 거래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초등학생에게 미국 주식 구입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실시간 뱅킹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국제금융망은 </a:t>
            </a:r>
            <a:r>
              <a:rPr lang="ko-KR" altLang="en-US" dirty="0" err="1" smtClean="0"/>
              <a:t>개혁필요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송금을 실시간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온라인으로 전환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비트코인이</a:t>
            </a:r>
            <a:r>
              <a:rPr lang="ko-KR" altLang="en-US" dirty="0" smtClean="0">
                <a:sym typeface="Wingdings" panose="05000000000000000000" pitchFamily="2" charset="2"/>
              </a:rPr>
              <a:t> 뜨는 이유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국제 </a:t>
            </a:r>
            <a:r>
              <a:rPr lang="en-US" altLang="ko-KR" dirty="0" smtClean="0">
                <a:sym typeface="Wingdings" panose="05000000000000000000" pitchFamily="2" charset="2"/>
              </a:rPr>
              <a:t>SWIFT</a:t>
            </a:r>
            <a:r>
              <a:rPr lang="ko-KR" altLang="en-US" dirty="0" smtClean="0">
                <a:sym typeface="Wingdings" panose="05000000000000000000" pitchFamily="2" charset="2"/>
              </a:rPr>
              <a:t>망에서 러시아 제재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국제거래 단절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현금가방이</a:t>
            </a:r>
            <a:r>
              <a:rPr lang="ko-KR" altLang="en-US" dirty="0" smtClean="0">
                <a:sym typeface="Wingdings" panose="05000000000000000000" pitchFamily="2" charset="2"/>
              </a:rPr>
              <a:t> 수단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출판</a:t>
            </a:r>
            <a:r>
              <a:rPr lang="en-US" altLang="ko-KR" dirty="0" smtClean="0">
                <a:sym typeface="Wingdings" panose="05000000000000000000" pitchFamily="2" charset="2"/>
              </a:rPr>
              <a:t>: Word Processor, DTP, e-Book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수퍼컴퓨터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스마트폰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노트북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클라우드</a:t>
            </a:r>
            <a:r>
              <a:rPr lang="ko-KR" altLang="en-US" dirty="0" smtClean="0">
                <a:sym typeface="Wingdings" panose="05000000000000000000" pitchFamily="2" charset="2"/>
              </a:rPr>
              <a:t> 서비스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비서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일정관리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음성인식 스피커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맞춤법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영화제작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스마트폰으로 만든 영화</a:t>
            </a:r>
            <a:r>
              <a:rPr lang="en-US" altLang="ko-KR" dirty="0" smtClean="0">
                <a:sym typeface="Wingdings" panose="05000000000000000000" pitchFamily="2" charset="2"/>
              </a:rPr>
              <a:t>, AI</a:t>
            </a:r>
            <a:r>
              <a:rPr lang="ko-KR" altLang="en-US" dirty="0" smtClean="0">
                <a:sym typeface="Wingdings" panose="05000000000000000000" pitchFamily="2" charset="2"/>
              </a:rPr>
              <a:t>의 도움 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운전기사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자율주행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21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빅휴먼</a:t>
            </a:r>
            <a:r>
              <a:rPr lang="en-US" altLang="ko-KR" dirty="0" smtClean="0"/>
              <a:t>III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천문대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허블망원경</a:t>
            </a:r>
            <a:r>
              <a:rPr lang="ko-KR" altLang="en-US" dirty="0" smtClean="0"/>
              <a:t>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우주관측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화성 지도 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2021</a:t>
            </a:r>
            <a:r>
              <a:rPr lang="ko-KR" altLang="en-US" dirty="0" smtClean="0"/>
              <a:t>년 제임스 웹 망원경 발사</a:t>
            </a:r>
            <a:r>
              <a:rPr lang="en-US" altLang="ko-KR" dirty="0" smtClean="0"/>
              <a:t>, 100</a:t>
            </a:r>
            <a:r>
              <a:rPr lang="ko-KR" altLang="en-US" dirty="0" smtClean="0"/>
              <a:t>억불</a:t>
            </a:r>
            <a:endParaRPr lang="en-US" altLang="ko-KR" dirty="0" smtClean="0"/>
          </a:p>
          <a:p>
            <a:r>
              <a:rPr lang="ko-KR" altLang="en-US" dirty="0" smtClean="0"/>
              <a:t>정보원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 세계의 모든 동향과 사건 등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항공기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실시간 </a:t>
            </a:r>
            <a:r>
              <a:rPr lang="en-US" altLang="ko-KR" dirty="0">
                <a:sym typeface="Wingdings" panose="05000000000000000000" pitchFamily="2" charset="2"/>
              </a:rPr>
              <a:t>CCTV, </a:t>
            </a:r>
            <a:r>
              <a:rPr lang="ko-KR" altLang="en-US" dirty="0">
                <a:sym typeface="Wingdings" panose="05000000000000000000" pitchFamily="2" charset="2"/>
              </a:rPr>
              <a:t>우크라이나 전쟁을 스마트폰으로 생중계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19</a:t>
            </a:r>
            <a:r>
              <a:rPr lang="ko-KR" altLang="en-US" dirty="0">
                <a:sym typeface="Wingdings" panose="05000000000000000000" pitchFamily="2" charset="2"/>
              </a:rPr>
              <a:t>세 소년 잭 스위니</a:t>
            </a:r>
            <a:r>
              <a:rPr lang="en-US" altLang="ko-KR" dirty="0">
                <a:sym typeface="Wingdings" panose="05000000000000000000" pitchFamily="2" charset="2"/>
              </a:rPr>
              <a:t>(Jack Sweeny), </a:t>
            </a:r>
            <a:r>
              <a:rPr lang="ko-KR" altLang="en-US" dirty="0">
                <a:sym typeface="Wingdings" panose="05000000000000000000" pitchFamily="2" charset="2"/>
              </a:rPr>
              <a:t>푸틴의 항공기 실시간 추적 중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머스크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러시아 부호들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</a:p>
          <a:p>
            <a:pPr lvl="2"/>
            <a:r>
              <a:rPr lang="ko-KR" altLang="en-US" dirty="0" err="1">
                <a:sym typeface="Wingdings" panose="05000000000000000000" pitchFamily="2" charset="2"/>
              </a:rPr>
              <a:t>머스크가</a:t>
            </a:r>
            <a:r>
              <a:rPr lang="ko-KR" altLang="en-US" dirty="0">
                <a:sym typeface="Wingdings" panose="05000000000000000000" pitchFamily="2" charset="2"/>
              </a:rPr>
              <a:t> 추적금지조건 </a:t>
            </a:r>
            <a:r>
              <a:rPr lang="en-US" altLang="ko-KR" dirty="0">
                <a:sym typeface="Wingdings" panose="05000000000000000000" pitchFamily="2" charset="2"/>
              </a:rPr>
              <a:t>5000</a:t>
            </a:r>
            <a:r>
              <a:rPr lang="ko-KR" altLang="en-US" dirty="0">
                <a:sym typeface="Wingdings" panose="05000000000000000000" pitchFamily="2" charset="2"/>
              </a:rPr>
              <a:t>불 제안</a:t>
            </a:r>
            <a:r>
              <a:rPr lang="en-US" altLang="ko-KR" dirty="0">
                <a:sym typeface="Wingdings" panose="05000000000000000000" pitchFamily="2" charset="2"/>
              </a:rPr>
              <a:t>, 5</a:t>
            </a:r>
            <a:r>
              <a:rPr lang="ko-KR" altLang="en-US" dirty="0" err="1">
                <a:sym typeface="Wingdings" panose="05000000000000000000" pitchFamily="2" charset="2"/>
              </a:rPr>
              <a:t>만불로</a:t>
            </a:r>
            <a:r>
              <a:rPr lang="ko-KR" altLang="en-US" dirty="0">
                <a:sym typeface="Wingdings" panose="05000000000000000000" pitchFamily="2" charset="2"/>
              </a:rPr>
              <a:t> 거절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/>
          </a:p>
          <a:p>
            <a:pPr lvl="1"/>
            <a:r>
              <a:rPr lang="ko-KR" altLang="en-US" dirty="0" smtClean="0"/>
              <a:t>천리안을 </a:t>
            </a:r>
            <a:r>
              <a:rPr lang="ko-KR" altLang="en-US" dirty="0"/>
              <a:t>소유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SNS</a:t>
            </a:r>
            <a:r>
              <a:rPr lang="ko-KR" altLang="en-US" dirty="0"/>
              <a:t>에 자발적으로 올림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큐레이터</a:t>
            </a:r>
            <a:r>
              <a:rPr lang="ko-KR" altLang="en-US" dirty="0">
                <a:sym typeface="Wingdings" panose="05000000000000000000" pitchFamily="2" charset="2"/>
              </a:rPr>
              <a:t> 역할</a:t>
            </a:r>
            <a:endParaRPr lang="en-US" altLang="ko-KR" dirty="0"/>
          </a:p>
          <a:p>
            <a:pPr lvl="1"/>
            <a:r>
              <a:rPr lang="en-US" altLang="ko-KR" dirty="0"/>
              <a:t>CCTV </a:t>
            </a:r>
            <a:r>
              <a:rPr lang="ko-KR" altLang="en-US" dirty="0"/>
              <a:t>영상 실시간 검색</a:t>
            </a:r>
            <a:endParaRPr lang="en-US" altLang="ko-KR" dirty="0"/>
          </a:p>
          <a:p>
            <a:pPr lvl="1"/>
            <a:r>
              <a:rPr lang="ko-KR" altLang="en-US" dirty="0"/>
              <a:t>부동산의 실시간 거래 자료</a:t>
            </a:r>
            <a:endParaRPr lang="en-US" altLang="ko-KR" dirty="0"/>
          </a:p>
          <a:p>
            <a:pPr lvl="1"/>
            <a:r>
              <a:rPr lang="ko-KR" altLang="en-US" dirty="0"/>
              <a:t>레스토랑 </a:t>
            </a:r>
            <a:r>
              <a:rPr lang="ko-KR" altLang="en-US" dirty="0" err="1"/>
              <a:t>큐레이터</a:t>
            </a:r>
            <a:r>
              <a:rPr lang="en-US" altLang="ko-KR" dirty="0"/>
              <a:t>, </a:t>
            </a:r>
            <a:r>
              <a:rPr lang="ko-KR" altLang="en-US" dirty="0"/>
              <a:t>맛집 정보</a:t>
            </a:r>
            <a:endParaRPr lang="en-US" altLang="ko-KR" dirty="0"/>
          </a:p>
          <a:p>
            <a:r>
              <a:rPr lang="ko-KR" altLang="en-US" dirty="0" err="1" smtClean="0"/>
              <a:t>셰프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음식 조리법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요리로봇의</a:t>
            </a:r>
            <a:r>
              <a:rPr lang="ko-KR" altLang="en-US" dirty="0" smtClean="0"/>
              <a:t> 등장 예정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6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빅휴먼</a:t>
            </a:r>
            <a:r>
              <a:rPr lang="en-US" altLang="ko-KR" dirty="0" smtClean="0"/>
              <a:t>IV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이동수단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항공기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오토바이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전동서핑보드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전동킥보드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고속철도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 세계를 한바퀴 도는 데 </a:t>
            </a:r>
            <a:r>
              <a:rPr lang="en-US" altLang="ko-KR" dirty="0" smtClean="0"/>
              <a:t>290</a:t>
            </a:r>
            <a:r>
              <a:rPr lang="ko-KR" altLang="en-US" dirty="0" smtClean="0"/>
              <a:t>만원 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개월 최저임금으로 가능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스타얼라이언스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스카이팀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원월드</a:t>
            </a:r>
            <a:r>
              <a:rPr lang="ko-KR" altLang="en-US" dirty="0" smtClean="0"/>
              <a:t> 등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세계일주항공권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1873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80</a:t>
            </a:r>
            <a:r>
              <a:rPr lang="ko-KR" altLang="en-US" dirty="0" smtClean="0"/>
              <a:t>일간의 세계일주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독일 훔볼트가 남미대륙 탐험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혜초 </a:t>
            </a:r>
            <a:r>
              <a:rPr lang="en-US" altLang="ko-KR" dirty="0" smtClean="0"/>
              <a:t>4</a:t>
            </a:r>
            <a:r>
              <a:rPr lang="ko-KR" altLang="en-US" dirty="0" smtClean="0"/>
              <a:t>년 인도여행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제주에서 표류 </a:t>
            </a:r>
            <a:r>
              <a:rPr lang="en-US" altLang="ko-KR" dirty="0" smtClean="0"/>
              <a:t>135</a:t>
            </a:r>
            <a:r>
              <a:rPr lang="ko-KR" altLang="en-US" dirty="0" smtClean="0"/>
              <a:t>일만에 귀환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표해록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마트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 제품을 글로벌 판매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택배 시대</a:t>
            </a:r>
            <a:endParaRPr lang="en-US" altLang="ko-KR" dirty="0" smtClean="0"/>
          </a:p>
          <a:p>
            <a:r>
              <a:rPr lang="ko-KR" altLang="en-US" dirty="0" smtClean="0"/>
              <a:t>통신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 세계인과 실시간 영상 통화</a:t>
            </a:r>
            <a:endParaRPr lang="en-US" altLang="ko-KR" dirty="0" smtClean="0"/>
          </a:p>
          <a:p>
            <a:r>
              <a:rPr lang="ko-KR" altLang="en-US" dirty="0" err="1" smtClean="0"/>
              <a:t>증강휴먼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인공장기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팔다리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뇌만 제외하고는 전부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AI </a:t>
            </a:r>
            <a:r>
              <a:rPr lang="ko-KR" altLang="en-US" dirty="0" err="1" smtClean="0"/>
              <a:t>초지능</a:t>
            </a:r>
            <a:r>
              <a:rPr lang="ko-KR" altLang="en-US" dirty="0" smtClean="0"/>
              <a:t> 서비스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 생산성의 비율이 </a:t>
            </a:r>
            <a:r>
              <a:rPr lang="ko-KR" altLang="en-US" dirty="0" err="1" smtClean="0"/>
              <a:t>수백대</a:t>
            </a:r>
            <a:r>
              <a:rPr lang="en-US" altLang="ko-KR" dirty="0" smtClean="0"/>
              <a:t>:1</a:t>
            </a:r>
            <a:r>
              <a:rPr lang="ko-KR" altLang="en-US" dirty="0" smtClean="0"/>
              <a:t>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97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1218</Words>
  <Application>Microsoft Office PowerPoint</Application>
  <PresentationFormat>와이드스크린</PresentationFormat>
  <Paragraphs>157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1장 AI 파운데이션 개론</vt:lpstr>
      <vt:lpstr>강의 교수님들께 드리는 말씀</vt:lpstr>
      <vt:lpstr>컴퓨팅의 역사</vt:lpstr>
      <vt:lpstr>AI의 역사</vt:lpstr>
      <vt:lpstr>빅휴먼(Big Human) vs Homo Deus</vt:lpstr>
      <vt:lpstr>빅휴먼</vt:lpstr>
      <vt:lpstr>빅휴먼II</vt:lpstr>
      <vt:lpstr>빅휴먼III</vt:lpstr>
      <vt:lpstr>빅휴먼IV</vt:lpstr>
      <vt:lpstr>빅휴먼VII</vt:lpstr>
      <vt:lpstr>PowerPoint 프레젠테이션</vt:lpstr>
      <vt:lpstr>AI는 ‘새로운 분야＇는 아니다.</vt:lpstr>
      <vt:lpstr>AI학과, 데이터사이언스학과</vt:lpstr>
      <vt:lpstr>AI는 프리미엄 서비스화</vt:lpstr>
      <vt:lpstr>AI 미래</vt:lpstr>
      <vt:lpstr>AI로 인한 변화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19</cp:revision>
  <dcterms:created xsi:type="dcterms:W3CDTF">2022-02-28T04:06:53Z</dcterms:created>
  <dcterms:modified xsi:type="dcterms:W3CDTF">2023-02-17T02:13:40Z</dcterms:modified>
</cp:coreProperties>
</file>