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7" r:id="rId4"/>
    <p:sldId id="270" r:id="rId5"/>
    <p:sldId id="271" r:id="rId6"/>
    <p:sldId id="272" r:id="rId7"/>
    <p:sldId id="282" r:id="rId8"/>
    <p:sldId id="267" r:id="rId9"/>
    <p:sldId id="265" r:id="rId10"/>
    <p:sldId id="266" r:id="rId11"/>
    <p:sldId id="268" r:id="rId12"/>
    <p:sldId id="269" r:id="rId13"/>
    <p:sldId id="264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2960-0E4B-4CDF-BFDE-4D1E9A7C64ED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0B7-138A-4DBC-84A7-E314DD8E3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18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2960-0E4B-4CDF-BFDE-4D1E9A7C64ED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0B7-138A-4DBC-84A7-E314DD8E3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68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2960-0E4B-4CDF-BFDE-4D1E9A7C64ED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0B7-138A-4DBC-84A7-E314DD8E3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8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2960-0E4B-4CDF-BFDE-4D1E9A7C64ED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0B7-138A-4DBC-84A7-E314DD8E3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34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2960-0E4B-4CDF-BFDE-4D1E9A7C64ED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0B7-138A-4DBC-84A7-E314DD8E3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70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2960-0E4B-4CDF-BFDE-4D1E9A7C64ED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0B7-138A-4DBC-84A7-E314DD8E3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70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2960-0E4B-4CDF-BFDE-4D1E9A7C64ED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0B7-138A-4DBC-84A7-E314DD8E3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75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2960-0E4B-4CDF-BFDE-4D1E9A7C64ED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0B7-138A-4DBC-84A7-E314DD8E3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4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2960-0E4B-4CDF-BFDE-4D1E9A7C64ED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0B7-138A-4DBC-84A7-E314DD8E3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09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2960-0E4B-4CDF-BFDE-4D1E9A7C64ED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0B7-138A-4DBC-84A7-E314DD8E3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8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2960-0E4B-4CDF-BFDE-4D1E9A7C64ED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0B7-138A-4DBC-84A7-E314DD8E3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3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A2960-0E4B-4CDF-BFDE-4D1E9A7C64ED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2C0B7-138A-4DBC-84A7-E314DD8E3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4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s.naver.com/entry.naver?docId=1168797&amp;cid=40942&amp;categoryId=3297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C%83%81%EB%8C%80%EC%84%B1%20%EC%9D%B4%EB%A1%A0" TargetMode="External"/><Relationship Id="rId2" Type="http://schemas.openxmlformats.org/officeDocument/2006/relationships/hyperlink" Target="https://namu.wiki/w/%ED%9E%88%EB%A1%9C%EC%8B%9C%EB%A7%88%C2%B7%EB%82%98%EA%B0%80%EC%82%AC%ED%82%A4%20%EC%9B%90%EC%9E%90%ED%8F%AD%ED%83%84%20%ED%88%AC%ED%95%9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초지능과</a:t>
            </a:r>
            <a:r>
              <a:rPr lang="ko-KR" altLang="en-US" dirty="0" smtClean="0"/>
              <a:t> 초거대 </a:t>
            </a:r>
            <a:r>
              <a:rPr lang="en-US" altLang="ko-KR" dirty="0" smtClean="0"/>
              <a:t>AI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용 환 승</a:t>
            </a:r>
            <a:endParaRPr lang="en-US" altLang="ko-KR" dirty="0" smtClean="0"/>
          </a:p>
          <a:p>
            <a:r>
              <a:rPr lang="ko-KR" altLang="en-US" dirty="0" smtClean="0"/>
              <a:t>이화여자대학교 컴퓨터공학과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4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수학의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난제를 해결하는 </a:t>
            </a:r>
            <a:r>
              <a:rPr lang="en-US" altLang="ko-KR" dirty="0" smtClean="0"/>
              <a:t>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딥마인드</a:t>
            </a:r>
            <a:r>
              <a:rPr lang="en-US" altLang="ko-KR" dirty="0" smtClean="0"/>
              <a:t>, 2021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 네이처 저널에 미해결난제를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로 해결</a:t>
            </a:r>
            <a:endParaRPr lang="en-US" altLang="ko-KR" dirty="0" smtClean="0"/>
          </a:p>
          <a:p>
            <a:r>
              <a:rPr lang="ko-KR" altLang="en-US" dirty="0" smtClean="0"/>
              <a:t>매듭 이론</a:t>
            </a:r>
            <a:r>
              <a:rPr lang="en-US" altLang="ko-KR" dirty="0" smtClean="0"/>
              <a:t>(knot theory)</a:t>
            </a:r>
          </a:p>
          <a:p>
            <a:r>
              <a:rPr lang="ko-KR" altLang="en-US" dirty="0" smtClean="0"/>
              <a:t>위상수학</a:t>
            </a:r>
            <a:r>
              <a:rPr lang="en-US" altLang="ko-KR" dirty="0" smtClean="0"/>
              <a:t>(topology)</a:t>
            </a:r>
          </a:p>
          <a:p>
            <a:r>
              <a:rPr lang="ko-KR" altLang="en-US" dirty="0" smtClean="0"/>
              <a:t>두 매듭이 동일한 것인지 확인 등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692" y="2414238"/>
            <a:ext cx="4937112" cy="36790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1855" y="6176963"/>
            <a:ext cx="3245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위키피디아</a:t>
            </a:r>
            <a:r>
              <a:rPr lang="en-US" altLang="ko-KR" dirty="0" smtClean="0"/>
              <a:t>, knot theory </a:t>
            </a:r>
            <a:r>
              <a:rPr lang="ko-KR" altLang="en-US" dirty="0" smtClean="0"/>
              <a:t>부분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43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초지능의</a:t>
            </a:r>
            <a:r>
              <a:rPr lang="ko-KR" altLang="en-US" dirty="0" smtClean="0"/>
              <a:t> 필요성과 과잉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과유불급 過猶不及</a:t>
            </a:r>
            <a:endParaRPr lang="en-US" altLang="ko-KR" b="1" dirty="0"/>
          </a:p>
          <a:p>
            <a:pPr lvl="1"/>
            <a:r>
              <a:rPr lang="ko-KR" altLang="en-US" dirty="0" smtClean="0"/>
              <a:t>넘치는 것 보다는 모자란 게 났다</a:t>
            </a:r>
            <a:r>
              <a:rPr lang="en-US" altLang="ko-KR" dirty="0" smtClean="0"/>
              <a:t>. “</a:t>
            </a:r>
            <a:r>
              <a:rPr lang="ko-KR" altLang="en-US" dirty="0" smtClean="0"/>
              <a:t>잔에 </a:t>
            </a:r>
            <a:r>
              <a:rPr lang="ko-KR" altLang="en-US" dirty="0" err="1" smtClean="0"/>
              <a:t>물따를</a:t>
            </a:r>
            <a:r>
              <a:rPr lang="ko-KR" altLang="en-US" dirty="0" smtClean="0"/>
              <a:t> 때</a:t>
            </a:r>
            <a:r>
              <a:rPr lang="en-US" altLang="ko-KR" dirty="0" smtClean="0"/>
              <a:t>＂</a:t>
            </a:r>
          </a:p>
          <a:p>
            <a:pPr lvl="1"/>
            <a:r>
              <a:rPr lang="ko-KR" altLang="en-US" dirty="0" smtClean="0"/>
              <a:t>과잉 영양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당뇨 질환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비만관리센터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과잉 생산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과잉 소비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과잉 대응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행동장애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과잉 규제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과잉 법제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피해망상증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건강염려증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하늘이 무너질까 염려하는 </a:t>
            </a: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기우</a:t>
            </a: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과잉 사례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과잉학력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고학력자 양산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뉴욕의 청소부는 박사학위 소지자</a:t>
            </a:r>
            <a:r>
              <a:rPr lang="en-US" altLang="ko-KR" dirty="0" smtClean="0">
                <a:sym typeface="Wingdings" panose="05000000000000000000" pitchFamily="2" charset="2"/>
              </a:rPr>
              <a:t>(?)  </a:t>
            </a:r>
            <a:r>
              <a:rPr lang="ko-KR" altLang="en-US" dirty="0" smtClean="0">
                <a:sym typeface="Wingdings" panose="05000000000000000000" pitchFamily="2" charset="2"/>
              </a:rPr>
              <a:t>서울시청 청소부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대졸 </a:t>
            </a:r>
            <a:r>
              <a:rPr lang="en-US" altLang="ko-KR" dirty="0" smtClean="0">
                <a:sym typeface="Wingdings" panose="05000000000000000000" pitchFamily="2" charset="2"/>
              </a:rPr>
              <a:t>9</a:t>
            </a:r>
            <a:r>
              <a:rPr lang="ko-KR" altLang="en-US" dirty="0" smtClean="0">
                <a:sym typeface="Wingdings" panose="05000000000000000000" pitchFamily="2" charset="2"/>
              </a:rPr>
              <a:t>급 공무원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토익 시험의 </a:t>
            </a:r>
            <a:r>
              <a:rPr lang="ko-KR" altLang="en-US" dirty="0" err="1" smtClean="0">
                <a:sym typeface="Wingdings" panose="05000000000000000000" pitchFamily="2" charset="2"/>
              </a:rPr>
              <a:t>입사기준</a:t>
            </a:r>
            <a:r>
              <a:rPr lang="ko-KR" altLang="en-US" dirty="0" smtClean="0">
                <a:sym typeface="Wingdings" panose="05000000000000000000" pitchFamily="2" charset="2"/>
              </a:rPr>
              <a:t> 등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AI </a:t>
            </a:r>
            <a:r>
              <a:rPr lang="ko-KR" altLang="en-US" dirty="0" smtClean="0">
                <a:sym typeface="Wingdings" panose="05000000000000000000" pitchFamily="2" charset="2"/>
              </a:rPr>
              <a:t>인력의 과잉 양성</a:t>
            </a:r>
            <a:r>
              <a:rPr lang="en-US" altLang="ko-KR" dirty="0" smtClean="0">
                <a:sym typeface="Wingdings" panose="05000000000000000000" pitchFamily="2" charset="2"/>
              </a:rPr>
              <a:t>?  </a:t>
            </a:r>
            <a:r>
              <a:rPr lang="ko-KR" altLang="en-US" dirty="0" smtClean="0">
                <a:sym typeface="Wingdings" panose="05000000000000000000" pitchFamily="2" charset="2"/>
              </a:rPr>
              <a:t>곧 포화상태 전망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휴대폰 제조사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과거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err="1" smtClean="0">
                <a:sym typeface="Wingdings" panose="05000000000000000000" pitchFamily="2" charset="2"/>
              </a:rPr>
              <a:t>개이상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워드프로세서 기업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과거 </a:t>
            </a:r>
            <a:r>
              <a:rPr lang="ko-KR" altLang="en-US" dirty="0" err="1" smtClean="0">
                <a:sym typeface="Wingdings" panose="05000000000000000000" pitchFamily="2" charset="2"/>
              </a:rPr>
              <a:t>수십개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en-US" altLang="ko-KR" dirty="0" smtClean="0">
                <a:sym typeface="Wingdings" panose="05000000000000000000" pitchFamily="2" charset="2"/>
              </a:rPr>
              <a:t>MS Word (</a:t>
            </a:r>
            <a:r>
              <a:rPr lang="ko-KR" altLang="en-US" dirty="0" smtClean="0">
                <a:sym typeface="Wingdings" panose="05000000000000000000" pitchFamily="2" charset="2"/>
              </a:rPr>
              <a:t>한국만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한글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AI </a:t>
            </a:r>
            <a:r>
              <a:rPr lang="ko-KR" altLang="en-US" dirty="0" smtClean="0">
                <a:sym typeface="Wingdings" panose="05000000000000000000" pitchFamily="2" charset="2"/>
              </a:rPr>
              <a:t>솔루션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ko-KR" altLang="en-US" dirty="0" err="1" smtClean="0">
                <a:sym typeface="Wingdings" panose="05000000000000000000" pitchFamily="2" charset="2"/>
              </a:rPr>
              <a:t>수십개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곧 몇 개로 정리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DB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ORACLE? 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en-US" altLang="ko-KR" dirty="0" smtClean="0">
                <a:sym typeface="Wingdings" panose="05000000000000000000" pitchFamily="2" charset="2"/>
              </a:rPr>
              <a:t>MySQL </a:t>
            </a:r>
            <a:r>
              <a:rPr lang="ko-KR" altLang="en-US" dirty="0" smtClean="0">
                <a:sym typeface="Wingdings" panose="05000000000000000000" pitchFamily="2" charset="2"/>
              </a:rPr>
              <a:t>도입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이미지 편집은 포토샵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스마트폰은 애플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0199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ym typeface="Wingdings" panose="05000000000000000000" pitchFamily="2" charset="2"/>
              </a:rPr>
              <a:t>초지능은</a:t>
            </a:r>
            <a:r>
              <a:rPr lang="ko-KR" altLang="en-US" dirty="0">
                <a:sym typeface="Wingdings" panose="05000000000000000000" pitchFamily="2" charset="2"/>
              </a:rPr>
              <a:t> 과잉 기술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7049655" cy="4351338"/>
          </a:xfrm>
        </p:spPr>
        <p:txBody>
          <a:bodyPr>
            <a:normAutofit fontScale="92500"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적정기술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아프리카 </a:t>
            </a:r>
            <a:r>
              <a:rPr lang="ko-KR" altLang="en-US" dirty="0">
                <a:sym typeface="Wingdings" panose="05000000000000000000" pitchFamily="2" charset="2"/>
              </a:rPr>
              <a:t>원조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전기가 없는 곳에 노트북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휴대폰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식량이 없는 곳에 </a:t>
            </a:r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컴퓨터</a:t>
            </a:r>
            <a:r>
              <a:rPr lang="en-US" altLang="ko-KR" dirty="0">
                <a:sym typeface="Wingdings" panose="05000000000000000000" pitchFamily="2" charset="2"/>
              </a:rPr>
              <a:t>‘, </a:t>
            </a:r>
            <a:r>
              <a:rPr lang="ko-KR" altLang="en-US" dirty="0">
                <a:sym typeface="Wingdings" panose="05000000000000000000" pitchFamily="2" charset="2"/>
              </a:rPr>
              <a:t>자동차</a:t>
            </a:r>
            <a:r>
              <a:rPr lang="en-US" altLang="ko-KR" dirty="0">
                <a:sym typeface="Wingdings" panose="05000000000000000000" pitchFamily="2" charset="2"/>
              </a:rPr>
              <a:t>?  </a:t>
            </a:r>
            <a:r>
              <a:rPr lang="ko-KR" altLang="en-US" dirty="0">
                <a:sym typeface="Wingdings" panose="05000000000000000000" pitchFamily="2" charset="2"/>
              </a:rPr>
              <a:t>옥수수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감자 생산기술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물부족에 따른 정수와 운반 물통 등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초지능이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필요로 하는 분야는 과연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공리공론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연구를 위한 연구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지구의 많은 문제는 </a:t>
            </a: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상식</a:t>
            </a:r>
            <a:r>
              <a:rPr lang="en-US" altLang="ko-KR" dirty="0" smtClean="0">
                <a:sym typeface="Wingdings" panose="05000000000000000000" pitchFamily="2" charset="2"/>
              </a:rPr>
              <a:t>＇</a:t>
            </a:r>
            <a:r>
              <a:rPr lang="ko-KR" altLang="en-US" dirty="0" smtClean="0">
                <a:sym typeface="Wingdings" panose="05000000000000000000" pitchFamily="2" charset="2"/>
              </a:rPr>
              <a:t>과 약간의 지식으로 충분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가치관이 중요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내가 </a:t>
            </a:r>
            <a:r>
              <a:rPr lang="ko-KR" altLang="en-US" dirty="0"/>
              <a:t>정말 알아야 할 모든 것은 유치원에서 </a:t>
            </a:r>
            <a:r>
              <a:rPr lang="ko-KR" altLang="en-US" dirty="0" smtClean="0"/>
              <a:t>배웠다</a:t>
            </a:r>
            <a:r>
              <a:rPr lang="en-US" altLang="ko-KR" dirty="0" smtClean="0"/>
              <a:t>”, </a:t>
            </a:r>
            <a:r>
              <a:rPr lang="ko-KR" altLang="en-US" dirty="0" smtClean="0"/>
              <a:t>로버트 </a:t>
            </a:r>
            <a:r>
              <a:rPr lang="ko-KR" altLang="en-US" dirty="0" err="1" smtClean="0"/>
              <a:t>풀검</a:t>
            </a:r>
            <a:r>
              <a:rPr lang="en-US" altLang="ko-KR" dirty="0" smtClean="0"/>
              <a:t>, 1988</a:t>
            </a:r>
            <a:r>
              <a:rPr lang="ko-KR" altLang="en-US" dirty="0" smtClean="0"/>
              <a:t>년</a:t>
            </a:r>
            <a:r>
              <a:rPr lang="en-US" altLang="ko-KR" dirty="0" smtClean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468" y="901301"/>
            <a:ext cx="3520034" cy="527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기술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어텐션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트랜스포머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트랜스포머</a:t>
            </a:r>
            <a:r>
              <a:rPr lang="en-US" altLang="ko-KR" dirty="0" smtClean="0"/>
              <a:t>(transformer), 2017 </a:t>
            </a:r>
            <a:r>
              <a:rPr lang="ko-KR" altLang="en-US" dirty="0" smtClean="0"/>
              <a:t>구글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BERT. GPT-3 </a:t>
            </a:r>
            <a:r>
              <a:rPr lang="ko-KR" altLang="en-US" dirty="0" smtClean="0"/>
              <a:t>등 이후 제반 기술의 기반</a:t>
            </a:r>
            <a:endParaRPr lang="en-US" altLang="ko-KR" dirty="0" smtClean="0"/>
          </a:p>
          <a:p>
            <a:r>
              <a:rPr lang="ko-KR" altLang="en-US" dirty="0" err="1" smtClean="0"/>
              <a:t>어텐션</a:t>
            </a:r>
            <a:r>
              <a:rPr lang="en-US" altLang="ko-KR" dirty="0" smtClean="0"/>
              <a:t>(Attention), </a:t>
            </a:r>
            <a:r>
              <a:rPr lang="ko-KR" altLang="en-US" dirty="0" smtClean="0"/>
              <a:t>주목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긴 문장을 번역하는 데 성능의 저하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문장에서는 주요 단어와 키워드가 중요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 am a boy  </a:t>
            </a:r>
            <a:r>
              <a:rPr lang="ko-KR" altLang="en-US" dirty="0" smtClean="0">
                <a:sym typeface="Wingdings" panose="05000000000000000000" pitchFamily="2" charset="2"/>
              </a:rPr>
              <a:t>나는 학생이다</a:t>
            </a:r>
            <a:r>
              <a:rPr lang="en-US" altLang="ko-KR" dirty="0" smtClean="0">
                <a:sym typeface="Wingdings" panose="05000000000000000000" pitchFamily="2" charset="2"/>
              </a:rPr>
              <a:t>. I(</a:t>
            </a:r>
            <a:r>
              <a:rPr lang="ko-KR" altLang="en-US" dirty="0" smtClean="0">
                <a:sym typeface="Wingdings" panose="05000000000000000000" pitchFamily="2" charset="2"/>
              </a:rPr>
              <a:t>나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‘boy(</a:t>
            </a:r>
            <a:r>
              <a:rPr lang="ko-KR" altLang="en-US" dirty="0" smtClean="0">
                <a:sym typeface="Wingdings" panose="05000000000000000000" pitchFamily="2" charset="2"/>
              </a:rPr>
              <a:t>학생</a:t>
            </a:r>
            <a:r>
              <a:rPr lang="en-US" altLang="ko-KR" dirty="0" smtClean="0">
                <a:sym typeface="Wingdings" panose="05000000000000000000" pitchFamily="2" charset="2"/>
              </a:rPr>
              <a:t>)’</a:t>
            </a:r>
            <a:r>
              <a:rPr lang="ko-KR" altLang="en-US" dirty="0" smtClean="0">
                <a:sym typeface="Wingdings" panose="05000000000000000000" pitchFamily="2" charset="2"/>
              </a:rPr>
              <a:t>이란 단어가 중요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/>
              <a:t>“그녀는 주전자의 물을 컵에 따랐다</a:t>
            </a:r>
            <a:r>
              <a:rPr lang="en-US" altLang="ko-KR" dirty="0"/>
              <a:t>. </a:t>
            </a:r>
            <a:r>
              <a:rPr lang="ko-KR" altLang="en-US" dirty="0"/>
              <a:t>그것이 가득 찰 때까지” </a:t>
            </a:r>
          </a:p>
          <a:p>
            <a:pPr lvl="2"/>
            <a:r>
              <a:rPr lang="ko-KR" altLang="en-US" dirty="0" smtClean="0"/>
              <a:t>여기에서</a:t>
            </a:r>
            <a:r>
              <a:rPr lang="en-US" altLang="ko-KR" dirty="0" smtClean="0"/>
              <a:t> ‘</a:t>
            </a:r>
            <a:r>
              <a:rPr lang="ko-KR" altLang="en-US" dirty="0" smtClean="0"/>
              <a:t>그것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가리키는 말은</a:t>
            </a:r>
            <a:r>
              <a:rPr lang="en-US" altLang="ko-KR" dirty="0" smtClean="0"/>
              <a:t>?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그녀는 </a:t>
            </a:r>
            <a:r>
              <a:rPr lang="ko-KR" altLang="en-US" dirty="0"/>
              <a:t>주전자의 물을 컵에 따랐다</a:t>
            </a:r>
            <a:r>
              <a:rPr lang="en-US" altLang="ko-KR" dirty="0"/>
              <a:t>. </a:t>
            </a:r>
            <a:r>
              <a:rPr lang="ko-KR" altLang="en-US" dirty="0"/>
              <a:t>그것이 텅 빌 </a:t>
            </a:r>
            <a:r>
              <a:rPr lang="ko-KR" altLang="en-US" dirty="0" smtClean="0"/>
              <a:t>때까지</a:t>
            </a:r>
            <a:r>
              <a:rPr lang="en-US" altLang="ko-KR" dirty="0" smtClean="0"/>
              <a:t>”</a:t>
            </a:r>
          </a:p>
          <a:p>
            <a:pPr lvl="2"/>
            <a:r>
              <a:rPr lang="ko-KR" altLang="en-US" dirty="0" smtClean="0"/>
              <a:t>그것은</a:t>
            </a:r>
            <a:r>
              <a:rPr lang="en-US" altLang="ko-KR" dirty="0" smtClean="0"/>
              <a:t>? </a:t>
            </a:r>
            <a:r>
              <a:rPr lang="en-US" altLang="ko-KR" smtClean="0">
                <a:sym typeface="Wingdings" panose="05000000000000000000" pitchFamily="2" charset="2"/>
              </a:rPr>
              <a:t></a:t>
            </a:r>
            <a:r>
              <a:rPr lang="en-US" altLang="ko-KR" smtClean="0"/>
              <a:t> </a:t>
            </a:r>
            <a:r>
              <a:rPr lang="ko-KR" altLang="en-US" smtClean="0"/>
              <a:t>주전자</a:t>
            </a:r>
            <a:endParaRPr lang="ko-KR" altLang="en-US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14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txBody>
          <a:bodyPr/>
          <a:lstStyle/>
          <a:p>
            <a:r>
              <a:rPr lang="ko-KR" altLang="en-US" dirty="0" err="1" smtClean="0"/>
              <a:t>초지능과</a:t>
            </a:r>
            <a:r>
              <a:rPr lang="ko-KR" altLang="en-US" dirty="0" smtClean="0"/>
              <a:t> 천재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62100"/>
            <a:ext cx="10515600" cy="461486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모든 분야에서 인간보다 우수한 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수퍼맨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을지문덕</a:t>
            </a:r>
            <a:r>
              <a:rPr lang="en-US" altLang="ko-KR" dirty="0" smtClean="0"/>
              <a:t>, 16</a:t>
            </a:r>
            <a:r>
              <a:rPr lang="ko-KR" altLang="en-US" dirty="0" smtClean="0"/>
              <a:t>세에 호랑이 잡다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갑옷</a:t>
            </a:r>
            <a:r>
              <a:rPr lang="en-US" altLang="ko-KR" dirty="0" smtClean="0"/>
              <a:t>(</a:t>
            </a:r>
            <a:r>
              <a:rPr lang="ko-KR" altLang="en-US" dirty="0" smtClean="0"/>
              <a:t>얼굴</a:t>
            </a:r>
            <a:r>
              <a:rPr lang="en-US" altLang="ko-KR" dirty="0" smtClean="0"/>
              <a:t>/</a:t>
            </a:r>
            <a:r>
              <a:rPr lang="ko-KR" altLang="en-US" dirty="0" smtClean="0"/>
              <a:t>손 포함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무장한 장군</a:t>
            </a:r>
            <a:r>
              <a:rPr lang="en-US" altLang="ko-KR" dirty="0" smtClean="0"/>
              <a:t>/</a:t>
            </a:r>
            <a:r>
              <a:rPr lang="ko-KR" altLang="en-US" dirty="0" smtClean="0"/>
              <a:t>왕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일반 병사에게는 </a:t>
            </a:r>
            <a:r>
              <a:rPr lang="ko-KR" altLang="en-US" dirty="0" err="1" smtClean="0">
                <a:sym typeface="Wingdings" panose="05000000000000000000" pitchFamily="2" charset="2"/>
              </a:rPr>
              <a:t>수퍼맨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스페인 </a:t>
            </a:r>
            <a:r>
              <a:rPr lang="ko-KR" altLang="en-US" dirty="0" err="1" smtClean="0">
                <a:sym typeface="Wingdings" panose="05000000000000000000" pitchFamily="2" charset="2"/>
              </a:rPr>
              <a:t>피사로</a:t>
            </a:r>
            <a:r>
              <a:rPr lang="ko-KR" altLang="en-US" dirty="0" smtClean="0">
                <a:sym typeface="Wingdings" panose="05000000000000000000" pitchFamily="2" charset="2"/>
              </a:rPr>
              <a:t> 부대</a:t>
            </a:r>
            <a:r>
              <a:rPr lang="en-US" altLang="ko-KR" dirty="0" smtClean="0">
                <a:sym typeface="Wingdings" panose="05000000000000000000" pitchFamily="2" charset="2"/>
              </a:rPr>
              <a:t>(186</a:t>
            </a:r>
            <a:r>
              <a:rPr lang="ko-KR" altLang="en-US" dirty="0" smtClean="0">
                <a:sym typeface="Wingdings" panose="05000000000000000000" pitchFamily="2" charset="2"/>
              </a:rPr>
              <a:t>명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와 잉카의 </a:t>
            </a:r>
            <a:r>
              <a:rPr lang="en-US" altLang="ko-KR" dirty="0" smtClean="0">
                <a:sym typeface="Wingdings" panose="05000000000000000000" pitchFamily="2" charset="2"/>
              </a:rPr>
              <a:t>20</a:t>
            </a:r>
            <a:r>
              <a:rPr lang="ko-KR" altLang="en-US" dirty="0" smtClean="0">
                <a:sym typeface="Wingdings" panose="05000000000000000000" pitchFamily="2" charset="2"/>
              </a:rPr>
              <a:t>만 대군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왕을 생포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잉카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청동기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말</a:t>
            </a:r>
            <a:r>
              <a:rPr lang="en-US" altLang="ko-KR" dirty="0" smtClean="0">
                <a:sym typeface="Wingdings" panose="05000000000000000000" pitchFamily="2" charset="2"/>
              </a:rPr>
              <a:t>x, </a:t>
            </a:r>
            <a:r>
              <a:rPr lang="ko-KR" altLang="en-US" dirty="0" smtClean="0">
                <a:sym typeface="Wingdings" panose="05000000000000000000" pitchFamily="2" charset="2"/>
              </a:rPr>
              <a:t>바퀴</a:t>
            </a:r>
            <a:r>
              <a:rPr lang="en-US" altLang="ko-KR" dirty="0" smtClean="0">
                <a:sym typeface="Wingdings" panose="05000000000000000000" pitchFamily="2" charset="2"/>
              </a:rPr>
              <a:t>x, </a:t>
            </a:r>
            <a:r>
              <a:rPr lang="ko-KR" altLang="en-US" dirty="0" smtClean="0">
                <a:sym typeface="Wingdings" panose="05000000000000000000" pitchFamily="2" charset="2"/>
              </a:rPr>
              <a:t>문명 지체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스페인 사람을 </a:t>
            </a: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신</a:t>
            </a:r>
            <a:r>
              <a:rPr lang="en-US" altLang="ko-KR" dirty="0" smtClean="0">
                <a:sym typeface="Wingdings" panose="05000000000000000000" pitchFamily="2" charset="2"/>
              </a:rPr>
              <a:t>＇</a:t>
            </a:r>
            <a:r>
              <a:rPr lang="ko-KR" altLang="en-US" dirty="0" smtClean="0">
                <a:sym typeface="Wingdings" panose="05000000000000000000" pitchFamily="2" charset="2"/>
              </a:rPr>
              <a:t>으로 여김</a:t>
            </a:r>
            <a:endParaRPr lang="en-US" altLang="ko-KR" dirty="0" smtClean="0"/>
          </a:p>
          <a:p>
            <a:r>
              <a:rPr lang="ko-KR" altLang="en-US" dirty="0" smtClean="0"/>
              <a:t>영재</a:t>
            </a:r>
            <a:r>
              <a:rPr lang="en-US" altLang="ko-KR" dirty="0" smtClean="0"/>
              <a:t>/</a:t>
            </a:r>
            <a:r>
              <a:rPr lang="ko-KR" altLang="en-US" dirty="0" smtClean="0"/>
              <a:t>천재는 있는가</a:t>
            </a:r>
            <a:r>
              <a:rPr lang="en-US" altLang="ko-KR" dirty="0" smtClean="0"/>
              <a:t>?	</a:t>
            </a:r>
          </a:p>
          <a:p>
            <a:pPr lvl="1"/>
            <a:r>
              <a:rPr lang="ko-KR" altLang="en-US" dirty="0" smtClean="0"/>
              <a:t>영재 교육기관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영재고등학교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어릴 때는 영재였으나 성장해서는 평범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우리나라 천재들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송유근</a:t>
            </a:r>
            <a:r>
              <a:rPr lang="en-US" altLang="ko-KR" dirty="0" smtClean="0"/>
              <a:t>: 6</a:t>
            </a:r>
            <a:r>
              <a:rPr lang="ko-KR" altLang="en-US" dirty="0" smtClean="0"/>
              <a:t>세 정보처리기능사</a:t>
            </a:r>
            <a:r>
              <a:rPr lang="en-US" altLang="ko-KR" dirty="0" smtClean="0"/>
              <a:t>, 9</a:t>
            </a:r>
            <a:r>
              <a:rPr lang="ko-KR" altLang="en-US" dirty="0" smtClean="0"/>
              <a:t>살 인하대 진학 자퇴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학점은행 졸업</a:t>
            </a:r>
            <a:r>
              <a:rPr lang="en-US" altLang="ko-KR" dirty="0" smtClean="0"/>
              <a:t>, 2008</a:t>
            </a:r>
            <a:r>
              <a:rPr lang="ko-KR" altLang="en-US" dirty="0" smtClean="0"/>
              <a:t>년 국내 </a:t>
            </a:r>
            <a:r>
              <a:rPr lang="en-US" altLang="ko-KR" dirty="0" smtClean="0"/>
              <a:t>UST </a:t>
            </a:r>
            <a:r>
              <a:rPr lang="ko-KR" altLang="en-US" dirty="0" err="1" smtClean="0"/>
              <a:t>석박사과정</a:t>
            </a:r>
            <a:r>
              <a:rPr lang="ko-KR" altLang="en-US" dirty="0" smtClean="0"/>
              <a:t> 중 논문표절로 제적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김웅용</a:t>
            </a:r>
            <a:r>
              <a:rPr lang="en-US" altLang="ko-KR" dirty="0" smtClean="0"/>
              <a:t>: 4</a:t>
            </a:r>
            <a:r>
              <a:rPr lang="ko-KR" altLang="en-US" dirty="0" smtClean="0"/>
              <a:t>살 </a:t>
            </a:r>
            <a:r>
              <a:rPr lang="en-US" altLang="ko-KR" dirty="0" smtClean="0"/>
              <a:t>IQ 210 </a:t>
            </a:r>
            <a:r>
              <a:rPr lang="ko-KR" altLang="en-US" dirty="0" smtClean="0"/>
              <a:t>기네스북 등재</a:t>
            </a:r>
            <a:r>
              <a:rPr lang="en-US" altLang="ko-KR" dirty="0" smtClean="0"/>
              <a:t>, 5</a:t>
            </a:r>
            <a:r>
              <a:rPr lang="ko-KR" altLang="en-US" dirty="0" smtClean="0"/>
              <a:t>살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국어로 시를 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일본 방송에서 미적분 문제 해결</a:t>
            </a:r>
            <a:r>
              <a:rPr lang="en-US" altLang="ko-KR" dirty="0" smtClean="0"/>
              <a:t>. 7</a:t>
            </a:r>
            <a:r>
              <a:rPr lang="ko-KR" altLang="en-US" dirty="0" smtClean="0"/>
              <a:t>살 한양대 물리학</a:t>
            </a:r>
            <a:r>
              <a:rPr lang="en-US" altLang="ko-KR" dirty="0" smtClean="0"/>
              <a:t>, 8</a:t>
            </a:r>
            <a:r>
              <a:rPr lang="ko-KR" altLang="en-US" dirty="0" smtClean="0"/>
              <a:t>살 콜로라도 주립대 입학</a:t>
            </a:r>
            <a:r>
              <a:rPr lang="en-US" altLang="ko-KR" dirty="0" smtClean="0"/>
              <a:t>, 16</a:t>
            </a:r>
            <a:r>
              <a:rPr lang="ko-KR" altLang="en-US" dirty="0" smtClean="0"/>
              <a:t>세까지 </a:t>
            </a:r>
            <a:r>
              <a:rPr lang="en-US" altLang="ko-KR" dirty="0" smtClean="0"/>
              <a:t>NASA </a:t>
            </a:r>
            <a:r>
              <a:rPr lang="ko-KR" altLang="en-US" dirty="0" smtClean="0"/>
              <a:t>근무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기초 상식 부족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귀국후</a:t>
            </a:r>
            <a:r>
              <a:rPr lang="ko-KR" altLang="en-US" dirty="0" smtClean="0"/>
              <a:t> 충북대 학부</a:t>
            </a:r>
            <a:r>
              <a:rPr lang="en-US" altLang="ko-KR" dirty="0"/>
              <a:t>/</a:t>
            </a:r>
            <a:r>
              <a:rPr lang="ko-KR" altLang="en-US" dirty="0" smtClean="0"/>
              <a:t>석사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박사학위후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신한대</a:t>
            </a:r>
            <a:r>
              <a:rPr lang="ko-KR" altLang="en-US" dirty="0" smtClean="0"/>
              <a:t> 교양학부 교수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2014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05600" cy="1325563"/>
          </a:xfrm>
        </p:spPr>
        <p:txBody>
          <a:bodyPr/>
          <a:lstStyle/>
          <a:p>
            <a:r>
              <a:rPr lang="ko-KR" altLang="en-US" dirty="0" err="1"/>
              <a:t>초지능의</a:t>
            </a:r>
            <a:r>
              <a:rPr lang="ko-KR" altLang="en-US" dirty="0"/>
              <a:t> 단계와 </a:t>
            </a:r>
            <a:r>
              <a:rPr lang="ko-KR" altLang="en-US" dirty="0" smtClean="0"/>
              <a:t>측정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524306" cy="4351338"/>
          </a:xfrm>
        </p:spPr>
        <p:txBody>
          <a:bodyPr/>
          <a:lstStyle/>
          <a:p>
            <a:r>
              <a:rPr lang="ko-KR" altLang="en-US" dirty="0" err="1" smtClean="0"/>
              <a:t>초지능</a:t>
            </a:r>
            <a:r>
              <a:rPr lang="ko-KR" altLang="en-US" dirty="0" smtClean="0"/>
              <a:t> 경쟁 시대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누가 더 우수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프로바둑기사의 </a:t>
            </a:r>
            <a:r>
              <a:rPr lang="ko-KR" altLang="en-US" dirty="0" err="1"/>
              <a:t>승단시험</a:t>
            </a:r>
            <a:r>
              <a:rPr lang="en-US" altLang="ko-KR" dirty="0"/>
              <a:t>: </a:t>
            </a:r>
            <a:r>
              <a:rPr lang="ko-KR" altLang="en-US" dirty="0"/>
              <a:t>프로기사들과의 대국을 통해서 승단</a:t>
            </a:r>
            <a:endParaRPr lang="en-US" altLang="ko-KR" dirty="0"/>
          </a:p>
          <a:p>
            <a:pPr lvl="1"/>
            <a:r>
              <a:rPr lang="ko-KR" altLang="en-US" dirty="0"/>
              <a:t>절대적 평가가 불가능</a:t>
            </a:r>
            <a:r>
              <a:rPr lang="en-US" altLang="ko-KR" dirty="0"/>
              <a:t>, </a:t>
            </a:r>
            <a:r>
              <a:rPr lang="ko-KR" altLang="en-US" dirty="0"/>
              <a:t>각종 대회에서 우승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승단 요건</a:t>
            </a:r>
            <a:r>
              <a:rPr lang="en-US" altLang="ko-KR" dirty="0">
                <a:sym typeface="Wingdings" panose="05000000000000000000" pitchFamily="2" charset="2"/>
              </a:rPr>
              <a:t>, 9</a:t>
            </a:r>
            <a:r>
              <a:rPr lang="ko-KR" altLang="en-US" dirty="0">
                <a:sym typeface="Wingdings" panose="05000000000000000000" pitchFamily="2" charset="2"/>
              </a:rPr>
              <a:t>단 </a:t>
            </a:r>
            <a:r>
              <a:rPr lang="ko-KR" altLang="en-US" b="1" dirty="0"/>
              <a:t>입신</a:t>
            </a:r>
            <a:r>
              <a:rPr lang="en-US" altLang="ko-KR" b="1" dirty="0"/>
              <a:t>(</a:t>
            </a:r>
            <a:r>
              <a:rPr lang="ko-KR" altLang="en-US" b="1" dirty="0"/>
              <a:t>入神</a:t>
            </a:r>
            <a:r>
              <a:rPr lang="en-US" altLang="ko-KR" b="1" dirty="0"/>
              <a:t>)</a:t>
            </a:r>
          </a:p>
          <a:p>
            <a:r>
              <a:rPr lang="ko-KR" altLang="en-US" b="1" dirty="0"/>
              <a:t>초지능끼리의 지능 대결로 우열을 가리는 </a:t>
            </a:r>
            <a:r>
              <a:rPr lang="ko-KR" altLang="en-US" b="1" dirty="0" smtClean="0"/>
              <a:t>방법뿐</a:t>
            </a:r>
            <a:endParaRPr lang="en-US" altLang="ko-KR" b="1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706" y="648266"/>
            <a:ext cx="4572638" cy="32675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2506" y="278934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바둑의 </a:t>
            </a:r>
            <a:r>
              <a:rPr lang="en-US" altLang="ko-KR" dirty="0" smtClean="0"/>
              <a:t>9</a:t>
            </a:r>
            <a:r>
              <a:rPr lang="ko-KR" altLang="en-US" dirty="0" smtClean="0"/>
              <a:t>단 명칭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427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집단 </a:t>
            </a:r>
            <a:r>
              <a:rPr lang="ko-KR" altLang="en-US" dirty="0" err="1" smtClean="0"/>
              <a:t>초지능과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집단 지능이 중요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개인은 평범하지만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집단은 강하다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일본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꿀벌이나 개미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사회지능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/>
              <a:t>집단 </a:t>
            </a:r>
            <a:r>
              <a:rPr lang="ko-KR" altLang="en-US" dirty="0" err="1" smtClean="0"/>
              <a:t>초지능이</a:t>
            </a:r>
            <a:r>
              <a:rPr lang="ko-KR" altLang="en-US" dirty="0" smtClean="0"/>
              <a:t> 가능하다면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가장 강력한 집단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/>
              <a:t>초지능의</a:t>
            </a:r>
            <a:r>
              <a:rPr lang="ko-KR" altLang="en-US" dirty="0" smtClean="0"/>
              <a:t> 결정을 이해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err="1" smtClean="0"/>
              <a:t>초지능의</a:t>
            </a:r>
            <a:r>
              <a:rPr lang="ko-KR" altLang="en-US" dirty="0" smtClean="0"/>
              <a:t> 결정을 이해하는 사람은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초지능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보유자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신의 뜻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섭리를 인간이 어찌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무조건 복종</a:t>
            </a:r>
            <a:endParaRPr lang="en-US" altLang="ko-KR" dirty="0"/>
          </a:p>
          <a:p>
            <a:r>
              <a:rPr lang="ko-KR" altLang="en-US" dirty="0" smtClean="0"/>
              <a:t>세계는 평평해진다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부와 지능 등 모든 것이 소통을 통해서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칸막이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제거되어 평평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신체적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개인용 무기 등</a:t>
            </a:r>
            <a:endParaRPr lang="en-US" altLang="ko-KR" dirty="0" smtClean="0"/>
          </a:p>
          <a:p>
            <a:r>
              <a:rPr lang="ko-KR" altLang="en-US" dirty="0" smtClean="0"/>
              <a:t>인성의 </a:t>
            </a:r>
            <a:r>
              <a:rPr lang="ko-KR" altLang="en-US" dirty="0" err="1" smtClean="0"/>
              <a:t>초지능은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801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초거대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경쟁</a:t>
            </a:r>
            <a:r>
              <a:rPr lang="en-US" altLang="ko-KR" dirty="0" smtClean="0"/>
              <a:t>: </a:t>
            </a:r>
            <a:r>
              <a:rPr lang="ko-KR" altLang="en-US" dirty="0"/>
              <a:t>주요 기업과 국가 </a:t>
            </a:r>
            <a:r>
              <a:rPr lang="ko-KR" altLang="en-US" dirty="0" smtClean="0"/>
              <a:t>동향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4097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서울대</a:t>
            </a:r>
            <a:r>
              <a:rPr lang="en-US" altLang="ko-KR" dirty="0" smtClean="0"/>
              <a:t> + </a:t>
            </a:r>
            <a:r>
              <a:rPr lang="ko-KR" altLang="en-US" dirty="0" smtClean="0"/>
              <a:t>네이버</a:t>
            </a:r>
            <a:r>
              <a:rPr lang="en-US" altLang="ko-KR" dirty="0" smtClean="0"/>
              <a:t>, GPT-3 </a:t>
            </a:r>
            <a:r>
              <a:rPr lang="ko-KR" altLang="en-US" dirty="0" err="1" smtClean="0"/>
              <a:t>한국어버전</a:t>
            </a:r>
            <a:endParaRPr lang="en-US" altLang="ko-KR" dirty="0" smtClean="0"/>
          </a:p>
          <a:p>
            <a:r>
              <a:rPr lang="en-US" altLang="ko-KR" dirty="0" smtClean="0"/>
              <a:t>SKT+</a:t>
            </a:r>
            <a:r>
              <a:rPr lang="ko-KR" altLang="en-US" dirty="0" err="1" smtClean="0"/>
              <a:t>국립국어원</a:t>
            </a:r>
            <a:r>
              <a:rPr lang="en-US" altLang="ko-KR" dirty="0" smtClean="0"/>
              <a:t>: 1500</a:t>
            </a:r>
            <a:r>
              <a:rPr lang="ko-KR" altLang="en-US" dirty="0" err="1" smtClean="0"/>
              <a:t>억개</a:t>
            </a:r>
            <a:r>
              <a:rPr lang="ko-KR" altLang="en-US" dirty="0" smtClean="0"/>
              <a:t> 한국어판 </a:t>
            </a:r>
            <a:r>
              <a:rPr lang="en-US" altLang="ko-KR" dirty="0" smtClean="0"/>
              <a:t>GPT-3</a:t>
            </a:r>
          </a:p>
          <a:p>
            <a:r>
              <a:rPr lang="ko-KR" altLang="en-US" dirty="0" err="1" smtClean="0"/>
              <a:t>화웨이</a:t>
            </a:r>
            <a:r>
              <a:rPr lang="en-US" altLang="ko-KR" dirty="0" smtClean="0"/>
              <a:t>, 2</a:t>
            </a:r>
            <a:r>
              <a:rPr lang="ko-KR" altLang="en-US" dirty="0" err="1" smtClean="0"/>
              <a:t>천억개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PANGU-</a:t>
            </a:r>
            <a:r>
              <a:rPr lang="ko-KR" altLang="en-US" dirty="0" smtClean="0"/>
              <a:t>알파</a:t>
            </a:r>
            <a:r>
              <a:rPr lang="en-US" altLang="ko-KR" dirty="0" smtClean="0"/>
              <a:t>, 1.1TB </a:t>
            </a:r>
            <a:r>
              <a:rPr lang="ko-KR" altLang="en-US" dirty="0" smtClean="0"/>
              <a:t>중국어 학습</a:t>
            </a:r>
            <a:endParaRPr lang="en-US" altLang="ko-KR" dirty="0" smtClean="0"/>
          </a:p>
          <a:p>
            <a:r>
              <a:rPr lang="en-US" altLang="ko-KR" dirty="0" smtClean="0"/>
              <a:t>LG AI </a:t>
            </a:r>
            <a:r>
              <a:rPr lang="ko-KR" altLang="en-US" dirty="0" smtClean="0"/>
              <a:t>연구원</a:t>
            </a:r>
            <a:r>
              <a:rPr lang="en-US" altLang="ko-KR" dirty="0" smtClean="0"/>
              <a:t>, 6000</a:t>
            </a:r>
            <a:r>
              <a:rPr lang="ko-KR" altLang="en-US" dirty="0" err="1" smtClean="0"/>
              <a:t>억개</a:t>
            </a:r>
            <a:r>
              <a:rPr lang="en-US" altLang="ko-KR" dirty="0" smtClean="0"/>
              <a:t>, EXAONE </a:t>
            </a:r>
            <a:r>
              <a:rPr lang="ko-KR" altLang="en-US" dirty="0" smtClean="0"/>
              <a:t>공개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LG </a:t>
            </a:r>
            <a:r>
              <a:rPr lang="ko-KR" altLang="en-US" dirty="0" smtClean="0"/>
              <a:t>화학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화학분야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천만건</a:t>
            </a:r>
            <a:r>
              <a:rPr lang="ko-KR" altLang="en-US" dirty="0" smtClean="0"/>
              <a:t> 학습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신소재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신물질</a:t>
            </a:r>
            <a:r>
              <a:rPr lang="ko-KR" altLang="en-US" dirty="0" smtClean="0"/>
              <a:t> 개발에 활용</a:t>
            </a:r>
            <a:endParaRPr lang="en-US" altLang="ko-KR" dirty="0" smtClean="0"/>
          </a:p>
          <a:p>
            <a:r>
              <a:rPr lang="ko-KR" altLang="en-US" dirty="0" smtClean="0"/>
              <a:t>검색 엔진에 초거대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를 결합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구글 </a:t>
            </a:r>
            <a:r>
              <a:rPr lang="ko-KR" altLang="en-US" dirty="0" err="1" smtClean="0"/>
              <a:t>딥마인드</a:t>
            </a:r>
            <a:r>
              <a:rPr lang="en-US" altLang="ko-KR" dirty="0" smtClean="0"/>
              <a:t>, RETRO(Retrieval Enhanced Transformer) </a:t>
            </a:r>
            <a:r>
              <a:rPr lang="ko-KR" altLang="en-US" dirty="0" smtClean="0"/>
              <a:t>신경망</a:t>
            </a:r>
            <a:r>
              <a:rPr lang="en-US" altLang="ko-KR" dirty="0" smtClean="0"/>
              <a:t> , 2</a:t>
            </a:r>
            <a:r>
              <a:rPr lang="ko-KR" altLang="en-US" dirty="0" err="1" smtClean="0"/>
              <a:t>천억개</a:t>
            </a:r>
            <a:endParaRPr lang="en-US" altLang="ko-KR" dirty="0" smtClean="0"/>
          </a:p>
          <a:p>
            <a:pPr lvl="1"/>
            <a:r>
              <a:rPr lang="en-US" altLang="ko-KR" dirty="0" err="1"/>
              <a:t>WebGPT</a:t>
            </a:r>
            <a:r>
              <a:rPr lang="en-US" altLang="ko-KR" dirty="0"/>
              <a:t>, </a:t>
            </a:r>
            <a:r>
              <a:rPr lang="en-US" altLang="ko-KR" dirty="0" err="1"/>
              <a:t>OpenAI</a:t>
            </a:r>
            <a:r>
              <a:rPr lang="ko-KR" altLang="en-US" dirty="0"/>
              <a:t>에서 만든 </a:t>
            </a:r>
            <a:r>
              <a:rPr lang="ko-KR" altLang="en-US" dirty="0" err="1"/>
              <a:t>검색기반</a:t>
            </a:r>
            <a:r>
              <a:rPr lang="ko-KR" altLang="en-US" dirty="0"/>
              <a:t> </a:t>
            </a:r>
            <a:r>
              <a:rPr lang="en-US" altLang="ko-KR" dirty="0"/>
              <a:t>GPT, </a:t>
            </a:r>
            <a:r>
              <a:rPr lang="en-US" altLang="ko-KR" dirty="0" smtClean="0"/>
              <a:t>MS Bing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1"/>
            <a:r>
              <a:rPr lang="ko-KR" altLang="en-US" dirty="0"/>
              <a:t>네이버 </a:t>
            </a:r>
            <a:r>
              <a:rPr lang="ko-KR" altLang="en-US" dirty="0" err="1"/>
              <a:t>하이퍼클로바는</a:t>
            </a:r>
            <a:r>
              <a:rPr lang="ko-KR" altLang="en-US" dirty="0"/>
              <a:t> </a:t>
            </a:r>
            <a:r>
              <a:rPr lang="en-US" altLang="ko-KR" dirty="0"/>
              <a:t>GPT-3</a:t>
            </a:r>
            <a:r>
              <a:rPr lang="ko-KR" altLang="en-US" dirty="0"/>
              <a:t>보다 </a:t>
            </a:r>
            <a:r>
              <a:rPr lang="en-US" altLang="ko-KR" dirty="0"/>
              <a:t>6,500</a:t>
            </a:r>
            <a:r>
              <a:rPr lang="ko-KR" altLang="en-US" dirty="0"/>
              <a:t>배 큰 </a:t>
            </a:r>
            <a:r>
              <a:rPr lang="en-US" altLang="ko-KR" dirty="0"/>
              <a:t>5,600</a:t>
            </a:r>
            <a:r>
              <a:rPr lang="ko-KR" altLang="en-US" dirty="0" err="1"/>
              <a:t>억개</a:t>
            </a:r>
            <a:r>
              <a:rPr lang="ko-KR" altLang="en-US" dirty="0"/>
              <a:t> 토큰의 한국어 데이터로 </a:t>
            </a:r>
            <a:r>
              <a:rPr lang="en-US" altLang="ko-KR" dirty="0"/>
              <a:t>2,040</a:t>
            </a:r>
            <a:r>
              <a:rPr lang="ko-KR" altLang="en-US" dirty="0" err="1"/>
              <a:t>억개의</a:t>
            </a:r>
            <a:r>
              <a:rPr lang="ko-KR" altLang="en-US" dirty="0"/>
              <a:t> </a:t>
            </a:r>
            <a:r>
              <a:rPr lang="ko-KR" altLang="en-US" dirty="0" err="1"/>
              <a:t>파라메터를</a:t>
            </a:r>
            <a:r>
              <a:rPr lang="ko-KR" altLang="en-US" dirty="0"/>
              <a:t> 학습한다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/>
              <a:t>카카오 </a:t>
            </a:r>
            <a:r>
              <a:rPr lang="en-US" altLang="ko-KR" dirty="0" err="1"/>
              <a:t>KoGPT</a:t>
            </a:r>
            <a:r>
              <a:rPr lang="ko-KR" altLang="en-US" dirty="0"/>
              <a:t>는 </a:t>
            </a:r>
            <a:r>
              <a:rPr lang="en-US" altLang="ko-KR" dirty="0"/>
              <a:t>60</a:t>
            </a:r>
            <a:r>
              <a:rPr lang="ko-KR" altLang="en-US" smtClean="0"/>
              <a:t>억 개의 </a:t>
            </a:r>
            <a:r>
              <a:rPr lang="ko-KR" altLang="en-US" dirty="0"/>
              <a:t>매개변수와 </a:t>
            </a:r>
            <a:r>
              <a:rPr lang="en-US" altLang="ko-KR" dirty="0"/>
              <a:t>2000</a:t>
            </a:r>
            <a:r>
              <a:rPr lang="ko-KR" altLang="en-US" dirty="0" smtClean="0"/>
              <a:t>억 개의 </a:t>
            </a:r>
            <a:r>
              <a:rPr lang="ko-KR" altLang="en-US" dirty="0"/>
              <a:t>토큰 한국어 데이터로 학습</a:t>
            </a:r>
          </a:p>
          <a:p>
            <a:pPr marL="457200" lvl="1" indent="0">
              <a:buNone/>
            </a:pPr>
            <a:endParaRPr lang="ko-KR" altLang="en-US" dirty="0"/>
          </a:p>
          <a:p>
            <a:pPr marL="45720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92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초거대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Facebook</a:t>
            </a:r>
            <a:r>
              <a:rPr lang="ko-KR" altLang="en-US" dirty="0" smtClean="0"/>
              <a:t>의 </a:t>
            </a:r>
            <a:r>
              <a:rPr lang="en-US" altLang="ko-KR" dirty="0" err="1"/>
              <a:t>Blenderbot</a:t>
            </a:r>
            <a:r>
              <a:rPr lang="en-US" altLang="ko-KR" dirty="0"/>
              <a:t> </a:t>
            </a:r>
            <a:r>
              <a:rPr lang="en-US" altLang="ko-KR" dirty="0" smtClean="0"/>
              <a:t>2.0</a:t>
            </a:r>
          </a:p>
          <a:p>
            <a:pPr lvl="1" fontAlgn="base"/>
            <a:r>
              <a:rPr lang="en-US" altLang="ko-KR" dirty="0" smtClean="0"/>
              <a:t>GPT-3</a:t>
            </a:r>
            <a:r>
              <a:rPr lang="ko-KR" altLang="en-US" dirty="0" smtClean="0"/>
              <a:t>는 이전의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추가된 지식은</a:t>
            </a:r>
            <a:r>
              <a:rPr lang="en-US" altLang="ko-KR" dirty="0" smtClean="0"/>
              <a:t>?</a:t>
            </a:r>
          </a:p>
          <a:p>
            <a:pPr lvl="1" fontAlgn="base"/>
            <a:r>
              <a:rPr lang="ko-KR" altLang="en-US" dirty="0" smtClean="0"/>
              <a:t>실시간 정보를 기반으로 한 </a:t>
            </a:r>
            <a:r>
              <a:rPr lang="ko-KR" altLang="en-US" dirty="0" err="1" smtClean="0"/>
              <a:t>챗봇</a:t>
            </a:r>
            <a:endParaRPr lang="en-US" altLang="ko-KR" dirty="0"/>
          </a:p>
          <a:p>
            <a:pPr fontAlgn="base"/>
            <a:r>
              <a:rPr lang="en-US" altLang="ko-KR" dirty="0" err="1" smtClean="0"/>
              <a:t>LaMDA</a:t>
            </a:r>
            <a:r>
              <a:rPr lang="en-US" altLang="ko-KR" dirty="0" smtClean="0"/>
              <a:t>(Language </a:t>
            </a:r>
            <a:r>
              <a:rPr lang="en-US" altLang="ko-KR" dirty="0"/>
              <a:t>Model for Dialogue Application</a:t>
            </a:r>
            <a:r>
              <a:rPr lang="en-US" altLang="ko-KR" dirty="0" smtClean="0"/>
              <a:t>), </a:t>
            </a:r>
          </a:p>
          <a:p>
            <a:pPr lvl="1" fontAlgn="base"/>
            <a:r>
              <a:rPr lang="ko-KR" altLang="en-US" dirty="0" smtClean="0"/>
              <a:t>구글의 </a:t>
            </a:r>
            <a:r>
              <a:rPr lang="ko-KR" altLang="en-US" dirty="0" err="1"/>
              <a:t>챗봇</a:t>
            </a:r>
            <a:r>
              <a:rPr lang="ko-KR" altLang="en-US" dirty="0"/>
              <a:t> 모델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en-US" altLang="ko-KR" dirty="0" smtClean="0"/>
              <a:t>MS+</a:t>
            </a:r>
            <a:r>
              <a:rPr lang="ko-KR" altLang="en-US" dirty="0" smtClean="0"/>
              <a:t>엔비디아의 </a:t>
            </a:r>
            <a:r>
              <a:rPr lang="en-US" altLang="ko-KR" dirty="0"/>
              <a:t>NLG(</a:t>
            </a:r>
            <a:r>
              <a:rPr lang="en-US" altLang="ko-KR" dirty="0" err="1"/>
              <a:t>Megatron</a:t>
            </a:r>
            <a:r>
              <a:rPr lang="en-US" altLang="ko-KR" dirty="0"/>
              <a:t> Turing NLG)</a:t>
            </a:r>
            <a:endParaRPr lang="ko-KR" altLang="en-US" dirty="0"/>
          </a:p>
          <a:p>
            <a:pPr lvl="1" fontAlgn="base"/>
            <a:r>
              <a:rPr lang="en-US" altLang="ko-KR" dirty="0" smtClean="0"/>
              <a:t>5300</a:t>
            </a:r>
            <a:r>
              <a:rPr lang="ko-KR" altLang="en-US" dirty="0" err="1"/>
              <a:t>억개의</a:t>
            </a:r>
            <a:r>
              <a:rPr lang="ko-KR" altLang="en-US" dirty="0"/>
              <a:t> </a:t>
            </a:r>
            <a:r>
              <a:rPr lang="ko-KR" altLang="en-US" dirty="0" err="1" smtClean="0"/>
              <a:t>파라메터</a:t>
            </a:r>
            <a:endParaRPr lang="ko-KR" altLang="en-US" dirty="0"/>
          </a:p>
          <a:p>
            <a:pPr fontAlgn="base"/>
            <a:r>
              <a:rPr lang="ko-KR" altLang="en-US" dirty="0" smtClean="0"/>
              <a:t>구글 </a:t>
            </a:r>
            <a:r>
              <a:rPr lang="en-US" altLang="ko-KR" dirty="0" err="1"/>
              <a:t>PaLM</a:t>
            </a:r>
            <a:r>
              <a:rPr lang="en-US" altLang="ko-KR" dirty="0"/>
              <a:t>(Pathway Language Model) </a:t>
            </a:r>
            <a:r>
              <a:rPr lang="ko-KR" altLang="en-US" dirty="0"/>
              <a:t>모델</a:t>
            </a:r>
            <a:r>
              <a:rPr lang="en-US" altLang="ko-KR" dirty="0"/>
              <a:t>, 5,400</a:t>
            </a:r>
            <a:r>
              <a:rPr lang="ko-KR" altLang="en-US" dirty="0" err="1"/>
              <a:t>억개</a:t>
            </a:r>
            <a:r>
              <a:rPr lang="ko-KR" altLang="en-US" dirty="0"/>
              <a:t> 매개변수 사용하는 초거대 </a:t>
            </a:r>
            <a:r>
              <a:rPr lang="ko-KR" altLang="en-US" dirty="0" smtClean="0"/>
              <a:t>언어 모델 발표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160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테라 규모의 초거대 </a:t>
            </a:r>
            <a:r>
              <a:rPr lang="en-US" altLang="ko-KR" dirty="0" smtClean="0"/>
              <a:t>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ko-KR" altLang="en-US" dirty="0" smtClean="0"/>
              <a:t>구글 </a:t>
            </a:r>
            <a:r>
              <a:rPr lang="ko-KR" altLang="en-US" dirty="0"/>
              <a:t>스위치트랜스포머</a:t>
            </a:r>
            <a:r>
              <a:rPr lang="en-US" altLang="ko-KR" dirty="0"/>
              <a:t>(Switch Transformer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/>
              <a:t>조 </a:t>
            </a:r>
            <a:r>
              <a:rPr lang="en-US" altLang="ko-KR" dirty="0"/>
              <a:t>4</a:t>
            </a:r>
            <a:r>
              <a:rPr lang="ko-KR" altLang="en-US" dirty="0" err="1"/>
              <a:t>천억개를</a:t>
            </a:r>
            <a:r>
              <a:rPr lang="ko-KR" altLang="en-US" dirty="0"/>
              <a:t> 학습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ko-KR" altLang="en-US" dirty="0" smtClean="0"/>
              <a:t>중국의 </a:t>
            </a:r>
            <a:r>
              <a:rPr lang="ko-KR" altLang="en-US" dirty="0"/>
              <a:t>베이징</a:t>
            </a:r>
            <a:r>
              <a:rPr lang="en-US" altLang="ko-KR" dirty="0"/>
              <a:t>AI</a:t>
            </a:r>
            <a:r>
              <a:rPr lang="ko-KR" altLang="en-US" dirty="0"/>
              <a:t>연구소</a:t>
            </a:r>
            <a:r>
              <a:rPr lang="en-US" altLang="ko-KR" dirty="0"/>
              <a:t>(BAAI: </a:t>
            </a:r>
            <a:r>
              <a:rPr lang="en-US" altLang="ko-KR" dirty="0" err="1"/>
              <a:t>Baijing</a:t>
            </a:r>
            <a:r>
              <a:rPr lang="en-US" altLang="ko-KR" dirty="0"/>
              <a:t> Academy of AI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/>
              <a:t>조 </a:t>
            </a:r>
            <a:r>
              <a:rPr lang="en-US" altLang="ko-KR" dirty="0"/>
              <a:t>7500</a:t>
            </a:r>
            <a:r>
              <a:rPr lang="ko-KR" altLang="en-US" dirty="0" err="1"/>
              <a:t>억개의</a:t>
            </a:r>
            <a:r>
              <a:rPr lang="ko-KR" altLang="en-US" dirty="0"/>
              <a:t> </a:t>
            </a:r>
            <a:r>
              <a:rPr lang="ko-KR" altLang="en-US" dirty="0" err="1" smtClean="0"/>
              <a:t>파라미터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GPT</a:t>
            </a:r>
            <a:r>
              <a:rPr lang="ko-KR" altLang="en-US" dirty="0"/>
              <a:t>의 </a:t>
            </a:r>
            <a:r>
              <a:rPr lang="ko-KR" altLang="en-US" dirty="0" err="1"/>
              <a:t>확장버전인</a:t>
            </a:r>
            <a:r>
              <a:rPr lang="ko-KR" altLang="en-US" dirty="0"/>
              <a:t> </a:t>
            </a:r>
            <a:r>
              <a:rPr lang="en-US" altLang="ko-KR" dirty="0" err="1"/>
              <a:t>WuDao</a:t>
            </a:r>
            <a:r>
              <a:rPr lang="en-US" altLang="ko-KR" dirty="0"/>
              <a:t> 2.0(</a:t>
            </a:r>
            <a:r>
              <a:rPr lang="ko-KR" altLang="en-US" dirty="0"/>
              <a:t>悟道</a:t>
            </a:r>
            <a:r>
              <a:rPr lang="en-US" altLang="ko-KR" dirty="0"/>
              <a:t>)</a:t>
            </a:r>
            <a:r>
              <a:rPr lang="ko-KR" altLang="en-US" dirty="0"/>
              <a:t>을 개발 </a:t>
            </a:r>
            <a:r>
              <a:rPr lang="ko-KR" altLang="en-US" dirty="0" smtClean="0"/>
              <a:t>중</a:t>
            </a:r>
            <a:endParaRPr lang="en-US" altLang="ko-KR" dirty="0" smtClean="0"/>
          </a:p>
          <a:p>
            <a:r>
              <a:rPr lang="ko-KR" altLang="en-US" dirty="0" smtClean="0"/>
              <a:t>메타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초거대</a:t>
            </a:r>
            <a:r>
              <a:rPr lang="en-US" altLang="ko-KR" dirty="0" smtClean="0"/>
              <a:t>AI</a:t>
            </a:r>
            <a:r>
              <a:rPr lang="ko-KR" altLang="en-US" dirty="0" smtClean="0"/>
              <a:t>를 오픈소스로 공개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1750</a:t>
            </a:r>
            <a:r>
              <a:rPr lang="ko-KR" altLang="en-US" dirty="0" err="1" smtClean="0"/>
              <a:t>억개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파라메터</a:t>
            </a:r>
            <a:r>
              <a:rPr lang="en-US" altLang="ko-KR" dirty="0" smtClean="0"/>
              <a:t>, OPT-175B</a:t>
            </a:r>
          </a:p>
          <a:p>
            <a:pPr lvl="1"/>
            <a:r>
              <a:rPr lang="ko-KR" altLang="en-US" dirty="0" smtClean="0"/>
              <a:t>누구나 활용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 학습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NVIDIA V100 GPU 16</a:t>
            </a:r>
            <a:r>
              <a:rPr lang="ko-KR" altLang="en-US" dirty="0" smtClean="0"/>
              <a:t>개 사용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최소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억 이상 필요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/>
              <a:t>검색엔진</a:t>
            </a:r>
            <a:r>
              <a:rPr lang="en-US" altLang="ko-KR" dirty="0"/>
              <a:t>, </a:t>
            </a:r>
            <a:r>
              <a:rPr lang="ko-KR" altLang="en-US" dirty="0" err="1"/>
              <a:t>챗봇</a:t>
            </a:r>
            <a:r>
              <a:rPr lang="en-US" altLang="ko-KR" dirty="0"/>
              <a:t>, </a:t>
            </a:r>
            <a:r>
              <a:rPr lang="ko-KR" altLang="en-US" dirty="0"/>
              <a:t>인공일반지능의 초거대 </a:t>
            </a:r>
            <a:r>
              <a:rPr lang="en-US" altLang="ko-KR" dirty="0"/>
              <a:t>AI </a:t>
            </a:r>
            <a:r>
              <a:rPr lang="ko-KR" altLang="en-US" dirty="0"/>
              <a:t>개발 </a:t>
            </a:r>
            <a:r>
              <a:rPr lang="ko-KR" altLang="en-US" dirty="0" err="1"/>
              <a:t>경쟁중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7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57" y="190048"/>
            <a:ext cx="7773485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03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초대규모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AI</a:t>
            </a:r>
            <a:r>
              <a:rPr lang="ko-KR" altLang="en-US" b="1" dirty="0" smtClean="0"/>
              <a:t>의 평가 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fontAlgn="base"/>
            <a:r>
              <a:rPr lang="ko-KR" altLang="en-US" dirty="0" smtClean="0"/>
              <a:t>안전</a:t>
            </a:r>
            <a:r>
              <a:rPr lang="en-US" altLang="ko-KR" dirty="0"/>
              <a:t>(Safety):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과거 </a:t>
            </a:r>
            <a:r>
              <a:rPr lang="ko-KR" altLang="en-US" dirty="0" err="1" smtClean="0"/>
              <a:t>챗봇의</a:t>
            </a:r>
            <a:r>
              <a:rPr lang="ko-KR" altLang="en-US" dirty="0" smtClean="0"/>
              <a:t> </a:t>
            </a:r>
            <a:r>
              <a:rPr lang="ko-KR" altLang="en-US" dirty="0"/>
              <a:t>차별적 언행과 답변 등 사회적 </a:t>
            </a:r>
            <a:r>
              <a:rPr lang="ko-KR" altLang="en-US" dirty="0" smtClean="0"/>
              <a:t>물의로 철회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‘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</a:t>
            </a:r>
            <a:r>
              <a:rPr lang="ko-KR" altLang="en-US" dirty="0"/>
              <a:t>없는 적절한 답변을 </a:t>
            </a:r>
            <a:r>
              <a:rPr lang="ko-KR" altLang="en-US" dirty="0" smtClean="0"/>
              <a:t>생성이 중요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상당히 주관적인 가치판단 요구</a:t>
            </a:r>
            <a:endParaRPr lang="ko-KR" altLang="en-US" dirty="0"/>
          </a:p>
          <a:p>
            <a:pPr lvl="0" fontAlgn="base"/>
            <a:r>
              <a:rPr lang="ko-KR" altLang="en-US" dirty="0"/>
              <a:t>정확성</a:t>
            </a:r>
            <a:r>
              <a:rPr lang="en-US" altLang="ko-KR" dirty="0"/>
              <a:t>(Fact Accurateness):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사실에 기반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흥미로운 답변 생성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lvl="0" fontAlgn="base"/>
            <a:r>
              <a:rPr lang="ko-KR" altLang="en-US" dirty="0"/>
              <a:t>페르소나</a:t>
            </a:r>
            <a:r>
              <a:rPr lang="en-US" altLang="ko-KR" dirty="0"/>
              <a:t>(Persona):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일관된 </a:t>
            </a:r>
            <a:r>
              <a:rPr lang="ko-KR" altLang="en-US" dirty="0"/>
              <a:t>한 사람의 역할을 담당하도록 하는 기능을 </a:t>
            </a:r>
            <a:r>
              <a:rPr lang="ko-KR" altLang="en-US" dirty="0" smtClean="0"/>
              <a:t>의미</a:t>
            </a:r>
            <a:r>
              <a:rPr lang="en-US" altLang="ko-KR" dirty="0" smtClean="0"/>
              <a:t>. </a:t>
            </a:r>
          </a:p>
          <a:p>
            <a:pPr lvl="1" fontAlgn="base"/>
            <a:r>
              <a:rPr lang="ko-KR" altLang="en-US" dirty="0" smtClean="0"/>
              <a:t>동일한 </a:t>
            </a:r>
            <a:r>
              <a:rPr lang="ko-KR" altLang="en-US" dirty="0"/>
              <a:t>질문에 그때 그때 다른 답변을 하지 않는 것이 </a:t>
            </a:r>
            <a:r>
              <a:rPr lang="ko-KR" altLang="en-US" dirty="0" smtClean="0"/>
              <a:t>중요</a:t>
            </a:r>
            <a:r>
              <a:rPr lang="en-US" altLang="ko-KR" dirty="0" smtClean="0"/>
              <a:t>. </a:t>
            </a:r>
          </a:p>
          <a:p>
            <a:pPr lvl="2" fontAlgn="base"/>
            <a:r>
              <a:rPr lang="ko-KR" altLang="en-US" dirty="0" smtClean="0"/>
              <a:t>오늘날 정치인은 그때그때 다르게 답변해야 훌륭한 정치인으로 평가</a:t>
            </a:r>
            <a:endParaRPr lang="ko-KR" altLang="en-US" dirty="0"/>
          </a:p>
          <a:p>
            <a:r>
              <a:rPr lang="ko-KR" altLang="en-US" dirty="0"/>
              <a:t>답변의 구체성</a:t>
            </a:r>
            <a:r>
              <a:rPr lang="en-US" altLang="ko-KR" dirty="0"/>
              <a:t>, </a:t>
            </a:r>
            <a:r>
              <a:rPr lang="ko-KR" altLang="en-US" dirty="0"/>
              <a:t>유용성 등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18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와 의식</a:t>
            </a:r>
            <a:r>
              <a:rPr lang="en-US" altLang="ko-KR" dirty="0" smtClean="0"/>
              <a:t>(Consciousness)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의식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깨어있는 상태에서 자기 자신이나 사물에 대해서 인식하는 작용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생명을 유지하는 능력을 가지므로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의식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가 의식을 가질 수 있나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203</a:t>
            </a:r>
            <a:r>
              <a:rPr lang="ko-KR" altLang="en-US" dirty="0" smtClean="0"/>
              <a:t>개의 뉴런을 가지는 벌레</a:t>
            </a:r>
            <a:r>
              <a:rPr lang="en-US" altLang="ko-KR" dirty="0" smtClean="0"/>
              <a:t>,</a:t>
            </a:r>
            <a:r>
              <a:rPr lang="ko-KR" altLang="en-US" i="1" dirty="0" err="1" smtClean="0"/>
              <a:t>선충</a:t>
            </a:r>
            <a:r>
              <a:rPr lang="ko-KR" altLang="en-US" i="1" dirty="0" smtClean="0"/>
              <a:t> </a:t>
            </a:r>
            <a:r>
              <a:rPr lang="en-US" altLang="ko-KR" i="1" dirty="0" smtClean="0"/>
              <a:t>(</a:t>
            </a:r>
            <a:r>
              <a:rPr lang="en-US" altLang="ko-KR" i="1" dirty="0" err="1" smtClean="0"/>
              <a:t>Caenorhabditis</a:t>
            </a:r>
            <a:r>
              <a:rPr lang="en-US" altLang="ko-KR" i="1" dirty="0" smtClean="0"/>
              <a:t> </a:t>
            </a:r>
            <a:r>
              <a:rPr lang="en-US" altLang="ko-KR" i="1" dirty="0" err="1" smtClean="0"/>
              <a:t>elegan</a:t>
            </a:r>
            <a:r>
              <a:rPr lang="en-US" altLang="ko-KR" i="1" dirty="0" smtClean="0"/>
              <a:t>)</a:t>
            </a:r>
            <a:r>
              <a:rPr lang="ko-KR" altLang="en-US" dirty="0" smtClean="0"/>
              <a:t>가 의식이 있나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1,750</a:t>
            </a:r>
            <a:r>
              <a:rPr lang="ko-KR" altLang="en-US" dirty="0" err="1" smtClean="0"/>
              <a:t>억개의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파라메터를</a:t>
            </a:r>
            <a:r>
              <a:rPr lang="ko-KR" altLang="en-US" dirty="0" smtClean="0"/>
              <a:t> 가지는 </a:t>
            </a:r>
            <a:r>
              <a:rPr lang="en-US" altLang="ko-KR" dirty="0" smtClean="0"/>
              <a:t>GPT-3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생명체가 아니므로 의식은 없다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단 의식을 가진 생명체와 같은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인공생명체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합성 가능하다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7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기술의 미래와 초거대 </a:t>
            </a:r>
            <a:r>
              <a:rPr lang="en-US" altLang="ko-KR" dirty="0" smtClean="0"/>
              <a:t>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새로운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 소자 기술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비휘발성</a:t>
            </a:r>
            <a:r>
              <a:rPr lang="ko-KR" altLang="en-US" dirty="0" smtClean="0"/>
              <a:t> 주기억장치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고속 데이터 처리와 저장 상태 유지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주기억장치와 보조기억장치의 통합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CPU+Main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Memory+Secodary</a:t>
            </a:r>
            <a:r>
              <a:rPr lang="en-US" altLang="ko-KR" dirty="0" smtClean="0"/>
              <a:t> Memory</a:t>
            </a:r>
          </a:p>
          <a:p>
            <a:r>
              <a:rPr lang="ko-KR" altLang="en-US" dirty="0" err="1" smtClean="0"/>
              <a:t>인메모리</a:t>
            </a:r>
            <a:r>
              <a:rPr lang="ko-KR" altLang="en-US" dirty="0" smtClean="0"/>
              <a:t> 컴퓨팅</a:t>
            </a:r>
            <a:r>
              <a:rPr lang="en-US" altLang="ko-KR" dirty="0" smtClean="0"/>
              <a:t>(In-Memory Computing)</a:t>
            </a:r>
          </a:p>
          <a:p>
            <a:pPr lvl="1"/>
            <a:r>
              <a:rPr lang="en-US" altLang="ko-KR" dirty="0" err="1" smtClean="0"/>
              <a:t>CPU+Memory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빅데이터 처리</a:t>
            </a:r>
            <a:r>
              <a:rPr lang="en-US" altLang="ko-KR" dirty="0" smtClean="0"/>
              <a:t>, DBMS </a:t>
            </a:r>
            <a:r>
              <a:rPr lang="ko-KR" altLang="en-US" dirty="0" smtClean="0"/>
              <a:t>기술의 획기적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초거대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의 고성능화</a:t>
            </a:r>
            <a:endParaRPr lang="en-US" altLang="ko-KR" dirty="0" smtClean="0"/>
          </a:p>
          <a:p>
            <a:r>
              <a:rPr lang="en-US" altLang="ko-KR" dirty="0" smtClean="0"/>
              <a:t>CPU </a:t>
            </a:r>
            <a:r>
              <a:rPr lang="ko-KR" altLang="en-US" dirty="0" smtClean="0"/>
              <a:t>성능</a:t>
            </a:r>
            <a:r>
              <a:rPr lang="en-US" altLang="ko-KR" dirty="0" smtClean="0"/>
              <a:t>, Memory </a:t>
            </a:r>
            <a:r>
              <a:rPr lang="ko-KR" altLang="en-US" dirty="0" smtClean="0"/>
              <a:t>성능 향상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초거대 </a:t>
            </a:r>
            <a:r>
              <a:rPr lang="en-US" altLang="ko-KR" dirty="0" smtClean="0">
                <a:sym typeface="Wingdings" panose="05000000000000000000" pitchFamily="2" charset="2"/>
              </a:rPr>
              <a:t>AI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PC</a:t>
            </a:r>
            <a:r>
              <a:rPr lang="ko-KR" altLang="en-US" dirty="0" smtClean="0">
                <a:sym typeface="Wingdings" panose="05000000000000000000" pitchFamily="2" charset="2"/>
              </a:rPr>
              <a:t>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43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초</a:t>
            </a:r>
            <a:r>
              <a:rPr lang="ko-KR" altLang="en-US" dirty="0" err="1" smtClean="0"/>
              <a:t>지능과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인간지능의</a:t>
            </a:r>
            <a:r>
              <a:rPr lang="ko-KR" altLang="en-US" dirty="0" smtClean="0"/>
              <a:t> 상관관계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상상을 현실로 만들어 주는  </a:t>
            </a:r>
            <a:r>
              <a:rPr lang="en-US" altLang="ko-KR" dirty="0" smtClean="0"/>
              <a:t>AI</a:t>
            </a:r>
          </a:p>
          <a:p>
            <a:r>
              <a:rPr lang="ko-KR" altLang="en-US" dirty="0" err="1" smtClean="0"/>
              <a:t>초지능</a:t>
            </a:r>
            <a:r>
              <a:rPr lang="ko-KR" altLang="en-US" dirty="0" smtClean="0"/>
              <a:t> 사물 숭배 가능성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사물 숭배의 역사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보이지 않는 가상을 믿는 인간</a:t>
            </a:r>
            <a:endParaRPr lang="en-US" altLang="ko-KR" dirty="0" smtClean="0"/>
          </a:p>
          <a:p>
            <a:r>
              <a:rPr lang="ko-KR" altLang="en-US" dirty="0" err="1" smtClean="0"/>
              <a:t>인간지능은</a:t>
            </a:r>
            <a:r>
              <a:rPr lang="ko-KR" altLang="en-US" dirty="0" smtClean="0"/>
              <a:t> 퇴화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영화 </a:t>
            </a:r>
            <a:r>
              <a:rPr lang="en-US" altLang="ko-KR" dirty="0" smtClean="0"/>
              <a:t>ET</a:t>
            </a:r>
            <a:r>
              <a:rPr lang="ko-KR" altLang="en-US" dirty="0" smtClean="0"/>
              <a:t>의 모습</a:t>
            </a:r>
            <a:r>
              <a:rPr lang="en-US" altLang="ko-KR" dirty="0" smtClean="0"/>
              <a:t>: </a:t>
            </a:r>
            <a:r>
              <a:rPr lang="ko-KR" altLang="en-US" smtClean="0"/>
              <a:t>두뇌는 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36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초지능</a:t>
            </a:r>
            <a:r>
              <a:rPr lang="en-US" altLang="ko-KR" dirty="0" smtClean="0"/>
              <a:t>(Super Intelligence)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초지능의</a:t>
            </a:r>
            <a:r>
              <a:rPr lang="ko-KR" altLang="en-US" dirty="0" smtClean="0"/>
              <a:t> 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인간의 지능보다 우수</a:t>
            </a:r>
            <a:endParaRPr lang="en-US" altLang="ko-KR" dirty="0" smtClean="0"/>
          </a:p>
          <a:p>
            <a:r>
              <a:rPr lang="ko-KR" altLang="en-US" dirty="0" err="1" smtClean="0"/>
              <a:t>초지능</a:t>
            </a:r>
            <a:r>
              <a:rPr lang="ko-KR" altLang="en-US" dirty="0" smtClean="0"/>
              <a:t>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를 스승으로 모시는 시대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err="1" smtClean="0"/>
              <a:t>알파제로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에게 바둑 한 수를 배우는 프로바둑기사들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초지능</a:t>
            </a:r>
            <a:r>
              <a:rPr lang="ko-KR" altLang="en-US" dirty="0" smtClean="0"/>
              <a:t> 사물 숭배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동학의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경 사상</a:t>
            </a:r>
            <a:r>
              <a:rPr lang="en-US" altLang="ko-KR" dirty="0" smtClean="0"/>
              <a:t>: </a:t>
            </a:r>
            <a:r>
              <a:rPr lang="ko-KR" altLang="en-US" dirty="0" smtClean="0"/>
              <a:t>敬天</a:t>
            </a:r>
            <a:r>
              <a:rPr lang="en-US" altLang="ko-KR" dirty="0" smtClean="0"/>
              <a:t>, </a:t>
            </a:r>
            <a:r>
              <a:rPr lang="ko-KR" altLang="en-US" dirty="0" smtClean="0"/>
              <a:t>敬人</a:t>
            </a:r>
            <a:r>
              <a:rPr lang="en-US" altLang="ko-KR" dirty="0" smtClean="0"/>
              <a:t>,</a:t>
            </a:r>
            <a:r>
              <a:rPr lang="ko-KR" altLang="en-US" dirty="0" smtClean="0"/>
              <a:t> 敬物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생명이 없는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사물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공경하는 유일한 종교</a:t>
            </a:r>
            <a:endParaRPr lang="en-US" altLang="ko-KR" dirty="0" smtClean="0"/>
          </a:p>
          <a:p>
            <a:r>
              <a:rPr lang="ko-KR" altLang="en-US" dirty="0" err="1" smtClean="0"/>
              <a:t>초지능의</a:t>
            </a:r>
            <a:r>
              <a:rPr lang="ko-KR" altLang="en-US" dirty="0" smtClean="0"/>
              <a:t> 경지를 지능의 인간이 이해할 수 있나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차원의 생물</a:t>
            </a:r>
            <a:r>
              <a:rPr lang="en-US" altLang="ko-KR" dirty="0"/>
              <a:t>(</a:t>
            </a:r>
            <a:r>
              <a:rPr lang="ko-KR" altLang="en-US" dirty="0"/>
              <a:t>바닥에서 </a:t>
            </a:r>
            <a:r>
              <a:rPr lang="ko-KR" altLang="en-US" dirty="0" err="1"/>
              <a:t>기어다니는</a:t>
            </a:r>
            <a:r>
              <a:rPr lang="ko-KR" altLang="en-US" dirty="0"/>
              <a:t> 생물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차원 생물의 세계를 이해</a:t>
            </a:r>
            <a:r>
              <a:rPr lang="en-US" altLang="ko-KR" dirty="0"/>
              <a:t>?</a:t>
            </a:r>
            <a:endParaRPr lang="ko-KR" altLang="en-US" dirty="0"/>
          </a:p>
          <a:p>
            <a:pPr lvl="1"/>
            <a:r>
              <a:rPr lang="ko-KR" altLang="en-US" dirty="0" err="1"/>
              <a:t>초지능의</a:t>
            </a:r>
            <a:r>
              <a:rPr lang="ko-KR" altLang="en-US" dirty="0"/>
              <a:t> 경지는 </a:t>
            </a:r>
            <a:r>
              <a:rPr lang="ko-KR" altLang="en-US" dirty="0" smtClean="0"/>
              <a:t>초초지능만이 </a:t>
            </a:r>
            <a:r>
              <a:rPr lang="ko-KR" altLang="en-US" dirty="0"/>
              <a:t>알 수 있다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초등학생의 지식으로 대학생의 지식을 이해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611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초지능의</a:t>
            </a:r>
            <a:r>
              <a:rPr lang="ko-KR" altLang="en-US" dirty="0" smtClean="0"/>
              <a:t> 경지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최고의 경지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7303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최고 깨달음의 경지는 말로 표현할 수 없다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스스로 깨닫는 수 밖에 없다</a:t>
            </a:r>
            <a:r>
              <a:rPr lang="en-US" altLang="ko-KR" dirty="0" smtClean="0"/>
              <a:t>. Vs </a:t>
            </a:r>
            <a:r>
              <a:rPr lang="ko-KR" altLang="en-US" dirty="0" smtClean="0"/>
              <a:t>그런 깨달음이란 없다</a:t>
            </a:r>
            <a:r>
              <a:rPr lang="en-US" altLang="ko-KR" dirty="0" smtClean="0"/>
              <a:t>. (U.G </a:t>
            </a:r>
            <a:r>
              <a:rPr lang="ko-KR" altLang="en-US" dirty="0" err="1" smtClean="0"/>
              <a:t>크리슈나무르디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Enlightment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err="1" smtClean="0"/>
              <a:t>인생맛집의</a:t>
            </a:r>
            <a:r>
              <a:rPr lang="ko-KR" altLang="en-US" dirty="0" smtClean="0"/>
              <a:t> 맛을 표현한다면</a:t>
            </a:r>
            <a:r>
              <a:rPr lang="en-US" altLang="ko-KR" dirty="0" smtClean="0"/>
              <a:t>? “</a:t>
            </a:r>
            <a:r>
              <a:rPr lang="ko-KR" altLang="en-US" dirty="0" smtClean="0"/>
              <a:t>끝내줘요</a:t>
            </a:r>
            <a:r>
              <a:rPr lang="en-US" altLang="ko-KR" dirty="0" smtClean="0"/>
              <a:t>..</a:t>
            </a:r>
            <a:r>
              <a:rPr lang="ko-KR" altLang="en-US" dirty="0" smtClean="0"/>
              <a:t>죽여줘요</a:t>
            </a:r>
            <a:r>
              <a:rPr lang="en-US" altLang="ko-KR" dirty="0" smtClean="0"/>
              <a:t>..</a:t>
            </a:r>
            <a:r>
              <a:rPr lang="ko-KR" altLang="en-US" dirty="0" err="1" smtClean="0"/>
              <a:t>짱입니다</a:t>
            </a:r>
            <a:r>
              <a:rPr lang="en-US" altLang="ko-KR" dirty="0" smtClean="0"/>
              <a:t>….”, </a:t>
            </a:r>
            <a:r>
              <a:rPr lang="ko-KR" altLang="en-US" dirty="0" smtClean="0"/>
              <a:t>둘이 먹다가 하나가 죽어도 모를 맛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수많은 식재료들이 어우러진 미묘한 맛을 단맛 </a:t>
            </a:r>
            <a:r>
              <a:rPr lang="en-US" altLang="ko-KR" dirty="0" smtClean="0"/>
              <a:t>4, </a:t>
            </a:r>
            <a:r>
              <a:rPr lang="ko-KR" altLang="en-US" dirty="0" smtClean="0"/>
              <a:t>쓴맛 </a:t>
            </a:r>
            <a:r>
              <a:rPr lang="en-US" altLang="ko-KR" dirty="0" smtClean="0"/>
              <a:t>3, </a:t>
            </a:r>
            <a:r>
              <a:rPr lang="ko-KR" altLang="en-US" dirty="0" smtClean="0"/>
              <a:t>신맛 </a:t>
            </a:r>
            <a:r>
              <a:rPr lang="en-US" altLang="ko-KR" dirty="0" smtClean="0"/>
              <a:t>5, </a:t>
            </a:r>
            <a:r>
              <a:rPr lang="ko-KR" altLang="en-US" dirty="0" smtClean="0"/>
              <a:t>짠맛 </a:t>
            </a:r>
            <a:r>
              <a:rPr lang="en-US" altLang="ko-KR" dirty="0" smtClean="0"/>
              <a:t>2 ? </a:t>
            </a:r>
            <a:r>
              <a:rPr lang="ko-KR" altLang="en-US" dirty="0" smtClean="0"/>
              <a:t>떫은 맛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시큼털털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식감은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향은</a:t>
            </a:r>
            <a:r>
              <a:rPr lang="en-US" altLang="ko-KR" dirty="0" smtClean="0"/>
              <a:t>?</a:t>
            </a:r>
          </a:p>
          <a:p>
            <a:r>
              <a:rPr lang="ko-KR" altLang="en-US" u="sng" dirty="0">
                <a:hlinkClick r:id="rId2"/>
              </a:rPr>
              <a:t>이심전심</a:t>
            </a:r>
            <a:r>
              <a:rPr lang="ko-KR" altLang="en-US" u="sng" dirty="0"/>
              <a:t> </a:t>
            </a:r>
            <a:r>
              <a:rPr lang="ko-KR" altLang="en-US" dirty="0" smtClean="0"/>
              <a:t>以心傳心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선불교의 법통</a:t>
            </a:r>
            <a:r>
              <a:rPr lang="en-US" altLang="ko-KR" dirty="0" smtClean="0">
                <a:sym typeface="Wingdings" panose="05000000000000000000" pitchFamily="2" charset="2"/>
              </a:rPr>
              <a:t>, 1</a:t>
            </a:r>
            <a:r>
              <a:rPr lang="ko-KR" altLang="en-US" dirty="0" smtClean="0">
                <a:sym typeface="Wingdings" panose="05000000000000000000" pitchFamily="2" charset="2"/>
              </a:rPr>
              <a:t>조 달마 </a:t>
            </a:r>
            <a:r>
              <a:rPr lang="en-US" altLang="ko-KR" dirty="0" smtClean="0">
                <a:sym typeface="Wingdings" panose="05000000000000000000" pitchFamily="2" charset="2"/>
              </a:rPr>
              <a:t> 2</a:t>
            </a:r>
            <a:r>
              <a:rPr lang="ko-KR" altLang="en-US" dirty="0" smtClean="0">
                <a:sym typeface="Wingdings" panose="05000000000000000000" pitchFamily="2" charset="2"/>
              </a:rPr>
              <a:t>조 혜가</a:t>
            </a:r>
            <a:r>
              <a:rPr lang="en-US" altLang="ko-KR" dirty="0" smtClean="0">
                <a:sym typeface="Wingdings" panose="05000000000000000000" pitchFamily="2" charset="2"/>
              </a:rPr>
              <a:t>, 6</a:t>
            </a:r>
            <a:r>
              <a:rPr lang="ko-KR" altLang="en-US" dirty="0" smtClean="0">
                <a:sym typeface="Wingdings" panose="05000000000000000000" pitchFamily="2" charset="2"/>
              </a:rPr>
              <a:t>조 </a:t>
            </a:r>
            <a:r>
              <a:rPr lang="ko-KR" altLang="en-US" dirty="0" err="1" smtClean="0">
                <a:sym typeface="Wingdings" panose="05000000000000000000" pitchFamily="2" charset="2"/>
              </a:rPr>
              <a:t>혜능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ko-KR" altLang="en-US" b="1" dirty="0"/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err="1"/>
              <a:t>비인부전</a:t>
            </a:r>
            <a:r>
              <a:rPr lang="en-US" altLang="ko-KR" dirty="0"/>
              <a:t>(</a:t>
            </a:r>
            <a:r>
              <a:rPr lang="ko-KR" altLang="en-US" dirty="0"/>
              <a:t>非人不傳</a:t>
            </a:r>
            <a:r>
              <a:rPr lang="en-US" altLang="ko-KR" dirty="0" smtClean="0"/>
              <a:t>)”</a:t>
            </a:r>
          </a:p>
          <a:p>
            <a:r>
              <a:rPr lang="ko-KR" altLang="en-US" dirty="0" smtClean="0"/>
              <a:t>노자 도덕경 </a:t>
            </a:r>
            <a:r>
              <a:rPr lang="en-US" altLang="ko-KR" dirty="0" smtClean="0"/>
              <a:t>1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도를 </a:t>
            </a:r>
            <a:r>
              <a:rPr lang="ko-KR" altLang="en-US" dirty="0"/>
              <a:t>도라고 하면 이미 도가 아니다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道可道 </a:t>
            </a:r>
            <a:r>
              <a:rPr lang="ko-KR" altLang="en-US" dirty="0"/>
              <a:t>非常道 名可名 非常名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81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초지능도</a:t>
            </a:r>
            <a:r>
              <a:rPr lang="ko-KR" altLang="en-US" dirty="0" smtClean="0"/>
              <a:t> 측정이 가능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2473"/>
            <a:ext cx="10515600" cy="463449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측정이 없으면 관리할 수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관리할 수 없으면 개선할 수 없다</a:t>
            </a:r>
            <a:r>
              <a:rPr lang="en-US" altLang="ko-KR" dirty="0" smtClean="0"/>
              <a:t>. “ </a:t>
            </a:r>
            <a:r>
              <a:rPr lang="ko-KR" altLang="en-US" dirty="0" smtClean="0"/>
              <a:t>피터 드러커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정량적 지표</a:t>
            </a:r>
            <a:r>
              <a:rPr lang="en-US" altLang="ko-KR" dirty="0" smtClean="0"/>
              <a:t>(Quantitative Index)</a:t>
            </a:r>
            <a:r>
              <a:rPr lang="ko-KR" altLang="en-US" dirty="0" smtClean="0"/>
              <a:t>로 대학 등급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정부 기관 평가 공공기관 평가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경영실적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인센티브 </a:t>
            </a:r>
            <a:r>
              <a:rPr lang="ko-KR" altLang="en-US" dirty="0" err="1" smtClean="0">
                <a:sym typeface="Wingdings" panose="05000000000000000000" pitchFamily="2" charset="2"/>
              </a:rPr>
              <a:t>반영제도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노무현 정부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ko-KR" altLang="en-US" dirty="0" smtClean="0">
                <a:sym typeface="Wingdings" panose="05000000000000000000" pitchFamily="2" charset="2"/>
              </a:rPr>
              <a:t>토지공사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주택공사의 분양가 상승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아파트 가격 상승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세계에서 최초로 강수량을 측정한 나라는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년에 비가 총 얼마나 오는가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지역별 농사 정책에 반영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세자 시절의 문종이 시도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장영실의 </a:t>
            </a:r>
            <a:r>
              <a:rPr lang="ko-KR" altLang="en-US" dirty="0" err="1" smtClean="0">
                <a:sym typeface="Wingdings" panose="05000000000000000000" pitchFamily="2" charset="2"/>
              </a:rPr>
              <a:t>구리통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측우기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1438</a:t>
            </a:r>
            <a:r>
              <a:rPr lang="ko-KR" altLang="en-US" dirty="0" smtClean="0">
                <a:sym typeface="Wingdings" panose="05000000000000000000" pitchFamily="2" charset="2"/>
              </a:rPr>
              <a:t>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전국 </a:t>
            </a:r>
            <a:r>
              <a:rPr lang="en-US" altLang="ko-KR" dirty="0" smtClean="0">
                <a:sym typeface="Wingdings" panose="05000000000000000000" pitchFamily="2" charset="2"/>
              </a:rPr>
              <a:t>8</a:t>
            </a:r>
            <a:r>
              <a:rPr lang="ko-KR" altLang="en-US" dirty="0" smtClean="0">
                <a:sym typeface="Wingdings" panose="05000000000000000000" pitchFamily="2" charset="2"/>
              </a:rPr>
              <a:t>도에 설치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기록화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승정원일기 등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2020</a:t>
            </a:r>
            <a:r>
              <a:rPr lang="ko-KR" altLang="en-US" dirty="0" smtClean="0">
                <a:sym typeface="Wingdings" panose="05000000000000000000" pitchFamily="2" charset="2"/>
              </a:rPr>
              <a:t>년에 측우기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공주감영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국보 </a:t>
            </a:r>
            <a:r>
              <a:rPr lang="en-US" altLang="ko-KR" dirty="0" smtClean="0">
                <a:sym typeface="Wingdings" panose="05000000000000000000" pitchFamily="2" charset="2"/>
              </a:rPr>
              <a:t>329</a:t>
            </a:r>
            <a:r>
              <a:rPr lang="ko-KR" altLang="en-US" dirty="0" smtClean="0">
                <a:sym typeface="Wingdings" panose="05000000000000000000" pitchFamily="2" charset="2"/>
              </a:rPr>
              <a:t>호 지정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1971</a:t>
            </a:r>
            <a:r>
              <a:rPr lang="ko-KR" altLang="en-US" dirty="0" smtClean="0">
                <a:sym typeface="Wingdings" panose="05000000000000000000" pitchFamily="2" charset="2"/>
              </a:rPr>
              <a:t>년 일본에서 유물 환수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영국에서 </a:t>
            </a:r>
            <a:r>
              <a:rPr lang="en-US" altLang="ko-KR" dirty="0" err="1" smtClean="0">
                <a:sym typeface="Wingdings" panose="05000000000000000000" pitchFamily="2" charset="2"/>
              </a:rPr>
              <a:t>Christoper</a:t>
            </a:r>
            <a:r>
              <a:rPr lang="en-US" altLang="ko-KR" dirty="0" smtClean="0">
                <a:sym typeface="Wingdings" panose="05000000000000000000" pitchFamily="2" charset="2"/>
              </a:rPr>
              <a:t> Wren, 1662</a:t>
            </a:r>
            <a:r>
              <a:rPr lang="ko-KR" altLang="en-US" dirty="0" smtClean="0">
                <a:sym typeface="Wingdings" panose="05000000000000000000" pitchFamily="2" charset="2"/>
              </a:rPr>
              <a:t>년 측정기 개발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무려 </a:t>
            </a:r>
            <a:r>
              <a:rPr lang="en-US" altLang="ko-KR" dirty="0" smtClean="0">
                <a:sym typeface="Wingdings" panose="05000000000000000000" pitchFamily="2" charset="2"/>
              </a:rPr>
              <a:t>224</a:t>
            </a:r>
            <a:r>
              <a:rPr lang="ko-KR" altLang="en-US" dirty="0" smtClean="0">
                <a:sym typeface="Wingdings" panose="05000000000000000000" pitchFamily="2" charset="2"/>
              </a:rPr>
              <a:t>년 앞섬</a:t>
            </a:r>
            <a:r>
              <a:rPr lang="en-US" altLang="ko-KR" dirty="0" smtClean="0">
                <a:sym typeface="Wingdings" panose="05000000000000000000" pitchFamily="2" charset="2"/>
              </a:rPr>
              <a:t>, 224</a:t>
            </a:r>
            <a:r>
              <a:rPr lang="ko-KR" altLang="en-US" dirty="0" smtClean="0">
                <a:sym typeface="Wingdings" panose="05000000000000000000" pitchFamily="2" charset="2"/>
              </a:rPr>
              <a:t>년은 </a:t>
            </a:r>
            <a:r>
              <a:rPr lang="en-US" altLang="ko-KR" dirty="0" smtClean="0">
                <a:sym typeface="Wingdings" panose="05000000000000000000" pitchFamily="2" charset="2"/>
              </a:rPr>
              <a:t>10</a:t>
            </a:r>
            <a:r>
              <a:rPr lang="ko-KR" altLang="en-US" dirty="0" smtClean="0">
                <a:sym typeface="Wingdings" panose="05000000000000000000" pitchFamily="2" charset="2"/>
              </a:rPr>
              <a:t>년이면 강산이 바뀌는 것으로 보면</a:t>
            </a:r>
            <a:r>
              <a:rPr lang="en-US" altLang="ko-KR" dirty="0" smtClean="0">
                <a:sym typeface="Wingdings" panose="05000000000000000000" pitchFamily="2" charset="2"/>
              </a:rPr>
              <a:t>, 22</a:t>
            </a:r>
            <a:r>
              <a:rPr lang="ko-KR" altLang="en-US" dirty="0" smtClean="0">
                <a:sym typeface="Wingdings" panose="05000000000000000000" pitchFamily="2" charset="2"/>
              </a:rPr>
              <a:t>번 변하는 기간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일본이 조선보다 </a:t>
            </a:r>
            <a:r>
              <a:rPr lang="en-US" altLang="ko-KR" dirty="0" smtClean="0">
                <a:sym typeface="Wingdings" panose="05000000000000000000" pitchFamily="2" charset="2"/>
              </a:rPr>
              <a:t>30</a:t>
            </a:r>
            <a:r>
              <a:rPr lang="ko-KR" altLang="en-US" dirty="0" smtClean="0">
                <a:sym typeface="Wingdings" panose="05000000000000000000" pitchFamily="2" charset="2"/>
              </a:rPr>
              <a:t>년 먼저 개항에서 선진국으로 등극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한반도와 중국 침략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현재 일본의 </a:t>
            </a:r>
            <a:r>
              <a:rPr lang="en-US" altLang="ko-KR" dirty="0" smtClean="0">
                <a:sym typeface="Wingdings" panose="05000000000000000000" pitchFamily="2" charset="2"/>
              </a:rPr>
              <a:t>30</a:t>
            </a:r>
            <a:r>
              <a:rPr lang="ko-KR" altLang="en-US" dirty="0" smtClean="0">
                <a:sym typeface="Wingdings" panose="05000000000000000000" pitchFamily="2" charset="2"/>
              </a:rPr>
              <a:t>년 정지에 한국의 급속한 발전으로 오늘날 앞서기 시작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873" y="2681882"/>
            <a:ext cx="1949542" cy="21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1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초지능의</a:t>
            </a:r>
            <a:r>
              <a:rPr lang="ko-KR" altLang="en-US" dirty="0" smtClean="0"/>
              <a:t> 측정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최고의 경지 측정 사례</a:t>
            </a:r>
            <a:endParaRPr lang="en-US" altLang="ko-KR" dirty="0" smtClean="0"/>
          </a:p>
          <a:p>
            <a:r>
              <a:rPr lang="ko-KR" altLang="en-US" dirty="0" smtClean="0"/>
              <a:t>최상급 </a:t>
            </a:r>
            <a:r>
              <a:rPr lang="ko-KR" altLang="en-US" dirty="0" err="1" smtClean="0"/>
              <a:t>보이차</a:t>
            </a:r>
            <a:r>
              <a:rPr lang="ko-KR" altLang="en-US" dirty="0" smtClean="0"/>
              <a:t> </a:t>
            </a:r>
            <a:r>
              <a:rPr lang="en-US" altLang="ko-KR" dirty="0"/>
              <a:t>340g, 1</a:t>
            </a:r>
            <a:r>
              <a:rPr lang="ko-KR" altLang="en-US" dirty="0"/>
              <a:t>억</a:t>
            </a:r>
            <a:endParaRPr lang="en-US" altLang="ko-KR" dirty="0"/>
          </a:p>
          <a:p>
            <a:pPr lvl="1"/>
            <a:r>
              <a:rPr lang="en-US" altLang="ko-KR" dirty="0"/>
              <a:t>1950</a:t>
            </a:r>
            <a:r>
              <a:rPr lang="ko-KR" altLang="en-US" dirty="0"/>
              <a:t>년대 생산 </a:t>
            </a:r>
            <a:r>
              <a:rPr lang="en-US" altLang="ko-KR" dirty="0"/>
              <a:t>‘</a:t>
            </a:r>
            <a:r>
              <a:rPr lang="ko-KR" altLang="en-US" dirty="0"/>
              <a:t>홍인</a:t>
            </a:r>
            <a:r>
              <a:rPr lang="en-US" altLang="ko-KR" dirty="0"/>
              <a:t>‘ </a:t>
            </a:r>
            <a:r>
              <a:rPr lang="ko-KR" altLang="en-US" dirty="0"/>
              <a:t>현재 </a:t>
            </a:r>
            <a:r>
              <a:rPr lang="en-US" altLang="ko-KR" dirty="0"/>
              <a:t>1</a:t>
            </a:r>
            <a:r>
              <a:rPr lang="ko-KR" altLang="en-US" dirty="0"/>
              <a:t>억</a:t>
            </a:r>
            <a:endParaRPr lang="en-US" altLang="ko-KR" dirty="0"/>
          </a:p>
          <a:p>
            <a:pPr lvl="1"/>
            <a:r>
              <a:rPr lang="ko-KR" altLang="en-US" dirty="0"/>
              <a:t>누가 그 맛을 알 것이며 인재를 알아볼 것인가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가치를 아는 사람만이 구입</a:t>
            </a:r>
            <a:r>
              <a:rPr lang="en-US" altLang="ko-KR" dirty="0"/>
              <a:t>, </a:t>
            </a:r>
            <a:r>
              <a:rPr lang="ko-KR" altLang="en-US" dirty="0" smtClean="0"/>
              <a:t>돼지 앞의 </a:t>
            </a:r>
            <a:r>
              <a:rPr lang="ko-KR" altLang="en-US" dirty="0"/>
              <a:t>진주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머리는 빌릴 수 있지만</a:t>
            </a:r>
            <a:r>
              <a:rPr lang="en-US" altLang="ko-KR" dirty="0"/>
              <a:t>, </a:t>
            </a:r>
            <a:r>
              <a:rPr lang="ko-KR" altLang="en-US" dirty="0"/>
              <a:t>건강은 빌릴 수 없다</a:t>
            </a:r>
            <a:r>
              <a:rPr lang="en-US" altLang="ko-KR" dirty="0"/>
              <a:t>.” </a:t>
            </a:r>
            <a:r>
              <a:rPr lang="ko-KR" altLang="en-US" dirty="0"/>
              <a:t>김영삼 대통령</a:t>
            </a:r>
            <a:endParaRPr lang="en-US" altLang="ko-KR" dirty="0"/>
          </a:p>
          <a:p>
            <a:pPr lvl="2"/>
            <a:r>
              <a:rPr lang="ko-KR" altLang="en-US" dirty="0"/>
              <a:t>어떤 머리를 빌려야 하는지 알기 어렵다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초지능의</a:t>
            </a:r>
            <a:r>
              <a:rPr lang="ko-KR" altLang="en-US" dirty="0"/>
              <a:t> 측정과 단계</a:t>
            </a:r>
            <a:endParaRPr lang="en-US" altLang="ko-KR" dirty="0"/>
          </a:p>
          <a:p>
            <a:pPr lvl="1"/>
            <a:r>
              <a:rPr lang="ko-KR" altLang="en-US" dirty="0" err="1"/>
              <a:t>초지능</a:t>
            </a:r>
            <a:r>
              <a:rPr lang="ko-KR" altLang="en-US" dirty="0"/>
              <a:t> 시스템의 우열과 등급</a:t>
            </a:r>
            <a:endParaRPr lang="en-US" altLang="ko-KR" dirty="0"/>
          </a:p>
          <a:p>
            <a:pPr lvl="1"/>
            <a:r>
              <a:rPr lang="ko-KR" altLang="en-US" dirty="0"/>
              <a:t>같은 문제를 누가 빨리 푸나</a:t>
            </a:r>
            <a:r>
              <a:rPr lang="en-US" altLang="ko-KR" dirty="0"/>
              <a:t>? </a:t>
            </a:r>
            <a:r>
              <a:rPr lang="ko-KR" altLang="en-US" dirty="0"/>
              <a:t>속도</a:t>
            </a:r>
            <a:endParaRPr lang="en-US" altLang="ko-KR" dirty="0"/>
          </a:p>
          <a:p>
            <a:pPr lvl="1"/>
            <a:r>
              <a:rPr lang="ko-KR" altLang="en-US" dirty="0"/>
              <a:t>객관적 측정 기준이 필요</a:t>
            </a:r>
            <a:r>
              <a:rPr lang="en-US" altLang="ko-KR" dirty="0"/>
              <a:t>, </a:t>
            </a:r>
            <a:r>
              <a:rPr lang="ko-KR" altLang="en-US" dirty="0"/>
              <a:t>상호 경쟁으로 등급화 가능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02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초지능</a:t>
            </a:r>
            <a:r>
              <a:rPr lang="ko-KR" altLang="en-US" dirty="0" smtClean="0"/>
              <a:t> 레벨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Beyond Superintelligence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HyperIntellgence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극초지능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/>
              <a:t>인간이 아니고 스스로 학습</a:t>
            </a:r>
            <a:endParaRPr lang="en-US" altLang="ko-KR" dirty="0" smtClean="0"/>
          </a:p>
          <a:p>
            <a:r>
              <a:rPr lang="ko-KR" altLang="en-US" dirty="0" smtClean="0"/>
              <a:t>다른 지능을 창조할 </a:t>
            </a:r>
            <a:r>
              <a:rPr lang="ko-KR" altLang="en-US" smtClean="0"/>
              <a:t>수 있는 능력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16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초지능의</a:t>
            </a:r>
            <a:r>
              <a:rPr lang="ko-KR" altLang="en-US" dirty="0" smtClean="0"/>
              <a:t> 개발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초지능의</a:t>
            </a:r>
            <a:r>
              <a:rPr lang="ko-KR" altLang="en-US" dirty="0" smtClean="0"/>
              <a:t> 위험은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인류의 종말</a:t>
            </a:r>
            <a:r>
              <a:rPr lang="en-US" altLang="ko-KR" dirty="0" smtClean="0"/>
              <a:t>? </a:t>
            </a:r>
            <a:r>
              <a:rPr lang="ko-KR" altLang="en-US" dirty="0" smtClean="0"/>
              <a:t>스티븐 </a:t>
            </a:r>
            <a:r>
              <a:rPr lang="ko-KR" altLang="en-US" dirty="0" err="1" smtClean="0"/>
              <a:t>호킹</a:t>
            </a:r>
            <a:r>
              <a:rPr lang="ko-KR" altLang="en-US" dirty="0" smtClean="0"/>
              <a:t> 등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통제 불가능하기 때문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초지능을</a:t>
            </a:r>
            <a:r>
              <a:rPr lang="ko-KR" altLang="en-US" dirty="0" smtClean="0">
                <a:sym typeface="Wingdings" panose="05000000000000000000" pitchFamily="2" charset="2"/>
              </a:rPr>
              <a:t> 인간의 지능이 이길 수 있나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  <a:endParaRPr lang="en-US" altLang="ko-KR" dirty="0" smtClean="0"/>
          </a:p>
          <a:p>
            <a:r>
              <a:rPr lang="ko-KR" altLang="en-US" dirty="0" smtClean="0"/>
              <a:t>핵실험과 핵개발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통제</a:t>
            </a:r>
            <a:r>
              <a:rPr lang="en-US" altLang="ko-KR" dirty="0" smtClean="0"/>
              <a:t>x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나는 </a:t>
            </a:r>
            <a:r>
              <a:rPr lang="ko-KR" altLang="en-US" dirty="0"/>
              <a:t>이제 죽음이요</a:t>
            </a:r>
            <a:r>
              <a:rPr lang="en-US" altLang="ko-KR" dirty="0"/>
              <a:t>, </a:t>
            </a:r>
            <a:r>
              <a:rPr lang="ko-KR" altLang="en-US" dirty="0"/>
              <a:t>세상의 파괴자가 되었도다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오펜하이머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바가바드</a:t>
            </a:r>
            <a:r>
              <a:rPr lang="ko-KR" altLang="en-US" dirty="0" smtClean="0"/>
              <a:t> 기타</a:t>
            </a:r>
            <a:r>
              <a:rPr lang="en-US" altLang="ko-KR" dirty="0" smtClean="0"/>
              <a:t>(</a:t>
            </a:r>
            <a:r>
              <a:rPr lang="ko-KR" altLang="en-US" dirty="0" smtClean="0"/>
              <a:t>힌두교 경전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문장 인용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내가 만약 </a:t>
            </a:r>
            <a:r>
              <a:rPr lang="ko-KR" altLang="en-US" dirty="0">
                <a:hlinkClick r:id="rId2" tooltip="히로시마·나가사키 원자폭탄 투하"/>
              </a:rPr>
              <a:t>히로시마와 나가사키의 일</a:t>
            </a:r>
            <a:r>
              <a:rPr lang="ko-KR" altLang="en-US" dirty="0"/>
              <a:t>을 예견했다면</a:t>
            </a:r>
            <a:r>
              <a:rPr lang="en-US" altLang="ko-KR" dirty="0"/>
              <a:t>, </a:t>
            </a:r>
            <a:r>
              <a:rPr lang="en-US" altLang="ko-KR" dirty="0">
                <a:hlinkClick r:id="rId3" tooltip="상대성 이론"/>
              </a:rPr>
              <a:t>1905</a:t>
            </a:r>
            <a:r>
              <a:rPr lang="ko-KR" altLang="en-US" dirty="0">
                <a:hlinkClick r:id="rId3" tooltip="상대성 이론"/>
              </a:rPr>
              <a:t>년에 쓴 공식</a:t>
            </a:r>
            <a:r>
              <a:rPr lang="ko-KR" altLang="en-US" dirty="0"/>
              <a:t>을 찢어버렸을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아인슈타인</a:t>
            </a:r>
            <a:endParaRPr lang="en-US" altLang="ko-KR" dirty="0" smtClean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미국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소련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중국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영국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프랑스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인도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남아공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이스라엘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파키스탄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북한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일본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한국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대만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우크라이나와 러시아의 전쟁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푸틴</a:t>
            </a:r>
            <a:r>
              <a:rPr lang="en-US" altLang="ko-KR" dirty="0" smtClean="0">
                <a:sym typeface="Wingdings" panose="05000000000000000000" pitchFamily="2" charset="2"/>
              </a:rPr>
              <a:t>, 	NATO</a:t>
            </a:r>
            <a:r>
              <a:rPr lang="ko-KR" altLang="en-US" dirty="0" smtClean="0">
                <a:sym typeface="Wingdings" panose="05000000000000000000" pitchFamily="2" charset="2"/>
              </a:rPr>
              <a:t>에 핵전쟁 위협 중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047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9887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수학에서의 </a:t>
            </a:r>
            <a:r>
              <a:rPr lang="ko-KR" altLang="en-US" dirty="0" err="1" smtClean="0"/>
              <a:t>초지능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3164"/>
            <a:ext cx="5340927" cy="476379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골드바흐</a:t>
            </a:r>
            <a:r>
              <a:rPr lang="ko-KR" altLang="en-US" dirty="0" smtClean="0"/>
              <a:t> 가설</a:t>
            </a:r>
            <a:r>
              <a:rPr lang="en-US" altLang="ko-KR" dirty="0" smtClean="0"/>
              <a:t>: 2</a:t>
            </a:r>
            <a:r>
              <a:rPr lang="ko-KR" altLang="en-US" dirty="0" smtClean="0"/>
              <a:t>보다 큰 짝수는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소수합으로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r>
              <a:rPr lang="ko-KR" altLang="en-US" dirty="0" smtClean="0"/>
              <a:t>인도의 천재 수학자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라마누잔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Ramanujan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인도의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마술사</a:t>
            </a:r>
            <a:r>
              <a:rPr lang="en-US" altLang="ko-KR" dirty="0" smtClean="0"/>
              <a:t>, 32</a:t>
            </a:r>
            <a:r>
              <a:rPr lang="ko-KR" altLang="en-US" dirty="0" smtClean="0"/>
              <a:t>세 요절</a:t>
            </a:r>
            <a:r>
              <a:rPr lang="en-US" altLang="ko-KR" dirty="0" smtClean="0"/>
              <a:t>, 4000</a:t>
            </a:r>
            <a:r>
              <a:rPr lang="ko-KR" altLang="en-US" dirty="0" smtClean="0"/>
              <a:t>개의 수식을 발견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잠자는 동안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나마기리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여신이 알려줌</a:t>
            </a:r>
            <a:endParaRPr lang="en-US" altLang="ko-KR" dirty="0"/>
          </a:p>
          <a:p>
            <a:r>
              <a:rPr lang="en-US" altLang="ko-KR" dirty="0" smtClean="0"/>
              <a:t>2019</a:t>
            </a:r>
            <a:r>
              <a:rPr lang="ko-KR" altLang="en-US" dirty="0"/>
              <a:t>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이스라엘</a:t>
            </a:r>
            <a:r>
              <a:rPr lang="en-US" altLang="ko-KR" dirty="0" smtClean="0"/>
              <a:t>, AI</a:t>
            </a:r>
            <a:r>
              <a:rPr lang="ko-KR" altLang="en-US" dirty="0" smtClean="0"/>
              <a:t>가 가설 생성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662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73105992" descr="EMB00001fb80b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944" y="1413164"/>
            <a:ext cx="4501039" cy="175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473104552" descr="EMB00001fb80b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245" y="4125098"/>
            <a:ext cx="5161670" cy="169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41309" y="3245272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라마누잔이</a:t>
            </a:r>
            <a:r>
              <a:rPr lang="ko-KR" altLang="en-US" dirty="0" smtClean="0"/>
              <a:t> 만든 가설 예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7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1738</Words>
  <Application>Microsoft Office PowerPoint</Application>
  <PresentationFormat>와이드스크린</PresentationFormat>
  <Paragraphs>218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굴림</vt:lpstr>
      <vt:lpstr>바탕</vt:lpstr>
      <vt:lpstr>Arial</vt:lpstr>
      <vt:lpstr>Times New Roman</vt:lpstr>
      <vt:lpstr>Wingdings</vt:lpstr>
      <vt:lpstr>Office 테마</vt:lpstr>
      <vt:lpstr>11장 초지능과 초거대 AI</vt:lpstr>
      <vt:lpstr>PowerPoint 프레젠테이션</vt:lpstr>
      <vt:lpstr>초지능(Super Intelligence)</vt:lpstr>
      <vt:lpstr>초지능의 경지 vs 최고의 경지</vt:lpstr>
      <vt:lpstr>초지능도 측정이 가능?</vt:lpstr>
      <vt:lpstr>초지능의 측정</vt:lpstr>
      <vt:lpstr>초지능 레벨2</vt:lpstr>
      <vt:lpstr>초지능의 개발 문제</vt:lpstr>
      <vt:lpstr>수학에서의 초지능 사례</vt:lpstr>
      <vt:lpstr>수학의 난제를 해결하는 AI</vt:lpstr>
      <vt:lpstr>초지능의 필요성과 과잉 기술</vt:lpstr>
      <vt:lpstr>초지능은 과잉 기술? </vt:lpstr>
      <vt:lpstr>주요 기술: 어텐션, 트랜스포머</vt:lpstr>
      <vt:lpstr>초지능과 천재</vt:lpstr>
      <vt:lpstr>초지능의 단계와 측정</vt:lpstr>
      <vt:lpstr>집단 초지능과 이해</vt:lpstr>
      <vt:lpstr>초거대 AI 경쟁: 주요 기업과 국가 동향</vt:lpstr>
      <vt:lpstr>초거대 AI 개발</vt:lpstr>
      <vt:lpstr>테라 규모의 초거대 AI</vt:lpstr>
      <vt:lpstr>초대규모 AI의 평가 기준</vt:lpstr>
      <vt:lpstr>AI와 의식(Consciousness)</vt:lpstr>
      <vt:lpstr>컴퓨터 기술의 미래와 초거대 AI</vt:lpstr>
      <vt:lpstr>초지능과 인간지능의 상관관계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초지능과 초거대 AI</dc:title>
  <dc:creator>Owner</dc:creator>
  <cp:lastModifiedBy>Owner</cp:lastModifiedBy>
  <cp:revision>25</cp:revision>
  <dcterms:created xsi:type="dcterms:W3CDTF">2022-05-16T05:50:28Z</dcterms:created>
  <dcterms:modified xsi:type="dcterms:W3CDTF">2023-02-17T01:50:40Z</dcterms:modified>
</cp:coreProperties>
</file>